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2" r:id="rId16"/>
    <p:sldId id="271" r:id="rId17"/>
    <p:sldId id="270" r:id="rId18"/>
    <p:sldId id="273" r:id="rId19"/>
    <p:sldId id="275" r:id="rId20"/>
    <p:sldId id="274" r:id="rId21"/>
    <p:sldId id="276" r:id="rId22"/>
    <p:sldId id="278" r:id="rId23"/>
    <p:sldId id="277" r:id="rId24"/>
    <p:sldId id="281" r:id="rId25"/>
    <p:sldId id="280" r:id="rId26"/>
    <p:sldId id="306" r:id="rId27"/>
    <p:sldId id="282" r:id="rId28"/>
    <p:sldId id="279" r:id="rId29"/>
    <p:sldId id="283" r:id="rId30"/>
    <p:sldId id="288" r:id="rId31"/>
    <p:sldId id="287" r:id="rId32"/>
    <p:sldId id="286" r:id="rId33"/>
    <p:sldId id="285" r:id="rId34"/>
    <p:sldId id="284" r:id="rId35"/>
    <p:sldId id="289" r:id="rId36"/>
    <p:sldId id="290" r:id="rId37"/>
    <p:sldId id="291" r:id="rId38"/>
    <p:sldId id="292" r:id="rId39"/>
    <p:sldId id="295" r:id="rId40"/>
    <p:sldId id="294" r:id="rId41"/>
    <p:sldId id="293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7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71" autoAdjust="0"/>
  </p:normalViewPr>
  <p:slideViewPr>
    <p:cSldViewPr>
      <p:cViewPr varScale="1">
        <p:scale>
          <a:sx n="74" d="100"/>
          <a:sy n="74" d="100"/>
        </p:scale>
        <p:origin x="-39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368FC-F278-4899-AD5F-6FA7548CBE6E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3D138-A49E-4D75-9173-23D1A1DB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87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3D138-A49E-4D75-9173-23D1A1DB38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2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01E2-A346-4664-853D-B0FF247511EA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BBC3-2799-45DA-920C-029E09860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89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01E2-A346-4664-853D-B0FF247511EA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BBC3-2799-45DA-920C-029E09860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7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01E2-A346-4664-853D-B0FF247511EA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BBC3-2799-45DA-920C-029E09860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01E2-A346-4664-853D-B0FF247511EA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BBC3-2799-45DA-920C-029E09860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8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01E2-A346-4664-853D-B0FF247511EA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BBC3-2799-45DA-920C-029E09860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3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01E2-A346-4664-853D-B0FF247511EA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BBC3-2799-45DA-920C-029E09860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8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01E2-A346-4664-853D-B0FF247511EA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BBC3-2799-45DA-920C-029E09860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11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01E2-A346-4664-853D-B0FF247511EA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BBC3-2799-45DA-920C-029E09860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1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01E2-A346-4664-853D-B0FF247511EA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BBC3-2799-45DA-920C-029E09860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5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01E2-A346-4664-853D-B0FF247511EA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BBC3-2799-45DA-920C-029E09860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01E2-A346-4664-853D-B0FF247511EA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BBC3-2799-45DA-920C-029E09860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4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801E2-A346-4664-853D-B0FF247511EA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8BBC3-2799-45DA-920C-029E09860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6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Addis Ababa Science and Technology University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Department of Software Engineering</a:t>
            </a:r>
          </a:p>
          <a:p>
            <a:r>
              <a:rPr lang="en-US" dirty="0">
                <a:solidFill>
                  <a:schemeClr val="tx1"/>
                </a:solidFill>
              </a:rPr>
              <a:t>Fundamentals of Database</a:t>
            </a:r>
          </a:p>
          <a:p>
            <a:r>
              <a:rPr lang="en-US" dirty="0">
                <a:solidFill>
                  <a:schemeClr val="tx1"/>
                </a:solidFill>
              </a:rPr>
              <a:t>Ch-4 Slide </a:t>
            </a:r>
          </a:p>
          <a:p>
            <a:r>
              <a:rPr lang="en-US" dirty="0">
                <a:solidFill>
                  <a:schemeClr val="tx1"/>
                </a:solidFill>
              </a:rPr>
              <a:t>Lecturer : </a:t>
            </a:r>
            <a:r>
              <a:rPr lang="en-US" dirty="0" err="1">
                <a:solidFill>
                  <a:schemeClr val="tx1"/>
                </a:solidFill>
              </a:rPr>
              <a:t>Yaynshet.M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8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US" sz="1600" dirty="0"/>
              <a:t>Relationship sets </a:t>
            </a:r>
            <a:r>
              <a:rPr lang="en-US" sz="1600" i="1" dirty="0" smtClean="0"/>
              <a:t>attends</a:t>
            </a:r>
            <a:r>
              <a:rPr lang="en-US" sz="1600" dirty="0"/>
              <a:t> and </a:t>
            </a:r>
            <a:r>
              <a:rPr lang="en-US" sz="1600" i="1" dirty="0" smtClean="0"/>
              <a:t>Has</a:t>
            </a:r>
            <a:r>
              <a:rPr lang="en-US" sz="1600" dirty="0"/>
              <a:t> could be combined into a single </a:t>
            </a:r>
            <a:r>
              <a:rPr lang="en-US" sz="1600" dirty="0" smtClean="0"/>
              <a:t>set.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However</a:t>
            </a:r>
            <a:r>
              <a:rPr lang="en-US" sz="1600" dirty="0"/>
              <a:t>, they shouldn't be, as this would </a:t>
            </a:r>
            <a:r>
              <a:rPr lang="en-US" sz="1600" dirty="0" smtClean="0"/>
              <a:t>make the </a:t>
            </a:r>
            <a:r>
              <a:rPr lang="en-US" sz="1600" dirty="0"/>
              <a:t>logical structure of this scheme </a:t>
            </a:r>
            <a:r>
              <a:rPr lang="en-US" sz="1600" dirty="0" smtClean="0"/>
              <a:t>not clear and difficult to understand.</a:t>
            </a:r>
            <a:r>
              <a:rPr lang="en-US" sz="1600" dirty="0"/>
              <a:t> </a:t>
            </a:r>
            <a:endParaRPr lang="en-US" sz="1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10405"/>
            <a:ext cx="5715000" cy="3538183"/>
          </a:xfrm>
        </p:spPr>
      </p:pic>
      <p:sp>
        <p:nvSpPr>
          <p:cNvPr id="5" name="Rectangle 4"/>
          <p:cNvSpPr/>
          <p:nvPr/>
        </p:nvSpPr>
        <p:spPr>
          <a:xfrm>
            <a:off x="381000" y="5246442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Here we have </a:t>
            </a:r>
            <a:r>
              <a:rPr lang="en-US" dirty="0" smtClean="0"/>
              <a:t>merged/treated </a:t>
            </a:r>
            <a:r>
              <a:rPr lang="en-US" dirty="0"/>
              <a:t>STUDENT and COURSE into one entity STUDENT_COURSE. 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new entity forms the mapping with SUBJECTS. 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turn has two entities STUDENT and COURSE with ‘Attends’ relationship.</a:t>
            </a:r>
          </a:p>
        </p:txBody>
      </p:sp>
    </p:spTree>
    <p:extLst>
      <p:ext uri="{BB962C8B-B14F-4D97-AF65-F5344CB8AC3E}">
        <p14:creationId xmlns:p14="http://schemas.microsoft.com/office/powerpoint/2010/main" val="145322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229600" cy="5791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we look at STUDENT and COURSE from SUBJECT’s point of view, it does not differentiate both of them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offers it’s subject to both of them. 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what can we do here is, merge </a:t>
            </a:r>
            <a:r>
              <a:rPr lang="en-US" dirty="0">
                <a:solidFill>
                  <a:srgbClr val="FF0000"/>
                </a:solidFill>
              </a:rPr>
              <a:t>STUDENT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COURSE</a:t>
            </a:r>
            <a:r>
              <a:rPr lang="en-US" dirty="0"/>
              <a:t> as one entity.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process of merging is called aggregation.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completely different from generalization.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generalization, we 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merge entities of same domain</a:t>
            </a:r>
            <a:r>
              <a:rPr lang="en-US" dirty="0"/>
              <a:t> into one entity.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case we 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merge related entities</a:t>
            </a:r>
            <a:r>
              <a:rPr lang="en-US" dirty="0"/>
              <a:t> into one entity.</a:t>
            </a:r>
          </a:p>
        </p:txBody>
      </p:sp>
    </p:spTree>
    <p:extLst>
      <p:ext uri="{BB962C8B-B14F-4D97-AF65-F5344CB8AC3E}">
        <p14:creationId xmlns:p14="http://schemas.microsoft.com/office/powerpoint/2010/main" val="65966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305800" cy="5943600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en-US" sz="8000" b="1" dirty="0"/>
              <a:t>Logical </a:t>
            </a:r>
            <a:r>
              <a:rPr lang="en-US" sz="8000" b="1" dirty="0" smtClean="0"/>
              <a:t>database design</a:t>
            </a:r>
            <a:endParaRPr lang="en-US" sz="8000" b="1" dirty="0"/>
          </a:p>
          <a:p>
            <a:pPr algn="just">
              <a:lnSpc>
                <a:spcPct val="170000"/>
              </a:lnSpc>
            </a:pPr>
            <a:r>
              <a:rPr lang="en-US" sz="5600" dirty="0"/>
              <a:t>Logical design is the process of constructing a model of the information used in an enterprise based on a specific data model (e.g. relational, hierarchical or network or object), but independent of a </a:t>
            </a:r>
            <a:endParaRPr lang="en-US" sz="5600" dirty="0" smtClean="0"/>
          </a:p>
          <a:p>
            <a:pPr lvl="1" algn="just">
              <a:lnSpc>
                <a:spcPct val="170000"/>
              </a:lnSpc>
            </a:pPr>
            <a:r>
              <a:rPr lang="en-US" sz="5600" dirty="0" smtClean="0"/>
              <a:t>particular </a:t>
            </a:r>
            <a:r>
              <a:rPr lang="en-US" sz="5600" dirty="0">
                <a:solidFill>
                  <a:srgbClr val="FF0000"/>
                </a:solidFill>
              </a:rPr>
              <a:t>DBMS</a:t>
            </a:r>
            <a:r>
              <a:rPr lang="en-US" sz="5600" dirty="0"/>
              <a:t> </a:t>
            </a:r>
            <a:r>
              <a:rPr lang="en-US" sz="5600" dirty="0" smtClean="0"/>
              <a:t>i.e., Oracle, SQL, MySQL, </a:t>
            </a:r>
            <a:r>
              <a:rPr lang="en-US" sz="5600" dirty="0" err="1" smtClean="0"/>
              <a:t>Postgres</a:t>
            </a:r>
            <a:r>
              <a:rPr lang="en-US" sz="5600" dirty="0" smtClean="0"/>
              <a:t>…</a:t>
            </a:r>
          </a:p>
          <a:p>
            <a:pPr lvl="1" algn="just">
              <a:lnSpc>
                <a:spcPct val="170000"/>
              </a:lnSpc>
            </a:pPr>
            <a:r>
              <a:rPr lang="en-US" sz="5600" dirty="0" smtClean="0"/>
              <a:t>Features /limitations of specific DBMS</a:t>
            </a:r>
          </a:p>
          <a:p>
            <a:pPr lvl="1" algn="just">
              <a:lnSpc>
                <a:spcPct val="170000"/>
              </a:lnSpc>
            </a:pPr>
            <a:r>
              <a:rPr lang="en-US" sz="5600" dirty="0" smtClean="0">
                <a:solidFill>
                  <a:srgbClr val="FF0000"/>
                </a:solidFill>
              </a:rPr>
              <a:t>physical </a:t>
            </a:r>
            <a:r>
              <a:rPr lang="en-US" sz="5600" dirty="0">
                <a:solidFill>
                  <a:srgbClr val="FF0000"/>
                </a:solidFill>
              </a:rPr>
              <a:t>considerations</a:t>
            </a:r>
            <a:r>
              <a:rPr lang="en-US" sz="5600" dirty="0"/>
              <a:t>. </a:t>
            </a:r>
            <a:endParaRPr lang="en-US" sz="5600" dirty="0" smtClean="0"/>
          </a:p>
          <a:p>
            <a:pPr lvl="0"/>
            <a:r>
              <a:rPr lang="en-US" sz="5600" dirty="0"/>
              <a:t>Normalization process</a:t>
            </a:r>
          </a:p>
          <a:p>
            <a:pPr lvl="0"/>
            <a:r>
              <a:rPr lang="en-US" sz="5600" dirty="0"/>
              <a:t>Collection of Rules to be maintained</a:t>
            </a:r>
          </a:p>
          <a:p>
            <a:pPr lvl="0"/>
            <a:r>
              <a:rPr lang="en-US" sz="5600" dirty="0"/>
              <a:t>Discover new entities in the process</a:t>
            </a:r>
          </a:p>
          <a:p>
            <a:pPr lvl="0"/>
            <a:r>
              <a:rPr lang="en-US" sz="5600" dirty="0"/>
              <a:t>Revise attributes based on the rules and the discovered </a:t>
            </a:r>
            <a:r>
              <a:rPr lang="en-US" sz="5600" dirty="0" smtClean="0"/>
              <a:t>Entities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5600" b="1" dirty="0"/>
              <a:t>Physical database design </a:t>
            </a:r>
            <a:endParaRPr lang="en-US" sz="5600" b="1" dirty="0" smtClean="0"/>
          </a:p>
          <a:p>
            <a:pPr lvl="1" algn="just">
              <a:lnSpc>
                <a:spcPct val="170000"/>
              </a:lnSpc>
            </a:pPr>
            <a:r>
              <a:rPr lang="en-US" sz="5200" dirty="0" smtClean="0"/>
              <a:t>Logical design adopted to particular DBMS</a:t>
            </a:r>
          </a:p>
          <a:p>
            <a:pPr lvl="1" algn="just">
              <a:lnSpc>
                <a:spcPct val="170000"/>
              </a:lnSpc>
            </a:pPr>
            <a:r>
              <a:rPr lang="en-US" sz="5200" dirty="0" smtClean="0"/>
              <a:t>The DB can be changed slightly to fit into features/limitations of  a DBMS</a:t>
            </a:r>
            <a:endParaRPr lang="en-US" sz="5200" dirty="0"/>
          </a:p>
          <a:p>
            <a:pPr algn="just">
              <a:lnSpc>
                <a:spcPct val="170000"/>
              </a:lnSpc>
            </a:pPr>
            <a:r>
              <a:rPr lang="en-US" sz="5600" dirty="0"/>
              <a:t>The first step before applying the rules in relational data model is converting the conceptual design to a form suitable for relational logical model, which is in a form of tables</a:t>
            </a:r>
            <a:r>
              <a:rPr lang="en-US" sz="5600" dirty="0" smtClean="0"/>
              <a:t>.</a:t>
            </a:r>
            <a:endParaRPr lang="en-US" sz="5600" b="1" dirty="0" smtClean="0"/>
          </a:p>
          <a:p>
            <a:pPr marL="0" indent="0" algn="ctr">
              <a:buNone/>
            </a:pPr>
            <a:r>
              <a:rPr lang="en-US" sz="5600" b="1" dirty="0" smtClean="0"/>
              <a:t>Converting </a:t>
            </a:r>
            <a:r>
              <a:rPr lang="en-US" sz="5600" b="1" dirty="0"/>
              <a:t>ER Diagram to Relational Tables </a:t>
            </a:r>
            <a:endParaRPr lang="en-US" sz="5600" b="1" dirty="0" smtClean="0"/>
          </a:p>
          <a:p>
            <a:pPr algn="just"/>
            <a:r>
              <a:rPr lang="en-US" sz="5600" dirty="0" smtClean="0"/>
              <a:t>using </a:t>
            </a:r>
            <a:r>
              <a:rPr lang="en-US" sz="5600" dirty="0"/>
              <a:t>ER diagrams one can easily </a:t>
            </a:r>
            <a:r>
              <a:rPr lang="en-US" sz="5600" dirty="0" smtClean="0"/>
              <a:t>create </a:t>
            </a:r>
            <a:r>
              <a:rPr lang="en-US" sz="5600" dirty="0"/>
              <a:t>relational data model, which nothing but the logical view of the database</a:t>
            </a:r>
            <a:r>
              <a:rPr lang="en-US" sz="5600" dirty="0" smtClean="0"/>
              <a:t>.</a:t>
            </a:r>
          </a:p>
          <a:p>
            <a:pPr algn="just"/>
            <a:r>
              <a:rPr lang="en-US" sz="5600" dirty="0"/>
              <a:t>Consider the ER diagram below and will see how it is converted into tables, columns and mappings.</a:t>
            </a:r>
            <a:endParaRPr lang="en-US" sz="5600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8527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80999"/>
            <a:ext cx="8086403" cy="3931920"/>
          </a:xfrm>
        </p:spPr>
      </p:pic>
      <p:sp>
        <p:nvSpPr>
          <p:cNvPr id="5" name="Rectangle 4"/>
          <p:cNvSpPr/>
          <p:nvPr/>
        </p:nvSpPr>
        <p:spPr>
          <a:xfrm>
            <a:off x="914400" y="4419600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1. The </a:t>
            </a:r>
            <a:r>
              <a:rPr lang="en-US" dirty="0">
                <a:solidFill>
                  <a:srgbClr val="00B0F0"/>
                </a:solidFill>
              </a:rPr>
              <a:t>basic rule for converting the ER diagrams into tables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900" y="5181600"/>
            <a:ext cx="4876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Convert all the Entities in the diagram to tables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295400" y="5550932"/>
            <a:ext cx="7391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All the entities represented in the rectangular box in the ER diagram become independent tables in the database. 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smtClean="0"/>
              <a:t>diagram</a:t>
            </a:r>
            <a:r>
              <a:rPr lang="en-US" dirty="0"/>
              <a:t>, STUDENT, COURSE, LECTURER and SUBJECTS forms individual tables</a:t>
            </a:r>
          </a:p>
        </p:txBody>
      </p:sp>
    </p:spTree>
    <p:extLst>
      <p:ext uri="{BB962C8B-B14F-4D97-AF65-F5344CB8AC3E}">
        <p14:creationId xmlns:p14="http://schemas.microsoft.com/office/powerpoint/2010/main" val="248324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US" dirty="0"/>
              <a:t>All single valued attributes of an entity is converted to a column of the </a:t>
            </a:r>
            <a:r>
              <a:rPr lang="en-US" dirty="0" smtClean="0"/>
              <a:t>table</a:t>
            </a:r>
          </a:p>
          <a:p>
            <a:pPr lvl="1"/>
            <a:r>
              <a:rPr lang="en-US" dirty="0"/>
              <a:t>All the attributes, whose value at any instance of time is unique, are considered as columns of that table.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the STUDENT Entity, STUDENT_ID, STUDENT_NAME form the columns of STUDENT table. </a:t>
            </a:r>
            <a:endParaRPr lang="en-US" dirty="0" smtClean="0"/>
          </a:p>
          <a:p>
            <a:pPr lvl="1"/>
            <a:r>
              <a:rPr lang="en-US" dirty="0" smtClean="0"/>
              <a:t>Similarly</a:t>
            </a:r>
            <a:r>
              <a:rPr lang="en-US" dirty="0"/>
              <a:t>, LECTURER_ID, LECTURER_NAME form the columns of LECTURER table. And so 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283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/>
              <a:t>Declare the foreign key column, if applicable.</a:t>
            </a:r>
          </a:p>
          <a:p>
            <a:pPr lvl="1"/>
            <a:r>
              <a:rPr lang="en-US" dirty="0"/>
              <a:t>In the diagram, attribute COURSE_ID in the STUDENT entity is from COURSE entity. </a:t>
            </a:r>
            <a:endParaRPr lang="en-US" dirty="0" smtClean="0"/>
          </a:p>
          <a:p>
            <a:pPr lvl="1"/>
            <a:r>
              <a:rPr lang="en-US" dirty="0" smtClean="0"/>
              <a:t>Hence </a:t>
            </a:r>
            <a:r>
              <a:rPr lang="en-US" dirty="0"/>
              <a:t>add COURSE_ID in the STUDENT table and assign it foreign key constraint. </a:t>
            </a:r>
            <a:endParaRPr lang="en-US" dirty="0" smtClean="0"/>
          </a:p>
          <a:p>
            <a:pPr lvl="1"/>
            <a:r>
              <a:rPr lang="en-US" dirty="0" smtClean="0"/>
              <a:t>COURSE_ID </a:t>
            </a:r>
            <a:r>
              <a:rPr lang="en-US" dirty="0"/>
              <a:t>and SUBJECT_ID in LECTURER table forms the foreign key column. </a:t>
            </a:r>
            <a:endParaRPr lang="en-US" dirty="0" smtClean="0"/>
          </a:p>
          <a:p>
            <a:pPr lvl="1"/>
            <a:r>
              <a:rPr lang="en-US" dirty="0" smtClean="0"/>
              <a:t>Hence </a:t>
            </a:r>
            <a:r>
              <a:rPr lang="en-US" dirty="0"/>
              <a:t>by declaring the foreign key constraints, mapping between the tables are established.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055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229600" cy="5715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Any multi-valued attributes are converted into new table.</a:t>
            </a:r>
          </a:p>
          <a:p>
            <a:pPr lvl="1"/>
            <a:r>
              <a:rPr lang="en-US" dirty="0"/>
              <a:t>A hobby in the Student table is a multivalued attribute. </a:t>
            </a:r>
            <a:endParaRPr lang="en-US" dirty="0" smtClean="0"/>
          </a:p>
          <a:p>
            <a:pPr lvl="1"/>
            <a:r>
              <a:rPr lang="en-US" dirty="0" smtClean="0"/>
              <a:t>Any </a:t>
            </a:r>
            <a:r>
              <a:rPr lang="en-US" dirty="0"/>
              <a:t>student can have any number of hobbies. </a:t>
            </a:r>
            <a:endParaRPr lang="en-US" dirty="0" smtClean="0"/>
          </a:p>
          <a:p>
            <a:pPr lvl="1"/>
            <a:r>
              <a:rPr lang="en-US" dirty="0" smtClean="0"/>
              <a:t>So </a:t>
            </a:r>
            <a:r>
              <a:rPr lang="en-US" dirty="0"/>
              <a:t>we cannot represent multiple values in a single column of STUDENT table.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We </a:t>
            </a:r>
            <a:r>
              <a:rPr lang="en-US" dirty="0">
                <a:solidFill>
                  <a:srgbClr val="FF0000"/>
                </a:solidFill>
              </a:rPr>
              <a:t>need to store it separately, so that we can store any number of hobbies</a:t>
            </a:r>
            <a:r>
              <a:rPr lang="en-US" dirty="0"/>
              <a:t>, adding/ removing / deleting hobbies should not create any redundancy or anomalies in the system. </a:t>
            </a:r>
            <a:endParaRPr lang="en-US" dirty="0" smtClean="0"/>
          </a:p>
          <a:p>
            <a:pPr lvl="1"/>
            <a:r>
              <a:rPr lang="en-US" dirty="0" smtClean="0"/>
              <a:t>Hence </a:t>
            </a:r>
            <a:r>
              <a:rPr lang="en-US" dirty="0"/>
              <a:t>we create a separate table STUD_HOBBY with STUDENT_ID and HOBBY as its columns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We create a composite key using both the columns</a:t>
            </a:r>
          </a:p>
        </p:txBody>
      </p:sp>
    </p:spTree>
    <p:extLst>
      <p:ext uri="{BB962C8B-B14F-4D97-AF65-F5344CB8AC3E}">
        <p14:creationId xmlns:p14="http://schemas.microsoft.com/office/powerpoint/2010/main" val="1363513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305800" cy="5791200"/>
          </a:xfrm>
        </p:spPr>
        <p:txBody>
          <a:bodyPr>
            <a:normAutofit/>
          </a:bodyPr>
          <a:lstStyle/>
          <a:p>
            <a:r>
              <a:rPr lang="en-US" dirty="0"/>
              <a:t>Any composite attributes are merged into same table as different columns.</a:t>
            </a:r>
          </a:p>
          <a:p>
            <a:pPr lvl="1"/>
            <a:r>
              <a:rPr lang="en-US" dirty="0"/>
              <a:t>In the diagram above, Student Address is a composite attribute.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has Door#, Street, City, State and Pin. </a:t>
            </a:r>
            <a:endParaRPr lang="en-US" dirty="0" smtClean="0"/>
          </a:p>
          <a:p>
            <a:pPr lvl="1"/>
            <a:r>
              <a:rPr lang="en-US" dirty="0" smtClean="0"/>
              <a:t>These </a:t>
            </a:r>
            <a:r>
              <a:rPr lang="en-US" dirty="0"/>
              <a:t>attributes are merged into STUDENT table as individual columns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045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3058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One can ignore derived attribute, since it can be calculated at any time.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the STUDENT table, Age can be derived at any point of time by calculating the difference between </a:t>
            </a:r>
            <a:r>
              <a:rPr lang="en-US" dirty="0" err="1"/>
              <a:t>DateOfBirth</a:t>
            </a:r>
            <a:r>
              <a:rPr lang="en-US" dirty="0"/>
              <a:t> and current date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Hence we need not create a column for this attribute.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reduces the duplicity 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262431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Table structure at this would be as below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5400"/>
            <a:ext cx="7696200" cy="474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2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229600" cy="54864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  <a:buFont typeface="Wingdings" pitchFamily="2" charset="2"/>
              <a:buChar char="q"/>
            </a:pPr>
            <a:r>
              <a:rPr lang="en-US" sz="2800" dirty="0" smtClean="0"/>
              <a:t>As the database grows, </a:t>
            </a:r>
          </a:p>
          <a:p>
            <a:pPr lvl="2">
              <a:lnSpc>
                <a:spcPct val="170000"/>
              </a:lnSpc>
              <a:buFont typeface="Wingdings" pitchFamily="2" charset="2"/>
              <a:buChar char="v"/>
            </a:pPr>
            <a:r>
              <a:rPr lang="en-US" sz="2800" dirty="0" smtClean="0"/>
              <a:t>the ERD representation becomes more complex and crowd. </a:t>
            </a:r>
          </a:p>
          <a:p>
            <a:pPr lvl="3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800" dirty="0" smtClean="0"/>
              <a:t>which creates difficult situation to understand the requirement and their structure as a whole.</a:t>
            </a:r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800" dirty="0" smtClean="0"/>
              <a:t>If the ERD is represented at very high level</a:t>
            </a:r>
          </a:p>
          <a:p>
            <a:pPr lvl="2">
              <a:lnSpc>
                <a:spcPct val="170000"/>
              </a:lnSpc>
              <a:buFont typeface="Wingdings" pitchFamily="2" charset="2"/>
              <a:buChar char="v"/>
            </a:pPr>
            <a:r>
              <a:rPr lang="en-US" sz="2800" dirty="0" smtClean="0"/>
              <a:t>creates a difficulty in understanding the system.</a:t>
            </a:r>
          </a:p>
          <a:p>
            <a:pPr lvl="1">
              <a:lnSpc>
                <a:spcPct val="170000"/>
              </a:lnSpc>
              <a:buFont typeface="Wingdings" pitchFamily="2" charset="2"/>
              <a:buChar char="v"/>
            </a:pPr>
            <a:r>
              <a:rPr lang="en-US" dirty="0" smtClean="0"/>
              <a:t>Representing at high level and till the minute level is necessary to understand the system well </a:t>
            </a:r>
          </a:p>
          <a:p>
            <a:pPr lvl="2">
              <a:lnSpc>
                <a:spcPct val="170000"/>
              </a:lnSpc>
              <a:buFont typeface="Wingdings" pitchFamily="2" charset="2"/>
              <a:buChar char="v"/>
            </a:pPr>
            <a:r>
              <a:rPr lang="en-US" sz="2800" dirty="0" smtClean="0"/>
              <a:t>Such concepts are well defined by </a:t>
            </a:r>
            <a:r>
              <a:rPr lang="en-US" sz="2800" dirty="0" smtClean="0">
                <a:solidFill>
                  <a:srgbClr val="FF0000"/>
                </a:solidFill>
              </a:rPr>
              <a:t>generalization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FF0000"/>
                </a:solidFill>
              </a:rPr>
              <a:t>specialization</a:t>
            </a:r>
            <a:r>
              <a:rPr lang="en-US" sz="2800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28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229600" cy="5867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2. Let </a:t>
            </a:r>
            <a:r>
              <a:rPr lang="en-US" dirty="0">
                <a:solidFill>
                  <a:srgbClr val="00B0F0"/>
                </a:solidFill>
              </a:rPr>
              <a:t>us see some of the special </a:t>
            </a:r>
            <a:r>
              <a:rPr lang="en-US" dirty="0" smtClean="0">
                <a:solidFill>
                  <a:srgbClr val="00B0F0"/>
                </a:solidFill>
              </a:rPr>
              <a:t>cases</a:t>
            </a:r>
          </a:p>
          <a:p>
            <a:r>
              <a:rPr lang="en-US" b="1" dirty="0"/>
              <a:t>Converting Weak </a:t>
            </a:r>
            <a:r>
              <a:rPr lang="en-US" b="1" dirty="0" smtClean="0"/>
              <a:t>Entity</a:t>
            </a:r>
          </a:p>
          <a:p>
            <a:pPr lvl="1"/>
            <a:r>
              <a:rPr lang="en-US" dirty="0"/>
              <a:t>Weak entity is also represented as table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All the attributes of the weak entity forms the column of the table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But the key attribute represented in the diagram cannot form the primary key of this table. </a:t>
            </a:r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have to add a foreign key column, which would be the primary key column of its strong entity.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foreign key column along with its key attribute column forms the primary key of the table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48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229600" cy="5867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our example above, SUBJECTS is the weak entity. </a:t>
            </a:r>
            <a:endParaRPr lang="en-US" dirty="0" smtClean="0"/>
          </a:p>
          <a:p>
            <a:pPr lvl="1"/>
            <a:r>
              <a:rPr lang="en-US" dirty="0" smtClean="0"/>
              <a:t>Hence</a:t>
            </a:r>
            <a:r>
              <a:rPr lang="en-US" dirty="0"/>
              <a:t>, we create a table for it. </a:t>
            </a:r>
            <a:endParaRPr lang="en-US" dirty="0" smtClean="0"/>
          </a:p>
          <a:p>
            <a:pPr lvl="1"/>
            <a:r>
              <a:rPr lang="en-US" dirty="0" smtClean="0"/>
              <a:t>Its </a:t>
            </a:r>
            <a:r>
              <a:rPr lang="en-US" dirty="0"/>
              <a:t>attributes SUBJECT_ID and SUBJECT_NAME forms the column of this table.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Although </a:t>
            </a:r>
            <a:r>
              <a:rPr lang="en-US" dirty="0">
                <a:solidFill>
                  <a:srgbClr val="FF0000"/>
                </a:solidFill>
              </a:rPr>
              <a:t>SUBJECT_ID is represented as key attribute in the diagram, it cannot be considered as primary key.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In </a:t>
            </a:r>
            <a:r>
              <a:rPr lang="en-US" dirty="0"/>
              <a:t>order to add primary key to the column, we have to find the foreign key first. </a:t>
            </a:r>
            <a:endParaRPr lang="en-US" dirty="0" smtClean="0"/>
          </a:p>
          <a:p>
            <a:r>
              <a:rPr lang="en-US" dirty="0" smtClean="0"/>
              <a:t>COURSE </a:t>
            </a:r>
            <a:r>
              <a:rPr lang="en-US" dirty="0"/>
              <a:t>is the strong entity related to SUBJECT. </a:t>
            </a:r>
            <a:endParaRPr lang="en-US" dirty="0" smtClean="0"/>
          </a:p>
          <a:p>
            <a:pPr lvl="1"/>
            <a:r>
              <a:rPr lang="en-US" dirty="0" smtClean="0"/>
              <a:t>Hence </a:t>
            </a:r>
            <a:r>
              <a:rPr lang="en-US" dirty="0"/>
              <a:t>the primary key COURSE_ID of COURSE is added to SUBJECT table as foreign key. </a:t>
            </a:r>
            <a:endParaRPr lang="en-US" dirty="0" smtClean="0"/>
          </a:p>
          <a:p>
            <a:pPr lvl="1"/>
            <a:r>
              <a:rPr lang="en-US" dirty="0" smtClean="0"/>
              <a:t>Now </a:t>
            </a:r>
            <a:r>
              <a:rPr lang="en-US" dirty="0"/>
              <a:t>we can create a </a:t>
            </a:r>
            <a:r>
              <a:rPr lang="en-US" dirty="0">
                <a:solidFill>
                  <a:srgbClr val="FF0000"/>
                </a:solidFill>
              </a:rPr>
              <a:t>composite primary </a:t>
            </a:r>
            <a:r>
              <a:rPr lang="en-US" dirty="0"/>
              <a:t>key out of COURSE_ID and SUBJECT_ID.</a:t>
            </a:r>
          </a:p>
        </p:txBody>
      </p:sp>
    </p:spTree>
    <p:extLst>
      <p:ext uri="{BB962C8B-B14F-4D97-AF65-F5344CB8AC3E}">
        <p14:creationId xmlns:p14="http://schemas.microsoft.com/office/powerpoint/2010/main" val="2574207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6172200" cy="1777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609600" y="2590800"/>
            <a:ext cx="3273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Representing 1:1 relationship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3352800"/>
            <a:ext cx="81243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Imagine SUBJECT is not a weak entity, and we have LECTURER teaches SUBJECT relation.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is a 1:1 relation. i.e.; one lecturer teaches only one subject</a:t>
            </a:r>
            <a:r>
              <a:rPr lang="en-US" dirty="0" smtClean="0"/>
              <a:t>.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</a:t>
            </a:r>
            <a:r>
              <a:rPr lang="en-US" dirty="0"/>
              <a:t>We can represent this case in two ways</a:t>
            </a:r>
          </a:p>
          <a:p>
            <a:pPr marL="342900" indent="-342900"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table for both LECTURER and SUBJECT. 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Add </a:t>
            </a:r>
            <a:r>
              <a:rPr lang="en-US" dirty="0"/>
              <a:t>the primary key of LECTURER in </a:t>
            </a:r>
            <a:r>
              <a:rPr lang="en-US" dirty="0" smtClean="0"/>
              <a:t> SUBJECT </a:t>
            </a:r>
            <a:r>
              <a:rPr lang="en-US" dirty="0"/>
              <a:t>table as foreign key. </a:t>
            </a:r>
            <a:endParaRPr lang="en-U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implies the lecturer name for that particular subject.</a:t>
            </a:r>
          </a:p>
          <a:p>
            <a:r>
              <a:rPr lang="en-US" dirty="0" smtClean="0"/>
              <a:t>2. Create </a:t>
            </a:r>
            <a:r>
              <a:rPr lang="en-US" dirty="0"/>
              <a:t>table for both LECTURER and SUBJECT. 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Add </a:t>
            </a:r>
            <a:r>
              <a:rPr lang="en-US" dirty="0"/>
              <a:t>the primary key of SUBJECT in LECTURER table as foreign key. </a:t>
            </a:r>
            <a:endParaRPr lang="en-U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implies the subject taught by the lecturer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490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85968"/>
            <a:ext cx="8229600" cy="4525963"/>
          </a:xfrm>
        </p:spPr>
        <p:txBody>
          <a:bodyPr/>
          <a:lstStyle/>
          <a:p>
            <a:r>
              <a:rPr lang="en-US" dirty="0"/>
              <a:t>In both the case, meaning is same. </a:t>
            </a:r>
            <a:endParaRPr lang="en-US" dirty="0" smtClean="0"/>
          </a:p>
          <a:p>
            <a:pPr lvl="1"/>
            <a:r>
              <a:rPr lang="en-US" dirty="0" smtClean="0"/>
              <a:t>Foreign </a:t>
            </a:r>
            <a:r>
              <a:rPr lang="en-US" dirty="0"/>
              <a:t>key column can be added in either of the table, depending on the developer’s choice. 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33600"/>
            <a:ext cx="7543800" cy="17933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4457" y="4114800"/>
            <a:ext cx="3308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Representing 1:N relationship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500" y="4874567"/>
            <a:ext cx="838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Consider SUBJECT and LECTURER relation, where each Lecturer teaches multiple subjects.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a 1: N relation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In this case, primary key of LECTURER table is added to the SUBJECT table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i.e.; the primary key at 1 cardinality entity is added as foreign key to N cardinality entity</a:t>
            </a:r>
          </a:p>
        </p:txBody>
      </p:sp>
    </p:spTree>
    <p:extLst>
      <p:ext uri="{BB962C8B-B14F-4D97-AF65-F5344CB8AC3E}">
        <p14:creationId xmlns:p14="http://schemas.microsoft.com/office/powerpoint/2010/main" val="38691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90599"/>
            <a:ext cx="4267200" cy="2094523"/>
          </a:xfrm>
        </p:spPr>
      </p:pic>
      <p:sp>
        <p:nvSpPr>
          <p:cNvPr id="6" name="Rectangle 5"/>
          <p:cNvSpPr/>
          <p:nvPr/>
        </p:nvSpPr>
        <p:spPr>
          <a:xfrm>
            <a:off x="907143" y="3276991"/>
            <a:ext cx="3393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Representing M:N relationship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00" y="3663577"/>
            <a:ext cx="8001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Consider the example, multiple students enrolled for multiple courses, </a:t>
            </a:r>
            <a:endParaRPr lang="en-US" dirty="0" smtClean="0"/>
          </a:p>
          <a:p>
            <a:r>
              <a:rPr lang="en-US" dirty="0" smtClean="0"/>
              <a:t>which </a:t>
            </a:r>
            <a:r>
              <a:rPr lang="en-US" dirty="0"/>
              <a:t>is M:N relation.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this case, 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create STUDENT and COURSE tables for the entities. 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Create </a:t>
            </a:r>
            <a:r>
              <a:rPr lang="en-US" dirty="0">
                <a:solidFill>
                  <a:srgbClr val="FF0000"/>
                </a:solidFill>
              </a:rPr>
              <a:t>one more table</a:t>
            </a:r>
            <a:r>
              <a:rPr lang="en-US" dirty="0"/>
              <a:t> for the relation </a:t>
            </a:r>
            <a:r>
              <a:rPr lang="en-US" dirty="0" smtClean="0"/>
              <a:t>between them </a:t>
            </a:r>
            <a:r>
              <a:rPr lang="en-US" dirty="0"/>
              <a:t>and name it as STUD_COURSE. 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Add </a:t>
            </a:r>
            <a:r>
              <a:rPr lang="en-US" dirty="0"/>
              <a:t>the primary keys of COURSE and STUDENT into </a:t>
            </a:r>
            <a:r>
              <a:rPr lang="en-US" dirty="0" smtClean="0"/>
              <a:t>it along </a:t>
            </a:r>
            <a:r>
              <a:rPr lang="en-US" dirty="0"/>
              <a:t>with some additional attributes (if applicable) </a:t>
            </a:r>
            <a:r>
              <a:rPr lang="en-US" dirty="0" smtClean="0"/>
              <a:t>, </a:t>
            </a:r>
            <a:endParaRPr lang="en-U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which </a:t>
            </a:r>
            <a:r>
              <a:rPr lang="en-US" dirty="0"/>
              <a:t>forms the composite primary key of the new table.</a:t>
            </a:r>
          </a:p>
        </p:txBody>
      </p:sp>
    </p:spTree>
    <p:extLst>
      <p:ext uri="{BB962C8B-B14F-4D97-AF65-F5344CB8AC3E}">
        <p14:creationId xmlns:p14="http://schemas.microsoft.com/office/powerpoint/2010/main" val="111822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81000"/>
            <a:ext cx="5943600" cy="3237931"/>
          </a:xfrm>
        </p:spPr>
      </p:pic>
      <p:sp>
        <p:nvSpPr>
          <p:cNvPr id="5" name="Rectangle 4"/>
          <p:cNvSpPr/>
          <p:nvPr/>
        </p:nvSpPr>
        <p:spPr>
          <a:xfrm>
            <a:off x="914400" y="3718679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Self referencing  </a:t>
            </a:r>
            <a:r>
              <a:rPr lang="en-US" b="1" dirty="0" smtClean="0"/>
              <a:t>1:1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/>
          </a:p>
          <a:p>
            <a:endParaRPr lang="en-US" b="1" dirty="0" smtClean="0"/>
          </a:p>
          <a:p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24600" y="305398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37" y="4057259"/>
            <a:ext cx="5468114" cy="2800741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142" y="4200720"/>
            <a:ext cx="2543175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361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229600" cy="4525963"/>
          </a:xfrm>
        </p:spPr>
        <p:txBody>
          <a:bodyPr/>
          <a:lstStyle/>
          <a:p>
            <a:r>
              <a:rPr lang="en-US" b="1" dirty="0" smtClean="0"/>
              <a:t>Self referencing 1:N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5562600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143000"/>
            <a:ext cx="257175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3872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6553200" cy="443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4419600"/>
            <a:ext cx="528637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5089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382000" cy="5943600"/>
          </a:xfrm>
        </p:spPr>
        <p:txBody>
          <a:bodyPr>
            <a:normAutofit fontScale="92500"/>
          </a:bodyPr>
          <a:lstStyle/>
          <a:p>
            <a:r>
              <a:rPr lang="en-US" dirty="0"/>
              <a:t>After converting the ER diagram in to table forms, the next phase is implementing the process of normalization, which is a collection of rules each table should satisfy.</a:t>
            </a:r>
            <a:endParaRPr lang="en-US" b="1" dirty="0" smtClean="0"/>
          </a:p>
          <a:p>
            <a:r>
              <a:rPr lang="en-US" b="1" dirty="0" err="1" smtClean="0"/>
              <a:t>Codd</a:t>
            </a:r>
            <a:r>
              <a:rPr lang="en-US" b="1" dirty="0" smtClean="0"/>
              <a:t> </a:t>
            </a:r>
            <a:r>
              <a:rPr lang="en-US" dirty="0"/>
              <a:t>created a series of rules called </a:t>
            </a:r>
            <a:r>
              <a:rPr lang="en-US" b="1" i="1" dirty="0"/>
              <a:t>normal forms </a:t>
            </a:r>
            <a:r>
              <a:rPr lang="en-US" dirty="0"/>
              <a:t>that help define that </a:t>
            </a:r>
            <a:r>
              <a:rPr lang="en-US" dirty="0" smtClean="0"/>
              <a:t>organization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Database </a:t>
            </a:r>
            <a:r>
              <a:rPr lang="en-US" b="1" dirty="0"/>
              <a:t>normalization </a:t>
            </a:r>
            <a:endParaRPr lang="en-US" b="1" dirty="0" smtClean="0"/>
          </a:p>
          <a:p>
            <a:r>
              <a:rPr lang="en-US" dirty="0" smtClean="0"/>
              <a:t>is </a:t>
            </a:r>
            <a:r>
              <a:rPr lang="en-US" dirty="0"/>
              <a:t>a series of steps followed to obtain a database design that allows for </a:t>
            </a:r>
            <a:r>
              <a:rPr lang="en-US" dirty="0">
                <a:solidFill>
                  <a:schemeClr val="accent2"/>
                </a:solidFill>
              </a:rPr>
              <a:t>consistent storage and efficient access of data in a relational database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These </a:t>
            </a:r>
            <a:r>
              <a:rPr lang="en-US" dirty="0"/>
              <a:t>steps reduce </a:t>
            </a:r>
            <a:r>
              <a:rPr lang="en-US" dirty="0">
                <a:solidFill>
                  <a:schemeClr val="accent2"/>
                </a:solidFill>
              </a:rPr>
              <a:t>data redundancy </a:t>
            </a:r>
            <a:r>
              <a:rPr lang="en-US" dirty="0"/>
              <a:t>and the risk of data becoming </a:t>
            </a:r>
            <a:r>
              <a:rPr lang="en-US" dirty="0">
                <a:solidFill>
                  <a:schemeClr val="accent2"/>
                </a:solidFill>
              </a:rPr>
              <a:t>inconsistent.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687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5562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relational database is merely a collection of data, organized in a particular </a:t>
            </a:r>
            <a:r>
              <a:rPr lang="en-US" dirty="0" smtClean="0"/>
              <a:t>manner</a:t>
            </a:r>
          </a:p>
          <a:p>
            <a:r>
              <a:rPr lang="en-US" dirty="0"/>
              <a:t>One of the best ways to determine what </a:t>
            </a:r>
            <a:r>
              <a:rPr lang="en-US" dirty="0" smtClean="0"/>
              <a:t>information </a:t>
            </a:r>
            <a:r>
              <a:rPr lang="en-US" dirty="0"/>
              <a:t>should be stored in a </a:t>
            </a:r>
            <a:r>
              <a:rPr lang="en-US" dirty="0" smtClean="0"/>
              <a:t>database is  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clarify what questions will be asked of it </a:t>
            </a:r>
            <a:r>
              <a:rPr lang="en-US" dirty="0" smtClean="0"/>
              <a:t>and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what data would be included in the answers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NORMALIZATION </a:t>
            </a:r>
          </a:p>
          <a:p>
            <a:pPr lvl="1"/>
            <a:r>
              <a:rPr lang="en-US" dirty="0" smtClean="0"/>
              <a:t>identifying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logical associations </a:t>
            </a:r>
            <a:r>
              <a:rPr lang="en-US" dirty="0"/>
              <a:t>between data items and </a:t>
            </a:r>
            <a:endParaRPr lang="en-US" dirty="0" smtClean="0"/>
          </a:p>
          <a:p>
            <a:pPr lvl="1"/>
            <a:r>
              <a:rPr lang="en-US" dirty="0" smtClean="0"/>
              <a:t>designing </a:t>
            </a:r>
            <a:r>
              <a:rPr lang="en-US" dirty="0"/>
              <a:t>a database that will represent such associations </a:t>
            </a:r>
            <a:r>
              <a:rPr lang="en-US" dirty="0">
                <a:solidFill>
                  <a:schemeClr val="accent2"/>
                </a:solidFill>
              </a:rPr>
              <a:t>but</a:t>
            </a:r>
            <a:r>
              <a:rPr lang="en-US" dirty="0"/>
              <a:t> without suffering the update anomalies which are; </a:t>
            </a:r>
          </a:p>
          <a:p>
            <a:pPr marL="1257300" lvl="3" indent="0">
              <a:buNone/>
            </a:pPr>
            <a:r>
              <a:rPr lang="en-US" b="1" dirty="0"/>
              <a:t>1. Insertion Anomalies </a:t>
            </a:r>
            <a:endParaRPr lang="en-US" dirty="0"/>
          </a:p>
          <a:p>
            <a:pPr marL="1257300" lvl="3" indent="0">
              <a:buNone/>
            </a:pPr>
            <a:r>
              <a:rPr lang="en-US" b="1" dirty="0"/>
              <a:t>2. Deletion Anomalies </a:t>
            </a:r>
            <a:endParaRPr lang="en-US" dirty="0"/>
          </a:p>
          <a:p>
            <a:pPr marL="1257300" lvl="3" indent="0">
              <a:buNone/>
            </a:pPr>
            <a:r>
              <a:rPr lang="en-US" b="1" dirty="0"/>
              <a:t>3. Modification Anomalies </a:t>
            </a:r>
            <a:endParaRPr lang="en-US" b="1" dirty="0" smtClean="0"/>
          </a:p>
          <a:p>
            <a:r>
              <a:rPr lang="en-US" dirty="0"/>
              <a:t>The purpose of normalization is to reduce the chances for anomalies to occur in a database. </a:t>
            </a:r>
          </a:p>
          <a:p>
            <a:pPr marL="1257300" lvl="3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06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077200" cy="533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Sometimes we would have divided the entities in to two or more entities to be more accurate in design</a:t>
            </a:r>
          </a:p>
          <a:p>
            <a:r>
              <a:rPr lang="en-US" dirty="0" smtClean="0"/>
              <a:t>But When compared to the whole database or user it can be combined to one entity (which is called </a:t>
            </a:r>
            <a:r>
              <a:rPr lang="en-US" dirty="0" smtClean="0">
                <a:solidFill>
                  <a:srgbClr val="FF0000"/>
                </a:solidFill>
              </a:rPr>
              <a:t>aggregation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After designing ER diagram is complete, we need to put it into logical structure </a:t>
            </a:r>
          </a:p>
        </p:txBody>
      </p:sp>
    </p:spTree>
    <p:extLst>
      <p:ext uri="{BB962C8B-B14F-4D97-AF65-F5344CB8AC3E}">
        <p14:creationId xmlns:p14="http://schemas.microsoft.com/office/powerpoint/2010/main" val="275071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424934"/>
            <a:ext cx="4473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Example of problems related with Anomalies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"/>
            <a:ext cx="8753537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376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382000" cy="5943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Deletion Anomalies: </a:t>
            </a:r>
            <a:endParaRPr lang="en-US" dirty="0"/>
          </a:p>
          <a:p>
            <a:r>
              <a:rPr lang="en-US" dirty="0"/>
              <a:t>If employee with </a:t>
            </a:r>
            <a:r>
              <a:rPr lang="en-US" b="1" i="1" dirty="0"/>
              <a:t>ID 16 </a:t>
            </a:r>
            <a:r>
              <a:rPr lang="en-US" dirty="0"/>
              <a:t>is deleted then </a:t>
            </a:r>
            <a:endParaRPr lang="en-US" dirty="0" smtClean="0"/>
          </a:p>
          <a:p>
            <a:pPr lvl="1"/>
            <a:r>
              <a:rPr lang="en-US" dirty="0" smtClean="0"/>
              <a:t>every </a:t>
            </a:r>
            <a:r>
              <a:rPr lang="en-US" dirty="0"/>
              <a:t>information about skill </a:t>
            </a:r>
            <a:r>
              <a:rPr lang="en-US" b="1" i="1" dirty="0"/>
              <a:t>C++ </a:t>
            </a:r>
            <a:r>
              <a:rPr lang="en-US" dirty="0"/>
              <a:t>and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type of skill is deleted from the database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Then we will not have any information about </a:t>
            </a:r>
            <a:r>
              <a:rPr lang="en-US" b="1" i="1" dirty="0"/>
              <a:t>C++ </a:t>
            </a:r>
            <a:r>
              <a:rPr lang="en-US" dirty="0"/>
              <a:t>and its skill type. </a:t>
            </a:r>
          </a:p>
          <a:p>
            <a:pPr marL="0" indent="0">
              <a:buNone/>
            </a:pPr>
            <a:r>
              <a:rPr lang="en-US" b="1" dirty="0"/>
              <a:t>Insertion Anomalies: </a:t>
            </a:r>
            <a:endParaRPr lang="en-US" dirty="0"/>
          </a:p>
          <a:p>
            <a:r>
              <a:rPr lang="en-US" dirty="0"/>
              <a:t>What if we have a new employee with a skill </a:t>
            </a:r>
            <a:r>
              <a:rPr lang="en-US" b="1" i="1" dirty="0" smtClean="0"/>
              <a:t>Pascal</a:t>
            </a:r>
            <a:r>
              <a:rPr lang="en-US" dirty="0"/>
              <a:t>? </a:t>
            </a:r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cannot decide whether </a:t>
            </a:r>
            <a:r>
              <a:rPr lang="en-US" b="1" i="1" dirty="0"/>
              <a:t>Pascal </a:t>
            </a:r>
            <a:r>
              <a:rPr lang="en-US" dirty="0"/>
              <a:t>is allowed as a value for skill and </a:t>
            </a:r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have no clue about the </a:t>
            </a:r>
            <a:r>
              <a:rPr lang="en-US" b="1" i="1" dirty="0"/>
              <a:t>type of skill </a:t>
            </a:r>
            <a:r>
              <a:rPr lang="en-US" dirty="0"/>
              <a:t>that </a:t>
            </a:r>
            <a:r>
              <a:rPr lang="en-US" b="1" i="1" dirty="0"/>
              <a:t>Pascal </a:t>
            </a:r>
            <a:r>
              <a:rPr lang="en-US" dirty="0"/>
              <a:t>should be categorized as.  </a:t>
            </a:r>
          </a:p>
          <a:p>
            <a:pPr marL="0" indent="0">
              <a:buNone/>
            </a:pPr>
            <a:r>
              <a:rPr lang="en-US" b="1" dirty="0"/>
              <a:t>Modification Anomalies: </a:t>
            </a:r>
            <a:endParaRPr lang="en-US" b="1" dirty="0" smtClean="0"/>
          </a:p>
          <a:p>
            <a:r>
              <a:rPr lang="en-US" dirty="0" smtClean="0"/>
              <a:t>if </a:t>
            </a:r>
            <a:r>
              <a:rPr lang="en-US" dirty="0"/>
              <a:t>the address for </a:t>
            </a:r>
            <a:r>
              <a:rPr lang="en-US" b="1" i="1" dirty="0" err="1"/>
              <a:t>Helico</a:t>
            </a:r>
            <a:r>
              <a:rPr lang="en-US" b="1" i="1" dirty="0"/>
              <a:t> </a:t>
            </a:r>
            <a:r>
              <a:rPr lang="en-US" dirty="0"/>
              <a:t>is changed from </a:t>
            </a:r>
            <a:r>
              <a:rPr lang="en-US" b="1" i="1" dirty="0"/>
              <a:t>Piazza </a:t>
            </a:r>
            <a:r>
              <a:rPr lang="en-US" dirty="0"/>
              <a:t>to </a:t>
            </a:r>
            <a:r>
              <a:rPr lang="en-US" b="1" i="1" dirty="0" smtClean="0"/>
              <a:t>Mexico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need to look for every occurrence of </a:t>
            </a:r>
            <a:r>
              <a:rPr lang="en-US" b="1" i="1" dirty="0" err="1"/>
              <a:t>Helico</a:t>
            </a:r>
            <a:r>
              <a:rPr lang="en-US" b="1" i="1" dirty="0"/>
              <a:t> </a:t>
            </a:r>
            <a:r>
              <a:rPr lang="en-US" b="1" i="1" dirty="0" err="1"/>
              <a:t>School_Add</a:t>
            </a:r>
            <a:r>
              <a:rPr lang="en-US" b="1" i="1" dirty="0"/>
              <a:t> </a:t>
            </a:r>
            <a:r>
              <a:rPr lang="en-US" dirty="0"/>
              <a:t>from </a:t>
            </a:r>
            <a:r>
              <a:rPr lang="en-US" b="1" i="1" dirty="0"/>
              <a:t>Piazza </a:t>
            </a:r>
            <a:r>
              <a:rPr lang="en-US" dirty="0"/>
              <a:t>to </a:t>
            </a:r>
            <a:r>
              <a:rPr lang="en-US" b="1" i="1" dirty="0"/>
              <a:t>Mexico</a:t>
            </a:r>
            <a:r>
              <a:rPr lang="en-US" dirty="0"/>
              <a:t>, </a:t>
            </a:r>
            <a:endParaRPr lang="en-US" dirty="0" smtClean="0"/>
          </a:p>
          <a:p>
            <a:pPr lvl="2"/>
            <a:r>
              <a:rPr lang="en-US" dirty="0" smtClean="0"/>
              <a:t>which </a:t>
            </a:r>
            <a:r>
              <a:rPr lang="en-US" dirty="0"/>
              <a:t>is prone to error.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0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153400" cy="5791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Functional Dependency (FD) </a:t>
            </a:r>
            <a:endParaRPr lang="en-US" dirty="0"/>
          </a:p>
          <a:p>
            <a:r>
              <a:rPr lang="en-US" dirty="0"/>
              <a:t>Before moving to the definition and application of normalization,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is important to have an understanding of "functional dependency." </a:t>
            </a:r>
          </a:p>
          <a:p>
            <a:pPr marL="0" indent="0">
              <a:buNone/>
            </a:pPr>
            <a:r>
              <a:rPr lang="en-US" dirty="0"/>
              <a:t>Data Dependency </a:t>
            </a:r>
          </a:p>
          <a:p>
            <a:r>
              <a:rPr lang="en-US" dirty="0"/>
              <a:t>The logical associations between data items that point the database designer in the direction of a good database design are referred to as </a:t>
            </a:r>
            <a:endParaRPr lang="en-US" dirty="0" smtClean="0"/>
          </a:p>
          <a:p>
            <a:pPr lvl="1"/>
            <a:r>
              <a:rPr lang="en-US" dirty="0" smtClean="0"/>
              <a:t>determinant </a:t>
            </a:r>
            <a:r>
              <a:rPr lang="en-US" dirty="0"/>
              <a:t>or dependent </a:t>
            </a:r>
            <a:r>
              <a:rPr lang="en-US" dirty="0" smtClean="0"/>
              <a:t>relationships</a:t>
            </a:r>
          </a:p>
          <a:p>
            <a:pPr lvl="2"/>
            <a:r>
              <a:rPr lang="en-US" dirty="0"/>
              <a:t>Two data items A and B are said to be in a determinant or dependent relationship if certain values of data item B always appears with certain values of data item A</a:t>
            </a:r>
          </a:p>
        </p:txBody>
      </p:sp>
    </p:spTree>
    <p:extLst>
      <p:ext uri="{BB962C8B-B14F-4D97-AF65-F5344CB8AC3E}">
        <p14:creationId xmlns:p14="http://schemas.microsoft.com/office/powerpoint/2010/main" val="119437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610600" cy="6019800"/>
          </a:xfrm>
        </p:spPr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/>
              <a:t>the existence of something, call it A, implies that B must exist and have a certain value, then </a:t>
            </a:r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say that </a:t>
            </a:r>
            <a:r>
              <a:rPr lang="en-US" b="1" i="1" dirty="0"/>
              <a:t>"B is functionally dependent on A." </a:t>
            </a:r>
            <a:endParaRPr lang="en-US" b="1" i="1" dirty="0" smtClean="0"/>
          </a:p>
          <a:p>
            <a:r>
              <a:rPr lang="en-US" dirty="0" smtClean="0"/>
              <a:t>We </a:t>
            </a:r>
            <a:r>
              <a:rPr lang="en-US" dirty="0"/>
              <a:t>also often express this idea by saying that </a:t>
            </a:r>
            <a:endParaRPr lang="en-US" dirty="0" smtClean="0"/>
          </a:p>
          <a:p>
            <a:pPr lvl="1"/>
            <a:r>
              <a:rPr lang="en-US" dirty="0" smtClean="0"/>
              <a:t>"</a:t>
            </a:r>
            <a:r>
              <a:rPr lang="en-US" dirty="0"/>
              <a:t>A determines B," </a:t>
            </a:r>
            <a:r>
              <a:rPr lang="en-US" dirty="0" smtClean="0"/>
              <a:t>or</a:t>
            </a:r>
          </a:p>
          <a:p>
            <a:pPr lvl="1"/>
            <a:r>
              <a:rPr lang="en-US" dirty="0" smtClean="0"/>
              <a:t>"</a:t>
            </a:r>
            <a:r>
              <a:rPr lang="en-US" dirty="0"/>
              <a:t>B is a function of A," </a:t>
            </a:r>
            <a:r>
              <a:rPr lang="en-US" dirty="0" smtClean="0"/>
              <a:t>or</a:t>
            </a:r>
          </a:p>
          <a:p>
            <a:pPr lvl="1"/>
            <a:r>
              <a:rPr lang="en-US" dirty="0" smtClean="0"/>
              <a:t>"</a:t>
            </a:r>
            <a:r>
              <a:rPr lang="en-US" dirty="0"/>
              <a:t>A functionally governs B</a:t>
            </a:r>
            <a:r>
              <a:rPr lang="en-US" dirty="0" smtClean="0"/>
              <a:t>.“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Often, the </a:t>
            </a:r>
            <a:r>
              <a:rPr lang="en-US" dirty="0" smtClean="0">
                <a:solidFill>
                  <a:srgbClr val="FF0000"/>
                </a:solidFill>
              </a:rPr>
              <a:t>ideas </a:t>
            </a:r>
            <a:r>
              <a:rPr lang="en-US" dirty="0">
                <a:solidFill>
                  <a:srgbClr val="FF0000"/>
                </a:solidFill>
              </a:rPr>
              <a:t>of functionality and functional dependency are expressed briefly by the statement,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"</a:t>
            </a:r>
            <a:r>
              <a:rPr lang="en-US" dirty="0"/>
              <a:t>If A, then B."</a:t>
            </a:r>
          </a:p>
        </p:txBody>
      </p:sp>
    </p:spTree>
    <p:extLst>
      <p:ext uri="{BB962C8B-B14F-4D97-AF65-F5344CB8AC3E}">
        <p14:creationId xmlns:p14="http://schemas.microsoft.com/office/powerpoint/2010/main" val="132266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6172200"/>
          </a:xfrm>
        </p:spPr>
        <p:txBody>
          <a:bodyPr>
            <a:normAutofit/>
          </a:bodyPr>
          <a:lstStyle/>
          <a:p>
            <a:r>
              <a:rPr lang="en-US" dirty="0"/>
              <a:t>The notation is: A→B which is read as; </a:t>
            </a:r>
            <a:endParaRPr lang="en-US" dirty="0" smtClean="0"/>
          </a:p>
          <a:p>
            <a:pPr lvl="1"/>
            <a:r>
              <a:rPr lang="en-US" dirty="0" smtClean="0"/>
              <a:t>B </a:t>
            </a:r>
            <a:r>
              <a:rPr lang="en-US" dirty="0"/>
              <a:t>is functionally dependent on A</a:t>
            </a:r>
          </a:p>
          <a:p>
            <a:r>
              <a:rPr lang="en-US" dirty="0">
                <a:solidFill>
                  <a:schemeClr val="accent2"/>
                </a:solidFill>
              </a:rPr>
              <a:t>In general, a </a:t>
            </a:r>
            <a:r>
              <a:rPr lang="en-US" b="1" i="1" dirty="0">
                <a:solidFill>
                  <a:schemeClr val="accent2"/>
                </a:solidFill>
              </a:rPr>
              <a:t>functional dependency </a:t>
            </a:r>
            <a:r>
              <a:rPr lang="en-US" dirty="0">
                <a:solidFill>
                  <a:schemeClr val="accent2"/>
                </a:solidFill>
              </a:rPr>
              <a:t>is a relationship among attributes. </a:t>
            </a:r>
            <a:endParaRPr lang="en-US" dirty="0" smtClean="0">
              <a:solidFill>
                <a:schemeClr val="accent2"/>
              </a:solidFill>
            </a:endParaRPr>
          </a:p>
          <a:p>
            <a:pPr lvl="1"/>
            <a:r>
              <a:rPr lang="en-US" dirty="0" smtClean="0"/>
              <a:t>In </a:t>
            </a:r>
            <a:r>
              <a:rPr lang="en-US" dirty="0"/>
              <a:t>relational databases, we can have a determinant that governs one other attribute or several other attributes. 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NB: FDs </a:t>
            </a:r>
            <a:r>
              <a:rPr lang="en-US" dirty="0"/>
              <a:t>are derived from the real-world constraints on the attributes.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81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609600"/>
            <a:ext cx="84582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7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305800" cy="5943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Since both </a:t>
            </a:r>
            <a:r>
              <a:rPr lang="en-US" b="1" i="1" dirty="0"/>
              <a:t>Wine </a:t>
            </a:r>
            <a:r>
              <a:rPr lang="en-US" dirty="0"/>
              <a:t>type and </a:t>
            </a:r>
            <a:r>
              <a:rPr lang="en-US" b="1" i="1" dirty="0"/>
              <a:t>Fork </a:t>
            </a:r>
            <a:r>
              <a:rPr lang="en-US" dirty="0"/>
              <a:t>type are determined by the </a:t>
            </a:r>
            <a:r>
              <a:rPr lang="en-US" b="1" i="1" dirty="0"/>
              <a:t>Dinner </a:t>
            </a:r>
            <a:r>
              <a:rPr lang="en-US" dirty="0"/>
              <a:t>type, we say </a:t>
            </a:r>
            <a:endParaRPr lang="en-US" dirty="0" smtClean="0"/>
          </a:p>
          <a:p>
            <a:pPr lvl="1"/>
            <a:r>
              <a:rPr lang="en-US" b="1" i="1" dirty="0" smtClean="0"/>
              <a:t>Wine </a:t>
            </a:r>
            <a:r>
              <a:rPr lang="en-US" dirty="0"/>
              <a:t>is functionally dependent on </a:t>
            </a:r>
            <a:r>
              <a:rPr lang="en-US" b="1" i="1" dirty="0"/>
              <a:t>Dinner </a:t>
            </a:r>
            <a:r>
              <a:rPr lang="en-US" dirty="0"/>
              <a:t>and </a:t>
            </a:r>
            <a:endParaRPr lang="en-US" dirty="0" smtClean="0"/>
          </a:p>
          <a:p>
            <a:pPr lvl="1"/>
            <a:r>
              <a:rPr lang="en-US" b="1" i="1" dirty="0" smtClean="0"/>
              <a:t>Fork </a:t>
            </a:r>
            <a:r>
              <a:rPr lang="en-US" dirty="0"/>
              <a:t>is functionally dependent on </a:t>
            </a:r>
            <a:r>
              <a:rPr lang="en-US" b="1" i="1" dirty="0"/>
              <a:t>Dinner</a:t>
            </a:r>
            <a:r>
              <a:rPr lang="en-US" dirty="0"/>
              <a:t>. </a:t>
            </a:r>
          </a:p>
          <a:p>
            <a:pPr lvl="2"/>
            <a:r>
              <a:rPr lang="en-US" b="1" i="1" dirty="0"/>
              <a:t>Dinner </a:t>
            </a:r>
            <a:r>
              <a:rPr lang="en-US" dirty="0"/>
              <a:t>→ </a:t>
            </a:r>
            <a:r>
              <a:rPr lang="en-US" b="1" i="1" dirty="0"/>
              <a:t>Wine </a:t>
            </a:r>
            <a:endParaRPr lang="en-US" dirty="0"/>
          </a:p>
          <a:p>
            <a:pPr lvl="2"/>
            <a:r>
              <a:rPr lang="en-US" b="1" i="1" dirty="0"/>
              <a:t>Dinner </a:t>
            </a:r>
            <a:r>
              <a:rPr lang="en-US" dirty="0"/>
              <a:t>→ </a:t>
            </a:r>
            <a:r>
              <a:rPr lang="en-US" b="1" i="1" dirty="0"/>
              <a:t>Fork</a:t>
            </a:r>
            <a:endParaRPr lang="en-US" dirty="0"/>
          </a:p>
          <a:p>
            <a:pPr marL="0" indent="0">
              <a:buNone/>
            </a:pPr>
            <a:r>
              <a:rPr lang="en-US" b="1" i="1" dirty="0"/>
              <a:t>Partial Dependency </a:t>
            </a:r>
            <a:endParaRPr lang="en-US" b="1" i="1" dirty="0" smtClean="0"/>
          </a:p>
          <a:p>
            <a:r>
              <a:rPr lang="en-US" dirty="0"/>
              <a:t>If an attribute which is not a member of the primary key is dependent on </a:t>
            </a:r>
            <a:r>
              <a:rPr lang="en-US" dirty="0">
                <a:solidFill>
                  <a:srgbClr val="FF0000"/>
                </a:solidFill>
              </a:rPr>
              <a:t>some part </a:t>
            </a:r>
            <a:r>
              <a:rPr lang="en-US" dirty="0"/>
              <a:t>of the primary key (if we have composite primary key) </a:t>
            </a:r>
            <a:r>
              <a:rPr lang="en-US" dirty="0" smtClean="0"/>
              <a:t>then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that attribute is partially functionally dependent on the primary key. </a:t>
            </a:r>
          </a:p>
          <a:p>
            <a:r>
              <a:rPr lang="en-US" dirty="0"/>
              <a:t>Let {A,B} is the Primary Key and C is no key attribute. </a:t>
            </a:r>
          </a:p>
          <a:p>
            <a:pPr lvl="1"/>
            <a:r>
              <a:rPr lang="en-US" dirty="0"/>
              <a:t>Then if </a:t>
            </a:r>
            <a:r>
              <a:rPr lang="en-US" b="1" dirty="0"/>
              <a:t>{A, B}</a:t>
            </a:r>
            <a:r>
              <a:rPr lang="en-US" dirty="0"/>
              <a:t> →</a:t>
            </a:r>
            <a:r>
              <a:rPr lang="en-US" b="1" dirty="0"/>
              <a:t>C and B</a:t>
            </a:r>
            <a:r>
              <a:rPr lang="en-US" dirty="0"/>
              <a:t>→</a:t>
            </a:r>
            <a:r>
              <a:rPr lang="en-US" b="1" dirty="0"/>
              <a:t>C 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  <a:r>
              <a:rPr lang="en-US" b="1" dirty="0"/>
              <a:t> A</a:t>
            </a:r>
            <a:r>
              <a:rPr lang="en-US" dirty="0"/>
              <a:t>→</a:t>
            </a:r>
            <a:r>
              <a:rPr lang="en-US" b="1" dirty="0"/>
              <a:t>C </a:t>
            </a:r>
            <a:endParaRPr lang="en-US" dirty="0"/>
          </a:p>
          <a:p>
            <a:pPr lvl="2"/>
            <a:r>
              <a:rPr lang="en-US" dirty="0"/>
              <a:t>Then C is partially functionally dependent on {A, B}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5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3058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smtClean="0"/>
              <a:t>Full </a:t>
            </a:r>
            <a:r>
              <a:rPr lang="en-US" b="1" i="1" dirty="0"/>
              <a:t>Dependency</a:t>
            </a:r>
            <a:endParaRPr lang="en-US" dirty="0"/>
          </a:p>
          <a:p>
            <a:r>
              <a:rPr lang="en-US" dirty="0"/>
              <a:t>If an attribute which is not a member of the primary key is not dependent on some part of the primary key but the </a:t>
            </a:r>
            <a:r>
              <a:rPr lang="en-US" dirty="0">
                <a:solidFill>
                  <a:srgbClr val="FF0000"/>
                </a:solidFill>
              </a:rPr>
              <a:t>whole key </a:t>
            </a:r>
            <a:r>
              <a:rPr lang="en-US" dirty="0"/>
              <a:t>(if we have composite primary key) then </a:t>
            </a:r>
            <a:endParaRPr lang="en-US" dirty="0" smtClean="0"/>
          </a:p>
          <a:p>
            <a:pPr lvl="1"/>
            <a:r>
              <a:rPr lang="en-US" dirty="0" smtClean="0"/>
              <a:t>that </a:t>
            </a:r>
            <a:r>
              <a:rPr lang="en-US" dirty="0"/>
              <a:t>attribute is fully functionally dependent on the primary key. </a:t>
            </a:r>
          </a:p>
          <a:p>
            <a:r>
              <a:rPr lang="en-US" dirty="0"/>
              <a:t>Let {A, B} is the Primary Key and C is no key attribute </a:t>
            </a:r>
          </a:p>
          <a:p>
            <a:pPr lvl="1"/>
            <a:r>
              <a:rPr lang="en-US" dirty="0"/>
              <a:t>Then if </a:t>
            </a:r>
            <a:r>
              <a:rPr lang="en-US" b="1" dirty="0"/>
              <a:t>{A, B}</a:t>
            </a:r>
            <a:r>
              <a:rPr lang="en-US" dirty="0"/>
              <a:t> →</a:t>
            </a:r>
            <a:r>
              <a:rPr lang="en-US" b="1" dirty="0"/>
              <a:t>C and B</a:t>
            </a:r>
            <a:r>
              <a:rPr lang="en-US" dirty="0"/>
              <a:t>→</a:t>
            </a:r>
            <a:r>
              <a:rPr lang="en-US" b="1" dirty="0"/>
              <a:t>C </a:t>
            </a:r>
            <a:r>
              <a:rPr lang="en-US" b="1" dirty="0">
                <a:solidFill>
                  <a:srgbClr val="FF0000"/>
                </a:solidFill>
              </a:rPr>
              <a:t>and</a:t>
            </a:r>
            <a:r>
              <a:rPr lang="en-US" b="1" dirty="0"/>
              <a:t> A</a:t>
            </a:r>
            <a:r>
              <a:rPr lang="en-US" dirty="0"/>
              <a:t>→</a:t>
            </a:r>
            <a:r>
              <a:rPr lang="en-US" b="1" dirty="0"/>
              <a:t>C </a:t>
            </a:r>
            <a:endParaRPr lang="en-US" b="1" dirty="0" smtClean="0"/>
          </a:p>
          <a:p>
            <a:pPr lvl="2"/>
            <a:r>
              <a:rPr lang="en-US" dirty="0"/>
              <a:t>Then C Fully functionally dependent on {A, B}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0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382000" cy="5562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i="1" dirty="0"/>
              <a:t>Transitive Dependency </a:t>
            </a:r>
            <a:endParaRPr lang="en-US" b="1" i="1" dirty="0" smtClean="0"/>
          </a:p>
          <a:p>
            <a:r>
              <a:rPr lang="en-US" dirty="0"/>
              <a:t>"If A implies B, and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also B implies C, then </a:t>
            </a:r>
            <a:endParaRPr lang="en-US" dirty="0" smtClean="0"/>
          </a:p>
          <a:p>
            <a:pPr lvl="2"/>
            <a:r>
              <a:rPr lang="en-US" dirty="0" smtClean="0"/>
              <a:t>A </a:t>
            </a:r>
            <a:r>
              <a:rPr lang="en-US" dirty="0"/>
              <a:t>implies C." 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Example: </a:t>
            </a:r>
            <a:endParaRPr lang="en-US" dirty="0"/>
          </a:p>
          <a:p>
            <a:r>
              <a:rPr lang="en-US" b="1" i="1" dirty="0"/>
              <a:t>If </a:t>
            </a:r>
            <a:r>
              <a:rPr lang="en-US" b="1" i="1" dirty="0" err="1"/>
              <a:t>Mr</a:t>
            </a:r>
            <a:r>
              <a:rPr lang="en-US" b="1" i="1" dirty="0"/>
              <a:t> X is a Human, and if every Human is an Animal, then </a:t>
            </a:r>
            <a:r>
              <a:rPr lang="en-US" b="1" i="1" dirty="0" err="1"/>
              <a:t>Mr</a:t>
            </a:r>
            <a:r>
              <a:rPr lang="en-US" b="1" i="1" dirty="0"/>
              <a:t> X must be an Animal. </a:t>
            </a:r>
            <a:endParaRPr lang="en-US" dirty="0"/>
          </a:p>
          <a:p>
            <a:r>
              <a:rPr lang="en-US" dirty="0"/>
              <a:t>Generalized way of describing transitive dependency is that: </a:t>
            </a:r>
          </a:p>
          <a:p>
            <a:pPr marL="0" indent="0" algn="ctr">
              <a:buNone/>
            </a:pPr>
            <a:r>
              <a:rPr lang="en-US" b="1" i="1" dirty="0"/>
              <a:t>If </a:t>
            </a:r>
            <a:r>
              <a:rPr lang="en-US" dirty="0"/>
              <a:t>A functionally governs B, AND </a:t>
            </a:r>
          </a:p>
          <a:p>
            <a:pPr marL="0" indent="0" algn="ctr">
              <a:buNone/>
            </a:pPr>
            <a:r>
              <a:rPr lang="en-US" b="1" i="1" dirty="0"/>
              <a:t>If </a:t>
            </a:r>
            <a:r>
              <a:rPr lang="en-US" dirty="0"/>
              <a:t>B functionally governs C </a:t>
            </a:r>
          </a:p>
          <a:p>
            <a:pPr marL="0" indent="0" algn="ctr">
              <a:buNone/>
            </a:pPr>
            <a:r>
              <a:rPr lang="en-US" b="1" i="1" dirty="0"/>
              <a:t>THEN </a:t>
            </a:r>
            <a:r>
              <a:rPr lang="en-US" dirty="0"/>
              <a:t>A functionally governs C </a:t>
            </a:r>
          </a:p>
          <a:p>
            <a:r>
              <a:rPr lang="en-US" dirty="0"/>
              <a:t>Provided that neither C nor B determines A i.e. (B /→ A and C /→ A)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8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305800" cy="5791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 the normal notation: </a:t>
            </a:r>
          </a:p>
          <a:p>
            <a:r>
              <a:rPr lang="en-US" b="1" dirty="0" smtClean="0"/>
              <a:t>{(</a:t>
            </a:r>
            <a:r>
              <a:rPr lang="en-US" b="1" dirty="0"/>
              <a:t>A</a:t>
            </a:r>
            <a:r>
              <a:rPr lang="en-US" dirty="0"/>
              <a:t>→ </a:t>
            </a:r>
            <a:r>
              <a:rPr lang="en-US" b="1" dirty="0"/>
              <a:t>B) </a:t>
            </a:r>
            <a:r>
              <a:rPr lang="en-US" dirty="0"/>
              <a:t>AND </a:t>
            </a:r>
            <a:r>
              <a:rPr lang="en-US" b="1" dirty="0"/>
              <a:t>(B→ C)} ==&gt; A→C </a:t>
            </a:r>
            <a:r>
              <a:rPr lang="en-US" dirty="0"/>
              <a:t>provided </a:t>
            </a:r>
            <a:r>
              <a:rPr lang="en-US" dirty="0" smtClean="0"/>
              <a:t>that</a:t>
            </a:r>
          </a:p>
          <a:p>
            <a:pPr lvl="1"/>
            <a:r>
              <a:rPr lang="en-US" b="1" dirty="0" smtClean="0"/>
              <a:t>B </a:t>
            </a:r>
            <a:r>
              <a:rPr lang="en-US" b="1" dirty="0"/>
              <a:t>/→</a:t>
            </a:r>
            <a:r>
              <a:rPr lang="en-US" dirty="0"/>
              <a:t> </a:t>
            </a:r>
            <a:r>
              <a:rPr lang="en-US" b="1" dirty="0"/>
              <a:t>A </a:t>
            </a:r>
            <a:r>
              <a:rPr lang="en-US" dirty="0" smtClean="0"/>
              <a:t>and</a:t>
            </a:r>
          </a:p>
          <a:p>
            <a:pPr lvl="1"/>
            <a:r>
              <a:rPr lang="en-US" dirty="0" smtClean="0"/>
              <a:t> </a:t>
            </a:r>
            <a:r>
              <a:rPr lang="en-US" b="1" dirty="0"/>
              <a:t>C /→</a:t>
            </a:r>
            <a:r>
              <a:rPr lang="en-US" dirty="0"/>
              <a:t> </a:t>
            </a:r>
            <a:r>
              <a:rPr lang="en-US" b="1" dirty="0" smtClean="0"/>
              <a:t>A</a:t>
            </a:r>
          </a:p>
          <a:p>
            <a:pPr marL="0" indent="0">
              <a:buNone/>
            </a:pPr>
            <a:r>
              <a:rPr lang="en-US" b="1" dirty="0"/>
              <a:t>Steps of Normalization</a:t>
            </a:r>
            <a:endParaRPr lang="en-US" dirty="0"/>
          </a:p>
          <a:p>
            <a:r>
              <a:rPr lang="en-US" dirty="0"/>
              <a:t>We have various levels or steps in normalization called Normal Forms. </a:t>
            </a:r>
            <a:endParaRPr lang="en-US" dirty="0" smtClean="0"/>
          </a:p>
          <a:p>
            <a:pPr lvl="1"/>
            <a:r>
              <a:rPr lang="en-US" dirty="0"/>
              <a:t>as we move from one lower level Normal Form to the higher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level of complexity, strength of the rule and decomposition </a:t>
            </a:r>
            <a:r>
              <a:rPr lang="en-US" dirty="0" smtClean="0"/>
              <a:t>increases. 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table in a relational database is said to be in a certain normal form if it satisfies certain constraints.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82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Generalization </a:t>
            </a:r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smtClean="0"/>
              <a:t>the Employee </a:t>
            </a:r>
            <a:r>
              <a:rPr lang="en-US" dirty="0"/>
              <a:t>example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04" y="2743200"/>
            <a:ext cx="7238596" cy="326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6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534400" cy="60198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Normalization towards a logical design consists of the following steps:</a:t>
            </a:r>
            <a:endParaRPr lang="en-US" dirty="0"/>
          </a:p>
          <a:p>
            <a:r>
              <a:rPr lang="en-US" b="1" dirty="0"/>
              <a:t>Un-Normalized Form: </a:t>
            </a:r>
            <a:endParaRPr lang="en-US" b="1" dirty="0" smtClean="0"/>
          </a:p>
          <a:p>
            <a:pPr lvl="1"/>
            <a:r>
              <a:rPr lang="en-US" dirty="0" smtClean="0"/>
              <a:t>Identify </a:t>
            </a:r>
            <a:r>
              <a:rPr lang="en-US" dirty="0"/>
              <a:t>all data elements</a:t>
            </a:r>
          </a:p>
          <a:p>
            <a:r>
              <a:rPr lang="en-US" dirty="0"/>
              <a:t> </a:t>
            </a:r>
            <a:r>
              <a:rPr lang="en-US" b="1" dirty="0"/>
              <a:t>First Normal Form: </a:t>
            </a:r>
            <a:endParaRPr lang="en-US" b="1" dirty="0" smtClean="0"/>
          </a:p>
          <a:p>
            <a:pPr lvl="1"/>
            <a:r>
              <a:rPr lang="en-US" dirty="0" smtClean="0"/>
              <a:t>Find </a:t>
            </a:r>
            <a:r>
              <a:rPr lang="en-US" b="1" dirty="0"/>
              <a:t>the key </a:t>
            </a:r>
            <a:r>
              <a:rPr lang="en-US" dirty="0"/>
              <a:t>with which you can find </a:t>
            </a:r>
            <a:r>
              <a:rPr lang="en-US" b="1" dirty="0"/>
              <a:t>all </a:t>
            </a:r>
            <a:r>
              <a:rPr lang="en-US" dirty="0"/>
              <a:t>data </a:t>
            </a:r>
          </a:p>
          <a:p>
            <a:r>
              <a:rPr lang="en-US" b="1" dirty="0"/>
              <a:t>Second Normal Form: </a:t>
            </a:r>
            <a:endParaRPr lang="en-US" b="1" dirty="0" smtClean="0"/>
          </a:p>
          <a:p>
            <a:pPr lvl="1"/>
            <a:r>
              <a:rPr lang="en-US" dirty="0" smtClean="0"/>
              <a:t>Remove </a:t>
            </a:r>
            <a:r>
              <a:rPr lang="en-US" dirty="0"/>
              <a:t>part-key dependencies. </a:t>
            </a:r>
            <a:endParaRPr lang="en-US" dirty="0" smtClean="0"/>
          </a:p>
          <a:p>
            <a:pPr lvl="1"/>
            <a:r>
              <a:rPr lang="en-US" dirty="0" smtClean="0"/>
              <a:t>Make </a:t>
            </a:r>
            <a:r>
              <a:rPr lang="en-US" dirty="0"/>
              <a:t>all data dependent on </a:t>
            </a:r>
            <a:r>
              <a:rPr lang="en-US" b="1" dirty="0"/>
              <a:t>the whole key</a:t>
            </a:r>
            <a:r>
              <a:rPr lang="en-US" dirty="0"/>
              <a:t>.</a:t>
            </a:r>
          </a:p>
          <a:p>
            <a:r>
              <a:rPr lang="en-US" b="1" dirty="0"/>
              <a:t>Third Normal Form </a:t>
            </a:r>
            <a:endParaRPr lang="en-US" b="1" dirty="0" smtClean="0"/>
          </a:p>
          <a:p>
            <a:pPr lvl="1"/>
            <a:r>
              <a:rPr lang="en-US" dirty="0" smtClean="0"/>
              <a:t>Remove </a:t>
            </a:r>
            <a:r>
              <a:rPr lang="en-US" dirty="0"/>
              <a:t>non-key dependencies. </a:t>
            </a:r>
            <a:endParaRPr lang="en-US" dirty="0" smtClean="0"/>
          </a:p>
          <a:p>
            <a:pPr lvl="1"/>
            <a:r>
              <a:rPr lang="en-US" dirty="0" smtClean="0"/>
              <a:t>Make </a:t>
            </a:r>
            <a:r>
              <a:rPr lang="en-US" dirty="0"/>
              <a:t>all data dependent on </a:t>
            </a:r>
            <a:r>
              <a:rPr lang="en-US" b="1" dirty="0"/>
              <a:t>nothing but the key</a:t>
            </a:r>
            <a:r>
              <a:rPr lang="en-US" dirty="0"/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For most practical purposes, databases are considered normalized if they adhere to third normal form.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36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382000" cy="6019800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First Normal Form (1NF)</a:t>
            </a:r>
            <a:endParaRPr lang="en-US" dirty="0"/>
          </a:p>
          <a:p>
            <a:r>
              <a:rPr lang="en-US" dirty="0"/>
              <a:t>Requires that all column values in a table are </a:t>
            </a:r>
            <a:r>
              <a:rPr lang="en-US" b="1" i="1" dirty="0"/>
              <a:t>atomic </a:t>
            </a:r>
            <a:endParaRPr lang="en-US" b="1" i="1" dirty="0" smtClean="0"/>
          </a:p>
          <a:p>
            <a:pPr marL="0" indent="0">
              <a:buNone/>
            </a:pPr>
            <a:r>
              <a:rPr lang="en-US" dirty="0"/>
              <a:t>We have two ways of achieving this: </a:t>
            </a:r>
          </a:p>
          <a:p>
            <a:pPr marL="457200" lvl="1" indent="0">
              <a:buNone/>
            </a:pPr>
            <a:r>
              <a:rPr lang="en-US" dirty="0"/>
              <a:t>1. Putting each repeating group into a separate table and connecting them with a </a:t>
            </a:r>
            <a:r>
              <a:rPr lang="en-US" b="1" i="1" dirty="0"/>
              <a:t>primary key-foreign key </a:t>
            </a:r>
            <a:r>
              <a:rPr lang="en-US" dirty="0"/>
              <a:t>relationship </a:t>
            </a:r>
          </a:p>
          <a:p>
            <a:pPr marL="457200" lvl="1" indent="0">
              <a:buNone/>
            </a:pPr>
            <a:r>
              <a:rPr lang="en-US" dirty="0"/>
              <a:t>2. </a:t>
            </a:r>
            <a:r>
              <a:rPr lang="en-US" dirty="0">
                <a:solidFill>
                  <a:schemeClr val="accent2"/>
                </a:solidFill>
              </a:rPr>
              <a:t>Moving these repeating groups to a new row by repeating the common attributes. </a:t>
            </a:r>
            <a:endParaRPr lang="en-US" dirty="0" smtClean="0">
              <a:solidFill>
                <a:schemeClr val="accent2"/>
              </a:solidFill>
            </a:endParaRPr>
          </a:p>
          <a:p>
            <a:pPr marL="1314450" lvl="3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2.1 If </a:t>
            </a:r>
            <a:r>
              <a:rPr lang="en-US" dirty="0">
                <a:solidFill>
                  <a:schemeClr val="accent2"/>
                </a:solidFill>
              </a:rPr>
              <a:t>so then find the key with which you can find all data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7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Definition: a table (relation) is in 1NF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b="1" dirty="0"/>
              <a:t>If </a:t>
            </a:r>
            <a:endParaRPr lang="en-US" dirty="0"/>
          </a:p>
          <a:p>
            <a:pPr lvl="1"/>
            <a:r>
              <a:rPr lang="en-US" b="1" dirty="0"/>
              <a:t>There are no duplicated rows in the table. Unique identifier </a:t>
            </a:r>
            <a:endParaRPr lang="en-US" dirty="0"/>
          </a:p>
          <a:p>
            <a:pPr lvl="1"/>
            <a:r>
              <a:rPr lang="en-US" b="1" dirty="0"/>
              <a:t>Each cell is single-valued (i.e., there are no repeating groups). </a:t>
            </a:r>
            <a:endParaRPr lang="en-US" dirty="0"/>
          </a:p>
          <a:p>
            <a:pPr lvl="1"/>
            <a:r>
              <a:rPr lang="en-US" b="1" dirty="0"/>
              <a:t>Entries in a column (attribute, field) are of the same kind.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4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8800563" cy="495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462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458200" cy="6477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FIRST NORMAL FORM (1NF)</a:t>
            </a:r>
            <a:endParaRPr lang="en-US" dirty="0"/>
          </a:p>
          <a:p>
            <a:pPr lvl="1"/>
            <a:r>
              <a:rPr lang="en-US" dirty="0"/>
              <a:t>Remove all repeating groups. </a:t>
            </a:r>
            <a:endParaRPr lang="en-US" dirty="0" smtClean="0"/>
          </a:p>
          <a:p>
            <a:pPr lvl="1"/>
            <a:r>
              <a:rPr lang="en-US" dirty="0" smtClean="0"/>
              <a:t>Distribute </a:t>
            </a:r>
            <a:r>
              <a:rPr lang="en-US" dirty="0"/>
              <a:t>the multi-valued attributes into different rows </a:t>
            </a:r>
            <a:r>
              <a:rPr lang="en-US" dirty="0" smtClean="0"/>
              <a:t>and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identify a unique </a:t>
            </a:r>
            <a:r>
              <a:rPr lang="en-US" dirty="0" smtClean="0"/>
              <a:t>identifier</a:t>
            </a:r>
            <a:endParaRPr lang="en-US" dirty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94" y="2667000"/>
            <a:ext cx="8392657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763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943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i="1" dirty="0"/>
              <a:t>Second Normal form 2NF</a:t>
            </a:r>
            <a:endParaRPr lang="en-US" dirty="0"/>
          </a:p>
          <a:p>
            <a:r>
              <a:rPr lang="en-US" dirty="0"/>
              <a:t>No partial dependency of a non-key attribute on part of the primary key.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will result in a set of relations with a level of Second Normal Form. </a:t>
            </a:r>
            <a:endParaRPr lang="en-US" dirty="0" smtClean="0"/>
          </a:p>
          <a:p>
            <a:r>
              <a:rPr lang="en-US" dirty="0" smtClean="0"/>
              <a:t>Any </a:t>
            </a:r>
            <a:r>
              <a:rPr lang="en-US" dirty="0"/>
              <a:t>table that is in 1NF and has a single-attribute (i.e., a non-composite) primary key is automatically in 2NF. </a:t>
            </a:r>
          </a:p>
          <a:p>
            <a:pPr marL="0" indent="0">
              <a:buNone/>
            </a:pPr>
            <a:r>
              <a:rPr lang="en-US" b="1" dirty="0"/>
              <a:t>Definition: a table (relation) is in 2NF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If </a:t>
            </a:r>
            <a:endParaRPr lang="en-US" dirty="0"/>
          </a:p>
          <a:p>
            <a:pPr marL="0" lvl="0" indent="0">
              <a:buNone/>
            </a:pPr>
            <a:r>
              <a:rPr lang="en-US" b="1" dirty="0"/>
              <a:t>It is in 1NF and </a:t>
            </a:r>
            <a:endParaRPr lang="en-US" dirty="0"/>
          </a:p>
          <a:p>
            <a:pPr marL="0" lvl="0" indent="0">
              <a:buNone/>
            </a:pPr>
            <a:r>
              <a:rPr lang="en-US" b="1" dirty="0"/>
              <a:t>If all non-key attributes are dependent on the entire primary key. i.e. no partial dependency.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8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382000" cy="6172200"/>
          </a:xfrm>
        </p:spPr>
        <p:txBody>
          <a:bodyPr/>
          <a:lstStyle/>
          <a:p>
            <a:r>
              <a:rPr lang="en-US" dirty="0"/>
              <a:t>Example for 2NF:</a:t>
            </a: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7483" y="3625162"/>
            <a:ext cx="84871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Business rule: Whenever an employee participates in a project, 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he/she </a:t>
            </a:r>
            <a:r>
              <a:rPr lang="en-US" dirty="0"/>
              <a:t>will be entitled for an incentive. </a:t>
            </a:r>
          </a:p>
        </p:txBody>
      </p:sp>
      <p:sp>
        <p:nvSpPr>
          <p:cNvPr id="5" name="Rectangle 4"/>
          <p:cNvSpPr/>
          <p:nvPr/>
        </p:nvSpPr>
        <p:spPr>
          <a:xfrm>
            <a:off x="307483" y="4401234"/>
            <a:ext cx="8119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since </a:t>
            </a:r>
            <a:r>
              <a:rPr lang="en-US" dirty="0"/>
              <a:t>we don’t have any repeating groups or attributes with multi-valued property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This schema is in its 1NF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64" y="1307676"/>
            <a:ext cx="7907378" cy="1968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334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To </a:t>
            </a:r>
            <a:r>
              <a:rPr lang="en-US" dirty="0"/>
              <a:t>convert it to a 2NF </a:t>
            </a:r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need to remove all partial dependencies of non-key attributes on part of the primary key. </a:t>
            </a:r>
          </a:p>
          <a:p>
            <a:pPr lvl="1"/>
            <a:r>
              <a:rPr lang="en-US" b="1" i="1" dirty="0"/>
              <a:t>{</a:t>
            </a:r>
            <a:r>
              <a:rPr lang="en-US" b="1" i="1" dirty="0" err="1"/>
              <a:t>EmpID</a:t>
            </a:r>
            <a:r>
              <a:rPr lang="en-US" b="1" i="1" dirty="0"/>
              <a:t>, </a:t>
            </a:r>
            <a:r>
              <a:rPr lang="en-US" b="1" i="1" dirty="0" err="1"/>
              <a:t>ProjNo</a:t>
            </a:r>
            <a:r>
              <a:rPr lang="en-US" b="1" i="1" dirty="0"/>
              <a:t>}</a:t>
            </a:r>
            <a:r>
              <a:rPr lang="en-US" dirty="0"/>
              <a:t>→</a:t>
            </a:r>
            <a:r>
              <a:rPr lang="en-US" b="1" i="1" dirty="0" err="1"/>
              <a:t>EmpName</a:t>
            </a:r>
            <a:r>
              <a:rPr lang="en-US" b="1" i="1" dirty="0"/>
              <a:t>, </a:t>
            </a:r>
            <a:r>
              <a:rPr lang="en-US" b="1" i="1" dirty="0" err="1"/>
              <a:t>ProjName</a:t>
            </a:r>
            <a:r>
              <a:rPr lang="en-US" b="1" i="1" dirty="0"/>
              <a:t>, </a:t>
            </a:r>
            <a:r>
              <a:rPr lang="en-US" b="1" i="1" dirty="0" err="1"/>
              <a:t>ProjLoc</a:t>
            </a:r>
            <a:r>
              <a:rPr lang="en-US" b="1" i="1" dirty="0"/>
              <a:t>, </a:t>
            </a:r>
            <a:r>
              <a:rPr lang="en-US" b="1" i="1" dirty="0" err="1"/>
              <a:t>ProjFund</a:t>
            </a:r>
            <a:r>
              <a:rPr lang="en-US" b="1" i="1" dirty="0"/>
              <a:t>, </a:t>
            </a:r>
            <a:r>
              <a:rPr lang="en-US" b="1" i="1" dirty="0" err="1"/>
              <a:t>ProjMangID</a:t>
            </a:r>
            <a:r>
              <a:rPr lang="en-US" b="1" i="1" dirty="0"/>
              <a:t>, Incentive </a:t>
            </a:r>
            <a:endParaRPr lang="en-US" dirty="0"/>
          </a:p>
          <a:p>
            <a:r>
              <a:rPr lang="en-US" dirty="0"/>
              <a:t>But in addition to this we have the following dependencies </a:t>
            </a:r>
          </a:p>
          <a:p>
            <a:pPr lvl="1"/>
            <a:r>
              <a:rPr lang="en-US" b="1" i="1" dirty="0"/>
              <a:t>FD1: {</a:t>
            </a:r>
            <a:r>
              <a:rPr lang="en-US" b="1" i="1" dirty="0" err="1"/>
              <a:t>EmpID</a:t>
            </a:r>
            <a:r>
              <a:rPr lang="en-US" b="1" i="1" dirty="0"/>
              <a:t>} → </a:t>
            </a:r>
            <a:r>
              <a:rPr lang="en-US" b="1" i="1" dirty="0" err="1"/>
              <a:t>EmpName</a:t>
            </a:r>
            <a:r>
              <a:rPr lang="en-US" b="1" i="1" dirty="0"/>
              <a:t> </a:t>
            </a:r>
            <a:endParaRPr lang="en-US" dirty="0"/>
          </a:p>
          <a:p>
            <a:pPr lvl="1"/>
            <a:r>
              <a:rPr lang="en-US" b="1" i="1" dirty="0"/>
              <a:t>FD2: {</a:t>
            </a:r>
            <a:r>
              <a:rPr lang="en-US" b="1" i="1" dirty="0" err="1"/>
              <a:t>ProjNo</a:t>
            </a:r>
            <a:r>
              <a:rPr lang="en-US" b="1" i="1" dirty="0"/>
              <a:t>} → </a:t>
            </a:r>
            <a:r>
              <a:rPr lang="en-US" b="1" i="1" dirty="0" err="1"/>
              <a:t>ProjName</a:t>
            </a:r>
            <a:r>
              <a:rPr lang="en-US" b="1" i="1" dirty="0"/>
              <a:t>, </a:t>
            </a:r>
            <a:r>
              <a:rPr lang="en-US" b="1" i="1" dirty="0" err="1"/>
              <a:t>ProjLoc</a:t>
            </a:r>
            <a:r>
              <a:rPr lang="en-US" b="1" i="1" dirty="0"/>
              <a:t>, </a:t>
            </a:r>
            <a:r>
              <a:rPr lang="en-US" b="1" i="1" dirty="0" err="1"/>
              <a:t>ProjFund</a:t>
            </a:r>
            <a:r>
              <a:rPr lang="en-US" b="1" i="1" dirty="0"/>
              <a:t>, </a:t>
            </a:r>
            <a:r>
              <a:rPr lang="en-US" b="1" i="1" dirty="0" err="1"/>
              <a:t>ProjMangID</a:t>
            </a:r>
            <a:r>
              <a:rPr lang="en-US" b="1" i="1" dirty="0"/>
              <a:t> </a:t>
            </a:r>
            <a:endParaRPr lang="en-US" dirty="0"/>
          </a:p>
          <a:p>
            <a:pPr lvl="1"/>
            <a:r>
              <a:rPr lang="en-US" b="1" i="1" dirty="0"/>
              <a:t>FD3: {</a:t>
            </a:r>
            <a:r>
              <a:rPr lang="en-US" b="1" i="1" dirty="0" err="1"/>
              <a:t>EmpID</a:t>
            </a:r>
            <a:r>
              <a:rPr lang="en-US" b="1" i="1" dirty="0"/>
              <a:t>, </a:t>
            </a:r>
            <a:r>
              <a:rPr lang="en-US" b="1" i="1" dirty="0" err="1"/>
              <a:t>ProjNo</a:t>
            </a:r>
            <a:r>
              <a:rPr lang="en-US" b="1" i="1" dirty="0"/>
              <a:t>} →</a:t>
            </a:r>
            <a:r>
              <a:rPr lang="en-US" dirty="0"/>
              <a:t> </a:t>
            </a:r>
            <a:r>
              <a:rPr lang="en-US" b="1" i="1" dirty="0"/>
              <a:t>Incentive </a:t>
            </a:r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As we can see, </a:t>
            </a:r>
            <a:endParaRPr lang="en-US" dirty="0" smtClean="0">
              <a:solidFill>
                <a:schemeClr val="accent2"/>
              </a:solidFill>
            </a:endParaRP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some </a:t>
            </a:r>
            <a:r>
              <a:rPr lang="en-US" dirty="0">
                <a:solidFill>
                  <a:schemeClr val="accent2"/>
                </a:solidFill>
              </a:rPr>
              <a:t>non-key attributes are partially dependent on some part of the primary key. </a:t>
            </a:r>
            <a:endParaRPr lang="en-US" dirty="0" smtClean="0">
              <a:solidFill>
                <a:schemeClr val="accent2"/>
              </a:solidFill>
            </a:endParaRPr>
          </a:p>
          <a:p>
            <a:pPr lvl="2"/>
            <a:r>
              <a:rPr lang="en-US" dirty="0" smtClean="0"/>
              <a:t>This </a:t>
            </a:r>
            <a:r>
              <a:rPr lang="en-US" dirty="0"/>
              <a:t>can be witnessed by analyzing </a:t>
            </a:r>
            <a:r>
              <a:rPr lang="en-US" dirty="0" smtClean="0"/>
              <a:t>FD1 </a:t>
            </a:r>
            <a:r>
              <a:rPr lang="en-US" dirty="0"/>
              <a:t>and </a:t>
            </a:r>
            <a:r>
              <a:rPr lang="en-US" dirty="0" smtClean="0"/>
              <a:t>FD2.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09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305800" cy="6019800"/>
          </a:xfrm>
        </p:spPr>
        <p:txBody>
          <a:bodyPr/>
          <a:lstStyle/>
          <a:p>
            <a:r>
              <a:rPr lang="en-US" dirty="0"/>
              <a:t>Thus, each Functional Dependencies, with their dependent attributes should be moved to a new relation where the Determinant will be the Primary Key for each.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09850"/>
            <a:ext cx="7652951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404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5344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Third Normal Form (3NF) </a:t>
            </a:r>
            <a:endParaRPr lang="en-US" dirty="0"/>
          </a:p>
          <a:p>
            <a:r>
              <a:rPr lang="en-US" dirty="0"/>
              <a:t>Eliminate Columns Dependent on another non-Primary Key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Definition</a:t>
            </a:r>
            <a:r>
              <a:rPr lang="en-US" b="1" dirty="0"/>
              <a:t>: a Table (Relation) is in 3NF </a:t>
            </a:r>
            <a:endParaRPr lang="en-US" dirty="0"/>
          </a:p>
          <a:p>
            <a:pPr marL="400050" lvl="1" indent="0">
              <a:buNone/>
            </a:pPr>
            <a:r>
              <a:rPr lang="en-US" b="1" dirty="0"/>
              <a:t>If</a:t>
            </a:r>
            <a:endParaRPr lang="en-US" dirty="0"/>
          </a:p>
          <a:p>
            <a:pPr marL="400050" lvl="1" indent="0">
              <a:buNone/>
            </a:pPr>
            <a:r>
              <a:rPr lang="en-US" b="1" dirty="0"/>
              <a:t>It is in 2NF and </a:t>
            </a:r>
            <a:endParaRPr lang="en-US" dirty="0"/>
          </a:p>
          <a:p>
            <a:pPr marL="400050" lvl="1" indent="0">
              <a:buNone/>
            </a:pPr>
            <a:r>
              <a:rPr lang="en-US" b="1" dirty="0"/>
              <a:t>There are no transitive dependencies between a primary key and non-primary key attributes.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Example for (3NF) </a:t>
            </a:r>
          </a:p>
          <a:p>
            <a:r>
              <a:rPr lang="en-US" dirty="0"/>
              <a:t>Assumption: Students of same batch (same year) live in one building or dormitory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group all the sub departments into one department and different employees into one employee? </a:t>
            </a:r>
            <a:endParaRPr lang="en-US" dirty="0" smtClean="0"/>
          </a:p>
          <a:p>
            <a:r>
              <a:rPr lang="en-US" dirty="0" smtClean="0"/>
              <a:t>sub </a:t>
            </a:r>
            <a:r>
              <a:rPr lang="en-US" dirty="0"/>
              <a:t>departments and different employee types have same features in their own domain. 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if we merge the child entities into their parent, it makes the </a:t>
            </a:r>
            <a:r>
              <a:rPr lang="en-US" dirty="0">
                <a:solidFill>
                  <a:srgbClr val="FF0000"/>
                </a:solidFill>
              </a:rPr>
              <a:t>diagram simpler</a:t>
            </a:r>
            <a:r>
              <a:rPr lang="en-US" dirty="0"/>
              <a:t>, hence easy to understand.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method of merging the branches into one is called generalization.</a:t>
            </a:r>
          </a:p>
        </p:txBody>
      </p:sp>
    </p:spTree>
    <p:extLst>
      <p:ext uri="{BB962C8B-B14F-4D97-AF65-F5344CB8AC3E}">
        <p14:creationId xmlns:p14="http://schemas.microsoft.com/office/powerpoint/2010/main" val="109746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3048000"/>
            <a:ext cx="8305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This schema is in its </a:t>
            </a:r>
            <a:r>
              <a:rPr lang="en-US" dirty="0" smtClean="0"/>
              <a:t>2NF. 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Let’s take </a:t>
            </a:r>
            <a:r>
              <a:rPr lang="en-US" b="1" i="1" dirty="0" err="1"/>
              <a:t>StudID</a:t>
            </a:r>
            <a:r>
              <a:rPr lang="en-US" dirty="0"/>
              <a:t>, </a:t>
            </a:r>
            <a:r>
              <a:rPr lang="en-US" b="1" i="1" dirty="0"/>
              <a:t>Year </a:t>
            </a:r>
            <a:r>
              <a:rPr lang="en-US" dirty="0"/>
              <a:t>and </a:t>
            </a:r>
            <a:r>
              <a:rPr lang="en-US" b="1" i="1" dirty="0" err="1"/>
              <a:t>Dormitary</a:t>
            </a:r>
            <a:r>
              <a:rPr lang="en-US" b="1" i="1" dirty="0"/>
              <a:t> </a:t>
            </a:r>
            <a:r>
              <a:rPr lang="en-US" dirty="0"/>
              <a:t>and see the dependencies. </a:t>
            </a:r>
          </a:p>
          <a:p>
            <a:pPr lvl="1"/>
            <a:r>
              <a:rPr lang="en-US" b="1" i="1" dirty="0" err="1"/>
              <a:t>StudID</a:t>
            </a:r>
            <a:r>
              <a:rPr lang="en-US" b="1" i="1" dirty="0"/>
              <a:t>→ Year </a:t>
            </a:r>
            <a:r>
              <a:rPr lang="en-US" dirty="0" smtClean="0"/>
              <a:t>AND </a:t>
            </a:r>
          </a:p>
          <a:p>
            <a:pPr lvl="1"/>
            <a:r>
              <a:rPr lang="en-US" b="1" i="1" dirty="0" smtClean="0"/>
              <a:t>Year</a:t>
            </a:r>
            <a:r>
              <a:rPr lang="en-US" b="1" i="1" dirty="0"/>
              <a:t>→ </a:t>
            </a:r>
            <a:r>
              <a:rPr lang="en-US" b="1" i="1" dirty="0" err="1"/>
              <a:t>Dormitary</a:t>
            </a:r>
            <a:r>
              <a:rPr lang="en-US" b="1" i="1" dirty="0"/>
              <a:t> </a:t>
            </a:r>
            <a:r>
              <a:rPr lang="en-US" dirty="0" smtClean="0"/>
              <a:t>And</a:t>
            </a:r>
          </a:p>
          <a:p>
            <a:r>
              <a:rPr lang="en-US" dirty="0" smtClean="0"/>
              <a:t> </a:t>
            </a:r>
            <a:r>
              <a:rPr lang="en-US" b="1" i="1" dirty="0"/>
              <a:t>Year </a:t>
            </a:r>
            <a:r>
              <a:rPr lang="en-US" dirty="0"/>
              <a:t>cannot determine </a:t>
            </a:r>
            <a:r>
              <a:rPr lang="en-US" b="1" i="1" dirty="0" err="1"/>
              <a:t>StudID</a:t>
            </a:r>
            <a:r>
              <a:rPr lang="en-US" b="1" i="1" dirty="0"/>
              <a:t> </a:t>
            </a:r>
            <a:r>
              <a:rPr lang="en-US" dirty="0" smtClean="0"/>
              <a:t>and</a:t>
            </a:r>
          </a:p>
          <a:p>
            <a:r>
              <a:rPr lang="en-US" dirty="0" smtClean="0"/>
              <a:t> </a:t>
            </a:r>
            <a:r>
              <a:rPr lang="en-US" b="1" i="1" dirty="0" err="1"/>
              <a:t>Dormitary</a:t>
            </a:r>
            <a:r>
              <a:rPr lang="en-US" b="1" i="1" dirty="0"/>
              <a:t> </a:t>
            </a:r>
            <a:r>
              <a:rPr lang="en-US" dirty="0"/>
              <a:t>cannot determine </a:t>
            </a:r>
            <a:r>
              <a:rPr lang="en-US" b="1" i="1" dirty="0" err="1"/>
              <a:t>StudID</a:t>
            </a:r>
            <a:r>
              <a:rPr lang="en-US" b="1" i="1" dirty="0"/>
              <a:t> </a:t>
            </a:r>
            <a:r>
              <a:rPr lang="en-US" dirty="0" smtClean="0"/>
              <a:t>Then </a:t>
            </a:r>
            <a:r>
              <a:rPr lang="en-US" dirty="0"/>
              <a:t>transitively </a:t>
            </a:r>
            <a:endParaRPr lang="en-US" dirty="0" smtClean="0"/>
          </a:p>
          <a:p>
            <a:pPr lvl="1"/>
            <a:r>
              <a:rPr lang="en-US" b="1" i="1" dirty="0" err="1" smtClean="0"/>
              <a:t>StudID</a:t>
            </a:r>
            <a:r>
              <a:rPr lang="en-US" b="1" i="1" dirty="0"/>
              <a:t>→ </a:t>
            </a:r>
            <a:r>
              <a:rPr lang="en-US" b="1" i="1" dirty="0" err="1"/>
              <a:t>Dormitary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To convert it to a 3NF 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we need to remove all transitive dependencies </a:t>
            </a:r>
            <a:r>
              <a:rPr lang="en-US" dirty="0" err="1" smtClean="0"/>
              <a:t>i.e</a:t>
            </a:r>
            <a:r>
              <a:rPr lang="en-US" dirty="0" smtClean="0"/>
              <a:t>,. </a:t>
            </a:r>
            <a:r>
              <a:rPr lang="en-US" b="1" i="1" dirty="0" err="1" smtClean="0"/>
              <a:t>StudID</a:t>
            </a:r>
            <a:r>
              <a:rPr lang="en-US" b="1" i="1" dirty="0"/>
              <a:t>→ </a:t>
            </a:r>
            <a:r>
              <a:rPr lang="en-US" b="1" i="1" dirty="0" err="1" smtClean="0"/>
              <a:t>Dormitary</a:t>
            </a:r>
            <a:r>
              <a:rPr lang="en-US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non-primary key attributes, dependent on each other </a:t>
            </a:r>
            <a:r>
              <a:rPr lang="en-US" dirty="0" smtClean="0"/>
              <a:t>i.e., </a:t>
            </a:r>
            <a:r>
              <a:rPr lang="en-US" b="1" i="1" dirty="0" smtClean="0"/>
              <a:t>Year</a:t>
            </a:r>
            <a:r>
              <a:rPr lang="en-US" b="1" i="1" dirty="0"/>
              <a:t>→ </a:t>
            </a:r>
            <a:r>
              <a:rPr lang="en-US" b="1" i="1" dirty="0" err="1"/>
              <a:t>Dormitary</a:t>
            </a:r>
            <a:r>
              <a:rPr lang="en-US" b="1" i="1" dirty="0"/>
              <a:t> 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will </a:t>
            </a:r>
            <a:r>
              <a:rPr lang="en-US" dirty="0"/>
              <a:t>be moved to another table and linked with the main table using Candidate Key- Foreign Key relationship.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85800"/>
            <a:ext cx="7315200" cy="238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588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7492" y="2703088"/>
            <a:ext cx="8534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i="1" dirty="0"/>
              <a:t>Generally, </a:t>
            </a:r>
            <a:r>
              <a:rPr lang="en-US" i="1" dirty="0" err="1"/>
              <a:t>eventhough</a:t>
            </a:r>
            <a:r>
              <a:rPr lang="en-US" i="1" dirty="0"/>
              <a:t> there are other four additional levels of Normalization, a table is said to be normalized if it reaches 3NF</a:t>
            </a:r>
            <a:r>
              <a:rPr lang="en-US" i="1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smtClean="0"/>
              <a:t> </a:t>
            </a:r>
            <a:r>
              <a:rPr lang="en-US" i="1" dirty="0"/>
              <a:t>A database with all tables in the 3NF is said to be Normalized Database</a:t>
            </a:r>
            <a:r>
              <a:rPr lang="en-US" i="1" dirty="0" smtClean="0"/>
              <a:t>.</a:t>
            </a:r>
            <a:r>
              <a:rPr lang="en-US" i="1" dirty="0"/>
              <a:t> </a:t>
            </a:r>
            <a:endParaRPr lang="en-US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smtClean="0"/>
              <a:t>Mnemonic </a:t>
            </a:r>
            <a:r>
              <a:rPr lang="en-US" i="1" dirty="0"/>
              <a:t>for remembering the rationale for normalization up to 3NF could be the following: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08" y="11806"/>
            <a:ext cx="8068168" cy="268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64" y="4180416"/>
            <a:ext cx="7162866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757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marL="0" indent="0" algn="ctr">
              <a:buNone/>
            </a:pPr>
            <a:r>
              <a:rPr lang="en-US" b="1" dirty="0" smtClean="0"/>
              <a:t>The end!!!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7621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98931"/>
            <a:ext cx="7162800" cy="3178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0" y="1752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So above ER diagram will be changed to as below:</a:t>
            </a:r>
          </a:p>
        </p:txBody>
      </p:sp>
    </p:spTree>
    <p:extLst>
      <p:ext uri="{BB962C8B-B14F-4D97-AF65-F5344CB8AC3E}">
        <p14:creationId xmlns:p14="http://schemas.microsoft.com/office/powerpoint/2010/main" val="127534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6019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Specialization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It </a:t>
            </a:r>
            <a:r>
              <a:rPr lang="en-US" dirty="0"/>
              <a:t>is opposite approach of generalization. 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Each entity </a:t>
            </a:r>
            <a:r>
              <a:rPr lang="en-US" dirty="0"/>
              <a:t>is further divided into sub levels to </a:t>
            </a:r>
            <a:r>
              <a:rPr lang="en-US" dirty="0">
                <a:solidFill>
                  <a:srgbClr val="FF0000"/>
                </a:solidFill>
              </a:rPr>
              <a:t>understand it deeper.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In </a:t>
            </a:r>
            <a:r>
              <a:rPr lang="en-US" dirty="0"/>
              <a:t>the above example, Department entity is further divided into sub departments to understand how they are scattered. 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This </a:t>
            </a:r>
            <a:r>
              <a:rPr lang="en-US" dirty="0"/>
              <a:t>method of representation helps the developer to code correctly and quickly. 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It </a:t>
            </a:r>
            <a:r>
              <a:rPr lang="en-US" dirty="0"/>
              <a:t>is a top down approach of breaking higher level entity to low level entity. 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Once </a:t>
            </a:r>
            <a:r>
              <a:rPr lang="en-US" dirty="0"/>
              <a:t>the entities are understood at higher level, it makes easy to understand the requirement at low level.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228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305800" cy="5562600"/>
          </a:xfrm>
        </p:spPr>
        <p:txBody>
          <a:bodyPr/>
          <a:lstStyle/>
          <a:p>
            <a:r>
              <a:rPr lang="en-US" dirty="0"/>
              <a:t>One more example of specialization would be Person.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further divide person as STUDENT, TEACHER, ENGINEER, SOLDIER etc.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Merging STUDENT, TEACHER, ENGINEER </a:t>
            </a:r>
            <a:r>
              <a:rPr lang="en-US" dirty="0" err="1"/>
              <a:t>etc</a:t>
            </a:r>
            <a:r>
              <a:rPr lang="en-US" dirty="0"/>
              <a:t> into PERSON is an example of generalization).</a:t>
            </a:r>
          </a:p>
        </p:txBody>
      </p:sp>
    </p:spTree>
    <p:extLst>
      <p:ext uri="{BB962C8B-B14F-4D97-AF65-F5344CB8AC3E}">
        <p14:creationId xmlns:p14="http://schemas.microsoft.com/office/powerpoint/2010/main" val="5153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229600" cy="5715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Aggregation</a:t>
            </a:r>
          </a:p>
          <a:p>
            <a:r>
              <a:rPr lang="en-US" dirty="0"/>
              <a:t>Look at below ER diagram of STUDENT, COURSE and SUBJECTS.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What </a:t>
            </a:r>
            <a:r>
              <a:rPr lang="en-US" dirty="0"/>
              <a:t>does it infer?</a:t>
            </a:r>
          </a:p>
          <a:p>
            <a:pPr lvl="1"/>
            <a:r>
              <a:rPr lang="en-US" dirty="0" smtClean="0"/>
              <a:t>Student </a:t>
            </a:r>
            <a:r>
              <a:rPr lang="en-US" dirty="0"/>
              <a:t>attends the Course, and </a:t>
            </a:r>
            <a:endParaRPr lang="en-US" dirty="0"/>
          </a:p>
          <a:p>
            <a:pPr lvl="1"/>
            <a:r>
              <a:rPr lang="en-US" dirty="0" smtClean="0"/>
              <a:t>he </a:t>
            </a:r>
            <a:r>
              <a:rPr lang="en-US" dirty="0"/>
              <a:t>has some subjects to </a:t>
            </a:r>
            <a:r>
              <a:rPr lang="en-US" dirty="0" smtClean="0"/>
              <a:t>study, At </a:t>
            </a:r>
            <a:r>
              <a:rPr lang="en-US" dirty="0"/>
              <a:t>the same time, </a:t>
            </a:r>
            <a:endParaRPr lang="en-US" dirty="0"/>
          </a:p>
          <a:p>
            <a:pPr lvl="1"/>
            <a:r>
              <a:rPr lang="en-US" dirty="0" smtClean="0"/>
              <a:t>Course </a:t>
            </a:r>
            <a:r>
              <a:rPr lang="en-US" dirty="0"/>
              <a:t>offers some subjects. </a:t>
            </a:r>
            <a:endParaRPr lang="en-US" dirty="0" smtClean="0"/>
          </a:p>
          <a:p>
            <a:r>
              <a:rPr lang="en-US" dirty="0" smtClean="0"/>
              <a:t>Here </a:t>
            </a:r>
            <a:r>
              <a:rPr lang="en-US" dirty="0"/>
              <a:t>a relation is defined on a relation. </a:t>
            </a:r>
            <a:endParaRPr lang="en-US" dirty="0" smtClean="0"/>
          </a:p>
          <a:p>
            <a:r>
              <a:rPr lang="en-US" dirty="0"/>
              <a:t>The E-R model cannot express relationships among relationships.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supports mapping between entities, not between relations. 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what can we do in this case?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1628524"/>
            <a:ext cx="4982271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3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3250</Words>
  <Application>Microsoft Office PowerPoint</Application>
  <PresentationFormat>On-screen Show (4:3)</PresentationFormat>
  <Paragraphs>321</Paragraphs>
  <Slides>52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Addis Ababa Science and Technology University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Relationship sets attends and Has could be combined into a single set. However, they shouldn't be, as this would make the logical structure of this scheme not clear and difficult to understand.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yayner</dc:creator>
  <cp:lastModifiedBy>yay</cp:lastModifiedBy>
  <cp:revision>310</cp:revision>
  <dcterms:created xsi:type="dcterms:W3CDTF">2017-11-30T06:28:52Z</dcterms:created>
  <dcterms:modified xsi:type="dcterms:W3CDTF">2017-12-07T07:35:30Z</dcterms:modified>
</cp:coreProperties>
</file>