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505" r:id="rId2"/>
    <p:sldId id="544" r:id="rId3"/>
    <p:sldId id="561" r:id="rId4"/>
    <p:sldId id="562" r:id="rId5"/>
    <p:sldId id="563" r:id="rId6"/>
    <p:sldId id="545" r:id="rId7"/>
    <p:sldId id="546" r:id="rId8"/>
    <p:sldId id="547" r:id="rId9"/>
    <p:sldId id="548" r:id="rId10"/>
    <p:sldId id="549" r:id="rId11"/>
    <p:sldId id="551" r:id="rId12"/>
    <p:sldId id="506" r:id="rId13"/>
    <p:sldId id="507" r:id="rId14"/>
    <p:sldId id="552" r:id="rId15"/>
    <p:sldId id="553" r:id="rId16"/>
    <p:sldId id="554" r:id="rId17"/>
    <p:sldId id="509" r:id="rId18"/>
    <p:sldId id="555" r:id="rId19"/>
    <p:sldId id="511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7" r:id="rId40"/>
    <p:sldId id="538" r:id="rId41"/>
    <p:sldId id="539" r:id="rId42"/>
    <p:sldId id="540" r:id="rId43"/>
    <p:sldId id="541" r:id="rId44"/>
    <p:sldId id="542" r:id="rId45"/>
    <p:sldId id="557" r:id="rId46"/>
    <p:sldId id="560" r:id="rId47"/>
    <p:sldId id="559" r:id="rId48"/>
    <p:sldId id="558" r:id="rId49"/>
    <p:sldId id="564" r:id="rId50"/>
    <p:sldId id="543" r:id="rId51"/>
  </p:sldIdLst>
  <p:sldSz cx="9144000" cy="6858000" type="screen4x3"/>
  <p:notesSz cx="6881813" cy="9296400"/>
  <p:custDataLst>
    <p:tags r:id="rId5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 useTimings="0">
    <p:present/>
    <p:sldAll/>
    <p:penClr>
      <a:schemeClr val="tx1"/>
    </p:penClr>
  </p:showPr>
  <p:clrMru>
    <a:srgbClr val="7B7BD3"/>
    <a:srgbClr val="FFFFCC"/>
    <a:srgbClr val="4CB453"/>
    <a:srgbClr val="A6A6E2"/>
    <a:srgbClr val="F2E092"/>
    <a:srgbClr val="CDB033"/>
    <a:srgbClr val="FFFFFF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1" autoAdjust="0"/>
    <p:restoredTop sz="94612" autoAdjust="0"/>
  </p:normalViewPr>
  <p:slideViewPr>
    <p:cSldViewPr>
      <p:cViewPr>
        <p:scale>
          <a:sx n="63" d="100"/>
          <a:sy n="63" d="100"/>
        </p:scale>
        <p:origin x="-1038" y="-234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836" y="60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723714D8-587E-4BC1-80D1-E0932ADDA3F2}" type="datetime1">
              <a:rPr lang="de-AT"/>
              <a:pPr>
                <a:defRPr/>
              </a:pPr>
              <a:t>16.12.2016</a:t>
            </a:fld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2CAED737-B69F-4997-A9F0-C58F2AD6BA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0FB8E499-ECE6-45F5-819A-E2C3CBCCE066}" type="datetime1">
              <a:rPr lang="de-AT"/>
              <a:pPr>
                <a:defRPr/>
              </a:pPr>
              <a:t>16.12.2016</a:t>
            </a:fld>
            <a:endParaRPr lang="de-DE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8013"/>
            <a:ext cx="5046663" cy="418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Hier klicken, um Master-Textformat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A2E966B9-7F25-4D5B-BE12-685672F65F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67169D4-ACDA-4D45-8820-9326938EFB63}" type="datetime1">
              <a:rPr lang="de-AT" smtClean="0"/>
              <a:pPr/>
              <a:t>16.12.2016</a:t>
            </a:fld>
            <a:endParaRPr lang="de-DE" smtClean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D9E1F-5AFD-478E-9C6A-D7456839D359}" type="slidenum">
              <a:rPr lang="de-DE" smtClean="0"/>
              <a:pPr/>
              <a:t>2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547688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28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629400"/>
            <a:ext cx="1905000" cy="762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BFD608D2-3D3B-435B-BB6C-8433F5CBDE5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B946D-52DF-4BFC-B83C-4C973D9E7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73063"/>
            <a:ext cx="1943100" cy="5722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73063"/>
            <a:ext cx="5676900" cy="5722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90D1-31F4-4202-8FF0-E21427F245D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052AB-CF0B-47DB-9E10-03AFD11B34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8432-6F15-406D-B318-B6CFD3282A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DEFB-1032-4DD2-91D0-11AE4046B9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794A-928C-4491-9050-3706EBC64C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C765E-11EB-456E-8E0C-EBD5F5C12B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6AAE-564C-4024-AD2F-910BC25190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2B7EE-1908-474A-B76C-3926F5EE24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6A1-A7E6-493A-927E-CFD18914C78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CC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27163" y="373063"/>
            <a:ext cx="6802437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28878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2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A4E2D902-0293-44CB-8DA4-124582231A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254000" indent="-254000" algn="l" rtl="0" eaLnBrk="0" fontAlgn="base" hangingPunct="0">
        <a:spcBef>
          <a:spcPct val="5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778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2800" indent="-2778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>
          <a:solidFill>
            <a:schemeClr val="tx1"/>
          </a:solidFill>
          <a:latin typeface="Tahoma" pitchFamily="34" charset="0"/>
        </a:defRPr>
      </a:lvl3pPr>
      <a:lvl4pPr marL="1066800" indent="-2524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Tahoma" pitchFamily="34" charset="0"/>
        </a:defRPr>
      </a:lvl4pPr>
      <a:lvl5pPr marL="1270000" indent="-201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5pPr>
      <a:lvl6pPr marL="17272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6pPr>
      <a:lvl7pPr marL="21844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7pPr>
      <a:lvl8pPr marL="26416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8pPr>
      <a:lvl9pPr marL="30988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1F6308-63B5-49CB-9BDD-E52CFA0345C5}" type="slidenum">
              <a:rPr lang="de-DE" smtClean="0"/>
              <a:pPr/>
              <a:t>1</a:t>
            </a:fld>
            <a:endParaRPr lang="de-DE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773238"/>
            <a:ext cx="8424863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r>
              <a:rPr lang="en-US" sz="4000" kern="0" dirty="0">
                <a:cs typeface="+mn-cs"/>
              </a:rPr>
              <a:t>Chapter </a:t>
            </a:r>
            <a:r>
              <a:rPr lang="en-US" sz="4000" kern="0" dirty="0" smtClean="0">
                <a:cs typeface="+mn-cs"/>
              </a:rPr>
              <a:t>Five</a:t>
            </a:r>
            <a:endParaRPr lang="en-US" sz="4000" kern="0" dirty="0"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r>
              <a:rPr lang="en-US" sz="4400" b="1" kern="0" dirty="0" err="1" smtClean="0">
                <a:solidFill>
                  <a:schemeClr val="hlink"/>
                </a:solidFill>
                <a:latin typeface="Broadway BT" pitchFamily="82" charset="0"/>
                <a:cs typeface="+mn-cs"/>
              </a:rPr>
              <a:t>Polymorhism</a:t>
            </a:r>
            <a:endParaRPr lang="en-US" sz="4400" b="1" kern="0" dirty="0">
              <a:latin typeface="Broadway BT" pitchFamily="82" charset="0"/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endParaRPr lang="en-US" sz="3200" kern="0" dirty="0">
              <a:latin typeface="Broadway BT" pitchFamily="8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541337"/>
          </a:xfrm>
        </p:spPr>
        <p:txBody>
          <a:bodyPr/>
          <a:lstStyle/>
          <a:p>
            <a:r>
              <a:rPr lang="en-US" b="1" dirty="0" smtClean="0"/>
              <a:t>Extending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4038600" cy="5029200"/>
          </a:xfrm>
        </p:spPr>
        <p:txBody>
          <a:bodyPr/>
          <a:lstStyle/>
          <a:p>
            <a:r>
              <a:rPr lang="en-US" sz="2000" dirty="0" smtClean="0"/>
              <a:t>An interface can extends another interface like the way to the class extends another class using </a:t>
            </a:r>
            <a:r>
              <a:rPr lang="en-US" sz="2000" b="1" dirty="0" smtClean="0"/>
              <a:t>extends keyword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child interface inheritance the method and member variable of parent interface.</a:t>
            </a:r>
          </a:p>
          <a:p>
            <a:r>
              <a:rPr lang="en-US" sz="2000" dirty="0" smtClean="0"/>
              <a:t>By convention, the implements clause follows the extends clause, if there is one. </a:t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762000"/>
            <a:ext cx="4114800" cy="5334000"/>
          </a:xfrm>
        </p:spPr>
        <p:txBody>
          <a:bodyPr/>
          <a:lstStyle/>
          <a:p>
            <a:pPr lvl="1"/>
            <a:r>
              <a:rPr lang="en-US" u="sng" dirty="0" err="1" smtClean="0"/>
              <a:t>Eg</a:t>
            </a:r>
            <a:r>
              <a:rPr lang="en-US" u="sng" dirty="0" smtClean="0"/>
              <a:t>:</a:t>
            </a:r>
            <a:endParaRPr lang="en-US" dirty="0" smtClean="0"/>
          </a:p>
          <a:p>
            <a:pPr latinLnBrk="1">
              <a:buNone/>
            </a:pPr>
            <a:r>
              <a:rPr lang="en-US" sz="2000" b="1" dirty="0" smtClean="0"/>
              <a:t>interface Vehicle{</a:t>
            </a:r>
          </a:p>
          <a:p>
            <a:pPr latinLnBrk="1"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displayColor</a:t>
            </a:r>
            <a:r>
              <a:rPr lang="en-US" sz="2000" dirty="0" smtClean="0"/>
              <a:t>();</a:t>
            </a:r>
          </a:p>
          <a:p>
            <a:pPr latinLnBrk="1">
              <a:buNone/>
            </a:pPr>
            <a:r>
              <a:rPr lang="en-US" sz="2000" dirty="0" smtClean="0"/>
              <a:t>}</a:t>
            </a:r>
          </a:p>
          <a:p>
            <a:pPr latinLnBrk="1">
              <a:buNone/>
            </a:pPr>
            <a:r>
              <a:rPr lang="en-US" sz="2000" b="1" dirty="0" smtClean="0"/>
              <a:t>interface Car extends Vehicle{</a:t>
            </a:r>
          </a:p>
          <a:p>
            <a:pPr latinLnBrk="1"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showMiledge</a:t>
            </a:r>
            <a:r>
              <a:rPr lang="en-US" sz="2000" dirty="0" smtClean="0"/>
              <a:t>();</a:t>
            </a:r>
          </a:p>
          <a:p>
            <a:pPr latinLnBrk="1">
              <a:buNone/>
            </a:pPr>
            <a:r>
              <a:rPr lang="en-US" sz="2000" dirty="0" smtClean="0"/>
              <a:t>}</a:t>
            </a:r>
          </a:p>
          <a:p>
            <a:pPr latinLnBrk="1">
              <a:buNone/>
            </a:pPr>
            <a:r>
              <a:rPr lang="en-US" sz="2000" dirty="0" smtClean="0"/>
              <a:t> </a:t>
            </a:r>
          </a:p>
          <a:p>
            <a:pPr latinLnBrk="1">
              <a:buNone/>
            </a:pPr>
            <a:r>
              <a:rPr lang="en-US" sz="2000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FDEFB-1032-4DD2-91D0-11AE4046B91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02437" cy="617537"/>
          </a:xfrm>
        </p:spPr>
        <p:txBody>
          <a:bodyPr/>
          <a:lstStyle/>
          <a:p>
            <a:r>
              <a:rPr lang="en-US" sz="2800" dirty="0" smtClean="0"/>
              <a:t>Multiple inheritance-interface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572000" cy="5715000"/>
          </a:xfrm>
        </p:spPr>
        <p:txBody>
          <a:bodyPr/>
          <a:lstStyle/>
          <a:p>
            <a:pPr latinLnBrk="1"/>
            <a:r>
              <a:rPr lang="en-US" sz="1800" b="1" dirty="0" smtClean="0"/>
              <a:t> interface car</a:t>
            </a:r>
          </a:p>
          <a:p>
            <a:pPr lvl="1" latinLnBrk="1">
              <a:buNone/>
            </a:pPr>
            <a:r>
              <a:rPr lang="en-US" sz="1800" dirty="0" smtClean="0"/>
              <a:t>      {</a:t>
            </a:r>
            <a:r>
              <a:rPr lang="en-US" sz="1800" dirty="0" err="1" smtClean="0"/>
              <a:t>int</a:t>
            </a:r>
            <a:r>
              <a:rPr lang="en-US" sz="1800" dirty="0" smtClean="0"/>
              <a:t>  speed=90;</a:t>
            </a:r>
          </a:p>
          <a:p>
            <a:pPr lvl="1" latinLnBrk="1">
              <a:buNone/>
            </a:pPr>
            <a:r>
              <a:rPr lang="en-US" sz="1800" dirty="0" smtClean="0"/>
              <a:t>        public void distance();</a:t>
            </a:r>
          </a:p>
          <a:p>
            <a:pPr lvl="1" latinLnBrk="1">
              <a:buNone/>
            </a:pPr>
            <a:r>
              <a:rPr lang="en-US" sz="1800" dirty="0" smtClean="0"/>
              <a:t>      }</a:t>
            </a:r>
          </a:p>
          <a:p>
            <a:pPr latinLnBrk="1"/>
            <a:r>
              <a:rPr lang="en-US" sz="1800" b="1" dirty="0" smtClean="0"/>
              <a:t>interface bus</a:t>
            </a:r>
          </a:p>
          <a:p>
            <a:pPr lvl="1" latinLnBrk="1">
              <a:buNone/>
            </a:pPr>
            <a:r>
              <a:rPr lang="en-US" sz="1800" dirty="0" smtClean="0"/>
              <a:t>     { </a:t>
            </a:r>
            <a:r>
              <a:rPr lang="en-US" sz="1800" dirty="0" err="1" smtClean="0"/>
              <a:t>int</a:t>
            </a:r>
            <a:r>
              <a:rPr lang="en-US" sz="1800" dirty="0" smtClean="0"/>
              <a:t> distance=100;</a:t>
            </a:r>
          </a:p>
          <a:p>
            <a:pPr lvl="1" latinLnBrk="1">
              <a:buNone/>
            </a:pPr>
            <a:r>
              <a:rPr lang="en-US" sz="1800" dirty="0" smtClean="0"/>
              <a:t>       public void speed();</a:t>
            </a:r>
          </a:p>
          <a:p>
            <a:pPr lvl="1" latinLnBrk="1">
              <a:buNone/>
            </a:pPr>
            <a:r>
              <a:rPr lang="en-US" sz="1800" dirty="0" smtClean="0"/>
              <a:t>     }</a:t>
            </a:r>
          </a:p>
          <a:p>
            <a:pPr latinLnBrk="1"/>
            <a:r>
              <a:rPr lang="en-US" sz="1800" b="1" dirty="0" smtClean="0"/>
              <a:t>class vehicle  i</a:t>
            </a:r>
            <a:r>
              <a:rPr lang="en-US" sz="1800" dirty="0" smtClean="0"/>
              <a:t>mplements </a:t>
            </a:r>
            <a:r>
              <a:rPr lang="en-US" sz="1800" b="1" dirty="0" err="1" smtClean="0"/>
              <a:t>car,bus</a:t>
            </a:r>
            <a:r>
              <a:rPr lang="en-US" sz="1800" b="1" dirty="0" smtClean="0"/>
              <a:t>{</a:t>
            </a:r>
          </a:p>
          <a:p>
            <a:pPr lvl="1" latinLnBrk="1">
              <a:buNone/>
            </a:pPr>
            <a:r>
              <a:rPr lang="en-US" sz="1800" dirty="0" smtClean="0"/>
              <a:t>      public void distance()</a:t>
            </a:r>
          </a:p>
          <a:p>
            <a:pPr lvl="1" latinLnBrk="1">
              <a:buNone/>
            </a:pPr>
            <a:r>
              <a:rPr lang="en-US" sz="1800" dirty="0" smtClean="0"/>
              <a:t>     {</a:t>
            </a:r>
          </a:p>
          <a:p>
            <a:pPr lvl="1" latinLnBrk="1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distance=speed*100; </a:t>
            </a:r>
          </a:p>
          <a:p>
            <a:pPr lvl="1" latinLnBrk="1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("distance travelled is"+distance);</a:t>
            </a:r>
          </a:p>
          <a:p>
            <a:pPr lvl="1" latinLnBrk="1">
              <a:buNone/>
            </a:pPr>
            <a:r>
              <a:rPr lang="en-US" sz="1800" dirty="0" smtClean="0"/>
              <a:t>     }</a:t>
            </a:r>
          </a:p>
          <a:p>
            <a:pPr lvl="1" latinLnBrk="1">
              <a:buNone/>
            </a:pPr>
            <a:r>
              <a:rPr lang="en-US" sz="1800" dirty="0" smtClean="0"/>
              <a:t>public void speed() {</a:t>
            </a:r>
          </a:p>
          <a:p>
            <a:pPr lvl="1" latinLnBrk="1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speed=distance/100;}</a:t>
            </a:r>
          </a:p>
          <a:p>
            <a:pPr lvl="1" latinLnBrk="1">
              <a:buNone/>
            </a:pPr>
            <a:r>
              <a:rPr lang="en-US" sz="1800" dirty="0" smtClean="0"/>
              <a:t>     }</a:t>
            </a:r>
          </a:p>
          <a:p>
            <a:pPr latinLnBrk="1">
              <a:buNone/>
            </a:pPr>
            <a:endParaRPr lang="en-US" sz="1800" dirty="0" smtClean="0"/>
          </a:p>
          <a:p>
            <a:pPr lvl="1" latinLnBrk="1"/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81000"/>
            <a:ext cx="3810000" cy="6248400"/>
          </a:xfrm>
        </p:spPr>
        <p:txBody>
          <a:bodyPr/>
          <a:lstStyle/>
          <a:p>
            <a:pPr latinLnBrk="1"/>
            <a:r>
              <a:rPr lang="en-US" sz="1800" b="1" dirty="0" smtClean="0"/>
              <a:t>class </a:t>
            </a:r>
            <a:r>
              <a:rPr lang="en-US" sz="1800" b="1" dirty="0" err="1" smtClean="0"/>
              <a:t>maindemo</a:t>
            </a:r>
            <a:r>
              <a:rPr lang="en-US" sz="1800" dirty="0" smtClean="0"/>
              <a:t> {</a:t>
            </a:r>
          </a:p>
          <a:p>
            <a:pPr lvl="1" latinLnBrk="1">
              <a:buNone/>
            </a:pPr>
            <a:r>
              <a:rPr lang="en-US" sz="1800" dirty="0" smtClean="0"/>
              <a:t> 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[]){</a:t>
            </a:r>
          </a:p>
          <a:p>
            <a:pPr lvl="1" latinLnBrk="1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("Vehicle");</a:t>
            </a:r>
          </a:p>
          <a:p>
            <a:pPr lvl="1" latinLnBrk="1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Vechicle</a:t>
            </a:r>
            <a:r>
              <a:rPr lang="en-US" sz="1800" dirty="0" smtClean="0"/>
              <a:t> v1=new Vehicle();</a:t>
            </a:r>
          </a:p>
          <a:p>
            <a:pPr lvl="1" latinLnBrk="1">
              <a:buNone/>
            </a:pPr>
            <a:r>
              <a:rPr lang="en-US" sz="1800" dirty="0" smtClean="0"/>
              <a:t>       v1.distance();</a:t>
            </a:r>
          </a:p>
          <a:p>
            <a:pPr lvl="1" latinLnBrk="1">
              <a:buNone/>
            </a:pPr>
            <a:r>
              <a:rPr lang="en-US" sz="1800" dirty="0" smtClean="0"/>
              <a:t>       v1.speed();</a:t>
            </a:r>
          </a:p>
          <a:p>
            <a:pPr lvl="1" latinLnBrk="1">
              <a:buNone/>
            </a:pPr>
            <a:r>
              <a:rPr lang="en-US" sz="1800" dirty="0" smtClean="0"/>
              <a:t>      }</a:t>
            </a:r>
          </a:p>
          <a:p>
            <a:pPr latinLnBrk="1">
              <a:buNone/>
            </a:pPr>
            <a:r>
              <a:rPr lang="en-US" sz="1800" dirty="0" smtClean="0"/>
              <a:t>      }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b="1" dirty="0" smtClean="0"/>
              <a:t>Output?</a:t>
            </a:r>
            <a:endParaRPr lang="en-US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FDEFB-1032-4DD2-91D0-11AE4046B91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Polymorphism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72400" cy="5257800"/>
          </a:xfrm>
        </p:spPr>
        <p:txBody>
          <a:bodyPr/>
          <a:lstStyle/>
          <a:p>
            <a:r>
              <a:rPr lang="en-US" b="1" i="1" dirty="0" smtClean="0"/>
              <a:t>Polymorphism</a:t>
            </a:r>
            <a:r>
              <a:rPr lang="en-US" i="1" dirty="0" smtClean="0"/>
              <a:t> is achieved by redefining or overriding routines. </a:t>
            </a:r>
            <a:r>
              <a:rPr lang="en-US" b="1" i="1" dirty="0" smtClean="0"/>
              <a:t>Be careful not to confuse overriding and overloading.</a:t>
            </a:r>
            <a:endParaRPr lang="en-US" sz="2000" b="1" dirty="0" smtClean="0"/>
          </a:p>
          <a:p>
            <a:pPr lvl="1"/>
            <a:r>
              <a:rPr lang="en-US" dirty="0" smtClean="0"/>
              <a:t>Overloading arises when two or more functions share a name. </a:t>
            </a:r>
            <a:endParaRPr lang="en-US" sz="1600" dirty="0" smtClean="0"/>
          </a:p>
          <a:p>
            <a:pPr lvl="1"/>
            <a:r>
              <a:rPr lang="en-US" dirty="0" smtClean="0"/>
              <a:t>These are disambiguated </a:t>
            </a:r>
            <a:r>
              <a:rPr lang="en-US" b="1" dirty="0" smtClean="0"/>
              <a:t>by the number and types of the arguments.</a:t>
            </a:r>
            <a:endParaRPr lang="en-US" sz="1600" b="1" dirty="0" smtClean="0"/>
          </a:p>
          <a:p>
            <a:pPr lvl="1"/>
            <a:r>
              <a:rPr lang="en-US" dirty="0" smtClean="0"/>
              <a:t>Overloading means the </a:t>
            </a:r>
            <a:r>
              <a:rPr lang="en-US" b="1" dirty="0" smtClean="0"/>
              <a:t>use of the same name in the same context for different entities</a:t>
            </a:r>
            <a:r>
              <a:rPr lang="en-US" dirty="0" smtClean="0"/>
              <a:t> with completely different definitions and types.</a:t>
            </a:r>
            <a:endParaRPr lang="en-US" sz="16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F15CF0-43EE-4271-9BAF-79D6A1AD392F}" type="slidenum">
              <a:rPr lang="de-DE" smtClean="0"/>
              <a:pPr/>
              <a:t>12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72400" cy="5638800"/>
          </a:xfrm>
        </p:spPr>
        <p:txBody>
          <a:bodyPr/>
          <a:lstStyle/>
          <a:p>
            <a:r>
              <a:rPr lang="en-US" sz="2000" b="1" dirty="0" smtClean="0"/>
              <a:t>How Polymorphism support in Java?</a:t>
            </a:r>
            <a:endParaRPr lang="en-US" sz="2000" dirty="0" smtClean="0"/>
          </a:p>
          <a:p>
            <a:r>
              <a:rPr lang="en-US" sz="2000" dirty="0" smtClean="0"/>
              <a:t>Java has excellent support of polymorphism in terms of method overloading (compile time polymorphism) and method overriding (runtime polymorphism).</a:t>
            </a:r>
          </a:p>
          <a:p>
            <a:pPr lvl="0"/>
            <a:r>
              <a:rPr lang="en-US" sz="2000" dirty="0" smtClean="0"/>
              <a:t>Function overloading provides a </a:t>
            </a:r>
            <a:r>
              <a:rPr lang="en-US" sz="2000" b="1" dirty="0" smtClean="0"/>
              <a:t>way to have multiple functions with the same name</a:t>
            </a:r>
            <a:r>
              <a:rPr lang="en-US" sz="2000" dirty="0" smtClean="0"/>
              <a:t>.(</a:t>
            </a:r>
            <a:r>
              <a:rPr lang="en-US" sz="2800" dirty="0" smtClean="0"/>
              <a:t> </a:t>
            </a:r>
            <a:r>
              <a:rPr lang="en-US" sz="2000" dirty="0" smtClean="0"/>
              <a:t>The compiler selects the appropriate version. This process is called </a:t>
            </a:r>
            <a:r>
              <a:rPr lang="en-US" sz="2000" b="1" dirty="0" smtClean="0"/>
              <a:t>function resolution</a:t>
            </a:r>
            <a:r>
              <a:rPr lang="en-US" sz="2000" dirty="0" smtClean="0"/>
              <a:t>.)</a:t>
            </a:r>
            <a:endParaRPr lang="en-US" sz="1800" dirty="0" smtClean="0"/>
          </a:p>
          <a:p>
            <a:r>
              <a:rPr lang="en-US" dirty="0" smtClean="0"/>
              <a:t>Polymorphism:- </a:t>
            </a:r>
          </a:p>
          <a:p>
            <a:pPr lvl="1"/>
            <a:r>
              <a:rPr lang="en-US" dirty="0" smtClean="0"/>
              <a:t>“many forms”, refers to identically named ,methods that have different behavior depending on the type of the object they refer.</a:t>
            </a:r>
            <a:endParaRPr lang="en-US" sz="1600" dirty="0" smtClean="0"/>
          </a:p>
          <a:p>
            <a:pPr lvl="1"/>
            <a:r>
              <a:rPr lang="en-US" dirty="0" smtClean="0"/>
              <a:t>Helps to design and implement systems that are more easily extensible.</a:t>
            </a:r>
          </a:p>
          <a:p>
            <a:pPr lvl="1"/>
            <a:endParaRPr lang="en-US" sz="1600" dirty="0" smtClean="0"/>
          </a:p>
          <a:p>
            <a:pPr algn="just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153AB0E-85EB-4CF5-A4B0-6C403E166733}" type="slidenum">
              <a:rPr lang="de-DE" smtClean="0"/>
              <a:pPr/>
              <a:t>13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465137"/>
          </a:xfrm>
        </p:spPr>
        <p:txBody>
          <a:bodyPr/>
          <a:lstStyle/>
          <a:p>
            <a:r>
              <a:rPr lang="en-US" b="1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077200" cy="5791200"/>
          </a:xfrm>
        </p:spPr>
        <p:txBody>
          <a:bodyPr/>
          <a:lstStyle/>
          <a:p>
            <a:pPr lvl="1"/>
            <a:r>
              <a:rPr lang="en-US" dirty="0" smtClean="0"/>
              <a:t>Static Binding or compile time polymorphism</a:t>
            </a:r>
          </a:p>
          <a:p>
            <a:pPr lvl="2"/>
            <a:r>
              <a:rPr lang="en-US" dirty="0" smtClean="0"/>
              <a:t>Early binding:-choosing the method in normal way during compilation time</a:t>
            </a:r>
          </a:p>
          <a:p>
            <a:pPr lvl="1"/>
            <a:r>
              <a:rPr lang="en-US" dirty="0" smtClean="0"/>
              <a:t>If a class have multiple methods by same name but different parameter is known as </a:t>
            </a:r>
            <a:r>
              <a:rPr lang="en-US" b="1" dirty="0" smtClean="0"/>
              <a:t>Method Overloading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appear in the same class or a subclass</a:t>
            </a:r>
          </a:p>
          <a:p>
            <a:pPr lvl="2"/>
            <a:r>
              <a:rPr lang="en-US" dirty="0" smtClean="0"/>
              <a:t>have the </a:t>
            </a:r>
            <a:r>
              <a:rPr lang="en-US" b="1" dirty="0" smtClean="0"/>
              <a:t>same name</a:t>
            </a:r>
            <a:r>
              <a:rPr lang="en-US" dirty="0" smtClean="0"/>
              <a:t> but,</a:t>
            </a:r>
          </a:p>
          <a:p>
            <a:pPr lvl="2"/>
            <a:r>
              <a:rPr lang="en-US" dirty="0" smtClean="0"/>
              <a:t>have different </a:t>
            </a:r>
            <a:r>
              <a:rPr lang="en-US" b="1" dirty="0" smtClean="0"/>
              <a:t>parameter lists</a:t>
            </a:r>
            <a:r>
              <a:rPr lang="en-US" dirty="0" smtClean="0"/>
              <a:t>, and,</a:t>
            </a:r>
          </a:p>
          <a:p>
            <a:pPr lvl="2"/>
            <a:r>
              <a:rPr lang="en-US" dirty="0" smtClean="0"/>
              <a:t>can have different </a:t>
            </a:r>
            <a:r>
              <a:rPr lang="en-US" b="1" dirty="0" smtClean="0"/>
              <a:t>return types</a:t>
            </a:r>
            <a:endParaRPr lang="en-US" dirty="0" smtClean="0"/>
          </a:p>
          <a:p>
            <a:r>
              <a:rPr lang="en-US" b="1" dirty="0" smtClean="0"/>
              <a:t>Advantage of Method Overloading</a:t>
            </a:r>
            <a:endParaRPr lang="en-US" dirty="0" smtClean="0"/>
          </a:p>
          <a:p>
            <a:pPr lvl="1"/>
            <a:r>
              <a:rPr lang="en-US" dirty="0" smtClean="0"/>
              <a:t>Method overloading increases the readability of program.</a:t>
            </a:r>
          </a:p>
          <a:p>
            <a:r>
              <a:rPr lang="en-US" b="1" dirty="0" smtClean="0"/>
              <a:t>How to overload method</a:t>
            </a:r>
            <a:endParaRPr lang="en-US" dirty="0" smtClean="0"/>
          </a:p>
          <a:p>
            <a:pPr lvl="1"/>
            <a:r>
              <a:rPr lang="en-US" dirty="0" smtClean="0"/>
              <a:t>There are two way to overload the method.</a:t>
            </a:r>
          </a:p>
          <a:p>
            <a:pPr lvl="2"/>
            <a:r>
              <a:rPr lang="en-US" dirty="0" smtClean="0"/>
              <a:t>By changing number of arguments.</a:t>
            </a:r>
          </a:p>
          <a:p>
            <a:pPr lvl="2"/>
            <a:r>
              <a:rPr lang="en-US" dirty="0" smtClean="0"/>
              <a:t>By changing the data type of arguments.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In Java, Method overloading is not possible with changing return type of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465137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72400" cy="5867400"/>
          </a:xfrm>
        </p:spPr>
        <p:txBody>
          <a:bodyPr/>
          <a:lstStyle/>
          <a:p>
            <a:pPr latinLnBrk="1"/>
            <a:r>
              <a:rPr lang="en-US" sz="2000" dirty="0" smtClean="0"/>
              <a:t>public class Sample{</a:t>
            </a:r>
          </a:p>
          <a:p>
            <a:pPr latinLnBrk="1">
              <a:buNone/>
            </a:pPr>
            <a:r>
              <a:rPr lang="en-US" sz="2000" dirty="0" smtClean="0"/>
              <a:t>	public void sum(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b){</a:t>
            </a:r>
          </a:p>
          <a:p>
            <a:pPr latinLnBrk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a+b</a:t>
            </a:r>
            <a:r>
              <a:rPr lang="en-US" sz="2000" dirty="0" smtClean="0"/>
              <a:t>);</a:t>
            </a:r>
          </a:p>
          <a:p>
            <a:pPr latinLnBrk="1">
              <a:buNone/>
            </a:pPr>
            <a:r>
              <a:rPr lang="en-US" sz="2000" dirty="0" smtClean="0"/>
              <a:t>	}</a:t>
            </a:r>
          </a:p>
          <a:p>
            <a:pPr latinLnBrk="1">
              <a:buNone/>
            </a:pPr>
            <a:r>
              <a:rPr lang="en-US" sz="2000" dirty="0" smtClean="0"/>
              <a:t>	public void sum(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b, </a:t>
            </a:r>
            <a:r>
              <a:rPr lang="en-US" sz="2000" dirty="0" err="1" smtClean="0"/>
              <a:t>int</a:t>
            </a:r>
            <a:r>
              <a:rPr lang="en-US" sz="2000" dirty="0" smtClean="0"/>
              <a:t> c){</a:t>
            </a:r>
          </a:p>
          <a:p>
            <a:pPr latinLnBrk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a+b+c</a:t>
            </a:r>
            <a:r>
              <a:rPr lang="en-US" sz="2000" dirty="0" smtClean="0"/>
              <a:t>);</a:t>
            </a:r>
          </a:p>
          <a:p>
            <a:pPr latinLnBrk="1">
              <a:buNone/>
            </a:pPr>
            <a:r>
              <a:rPr lang="en-US" sz="2000" dirty="0" smtClean="0"/>
              <a:t>	}</a:t>
            </a:r>
          </a:p>
          <a:p>
            <a:pPr latinLnBrk="1">
              <a:buNone/>
            </a:pPr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</a:t>
            </a:r>
          </a:p>
          <a:p>
            <a:pPr latinLnBrk="1">
              <a:buNone/>
            </a:pPr>
            <a:r>
              <a:rPr lang="en-US" sz="2000" dirty="0" smtClean="0"/>
              <a:t>		Sample </a:t>
            </a:r>
            <a:r>
              <a:rPr lang="en-US" sz="2000" dirty="0" err="1" smtClean="0"/>
              <a:t>st</a:t>
            </a:r>
            <a:r>
              <a:rPr lang="en-US" sz="2000" dirty="0" smtClean="0"/>
              <a:t> = new Sample();</a:t>
            </a:r>
          </a:p>
          <a:p>
            <a:pPr latinLnBrk="1">
              <a:buNone/>
            </a:pPr>
            <a:r>
              <a:rPr lang="en-US" sz="2000" dirty="0" smtClean="0"/>
              <a:t>		st.sum(10,20);</a:t>
            </a:r>
          </a:p>
          <a:p>
            <a:pPr latinLnBrk="1">
              <a:buNone/>
            </a:pPr>
            <a:r>
              <a:rPr lang="en-US" sz="2000" dirty="0" smtClean="0"/>
              <a:t>		st.sum(10,20,30);</a:t>
            </a:r>
          </a:p>
          <a:p>
            <a:pPr latinLnBrk="1">
              <a:buNone/>
            </a:pPr>
            <a:r>
              <a:rPr lang="en-US" sz="2000" dirty="0" smtClean="0"/>
              <a:t>	}}</a:t>
            </a:r>
          </a:p>
          <a:p>
            <a:r>
              <a:rPr lang="en-US" sz="1800" b="1" dirty="0" smtClean="0"/>
              <a:t>Check by changing Data types of arguments?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105400"/>
          </a:xfrm>
        </p:spPr>
        <p:txBody>
          <a:bodyPr/>
          <a:lstStyle/>
          <a:p>
            <a:pPr lvl="1"/>
            <a:r>
              <a:rPr lang="en-US" dirty="0" smtClean="0"/>
              <a:t>Dynamic Binding or Runtime Polymorphism)</a:t>
            </a:r>
          </a:p>
          <a:p>
            <a:pPr lvl="1"/>
            <a:r>
              <a:rPr lang="en-US" dirty="0" smtClean="0"/>
              <a:t>Having the same method in the subclass as declare in parent class is known as </a:t>
            </a:r>
            <a:r>
              <a:rPr lang="en-US" b="1" dirty="0" smtClean="0"/>
              <a:t>method overriding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object type (NOT reference variable type) determines which </a:t>
            </a:r>
            <a:r>
              <a:rPr lang="en-US" dirty="0" err="1" smtClean="0"/>
              <a:t>overriden</a:t>
            </a:r>
            <a:r>
              <a:rPr lang="en-US" dirty="0" smtClean="0"/>
              <a:t> method will be used at runtime</a:t>
            </a:r>
          </a:p>
          <a:p>
            <a:pPr lvl="1"/>
            <a:r>
              <a:rPr lang="en-US" dirty="0" smtClean="0"/>
              <a:t>overriding method MUST have the same argument list (if not, it might be a case of overloading)</a:t>
            </a:r>
          </a:p>
          <a:p>
            <a:pPr lvl="1"/>
            <a:r>
              <a:rPr lang="en-US" dirty="0" smtClean="0"/>
              <a:t>abstract methods MUST be overridden</a:t>
            </a:r>
          </a:p>
          <a:p>
            <a:pPr lvl="1"/>
            <a:r>
              <a:rPr lang="en-US" dirty="0" smtClean="0"/>
              <a:t>final methods CANNOT be overridden</a:t>
            </a:r>
          </a:p>
          <a:p>
            <a:pPr lvl="1"/>
            <a:r>
              <a:rPr lang="en-US" dirty="0" smtClean="0"/>
              <a:t>static methods CANNOT be overridden</a:t>
            </a:r>
          </a:p>
          <a:p>
            <a:pPr lvl="1"/>
            <a:r>
              <a:rPr lang="en-US" dirty="0" smtClean="0"/>
              <a:t>constructors CANNOT be overridden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(cont’d)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82000" cy="5105400"/>
          </a:xfrm>
        </p:spPr>
        <p:txBody>
          <a:bodyPr/>
          <a:lstStyle/>
          <a:p>
            <a:pPr lvl="1"/>
            <a:endParaRPr lang="en-US" dirty="0" smtClean="0"/>
          </a:p>
          <a:p>
            <a:r>
              <a:rPr lang="en-US" b="1" dirty="0" smtClean="0"/>
              <a:t>Advantages of Method Overriding:</a:t>
            </a:r>
            <a:endParaRPr lang="en-US" dirty="0" smtClean="0"/>
          </a:p>
          <a:p>
            <a:pPr lvl="1"/>
            <a:r>
              <a:rPr lang="en-US" dirty="0" smtClean="0"/>
              <a:t>Time to invest method signature is reduced</a:t>
            </a:r>
          </a:p>
          <a:p>
            <a:pPr lvl="1"/>
            <a:r>
              <a:rPr lang="en-US" dirty="0" smtClean="0"/>
              <a:t>Different functionality in both super class and sub class by sharing same signature</a:t>
            </a:r>
          </a:p>
          <a:p>
            <a:pPr lvl="1"/>
            <a:r>
              <a:rPr lang="en-US" dirty="0" smtClean="0"/>
              <a:t>The functionality can be enhanced</a:t>
            </a:r>
          </a:p>
          <a:p>
            <a:pPr lvl="1"/>
            <a:r>
              <a:rPr lang="en-US" dirty="0" smtClean="0"/>
              <a:t>The behavior can be replaced in the sub class</a:t>
            </a:r>
          </a:p>
          <a:p>
            <a:pPr lvl="1"/>
            <a:r>
              <a:rPr lang="en-US" dirty="0" smtClean="0"/>
              <a:t>Method Overriding is used for Runtime Polymorphism</a:t>
            </a:r>
          </a:p>
          <a:p>
            <a:endParaRPr lang="en-US" dirty="0" smtClean="0"/>
          </a:p>
          <a:p>
            <a:pPr algn="just">
              <a:buFont typeface="Wingdings" pitchFamily="2" charset="2"/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041151-F00B-483C-A299-840EEDF1CE21}" type="slidenum">
              <a:rPr lang="de-DE" smtClean="0"/>
              <a:pPr/>
              <a:t>17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38893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762000"/>
            <a:ext cx="4648200" cy="5791200"/>
          </a:xfrm>
        </p:spPr>
        <p:txBody>
          <a:bodyPr/>
          <a:lstStyle/>
          <a:p>
            <a:pPr latinLnBrk="1"/>
            <a:r>
              <a:rPr lang="en-US" sz="2000" b="1" dirty="0" smtClean="0"/>
              <a:t>class </a:t>
            </a:r>
            <a:r>
              <a:rPr lang="en-US" sz="2000" b="1" dirty="0" err="1" smtClean="0"/>
              <a:t>superCls</a:t>
            </a:r>
            <a:r>
              <a:rPr lang="en-US" sz="2000" b="1" dirty="0" smtClean="0"/>
              <a:t>{</a:t>
            </a:r>
          </a:p>
          <a:p>
            <a:pPr lvl="1" latinLnBrk="1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y;</a:t>
            </a:r>
          </a:p>
          <a:p>
            <a:pPr lvl="1" latinLnBrk="1">
              <a:buNone/>
            </a:pPr>
            <a:r>
              <a:rPr lang="en-US" sz="2000" dirty="0" err="1" smtClean="0"/>
              <a:t>superCls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y) {</a:t>
            </a:r>
          </a:p>
          <a:p>
            <a:pPr lvl="1" latinLnBrk="1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this.y</a:t>
            </a:r>
            <a:r>
              <a:rPr lang="en-US" sz="2000" dirty="0" smtClean="0"/>
              <a:t>=y;</a:t>
            </a:r>
          </a:p>
          <a:p>
            <a:pPr lvl="1" latinLnBrk="1">
              <a:buNone/>
            </a:pPr>
            <a:r>
              <a:rPr lang="en-US" sz="2000" dirty="0" smtClean="0"/>
              <a:t>    }</a:t>
            </a:r>
          </a:p>
          <a:p>
            <a:pPr lvl="1" latinLnBrk="1">
              <a:buNone/>
            </a:pPr>
            <a:r>
              <a:rPr lang="en-US" sz="2000" dirty="0" smtClean="0"/>
              <a:t>    void display(){</a:t>
            </a:r>
          </a:p>
          <a:p>
            <a:pPr lvl="1" latinLnBrk="1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("super y = " +y);</a:t>
            </a:r>
          </a:p>
          <a:p>
            <a:pPr lvl="1" latinLnBrk="1">
              <a:buNone/>
            </a:pPr>
            <a:r>
              <a:rPr lang="en-US" sz="2000" dirty="0" smtClean="0"/>
              <a:t>    }</a:t>
            </a:r>
          </a:p>
          <a:p>
            <a:pPr latinLnBrk="1">
              <a:buNone/>
            </a:pPr>
            <a:r>
              <a:rPr lang="en-US" sz="2000" dirty="0" smtClean="0"/>
              <a:t>}</a:t>
            </a:r>
          </a:p>
          <a:p>
            <a:pPr latinLnBrk="1"/>
            <a:r>
              <a:rPr lang="en-US" sz="2000" b="1" dirty="0" smtClean="0"/>
              <a:t>class </a:t>
            </a:r>
            <a:r>
              <a:rPr lang="en-US" sz="2000" b="1" dirty="0" err="1" smtClean="0"/>
              <a:t>subCls</a:t>
            </a:r>
            <a:r>
              <a:rPr lang="en-US" sz="2000" b="1" dirty="0" smtClean="0"/>
              <a:t> extends </a:t>
            </a:r>
            <a:r>
              <a:rPr lang="en-US" sz="2000" b="1" dirty="0" err="1" smtClean="0"/>
              <a:t>superCls</a:t>
            </a:r>
            <a:r>
              <a:rPr lang="en-US" sz="2000" b="1" dirty="0" smtClean="0"/>
              <a:t>{</a:t>
            </a:r>
          </a:p>
          <a:p>
            <a:pPr lvl="1" latinLnBrk="1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z;</a:t>
            </a:r>
          </a:p>
          <a:p>
            <a:pPr lvl="1" latinLnBrk="1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subCls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z , </a:t>
            </a:r>
            <a:r>
              <a:rPr lang="en-US" sz="2000" dirty="0" err="1" smtClean="0"/>
              <a:t>int</a:t>
            </a:r>
            <a:r>
              <a:rPr lang="en-US" sz="2000" dirty="0" smtClean="0"/>
              <a:t> y){</a:t>
            </a:r>
          </a:p>
          <a:p>
            <a:pPr lvl="1" latinLnBrk="1">
              <a:buNone/>
            </a:pPr>
            <a:r>
              <a:rPr lang="en-US" sz="2000" dirty="0" smtClean="0"/>
              <a:t>        super(y);</a:t>
            </a:r>
          </a:p>
          <a:p>
            <a:pPr lvl="1" latinLnBrk="1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this.z</a:t>
            </a:r>
            <a:r>
              <a:rPr lang="en-US" sz="2000" dirty="0" smtClean="0"/>
              <a:t>=z;</a:t>
            </a:r>
          </a:p>
          <a:p>
            <a:pPr lvl="1" latinLnBrk="1">
              <a:buNone/>
            </a:pPr>
            <a:r>
              <a:rPr lang="en-US" sz="2000" dirty="0" smtClean="0"/>
              <a:t>    }</a:t>
            </a:r>
          </a:p>
          <a:p>
            <a:pPr latinLnBrk="1"/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343400" cy="6172200"/>
          </a:xfrm>
        </p:spPr>
        <p:txBody>
          <a:bodyPr/>
          <a:lstStyle/>
          <a:p>
            <a:pPr latinLnBrk="1"/>
            <a:r>
              <a:rPr lang="en-US" sz="2000" dirty="0" smtClean="0"/>
              <a:t>void display(){</a:t>
            </a:r>
          </a:p>
          <a:p>
            <a:pPr lvl="1" latinLnBrk="1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("super y = " +y);</a:t>
            </a:r>
          </a:p>
          <a:p>
            <a:pPr lvl="1" latinLnBrk="1"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("sub z = " +z);</a:t>
            </a:r>
          </a:p>
          <a:p>
            <a:pPr latinLnBrk="1">
              <a:buNone/>
            </a:pPr>
            <a:r>
              <a:rPr lang="en-US" sz="2400" dirty="0" smtClean="0"/>
              <a:t>    }</a:t>
            </a:r>
          </a:p>
          <a:p>
            <a:pPr latinLnBrk="1">
              <a:buNone/>
            </a:pPr>
            <a:r>
              <a:rPr lang="en-US" sz="2400" dirty="0" smtClean="0"/>
              <a:t>}</a:t>
            </a:r>
          </a:p>
          <a:p>
            <a:pPr latinLnBrk="1"/>
            <a:r>
              <a:rPr lang="en-US" sz="2000" b="1" dirty="0" smtClean="0"/>
              <a:t>public class Test{</a:t>
            </a:r>
          </a:p>
          <a:p>
            <a:pPr lvl="1" latinLnBrk="1">
              <a:buNone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){</a:t>
            </a:r>
          </a:p>
          <a:p>
            <a:pPr lvl="1" latinLnBrk="1">
              <a:buNone/>
            </a:pPr>
            <a:r>
              <a:rPr lang="en-US" sz="1800" dirty="0" err="1" smtClean="0"/>
              <a:t>subCls</a:t>
            </a:r>
            <a:r>
              <a:rPr lang="en-US" sz="1800" dirty="0" smtClean="0"/>
              <a:t> obj1 = new </a:t>
            </a:r>
            <a:r>
              <a:rPr lang="en-US" sz="1800" dirty="0" err="1" smtClean="0"/>
              <a:t>subCls</a:t>
            </a:r>
            <a:r>
              <a:rPr lang="en-US" sz="1800" dirty="0" smtClean="0"/>
              <a:t> (500,300);</a:t>
            </a:r>
          </a:p>
          <a:p>
            <a:pPr lvl="1" latinLnBrk="1">
              <a:buNone/>
            </a:pPr>
            <a:r>
              <a:rPr lang="en-US" sz="1800" dirty="0" smtClean="0"/>
              <a:t>obj1.display();</a:t>
            </a:r>
          </a:p>
          <a:p>
            <a:pPr lvl="1" latinLnBrk="1">
              <a:buNone/>
            </a:pPr>
            <a:r>
              <a:rPr lang="en-US" sz="1800" dirty="0" smtClean="0"/>
              <a:t> </a:t>
            </a:r>
            <a:r>
              <a:rPr lang="en-US" sz="1600" dirty="0" smtClean="0"/>
              <a:t>   }</a:t>
            </a:r>
          </a:p>
          <a:p>
            <a:pPr latinLnBrk="1">
              <a:buNone/>
            </a:pPr>
            <a:r>
              <a:rPr lang="en-US" sz="2000" dirty="0" smtClean="0"/>
              <a:t>}</a:t>
            </a:r>
          </a:p>
          <a:p>
            <a:pPr latinLnBrk="1">
              <a:buNone/>
            </a:pPr>
            <a:r>
              <a:rPr lang="en-US" sz="2000" b="1" dirty="0" smtClean="0"/>
              <a:t>Look the overriding method?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4. Abstract Class?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An abstract class is a class that cannot be instantiated—we cannot create instances of an abstract class.</a:t>
            </a:r>
            <a:endParaRPr lang="en-US" sz="20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One or more methods may be declared, but not defined. (The programmer has not yet written code for a few methods).</a:t>
            </a:r>
            <a:endParaRPr lang="en-US" sz="20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The declared methods and classes have the keyword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abstract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in their signature.</a:t>
            </a:r>
          </a:p>
          <a:p>
            <a:pPr lvl="0" latinLnBrk="1"/>
            <a:r>
              <a:rPr lang="en-US" dirty="0" smtClean="0"/>
              <a:t>An abstract class can have both abstract and non-abstract methods</a:t>
            </a:r>
          </a:p>
          <a:p>
            <a:pPr lvl="0" latinLnBrk="1"/>
            <a:r>
              <a:rPr lang="en-US" dirty="0" smtClean="0"/>
              <a:t>Rule:  An abstract class can have zero or more abstract methods </a:t>
            </a:r>
          </a:p>
          <a:p>
            <a:pPr lvl="0" latinLnBrk="1"/>
            <a:r>
              <a:rPr lang="en-US" dirty="0" smtClean="0"/>
              <a:t>Abstract methods need to be defined in concrete subclasses (classes that can be instantiated)</a:t>
            </a:r>
          </a:p>
          <a:p>
            <a:pPr lvl="0" latinLnBrk="1"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609600" y="1143000"/>
            <a:ext cx="7772400" cy="51054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Call by value/reference?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Multiple methods in interface</a:t>
            </a:r>
          </a:p>
          <a:p>
            <a:pPr lvl="1"/>
            <a:r>
              <a:rPr lang="en-US" dirty="0" smtClean="0"/>
              <a:t>Multiple interface</a:t>
            </a:r>
          </a:p>
          <a:p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Overriding</a:t>
            </a:r>
          </a:p>
          <a:p>
            <a:pPr lvl="1"/>
            <a:r>
              <a:rPr lang="en-US" dirty="0" err="1" smtClean="0"/>
              <a:t>Referenceing</a:t>
            </a:r>
            <a:r>
              <a:rPr lang="en-US" dirty="0" smtClean="0"/>
              <a:t>  of classes</a:t>
            </a:r>
          </a:p>
          <a:p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Hierarchy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46238"/>
            <a:ext cx="80010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Consider the following class structure:</a:t>
            </a:r>
          </a:p>
          <a:p>
            <a:pPr eaLnBrk="1" hangingPunct="1"/>
            <a:endParaRPr 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48000" y="2895600"/>
            <a:ext cx="2362200" cy="838200"/>
          </a:xfrm>
          <a:prstGeom prst="rect">
            <a:avLst/>
          </a:prstGeom>
          <a:solidFill>
            <a:srgbClr val="89FFE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660033"/>
                </a:solidFill>
              </a:rPr>
              <a:t>Person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1910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895600" y="43434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1910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133600" y="4724400"/>
            <a:ext cx="1371600" cy="762000"/>
          </a:xfrm>
          <a:prstGeom prst="rect">
            <a:avLst/>
          </a:prstGeom>
          <a:solidFill>
            <a:srgbClr val="AFFF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660033"/>
                </a:solidFill>
              </a:rPr>
              <a:t>Employee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28956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419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55626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 flipV="1">
            <a:off x="4191000" y="3733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Rectangle 27"/>
          <p:cNvSpPr>
            <a:spLocks noChangeArrowheads="1"/>
          </p:cNvSpPr>
          <p:nvPr/>
        </p:nvSpPr>
        <p:spPr bwMode="auto">
          <a:xfrm>
            <a:off x="4800600" y="4724400"/>
            <a:ext cx="1371600" cy="762000"/>
          </a:xfrm>
          <a:prstGeom prst="rect">
            <a:avLst/>
          </a:prstGeom>
          <a:solidFill>
            <a:srgbClr val="AFFF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660033"/>
                </a:solidFill>
              </a:rPr>
              <a:t>Student</a:t>
            </a:r>
          </a:p>
        </p:txBody>
      </p:sp>
      <p:sp>
        <p:nvSpPr>
          <p:cNvPr id="7182" name="Text Box 28"/>
          <p:cNvSpPr txBox="1">
            <a:spLocks noChangeArrowheads="1"/>
          </p:cNvSpPr>
          <p:nvPr/>
        </p:nvSpPr>
        <p:spPr bwMode="auto">
          <a:xfrm>
            <a:off x="5791200" y="30480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Superclass</a:t>
            </a:r>
          </a:p>
        </p:txBody>
      </p:sp>
      <p:sp>
        <p:nvSpPr>
          <p:cNvPr id="7183" name="Text Box 30"/>
          <p:cNvSpPr txBox="1">
            <a:spLocks noChangeArrowheads="1"/>
          </p:cNvSpPr>
          <p:nvPr/>
        </p:nvSpPr>
        <p:spPr bwMode="auto">
          <a:xfrm>
            <a:off x="3276600" y="5715000"/>
            <a:ext cx="163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Subclasses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47800"/>
            <a:ext cx="60960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public class Person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latin typeface="Courier New" pitchFamily="49" charset="0"/>
              </a:rPr>
              <a:t>String name;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latin typeface="Courier New" pitchFamily="49" charset="0"/>
              </a:rPr>
              <a:t>public Person(String n)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name =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latin typeface="Courier New" pitchFamily="49" charset="0"/>
              </a:rPr>
              <a:t>public String getName()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return name;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}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400">
                <a:solidFill>
                  <a:schemeClr val="tx2"/>
                </a:solidFill>
              </a:rPr>
              <a:t>Person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7467600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public class Employee extends 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</a:t>
            </a: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// private String name;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private double salary;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public Employee(String n, double 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super(n);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salary = 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</a:t>
            </a: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// public String getName() { return name;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1800" b="1" smtClean="0">
                <a:latin typeface="Courier New" pitchFamily="49" charset="0"/>
              </a:rPr>
              <a:t>public double getSalary()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salary;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public String description()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"an employee with a salary of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$" + salary;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000">
                <a:solidFill>
                  <a:schemeClr val="tx2"/>
                </a:solidFill>
              </a:rPr>
              <a:t>Employee Subclass of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001000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class Student extends Person{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// private String name;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private String course;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Student(String n, String c)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super(n);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course = c;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// public String getName() { return name;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String getCourse()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return course;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String description()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return "a student majoring in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" + course; }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400" dirty="0" smtClean="0">
                <a:solidFill>
                  <a:schemeClr val="tx2"/>
                </a:solidFill>
              </a:rPr>
              <a:t>Student subclass of Person 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description() </a:t>
            </a:r>
            <a:r>
              <a:rPr lang="en-US" smtClean="0"/>
              <a:t>Method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 dirty="0" smtClean="0"/>
              <a:t>Let’s create </a:t>
            </a:r>
            <a:r>
              <a:rPr lang="en-US" sz="2400" dirty="0" smtClean="0">
                <a:latin typeface="Courier New" pitchFamily="49" charset="0"/>
              </a:rPr>
              <a:t>Person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</a:rPr>
              <a:t>Employee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</a:rPr>
              <a:t>Student</a:t>
            </a:r>
            <a:r>
              <a:rPr lang="en-US" sz="2400" dirty="0" smtClean="0"/>
              <a:t> object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Person </a:t>
            </a:r>
            <a:r>
              <a:rPr lang="en-US" sz="1800" dirty="0" err="1" smtClean="0">
                <a:latin typeface="Courier New" pitchFamily="49" charset="0"/>
              </a:rPr>
              <a:t>kwame</a:t>
            </a:r>
            <a:r>
              <a:rPr lang="en-US" sz="1800" dirty="0" smtClean="0">
                <a:latin typeface="Courier New" pitchFamily="49" charset="0"/>
              </a:rPr>
              <a:t> = new Student("</a:t>
            </a:r>
            <a:r>
              <a:rPr lang="en-US" sz="1800" dirty="0" err="1" smtClean="0">
                <a:latin typeface="Courier New" pitchFamily="49" charset="0"/>
              </a:rPr>
              <a:t>Kwame</a:t>
            </a:r>
            <a:r>
              <a:rPr lang="en-US" sz="1800" dirty="0" smtClean="0">
                <a:latin typeface="Courier New" pitchFamily="49" charset="0"/>
              </a:rPr>
              <a:t>", "CS");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Employee </a:t>
            </a:r>
            <a:r>
              <a:rPr lang="en-US" sz="1800" dirty="0" err="1" smtClean="0">
                <a:latin typeface="Courier New" pitchFamily="49" charset="0"/>
              </a:rPr>
              <a:t>kojo</a:t>
            </a:r>
            <a:r>
              <a:rPr lang="en-US" sz="1800" dirty="0" smtClean="0">
                <a:latin typeface="Courier New" pitchFamily="49" charset="0"/>
              </a:rPr>
              <a:t> = new Employee("</a:t>
            </a:r>
            <a:r>
              <a:rPr lang="en-US" sz="1800" dirty="0" err="1" smtClean="0">
                <a:latin typeface="Courier New" pitchFamily="49" charset="0"/>
              </a:rPr>
              <a:t>Kojo</a:t>
            </a:r>
            <a:r>
              <a:rPr lang="en-US" sz="1800" dirty="0" smtClean="0">
                <a:latin typeface="Courier New" pitchFamily="49" charset="0"/>
              </a:rPr>
              <a:t>", 200000);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Student </a:t>
            </a:r>
            <a:r>
              <a:rPr lang="en-US" sz="1800" dirty="0" err="1" smtClean="0">
                <a:latin typeface="Courier New" pitchFamily="49" charset="0"/>
              </a:rPr>
              <a:t>yaa</a:t>
            </a:r>
            <a:r>
              <a:rPr lang="en-US" sz="1800" dirty="0" smtClean="0">
                <a:latin typeface="Courier New" pitchFamily="49" charset="0"/>
              </a:rPr>
              <a:t> = new Student("</a:t>
            </a:r>
            <a:r>
              <a:rPr lang="en-US" sz="1800" dirty="0" err="1" smtClean="0">
                <a:latin typeface="Courier New" pitchFamily="49" charset="0"/>
              </a:rPr>
              <a:t>Yaa</a:t>
            </a:r>
            <a:r>
              <a:rPr lang="en-US" sz="1800" dirty="0" smtClean="0">
                <a:latin typeface="Courier New" pitchFamily="49" charset="0"/>
              </a:rPr>
              <a:t>", "Math");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smtClean="0"/>
              <a:t>Description of an </a:t>
            </a:r>
            <a:r>
              <a:rPr lang="en-US" sz="2400" dirty="0" smtClean="0">
                <a:latin typeface="Courier New" pitchFamily="49" charset="0"/>
              </a:rPr>
              <a:t>Employee</a:t>
            </a:r>
            <a:r>
              <a:rPr lang="en-US" sz="2400" dirty="0" smtClean="0"/>
              <a:t> and a </a:t>
            </a:r>
            <a:r>
              <a:rPr lang="en-US" sz="2400" dirty="0" smtClean="0">
                <a:latin typeface="Courier New" pitchFamily="49" charset="0"/>
              </a:rPr>
              <a:t>Student</a:t>
            </a:r>
            <a:r>
              <a:rPr lang="en-US" sz="2400" dirty="0" smtClean="0"/>
              <a:t> returns: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employee with a salary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¢200000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student majoring in Math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smtClean="0"/>
              <a:t>Can we say:  </a:t>
            </a:r>
            <a:r>
              <a:rPr lang="en-US" sz="2400" dirty="0" err="1" smtClean="0">
                <a:latin typeface="Courier New" pitchFamily="49" charset="0"/>
              </a:rPr>
              <a:t>kwame.description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18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5050"/>
                </a:solidFill>
              </a:rPr>
              <a:t>NO! the variable </a:t>
            </a:r>
            <a:r>
              <a:rPr lang="en-US" sz="2400" dirty="0" err="1" smtClean="0">
                <a:solidFill>
                  <a:srgbClr val="FF5050"/>
                </a:solidFill>
                <a:latin typeface="Courier New" pitchFamily="49" charset="0"/>
              </a:rPr>
              <a:t>kwame</a:t>
            </a:r>
            <a:r>
              <a:rPr lang="en-US" sz="2400" dirty="0" smtClean="0">
                <a:solidFill>
                  <a:srgbClr val="FF5050"/>
                </a:solidFill>
              </a:rPr>
              <a:t> is of type </a:t>
            </a:r>
            <a:r>
              <a:rPr lang="en-US" sz="2400" dirty="0" smtClean="0">
                <a:solidFill>
                  <a:srgbClr val="FF5050"/>
                </a:solidFill>
                <a:latin typeface="Courier New" pitchFamily="49" charset="0"/>
              </a:rPr>
              <a:t>Person</a:t>
            </a:r>
            <a:r>
              <a:rPr lang="en-US" sz="2400" dirty="0" smtClean="0">
                <a:solidFill>
                  <a:srgbClr val="FF5050"/>
                </a:solidFill>
              </a:rPr>
              <a:t>, which does not have a </a:t>
            </a:r>
            <a:r>
              <a:rPr lang="en-US" sz="2400" dirty="0" smtClean="0">
                <a:solidFill>
                  <a:srgbClr val="FF5050"/>
                </a:solidFill>
                <a:latin typeface="Courier New" pitchFamily="49" charset="0"/>
              </a:rPr>
              <a:t>description()</a:t>
            </a:r>
            <a:r>
              <a:rPr lang="en-US" sz="2400" dirty="0" smtClean="0">
                <a:solidFill>
                  <a:srgbClr val="FF5050"/>
                </a:solidFill>
              </a:rPr>
              <a:t> method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066800"/>
            <a:ext cx="6324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 class Person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public Person(String n)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  name =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public String </a:t>
            </a:r>
            <a:r>
              <a:rPr lang="en-US" sz="2400" b="1" dirty="0" err="1" smtClean="0">
                <a:latin typeface="Courier New" pitchFamily="49" charset="0"/>
              </a:rPr>
              <a:t>getName</a:t>
            </a:r>
            <a:r>
              <a:rPr lang="en-US" sz="24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  return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// add a method to return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    // description of a Person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400">
                <a:solidFill>
                  <a:schemeClr val="tx2"/>
                </a:solidFill>
              </a:rPr>
              <a:t>Let's Revise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19200"/>
            <a:ext cx="6781800" cy="5638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public class Person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String name;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public Person(String n)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latin typeface="Courier New" pitchFamily="49" charset="0"/>
              </a:rPr>
              <a:t>name =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public String getName()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latin typeface="Courier New" pitchFamily="49" charset="0"/>
              </a:rPr>
              <a:t>return name;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public String description()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		return "person named " + name;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400">
                <a:solidFill>
                  <a:schemeClr val="tx2"/>
                </a:solidFill>
              </a:rPr>
              <a:t>Revised Person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0838"/>
            <a:ext cx="8001000" cy="9445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description()</a:t>
            </a:r>
            <a:r>
              <a:rPr lang="en-US" smtClean="0"/>
              <a:t> Revisited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800" smtClean="0"/>
              <a:t>Now we can call the </a:t>
            </a:r>
            <a:r>
              <a:rPr lang="en-US" sz="2800" smtClean="0">
                <a:latin typeface="Courier New" pitchFamily="49" charset="0"/>
              </a:rPr>
              <a:t>description()</a:t>
            </a:r>
            <a:r>
              <a:rPr lang="en-US" sz="2800" smtClean="0"/>
              <a:t> method on Objects that are of type </a:t>
            </a:r>
            <a:r>
              <a:rPr lang="en-US" sz="2800" smtClean="0">
                <a:latin typeface="Courier New" pitchFamily="49" charset="0"/>
              </a:rPr>
              <a:t>Person</a:t>
            </a:r>
            <a:r>
              <a:rPr lang="en-US" sz="2800" smtClean="0"/>
              <a:t> (instances of a </a:t>
            </a:r>
            <a:r>
              <a:rPr lang="en-US" sz="2800" smtClean="0">
                <a:latin typeface="Courier New" pitchFamily="49" charset="0"/>
              </a:rPr>
              <a:t>Student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49" charset="0"/>
              </a:rPr>
              <a:t>Employee</a:t>
            </a:r>
            <a:r>
              <a:rPr lang="en-US" sz="2800" smtClean="0"/>
              <a:t>, or </a:t>
            </a:r>
            <a:r>
              <a:rPr lang="en-US" sz="2800" smtClean="0">
                <a:latin typeface="Courier New" pitchFamily="49" charset="0"/>
              </a:rPr>
              <a:t>Person</a:t>
            </a:r>
            <a:r>
              <a:rPr lang="en-US" sz="2800" smtClean="0"/>
              <a:t>)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1200" smtClean="0">
              <a:solidFill>
                <a:srgbClr val="FF5050"/>
              </a:solidFill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    Person</a:t>
            </a:r>
            <a:r>
              <a:rPr lang="en-US" sz="2400" b="1" smtClean="0">
                <a:latin typeface="Courier New" pitchFamily="49" charset="0"/>
              </a:rPr>
              <a:t> kwame = new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Person("Kwame");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</a:t>
            </a: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Person</a:t>
            </a:r>
            <a:r>
              <a:rPr lang="en-US" sz="2400" b="1" smtClean="0">
                <a:latin typeface="Courier New" pitchFamily="49" charset="0"/>
              </a:rPr>
              <a:t> kojo = new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Employee("Kojo", 200000);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</a:t>
            </a: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Person</a:t>
            </a:r>
            <a:r>
              <a:rPr lang="en-US" sz="2400" b="1" smtClean="0">
                <a:latin typeface="Courier New" pitchFamily="49" charset="0"/>
              </a:rPr>
              <a:t> yaa = new Student("Yaa", "Math");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kwame.description();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kojo.description();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yaa.description();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458200" cy="944562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urier New" pitchFamily="49" charset="0"/>
              </a:rPr>
              <a:t>description</a:t>
            </a:r>
            <a:r>
              <a:rPr lang="en-US" sz="4000" smtClean="0"/>
              <a:t> Method Revisited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Now we can call the </a:t>
            </a:r>
            <a:r>
              <a:rPr lang="en-US" sz="2800" smtClean="0">
                <a:latin typeface="Courier New" pitchFamily="49" charset="0"/>
              </a:rPr>
              <a:t>description()</a:t>
            </a:r>
            <a:r>
              <a:rPr lang="en-US" sz="2800" smtClean="0"/>
              <a:t> method on Objects that are of type </a:t>
            </a:r>
            <a:r>
              <a:rPr lang="en-US" sz="2800" smtClean="0">
                <a:latin typeface="Courier New" pitchFamily="49" charset="0"/>
              </a:rPr>
              <a:t>Person</a:t>
            </a:r>
            <a:r>
              <a:rPr lang="en-US" sz="2800" smtClean="0"/>
              <a:t> (instances of a </a:t>
            </a:r>
            <a:r>
              <a:rPr lang="en-US" sz="2800" smtClean="0">
                <a:latin typeface="Courier New" pitchFamily="49" charset="0"/>
              </a:rPr>
              <a:t>Student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49" charset="0"/>
              </a:rPr>
              <a:t>Employee</a:t>
            </a:r>
            <a:r>
              <a:rPr lang="en-US" sz="2800" smtClean="0"/>
              <a:t>, or </a:t>
            </a:r>
            <a:r>
              <a:rPr lang="en-US" sz="2800" smtClean="0">
                <a:latin typeface="Courier New" pitchFamily="49" charset="0"/>
              </a:rPr>
              <a:t>Person</a:t>
            </a:r>
            <a:r>
              <a:rPr lang="en-US" sz="2800" smtClean="0"/>
              <a:t>)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Person </a:t>
            </a:r>
            <a:r>
              <a:rPr lang="en-US" sz="2400" b="1" smtClean="0">
                <a:latin typeface="Courier New" pitchFamily="49" charset="0"/>
              </a:rPr>
              <a:t>kwame = new Person("Kwame");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Person</a:t>
            </a:r>
            <a:r>
              <a:rPr lang="en-US" sz="2400" b="1" smtClean="0">
                <a:latin typeface="Courier New" pitchFamily="49" charset="0"/>
              </a:rPr>
              <a:t> kojo = new Employee("Kojo", 20000);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Person</a:t>
            </a:r>
            <a:r>
              <a:rPr lang="en-US" sz="2400" b="1" smtClean="0">
                <a:latin typeface="Courier New" pitchFamily="49" charset="0"/>
              </a:rPr>
              <a:t> yaa = new Student("Yaa", "Math");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kwame.description(); // method in Person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kojo.description();  // method in Employee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yaa.description();   // method in Student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PROBLEM:  We don’t want to create instances of </a:t>
            </a:r>
            <a:r>
              <a:rPr lang="en-US" sz="2800" smtClean="0">
                <a:latin typeface="Courier New" pitchFamily="49" charset="0"/>
              </a:rPr>
              <a:t>Person</a:t>
            </a:r>
            <a:r>
              <a:rPr lang="en-US" sz="2800" smtClean="0"/>
              <a:t>, just </a:t>
            </a:r>
            <a:r>
              <a:rPr lang="en-US" sz="2800" smtClean="0">
                <a:latin typeface="Courier New" pitchFamily="49" charset="0"/>
              </a:rPr>
              <a:t>Students</a:t>
            </a:r>
            <a:r>
              <a:rPr lang="en-US" sz="2800" smtClean="0"/>
              <a:t> and </a:t>
            </a:r>
            <a:r>
              <a:rPr lang="en-US" sz="2800" smtClean="0">
                <a:latin typeface="Courier New" pitchFamily="49" charset="0"/>
              </a:rPr>
              <a:t>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Methods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0104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Solution:  Use the keyword </a:t>
            </a:r>
            <a:r>
              <a:rPr lang="en-US" sz="2800" smtClean="0">
                <a:latin typeface="Courier New" pitchFamily="49" charset="0"/>
              </a:rPr>
              <a:t>abstract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800" smtClean="0"/>
              <a:t>A method labeled </a:t>
            </a:r>
            <a:r>
              <a:rPr lang="en-US" sz="2800" smtClean="0">
                <a:latin typeface="Courier New" pitchFamily="49" charset="0"/>
              </a:rPr>
              <a:t>abstract</a:t>
            </a:r>
            <a:r>
              <a:rPr lang="en-US" sz="2800" smtClean="0"/>
              <a:t> is declared but not implemented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800" smtClean="0"/>
              <a:t>Rule:  An </a:t>
            </a:r>
            <a:r>
              <a:rPr lang="en-US" sz="2800" smtClean="0">
                <a:latin typeface="Courier New" pitchFamily="49" charset="0"/>
              </a:rPr>
              <a:t>abstract</a:t>
            </a:r>
            <a:r>
              <a:rPr lang="en-US" sz="2800" smtClean="0"/>
              <a:t> class can have zero or more abstract methods</a:t>
            </a:r>
            <a:endParaRPr lang="en-US" sz="2800" smtClean="0">
              <a:latin typeface="Courier New" pitchFamily="49" charset="0"/>
            </a:endParaRP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800" smtClean="0"/>
              <a:t>Make </a:t>
            </a:r>
            <a:r>
              <a:rPr lang="en-US" sz="2800" smtClean="0">
                <a:latin typeface="Courier New" pitchFamily="49" charset="0"/>
              </a:rPr>
              <a:t>description()</a:t>
            </a:r>
            <a:r>
              <a:rPr lang="en-US" sz="2800" smtClean="0"/>
              <a:t> an abstract method in the class </a:t>
            </a:r>
            <a:r>
              <a:rPr lang="en-US" sz="2800" smtClean="0">
                <a:latin typeface="Courier New" pitchFamily="49" charset="0"/>
              </a:rPr>
              <a:t>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153400" cy="5105400"/>
          </a:xfrm>
        </p:spPr>
        <p:txBody>
          <a:bodyPr/>
          <a:lstStyle/>
          <a:p>
            <a:r>
              <a:rPr lang="en-US" dirty="0" smtClean="0"/>
              <a:t>A Java method is a collection of statements that are grouped together to perform an operation.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:- When you call the </a:t>
            </a:r>
            <a:r>
              <a:rPr lang="en-US" dirty="0" err="1" smtClean="0"/>
              <a:t>System.out.</a:t>
            </a:r>
            <a:r>
              <a:rPr lang="en-US" b="1" dirty="0" err="1" smtClean="0"/>
              <a:t>println</a:t>
            </a:r>
            <a:r>
              <a:rPr lang="en-US" b="1" dirty="0" smtClean="0"/>
              <a:t>()</a:t>
            </a:r>
            <a:r>
              <a:rPr lang="en-US" dirty="0" smtClean="0"/>
              <a:t> method, </a:t>
            </a:r>
          </a:p>
          <a:p>
            <a:pPr lvl="2"/>
            <a:r>
              <a:rPr lang="en-US" dirty="0" smtClean="0"/>
              <a:t>the system actually executes several statements in order to display a message on the console.</a:t>
            </a:r>
          </a:p>
          <a:p>
            <a:r>
              <a:rPr lang="en-US" b="1" dirty="0" smtClean="0"/>
              <a:t>Syntax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methodName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pPr lvl="1">
              <a:buNone/>
            </a:pPr>
            <a:r>
              <a:rPr lang="en-US" dirty="0" smtClean="0"/>
              <a:t>   // body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Or</a:t>
            </a:r>
          </a:p>
          <a:p>
            <a:pPr lvl="1">
              <a:buNone/>
            </a:pPr>
            <a:r>
              <a:rPr lang="en-US" dirty="0" smtClean="0"/>
              <a:t>modifier 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nameOfMethod</a:t>
            </a:r>
            <a:r>
              <a:rPr lang="en-US" dirty="0" smtClean="0"/>
              <a:t> (Parameter List) {</a:t>
            </a:r>
          </a:p>
          <a:p>
            <a:pPr lvl="1">
              <a:buNone/>
            </a:pPr>
            <a:r>
              <a:rPr lang="en-US" dirty="0" smtClean="0"/>
              <a:t>   // method body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7391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public </a:t>
            </a: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abstract</a:t>
            </a:r>
            <a:r>
              <a:rPr lang="en-US" sz="2400" b="1" smtClean="0">
                <a:latin typeface="Courier New" pitchFamily="49" charset="0"/>
              </a:rPr>
              <a:t> class 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String 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public Person(String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name 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public String getName()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return 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solidFill>
                  <a:srgbClr val="FF5050"/>
                </a:solidFill>
                <a:latin typeface="Courier New" pitchFamily="49" charset="0"/>
              </a:rPr>
              <a:t>  public abstract String description();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400">
                <a:solidFill>
                  <a:schemeClr val="tx2"/>
                </a:solidFill>
              </a:rPr>
              <a:t>Abstract Person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pPr eaLnBrk="1" hangingPunct="1"/>
            <a:r>
              <a:rPr lang="en-US" smtClean="0"/>
              <a:t>Abstract 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Cannot instantiate or create an object of an abstract class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Person jacob = new Person("Jacob") </a:t>
            </a:r>
            <a:r>
              <a:rPr lang="en-US" sz="2000" b="1" smtClean="0">
                <a:solidFill>
                  <a:srgbClr val="FF5050"/>
                </a:solidFill>
                <a:latin typeface="Courier New" pitchFamily="49" charset="0"/>
              </a:rPr>
              <a:t>// ERROR!!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An abstract class can have both abstract and non-abstract methods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80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Abstract methods need to be defined in concrete subclasses (classes that can be instantiated)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Abstract 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810000"/>
          </a:xfrm>
        </p:spPr>
        <p:txBody>
          <a:bodyPr/>
          <a:lstStyle/>
          <a:p>
            <a:pPr eaLnBrk="1" hangingPunct="1"/>
            <a:r>
              <a:rPr lang="en-US" smtClean="0"/>
              <a:t>Variables can be objects of abstract types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Person p = new Student("Greg", "CS");</a:t>
            </a:r>
          </a:p>
          <a:p>
            <a:pPr lvl="1"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Here p has the type </a:t>
            </a:r>
            <a:r>
              <a:rPr lang="en-US" smtClean="0">
                <a:latin typeface="Courier New" pitchFamily="49" charset="0"/>
              </a:rPr>
              <a:t>Person</a:t>
            </a:r>
            <a:r>
              <a:rPr lang="en-US" smtClean="0"/>
              <a:t>, but references an instance of a non-abstract class, </a:t>
            </a:r>
            <a:r>
              <a:rPr lang="en-US" smtClean="0">
                <a:latin typeface="Courier New" pitchFamily="49" charset="0"/>
              </a:rPr>
              <a:t>Student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Calls to Abstract Methods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2390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Person[] people = new Person[2];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people[0] = new Employee("</a:t>
            </a:r>
            <a:r>
              <a:rPr lang="en-US" sz="2000" b="1" dirty="0" err="1" smtClean="0">
                <a:latin typeface="Courier New" pitchFamily="49" charset="0"/>
              </a:rPr>
              <a:t>Evita</a:t>
            </a:r>
            <a:r>
              <a:rPr lang="en-US" sz="2000" b="1" dirty="0" smtClean="0">
                <a:latin typeface="Courier New" pitchFamily="49" charset="0"/>
              </a:rPr>
              <a:t>", 2000000.0);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people[1] = new Student("Greg", "CS");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</a:rPr>
              <a:t>people.length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++)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Person p = people[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p.getName</a:t>
            </a:r>
            <a:r>
              <a:rPr lang="en-US" sz="2000" b="1" dirty="0" smtClean="0">
                <a:latin typeface="Courier New" pitchFamily="49" charset="0"/>
              </a:rPr>
              <a:t>() + ", " +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</a:t>
            </a:r>
            <a:r>
              <a:rPr lang="en-US" sz="2000" b="1" dirty="0" err="1" smtClean="0">
                <a:latin typeface="Courier New" pitchFamily="49" charset="0"/>
              </a:rPr>
              <a:t>p.description</a:t>
            </a:r>
            <a:r>
              <a:rPr lang="en-US" sz="2000" b="1" dirty="0" smtClean="0">
                <a:latin typeface="Courier New" pitchFamily="49" charset="0"/>
              </a:rPr>
              <a:t>());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What is the output?</a:t>
            </a:r>
          </a:p>
          <a:p>
            <a:pPr eaLnBrk="1" hangingPunct="1">
              <a:buFontTx/>
              <a:buNone/>
            </a:pPr>
            <a:r>
              <a:rPr lang="en-US" sz="2000" b="1" dirty="0" err="1" smtClean="0">
                <a:solidFill>
                  <a:srgbClr val="FF5050"/>
                </a:solidFill>
                <a:latin typeface="Courier New" pitchFamily="49" charset="0"/>
              </a:rPr>
              <a:t>Evita</a:t>
            </a:r>
            <a:r>
              <a:rPr lang="en-US" sz="2000" b="1" dirty="0" smtClean="0">
                <a:solidFill>
                  <a:srgbClr val="FF5050"/>
                </a:solidFill>
                <a:latin typeface="Courier New" pitchFamily="49" charset="0"/>
              </a:rPr>
              <a:t>, an employee with a salary of </a:t>
            </a:r>
            <a:r>
              <a:rPr lang="en-US" sz="2000" b="1" dirty="0" smtClean="0">
                <a:solidFill>
                  <a:srgbClr val="FF5050"/>
                </a:solidFill>
                <a:latin typeface="Courier New" pitchFamily="49" charset="0"/>
                <a:cs typeface="Courier New" pitchFamily="49" charset="0"/>
              </a:rPr>
              <a:t>$200000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FF5050"/>
                </a:solidFill>
                <a:latin typeface="Courier New" pitchFamily="49" charset="0"/>
                <a:cs typeface="Courier New" pitchFamily="49" charset="0"/>
              </a:rPr>
              <a:t>Greg, a student majoring in 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19200"/>
            <a:ext cx="73914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public abstract class 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String 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public Person(String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name 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public String getName()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return 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// must declare in order to call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// method on variable of type Person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public abstract String description();</a:t>
            </a: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400">
                <a:solidFill>
                  <a:schemeClr val="tx2"/>
                </a:solidFill>
              </a:rPr>
              <a:t>Abstract Person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Classes can now be very general in a class/type hierarchy.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allows more abstraction in object oriented programming.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Have more control over inheritance in a class/type hierarchy.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Make a class abstract even if there are no abstract methods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Abstract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8638"/>
            <a:ext cx="7543800" cy="45259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Partial implementation of a class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Cannot be instantiated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Use the </a:t>
            </a:r>
            <a:r>
              <a:rPr lang="en-US" sz="3200" b="1" dirty="0" smtClean="0">
                <a:solidFill>
                  <a:schemeClr val="accent2"/>
                </a:solidFill>
              </a:rPr>
              <a:t>abstract </a:t>
            </a:r>
            <a:r>
              <a:rPr lang="en-US" sz="3200" dirty="0" smtClean="0"/>
              <a:t>keyword in their signature.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Abstract methods are defined in subclasses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Situation?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086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Consider creating an </a:t>
            </a:r>
            <a:r>
              <a:rPr lang="en-US" dirty="0" smtClean="0">
                <a:latin typeface="Courier New" pitchFamily="49" charset="0"/>
              </a:rPr>
              <a:t>Object</a:t>
            </a:r>
            <a:r>
              <a:rPr lang="en-US" dirty="0" smtClean="0"/>
              <a:t> that represents an Intern-student.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</a:t>
            </a:r>
            <a:r>
              <a:rPr lang="en-US" dirty="0" smtClean="0">
                <a:latin typeface="Courier New" pitchFamily="49" charset="0"/>
              </a:rPr>
              <a:t>Intern-student</a:t>
            </a:r>
            <a:r>
              <a:rPr lang="en-US" dirty="0" smtClean="0"/>
              <a:t> behaves like both an </a:t>
            </a:r>
            <a:r>
              <a:rPr lang="en-US" dirty="0" smtClean="0">
                <a:latin typeface="Courier New" pitchFamily="49" charset="0"/>
              </a:rPr>
              <a:t>Employee</a:t>
            </a:r>
            <a:r>
              <a:rPr lang="en-US" dirty="0" smtClean="0"/>
              <a:t> and a </a:t>
            </a:r>
            <a:r>
              <a:rPr lang="en-US" dirty="0" smtClean="0">
                <a:latin typeface="Courier New" pitchFamily="49" charset="0"/>
              </a:rPr>
              <a:t>Student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Problem: a class can only extend ONE other class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953000"/>
          </a:xfrm>
        </p:spPr>
        <p:txBody>
          <a:bodyPr/>
          <a:lstStyle/>
          <a:p>
            <a:pPr eaLnBrk="1" hangingPunct="1"/>
            <a:r>
              <a:rPr lang="en-US" smtClean="0"/>
              <a:t>Solution: Use an </a:t>
            </a:r>
            <a:r>
              <a:rPr lang="en-US" smtClean="0">
                <a:latin typeface="Courier New" pitchFamily="49" charset="0"/>
              </a:rPr>
              <a:t>interface</a:t>
            </a:r>
            <a:r>
              <a:rPr lang="en-US" smtClean="0"/>
              <a:t>, which is a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mtClean="0"/>
              <a:t>set of requirements for a class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/>
              <a:t>A class can </a:t>
            </a:r>
            <a:r>
              <a:rPr lang="en-US" b="1" smtClean="0"/>
              <a:t>implement</a:t>
            </a:r>
            <a:r>
              <a:rPr lang="en-US" smtClean="0"/>
              <a:t> more than one interface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/>
              <a:t>Methods in an interface are automatically public and abstract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/>
              <a:t>Make </a:t>
            </a:r>
            <a:r>
              <a:rPr lang="en-US" smtClean="0">
                <a:latin typeface="Courier New" pitchFamily="49" charset="0"/>
              </a:rPr>
              <a:t>Employee</a:t>
            </a:r>
            <a:r>
              <a:rPr lang="en-US" smtClean="0"/>
              <a:t> an </a:t>
            </a:r>
            <a:r>
              <a:rPr lang="en-US" smtClean="0">
                <a:latin typeface="Courier New" pitchFamily="49" charset="0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Employee Interface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public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interface </a:t>
            </a:r>
            <a:r>
              <a:rPr lang="en-US" sz="2400" b="1" smtClean="0">
                <a:latin typeface="Courier New" pitchFamily="49" charset="0"/>
              </a:rPr>
              <a:t>Employee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// fields are public static final constants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double STARTING_SALARY =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200000.0;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  // methods are automatically public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  // abstract; must be overridden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  // classes that implement the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String description();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double getSalary();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572000" cy="4800600"/>
          </a:xfrm>
        </p:spPr>
        <p:txBody>
          <a:bodyPr/>
          <a:lstStyle/>
          <a:p>
            <a:r>
              <a:rPr lang="en-US" sz="2000" dirty="0" smtClean="0"/>
              <a:t>public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minFunction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n1, </a:t>
            </a:r>
            <a:r>
              <a:rPr lang="en-US" sz="2000" dirty="0" err="1" smtClean="0"/>
              <a:t>int</a:t>
            </a:r>
            <a:r>
              <a:rPr lang="en-US" sz="2000" dirty="0" smtClean="0"/>
              <a:t> n2) {</a:t>
            </a:r>
          </a:p>
          <a:p>
            <a:pPr lvl="1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min;</a:t>
            </a:r>
          </a:p>
          <a:p>
            <a:pPr lvl="1">
              <a:buNone/>
            </a:pPr>
            <a:r>
              <a:rPr lang="en-US" sz="2000" dirty="0" smtClean="0"/>
              <a:t>   if (n1 &gt; n2)</a:t>
            </a:r>
          </a:p>
          <a:p>
            <a:pPr lvl="1">
              <a:buNone/>
            </a:pPr>
            <a:r>
              <a:rPr lang="en-US" sz="2000" dirty="0" smtClean="0"/>
              <a:t>      min = n2;</a:t>
            </a:r>
          </a:p>
          <a:p>
            <a:pPr lvl="1">
              <a:buNone/>
            </a:pPr>
            <a:r>
              <a:rPr lang="en-US" sz="2000" dirty="0" smtClean="0"/>
              <a:t>   else</a:t>
            </a:r>
          </a:p>
          <a:p>
            <a:pPr lvl="1">
              <a:buNone/>
            </a:pPr>
            <a:r>
              <a:rPr lang="en-US" sz="2000" dirty="0" smtClean="0"/>
              <a:t>      min = n1;</a:t>
            </a:r>
          </a:p>
          <a:p>
            <a:pPr lvl="1">
              <a:buNone/>
            </a:pPr>
            <a:r>
              <a:rPr lang="en-US" sz="2000" dirty="0" smtClean="0"/>
              <a:t> </a:t>
            </a:r>
          </a:p>
          <a:p>
            <a:pPr lvl="1">
              <a:buNone/>
            </a:pPr>
            <a:r>
              <a:rPr lang="en-US" sz="2000" dirty="0" smtClean="0"/>
              <a:t>   return min; 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533400"/>
            <a:ext cx="4191000" cy="5791200"/>
          </a:xfrm>
        </p:spPr>
        <p:txBody>
          <a:bodyPr/>
          <a:lstStyle/>
          <a:p>
            <a:r>
              <a:rPr lang="en-US" sz="1800" dirty="0" smtClean="0"/>
              <a:t>Passing Parameters by Value means calling a method with a parameter. Through this, the argument value is passed to the parameter.</a:t>
            </a:r>
          </a:p>
          <a:p>
            <a:pPr lvl="1"/>
            <a:r>
              <a:rPr lang="en-US" sz="1400" dirty="0" smtClean="0"/>
              <a:t>The values of the arguments remains the same even after the method invocation.</a:t>
            </a:r>
            <a:endParaRPr lang="en-US" sz="1800" dirty="0" smtClean="0"/>
          </a:p>
          <a:p>
            <a:r>
              <a:rPr lang="en-US" sz="1800" b="1" dirty="0" smtClean="0"/>
              <a:t>Example</a:t>
            </a:r>
          </a:p>
          <a:p>
            <a:r>
              <a:rPr lang="en-US" sz="1800" b="1" dirty="0" smtClean="0"/>
              <a:t>Public static void main(String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[])</a:t>
            </a:r>
          </a:p>
          <a:p>
            <a:pPr lvl="1">
              <a:buNone/>
            </a:pPr>
            <a:r>
              <a:rPr lang="en-US" sz="1400" dirty="0" smtClean="0"/>
              <a:t>{  </a:t>
            </a:r>
            <a:r>
              <a:rPr lang="en-US" sz="1400" dirty="0" err="1" smtClean="0"/>
              <a:t>int</a:t>
            </a:r>
            <a:r>
              <a:rPr lang="en-US" sz="1400" dirty="0" smtClean="0"/>
              <a:t> x=10,y=20;</a:t>
            </a:r>
          </a:p>
          <a:p>
            <a:pPr lvl="1">
              <a:buNone/>
            </a:pPr>
            <a:r>
              <a:rPr lang="en-US" sz="1400" b="1" dirty="0" smtClean="0"/>
              <a:t>Value of x and y?</a:t>
            </a:r>
          </a:p>
          <a:p>
            <a:pPr lvl="1">
              <a:buNone/>
            </a:pPr>
            <a:r>
              <a:rPr lang="en-US" sz="1400" dirty="0" smtClean="0"/>
              <a:t>S.O.P(add(</a:t>
            </a:r>
            <a:r>
              <a:rPr lang="en-US" sz="1400" dirty="0" err="1" smtClean="0"/>
              <a:t>x,y</a:t>
            </a:r>
            <a:r>
              <a:rPr lang="en-US" sz="1400" dirty="0" smtClean="0"/>
              <a:t>))</a:t>
            </a:r>
          </a:p>
          <a:p>
            <a:pPr lvl="1">
              <a:buNone/>
            </a:pPr>
            <a:r>
              <a:rPr lang="en-US" sz="1400" b="1" dirty="0" smtClean="0"/>
              <a:t>Value of x and y?</a:t>
            </a:r>
          </a:p>
          <a:p>
            <a:pPr lvl="1">
              <a:buNone/>
            </a:pPr>
            <a:r>
              <a:rPr lang="en-US" sz="1400" dirty="0" smtClean="0"/>
              <a:t>}</a:t>
            </a:r>
          </a:p>
          <a:p>
            <a:r>
              <a:rPr lang="en-US" sz="1800" b="1" dirty="0" smtClean="0"/>
              <a:t>Public static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add(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x,int</a:t>
            </a:r>
            <a:r>
              <a:rPr lang="en-US" sz="1800" b="1" dirty="0" smtClean="0"/>
              <a:t> y)</a:t>
            </a:r>
          </a:p>
          <a:p>
            <a:pPr lvl="1"/>
            <a:r>
              <a:rPr lang="en-US" sz="1400" dirty="0" smtClean="0"/>
              <a:t>{x=x+3;</a:t>
            </a:r>
          </a:p>
          <a:p>
            <a:pPr lvl="1"/>
            <a:r>
              <a:rPr lang="en-US" sz="1400" dirty="0" smtClean="0"/>
              <a:t>Y=y+5;</a:t>
            </a:r>
          </a:p>
          <a:p>
            <a:pPr lvl="1"/>
            <a:r>
              <a:rPr lang="en-US" sz="1400" dirty="0" smtClean="0"/>
              <a:t>Return (</a:t>
            </a:r>
            <a:r>
              <a:rPr lang="en-US" sz="1400" dirty="0" err="1" smtClean="0"/>
              <a:t>x+y</a:t>
            </a:r>
            <a:r>
              <a:rPr lang="en-US" sz="1400" dirty="0" smtClean="0"/>
              <a:t>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295400"/>
            <a:ext cx="72390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class Student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private String 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private String course;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public Student(String n, String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name 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course =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public String getName() { return name;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public String getCourse() { return course;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public String description()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return "a student majoring in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" + course;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400">
                <a:solidFill>
                  <a:schemeClr val="tx2"/>
                </a:solidFill>
              </a:rPr>
              <a:t>Student Class Revisted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class Intern-student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Student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implements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Employee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private double income;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public Intern(String n, String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super(n, 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income 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STARTING_SALARY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public double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getSalary</a:t>
            </a:r>
            <a:r>
              <a:rPr lang="en-US" sz="2000" b="1" dirty="0" smtClean="0">
                <a:latin typeface="Courier New" pitchFamily="49" charset="0"/>
              </a:rPr>
              <a:t>() { return income;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public String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description</a:t>
            </a:r>
            <a:r>
              <a:rPr lang="en-US" sz="20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return "intern majoring in "+ </a:t>
            </a:r>
            <a:r>
              <a:rPr lang="en-US" sz="2000" b="1" dirty="0" err="1" smtClean="0">
                <a:latin typeface="Courier New" pitchFamily="49" charset="0"/>
              </a:rPr>
              <a:t>super.getCourse</a:t>
            </a:r>
            <a:r>
              <a:rPr lang="en-US" sz="2000" b="1" dirty="0" smtClean="0">
                <a:latin typeface="Courier New" pitchFamily="49" charset="0"/>
              </a:rPr>
              <a:t>()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"with an income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smtClean="0">
                <a:latin typeface="Courier New" pitchFamily="49" charset="0"/>
              </a:rPr>
              <a:t>" + income;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400" dirty="0" smtClean="0">
                <a:solidFill>
                  <a:schemeClr val="tx2"/>
                </a:solidFill>
              </a:rPr>
              <a:t>Intern-student </a:t>
            </a:r>
            <a:r>
              <a:rPr lang="en-US" sz="4400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6AAE-564C-4024-AD2F-910BC2519075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Intern-student Class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 static void main(String[] </a:t>
            </a:r>
            <a:r>
              <a:rPr lang="en-US" sz="2400" b="1" dirty="0" err="1" smtClean="0">
                <a:latin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Intern-student </a:t>
            </a:r>
            <a:r>
              <a:rPr lang="en-US" sz="2000" b="1" dirty="0" err="1" smtClean="0">
                <a:latin typeface="Courier New" pitchFamily="49" charset="0"/>
              </a:rPr>
              <a:t>irish</a:t>
            </a:r>
            <a:r>
              <a:rPr lang="en-US" sz="2000" b="1" dirty="0" smtClean="0">
                <a:latin typeface="Courier New" pitchFamily="49" charset="0"/>
              </a:rPr>
              <a:t> = new Intern-student("</a:t>
            </a:r>
            <a:r>
              <a:rPr lang="en-US" sz="2000" b="1" dirty="0" err="1" smtClean="0">
                <a:latin typeface="Courier New" pitchFamily="49" charset="0"/>
              </a:rPr>
              <a:t>Conor</a:t>
            </a:r>
            <a:r>
              <a:rPr lang="en-US" sz="2000" b="1" dirty="0" smtClean="0">
                <a:latin typeface="Courier New" pitchFamily="49" charset="0"/>
              </a:rPr>
              <a:t>", "Math");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irish.getName</a:t>
            </a:r>
            <a:r>
              <a:rPr lang="en-US" sz="2400" b="1" dirty="0" smtClean="0">
                <a:latin typeface="Courier New" pitchFamily="49" charset="0"/>
              </a:rPr>
              <a:t>() + " ,"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               </a:t>
            </a:r>
            <a:r>
              <a:rPr lang="en-US" sz="2400" b="1" dirty="0" err="1" smtClean="0">
                <a:latin typeface="Courier New" pitchFamily="49" charset="0"/>
              </a:rPr>
              <a:t>irish.description</a:t>
            </a:r>
            <a:r>
              <a:rPr lang="en-US" sz="2400" b="1" dirty="0" smtClean="0"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Output: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FF5050"/>
                </a:solidFill>
                <a:latin typeface="Courier New" pitchFamily="49" charset="0"/>
              </a:rPr>
              <a:t>Conor</a:t>
            </a: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, intern majoring in Math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    with an income of </a:t>
            </a: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200000.0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Variable 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502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variable may have the type of an </a:t>
            </a:r>
            <a:r>
              <a:rPr lang="en-US" sz="2800" b="1" dirty="0" smtClean="0"/>
              <a:t>abstract class</a:t>
            </a:r>
            <a:r>
              <a:rPr lang="en-US" sz="2800" dirty="0" smtClean="0"/>
              <a:t>, an </a:t>
            </a:r>
            <a:r>
              <a:rPr lang="en-US" sz="2800" b="1" dirty="0" smtClean="0"/>
              <a:t>interface</a:t>
            </a:r>
            <a:r>
              <a:rPr lang="en-US" sz="2800" dirty="0" smtClean="0"/>
              <a:t>, or a </a:t>
            </a:r>
            <a:r>
              <a:rPr lang="en-US" sz="2800" b="1" dirty="0" smtClean="0"/>
              <a:t>concrete class</a:t>
            </a:r>
            <a:r>
              <a:rPr lang="en-US" sz="2800" dirty="0" smtClean="0"/>
              <a:t> (a non-abstract class).</a:t>
            </a:r>
            <a:endParaRPr lang="en-US" sz="2000" dirty="0" smtClean="0"/>
          </a:p>
          <a:p>
            <a:pPr eaLnBrk="1" hangingPunct="1"/>
            <a:r>
              <a:rPr lang="en-US" sz="2800" dirty="0" smtClean="0"/>
              <a:t>Because only a concrete class can be instantiated, an object may only have the type of a </a:t>
            </a:r>
            <a:r>
              <a:rPr lang="en-US" sz="2800" b="1" dirty="0" smtClean="0"/>
              <a:t>concrete class</a:t>
            </a:r>
            <a:r>
              <a:rPr lang="en-US" sz="2800" dirty="0" smtClean="0"/>
              <a:t>.</a:t>
            </a:r>
          </a:p>
          <a:p>
            <a:pPr lvl="1" eaLnBrk="1" hangingPunct="1"/>
            <a:r>
              <a:rPr lang="en-US" b="1" dirty="0" smtClean="0"/>
              <a:t>Super class reference pointing to Sub class object.</a:t>
            </a:r>
            <a:endParaRPr lang="en-US" sz="1600" dirty="0" smtClean="0"/>
          </a:p>
          <a:p>
            <a:pPr eaLnBrk="1" hangingPunct="1"/>
            <a:r>
              <a:rPr lang="en-US" sz="2800" dirty="0" smtClean="0"/>
              <a:t>All of these are valid variable declarations: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Intern a = new Intern("</a:t>
            </a:r>
            <a:r>
              <a:rPr lang="en-US" sz="2400" b="1" dirty="0" err="1" smtClean="0">
                <a:latin typeface="Courier New" pitchFamily="49" charset="0"/>
              </a:rPr>
              <a:t>Conor</a:t>
            </a:r>
            <a:r>
              <a:rPr lang="en-US" sz="2400" b="1" dirty="0" smtClean="0">
                <a:latin typeface="Courier New" pitchFamily="49" charset="0"/>
              </a:rPr>
              <a:t>", "Math");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Student b = new Intern("</a:t>
            </a:r>
            <a:r>
              <a:rPr lang="en-US" sz="2400" b="1" dirty="0" err="1" smtClean="0">
                <a:latin typeface="Courier New" pitchFamily="49" charset="0"/>
              </a:rPr>
              <a:t>Conor</a:t>
            </a:r>
            <a:r>
              <a:rPr lang="en-US" sz="2400" b="1" dirty="0" smtClean="0">
                <a:latin typeface="Courier New" pitchFamily="49" charset="0"/>
              </a:rPr>
              <a:t>", "Math");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Employee c = new Intern("</a:t>
            </a:r>
            <a:r>
              <a:rPr lang="en-US" sz="2400" b="1" dirty="0" err="1" smtClean="0">
                <a:latin typeface="Courier New" pitchFamily="49" charset="0"/>
              </a:rPr>
              <a:t>Conor</a:t>
            </a:r>
            <a:r>
              <a:rPr lang="en-US" sz="2400" b="1" dirty="0" smtClean="0">
                <a:latin typeface="Courier New" pitchFamily="49" charset="0"/>
              </a:rPr>
              <a:t>", "Math");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Variable </a:t>
            </a:r>
            <a:r>
              <a:rPr lang="en-US" sz="3200" dirty="0" err="1" smtClean="0"/>
              <a:t>vs</a:t>
            </a:r>
            <a:r>
              <a:rPr lang="en-US" sz="3200" dirty="0" smtClean="0"/>
              <a:t> Object Types (Again)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Intern a = new Intern("</a:t>
            </a:r>
            <a:r>
              <a:rPr lang="en-US" sz="2000" b="1" dirty="0" err="1" smtClean="0">
                <a:latin typeface="Courier New" pitchFamily="49" charset="0"/>
              </a:rPr>
              <a:t>Conor</a:t>
            </a:r>
            <a:r>
              <a:rPr lang="en-US" sz="2000" b="1" dirty="0" smtClean="0">
                <a:latin typeface="Courier New" pitchFamily="49" charset="0"/>
              </a:rPr>
              <a:t>", "Math");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Student b = new Intern("</a:t>
            </a:r>
            <a:r>
              <a:rPr lang="en-US" sz="2000" b="1" dirty="0" err="1" smtClean="0">
                <a:latin typeface="Courier New" pitchFamily="49" charset="0"/>
              </a:rPr>
              <a:t>Conor</a:t>
            </a:r>
            <a:r>
              <a:rPr lang="en-US" sz="2000" b="1" dirty="0" smtClean="0">
                <a:latin typeface="Courier New" pitchFamily="49" charset="0"/>
              </a:rPr>
              <a:t>", "Math");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Employee c = new Intern("</a:t>
            </a:r>
            <a:r>
              <a:rPr lang="en-US" sz="2000" b="1" dirty="0" err="1" smtClean="0">
                <a:latin typeface="Courier New" pitchFamily="49" charset="0"/>
              </a:rPr>
              <a:t>Conor</a:t>
            </a:r>
            <a:r>
              <a:rPr lang="en-US" sz="2000" b="1" dirty="0" smtClean="0">
                <a:latin typeface="Courier New" pitchFamily="49" charset="0"/>
              </a:rPr>
              <a:t>", "Math");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These expressions will not compile: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FF5050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FF5050"/>
                </a:solidFill>
                <a:latin typeface="Courier New" pitchFamily="49" charset="0"/>
              </a:rPr>
              <a:t>b.getSalary</a:t>
            </a:r>
            <a:r>
              <a:rPr lang="en-US" sz="2000" b="1" dirty="0" smtClean="0">
                <a:solidFill>
                  <a:srgbClr val="FF5050"/>
                </a:solidFill>
                <a:latin typeface="Courier New" pitchFamily="49" charset="0"/>
              </a:rPr>
              <a:t>() // Student does not have </a:t>
            </a:r>
            <a:r>
              <a:rPr lang="en-US" sz="2000" b="1" dirty="0" err="1" smtClean="0">
                <a:solidFill>
                  <a:srgbClr val="FF5050"/>
                </a:solidFill>
                <a:latin typeface="Courier New" pitchFamily="49" charset="0"/>
              </a:rPr>
              <a:t>getSalary</a:t>
            </a:r>
            <a:endParaRPr lang="en-US" sz="2000" b="1" dirty="0" smtClean="0">
              <a:solidFill>
                <a:srgbClr val="FF505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FF5050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FF5050"/>
                </a:solidFill>
                <a:latin typeface="Courier New" pitchFamily="49" charset="0"/>
              </a:rPr>
              <a:t>c.getCourse</a:t>
            </a:r>
            <a:r>
              <a:rPr lang="en-US" sz="2000" b="1" dirty="0" smtClean="0">
                <a:solidFill>
                  <a:srgbClr val="FF5050"/>
                </a:solidFill>
                <a:latin typeface="Courier New" pitchFamily="49" charset="0"/>
              </a:rPr>
              <a:t>() // Employee does not have </a:t>
            </a:r>
            <a:r>
              <a:rPr lang="en-US" sz="2000" b="1" dirty="0" err="1" smtClean="0">
                <a:solidFill>
                  <a:srgbClr val="FF5050"/>
                </a:solidFill>
                <a:latin typeface="Courier New" pitchFamily="49" charset="0"/>
              </a:rPr>
              <a:t>getCourse</a:t>
            </a:r>
            <a:endParaRPr lang="en-US" sz="2000" b="1" dirty="0" smtClean="0">
              <a:solidFill>
                <a:srgbClr val="FF5050"/>
              </a:solidFill>
              <a:latin typeface="Courier New" pitchFamily="49" charset="0"/>
            </a:endParaRPr>
          </a:p>
          <a:p>
            <a:pPr eaLnBrk="1" hangingPunct="1"/>
            <a:endParaRPr lang="en-US" sz="2400" dirty="0" smtClean="0"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But all of these will: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        ((Employee)b).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getSalary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        ((Intern)b).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getSalary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        ((Student)c).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getCourse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        ((Intern)c).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getCourse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7163" y="228601"/>
            <a:ext cx="6802437" cy="457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762000"/>
            <a:ext cx="4648200" cy="5791200"/>
          </a:xfrm>
        </p:spPr>
        <p:txBody>
          <a:bodyPr/>
          <a:lstStyle/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abstract</a:t>
            </a:r>
            <a:r>
              <a:rPr lang="en-US" sz="2000" dirty="0" smtClean="0"/>
              <a:t> </a:t>
            </a:r>
            <a:r>
              <a:rPr lang="en-US" sz="2000" b="1" dirty="0" smtClean="0"/>
              <a:t>class</a:t>
            </a:r>
            <a:r>
              <a:rPr lang="en-US" sz="2000" dirty="0" smtClean="0"/>
              <a:t> Employee1 {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800" b="1" dirty="0" smtClean="0"/>
              <a:t>private</a:t>
            </a:r>
            <a:r>
              <a:rPr lang="en-US" sz="1800" dirty="0" smtClean="0"/>
              <a:t> String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;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b="1" dirty="0" smtClean="0"/>
              <a:t>private</a:t>
            </a:r>
            <a:r>
              <a:rPr lang="en-US" sz="1800" dirty="0" smtClean="0"/>
              <a:t> String </a:t>
            </a:r>
            <a:r>
              <a:rPr lang="en-US" sz="1800" dirty="0" err="1" smtClean="0"/>
              <a:t>lastName</a:t>
            </a:r>
            <a:r>
              <a:rPr lang="en-US" sz="1600" dirty="0" smtClean="0"/>
              <a:t>;</a:t>
            </a:r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Employee1( String first, String last ) {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= first;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 = last;</a:t>
            </a:r>
          </a:p>
          <a:p>
            <a:pPr lvl="1">
              <a:buNone/>
            </a:pPr>
            <a:r>
              <a:rPr lang="en-US" sz="1800" dirty="0" smtClean="0"/>
              <a:t> }</a:t>
            </a:r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getFirstName</a:t>
            </a:r>
            <a:r>
              <a:rPr lang="en-US" sz="2000" dirty="0" smtClean="0"/>
              <a:t>(){</a:t>
            </a:r>
          </a:p>
          <a:p>
            <a:pPr lvl="1">
              <a:buNone/>
            </a:pPr>
            <a:r>
              <a:rPr lang="en-US" sz="1800" b="1" dirty="0" smtClean="0"/>
              <a:t>return</a:t>
            </a:r>
            <a:r>
              <a:rPr lang="en-US" sz="1800" dirty="0" smtClean="0"/>
              <a:t>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81600" y="609600"/>
            <a:ext cx="3810000" cy="5943600"/>
          </a:xfrm>
        </p:spPr>
        <p:txBody>
          <a:bodyPr/>
          <a:lstStyle/>
          <a:p>
            <a:r>
              <a:rPr lang="en-US" sz="2000" b="1" dirty="0" smtClean="0"/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getLastName</a:t>
            </a:r>
            <a:r>
              <a:rPr lang="en-US" sz="2000" dirty="0" smtClean="0"/>
              <a:t>(){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b="1" dirty="0" smtClean="0"/>
              <a:t>return</a:t>
            </a:r>
            <a:r>
              <a:rPr lang="en-US" sz="1800" dirty="0" smtClean="0"/>
              <a:t>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(){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 + ' ' +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 smtClean="0"/>
              <a:t> }</a:t>
            </a:r>
          </a:p>
          <a:p>
            <a:r>
              <a:rPr lang="en-US" sz="2000" dirty="0" smtClean="0"/>
              <a:t>  </a:t>
            </a: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abstract</a:t>
            </a:r>
            <a:r>
              <a:rPr lang="en-US" sz="2000" dirty="0" smtClean="0"/>
              <a:t> </a:t>
            </a:r>
            <a:r>
              <a:rPr lang="en-US" sz="2000" b="1" dirty="0" smtClean="0"/>
              <a:t>double</a:t>
            </a:r>
            <a:r>
              <a:rPr lang="en-US" sz="2000" dirty="0" smtClean="0"/>
              <a:t> earnings();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7163" y="228601"/>
            <a:ext cx="6802437" cy="457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762000"/>
            <a:ext cx="4648200" cy="5791200"/>
          </a:xfrm>
        </p:spPr>
        <p:txBody>
          <a:bodyPr/>
          <a:lstStyle/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final</a:t>
            </a:r>
            <a:r>
              <a:rPr lang="en-US" sz="2000" dirty="0" smtClean="0"/>
              <a:t> </a:t>
            </a:r>
            <a:r>
              <a:rPr lang="en-US" sz="2000" b="1" dirty="0" smtClean="0"/>
              <a:t>class</a:t>
            </a:r>
            <a:r>
              <a:rPr lang="en-US" sz="2000" dirty="0" smtClean="0"/>
              <a:t> Boss </a:t>
            </a:r>
            <a:r>
              <a:rPr lang="en-US" sz="2000" b="1" dirty="0" smtClean="0"/>
              <a:t>extends</a:t>
            </a:r>
            <a:r>
              <a:rPr lang="en-US" sz="2000" dirty="0" smtClean="0"/>
              <a:t> Employee1 {</a:t>
            </a:r>
          </a:p>
          <a:p>
            <a:pPr lvl="1">
              <a:buNone/>
            </a:pPr>
            <a:r>
              <a:rPr lang="en-US" sz="1600" b="1" dirty="0" smtClean="0"/>
              <a:t>private</a:t>
            </a:r>
            <a:r>
              <a:rPr lang="en-US" sz="1600" dirty="0" smtClean="0"/>
              <a:t> </a:t>
            </a:r>
            <a:r>
              <a:rPr lang="en-US" sz="1600" b="1" dirty="0" smtClean="0"/>
              <a:t>double</a:t>
            </a:r>
            <a:r>
              <a:rPr lang="en-US" sz="1600" dirty="0" smtClean="0"/>
              <a:t> </a:t>
            </a:r>
            <a:r>
              <a:rPr lang="en-US" sz="1600" dirty="0" err="1" smtClean="0"/>
              <a:t>weeklySalary</a:t>
            </a:r>
            <a:r>
              <a:rPr lang="en-US" sz="1600" dirty="0" smtClean="0"/>
              <a:t>;</a:t>
            </a:r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Boss( String first, String last, </a:t>
            </a:r>
            <a:r>
              <a:rPr lang="en-US" sz="2000" b="1" dirty="0" smtClean="0"/>
              <a:t>double</a:t>
            </a:r>
            <a:r>
              <a:rPr lang="en-US" sz="2000" dirty="0" smtClean="0"/>
              <a:t> salary ){</a:t>
            </a:r>
          </a:p>
          <a:p>
            <a:pPr lvl="1">
              <a:buNone/>
            </a:pPr>
            <a:r>
              <a:rPr lang="en-US" sz="1600" b="1" dirty="0" smtClean="0"/>
              <a:t>super</a:t>
            </a:r>
            <a:r>
              <a:rPr lang="en-US" sz="1600" dirty="0" smtClean="0"/>
              <a:t>( first, last ); // call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 constructor</a:t>
            </a:r>
          </a:p>
          <a:p>
            <a:pPr lvl="1">
              <a:buNone/>
            </a:pPr>
            <a:r>
              <a:rPr lang="en-US" sz="1600" dirty="0" err="1" smtClean="0"/>
              <a:t>setWeeklySalary</a:t>
            </a:r>
            <a:r>
              <a:rPr lang="en-US" sz="1600" dirty="0" smtClean="0"/>
              <a:t>( salary );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setWeeklySalary</a:t>
            </a:r>
            <a:r>
              <a:rPr lang="en-US" sz="2000" dirty="0" smtClean="0"/>
              <a:t>( </a:t>
            </a:r>
            <a:r>
              <a:rPr lang="en-US" sz="2000" b="1" dirty="0" smtClean="0"/>
              <a:t>double</a:t>
            </a:r>
            <a:r>
              <a:rPr lang="en-US" sz="2000" dirty="0" smtClean="0"/>
              <a:t> salary ) {</a:t>
            </a:r>
          </a:p>
          <a:p>
            <a:pPr lvl="1">
              <a:buNone/>
            </a:pPr>
            <a:r>
              <a:rPr lang="en-US" sz="1600" dirty="0" err="1" smtClean="0"/>
              <a:t>weeklySalary</a:t>
            </a:r>
            <a:r>
              <a:rPr lang="en-US" sz="1600" dirty="0" smtClean="0"/>
              <a:t> = ( salary &gt; 0 ? salary : 0 );</a:t>
            </a:r>
          </a:p>
          <a:p>
            <a:pPr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81600" y="609600"/>
            <a:ext cx="3810000" cy="5943600"/>
          </a:xfrm>
        </p:spPr>
        <p:txBody>
          <a:bodyPr/>
          <a:lstStyle/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double</a:t>
            </a:r>
            <a:r>
              <a:rPr lang="en-US" sz="2000" dirty="0" smtClean="0"/>
              <a:t> earnings()</a:t>
            </a:r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weeklySalary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sz="2000" dirty="0" smtClean="0"/>
              <a:t> // get String representation of Boss's name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"Boss: " + </a:t>
            </a:r>
            <a:r>
              <a:rPr lang="en-US" sz="2000" b="1" dirty="0" err="1" smtClean="0"/>
              <a:t>super</a:t>
            </a:r>
            <a:r>
              <a:rPr lang="en-US" sz="2000" dirty="0" err="1" smtClean="0"/>
              <a:t>.toString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} //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7163" y="228601"/>
            <a:ext cx="6802437" cy="457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685800"/>
            <a:ext cx="4648200" cy="6019800"/>
          </a:xfrm>
        </p:spPr>
        <p:txBody>
          <a:bodyPr/>
          <a:lstStyle/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final</a:t>
            </a:r>
            <a:r>
              <a:rPr lang="en-US" sz="2000" dirty="0" smtClean="0"/>
              <a:t> </a:t>
            </a:r>
            <a:r>
              <a:rPr lang="en-US" sz="2000" b="1" dirty="0" smtClean="0"/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HourlyWorker</a:t>
            </a:r>
            <a:r>
              <a:rPr lang="en-US" sz="2000" dirty="0" smtClean="0"/>
              <a:t> </a:t>
            </a:r>
            <a:r>
              <a:rPr lang="en-US" sz="2000" b="1" dirty="0" smtClean="0"/>
              <a:t>extends</a:t>
            </a:r>
            <a:r>
              <a:rPr lang="en-US" sz="2000" dirty="0" smtClean="0"/>
              <a:t> Employee1 {</a:t>
            </a:r>
          </a:p>
          <a:p>
            <a:pPr lvl="1">
              <a:buNone/>
            </a:pPr>
            <a:r>
              <a:rPr lang="en-US" sz="1600" b="1" dirty="0" smtClean="0"/>
              <a:t>private</a:t>
            </a:r>
            <a:r>
              <a:rPr lang="en-US" sz="1600" dirty="0" smtClean="0"/>
              <a:t> </a:t>
            </a:r>
            <a:r>
              <a:rPr lang="en-US" sz="1600" b="1" dirty="0" smtClean="0"/>
              <a:t>double</a:t>
            </a:r>
            <a:r>
              <a:rPr lang="en-US" sz="1600" dirty="0" smtClean="0"/>
              <a:t> wage; // wage per hour</a:t>
            </a:r>
          </a:p>
          <a:p>
            <a:pPr lvl="1">
              <a:buNone/>
            </a:pPr>
            <a:r>
              <a:rPr lang="en-US" sz="1600" b="1" dirty="0" smtClean="0"/>
              <a:t>private</a:t>
            </a:r>
            <a:r>
              <a:rPr lang="en-US" sz="1600" dirty="0" smtClean="0"/>
              <a:t> </a:t>
            </a:r>
            <a:r>
              <a:rPr lang="en-US" sz="1600" b="1" dirty="0" smtClean="0"/>
              <a:t>double</a:t>
            </a:r>
            <a:r>
              <a:rPr lang="en-US" sz="1600" dirty="0" smtClean="0"/>
              <a:t> hours; // hours worked for week</a:t>
            </a:r>
            <a:endParaRPr lang="en-US" sz="2000" dirty="0" smtClean="0"/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dirty="0" err="1" smtClean="0"/>
              <a:t>HourlyWorker</a:t>
            </a:r>
            <a:r>
              <a:rPr lang="en-US" sz="2000" dirty="0" smtClean="0"/>
              <a:t>( String first, String last,</a:t>
            </a:r>
          </a:p>
          <a:p>
            <a:pPr lvl="1">
              <a:buNone/>
            </a:pPr>
            <a:r>
              <a:rPr lang="en-US" sz="1600" b="1" dirty="0" smtClean="0"/>
              <a:t>double</a:t>
            </a:r>
            <a:r>
              <a:rPr lang="en-US" sz="1600" dirty="0" smtClean="0"/>
              <a:t> </a:t>
            </a:r>
            <a:r>
              <a:rPr lang="en-US" sz="1600" dirty="0" err="1" smtClean="0"/>
              <a:t>wagePerHour</a:t>
            </a:r>
            <a:r>
              <a:rPr lang="en-US" sz="1600" dirty="0" smtClean="0"/>
              <a:t>, </a:t>
            </a:r>
            <a:r>
              <a:rPr lang="en-US" sz="1600" b="1" dirty="0" smtClean="0"/>
              <a:t>double</a:t>
            </a:r>
            <a:r>
              <a:rPr lang="en-US" sz="1600" dirty="0" smtClean="0"/>
              <a:t> </a:t>
            </a:r>
            <a:r>
              <a:rPr lang="en-US" sz="1600" dirty="0" err="1" smtClean="0"/>
              <a:t>hoursWorked</a:t>
            </a:r>
            <a:r>
              <a:rPr lang="en-US" sz="1600" dirty="0" smtClean="0"/>
              <a:t> )</a:t>
            </a: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1600" b="1" dirty="0" smtClean="0"/>
              <a:t>super</a:t>
            </a:r>
            <a:r>
              <a:rPr lang="en-US" sz="1600" dirty="0" smtClean="0"/>
              <a:t>( first, last ); // call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 constructor</a:t>
            </a:r>
          </a:p>
          <a:p>
            <a:pPr lvl="1">
              <a:buNone/>
            </a:pPr>
            <a:r>
              <a:rPr lang="en-US" sz="1600" dirty="0" err="1" smtClean="0"/>
              <a:t>setWage</a:t>
            </a:r>
            <a:r>
              <a:rPr lang="en-US" sz="1600" dirty="0" smtClean="0"/>
              <a:t>( </a:t>
            </a:r>
            <a:r>
              <a:rPr lang="en-US" sz="1600" dirty="0" err="1" smtClean="0"/>
              <a:t>wagePerHour</a:t>
            </a:r>
            <a:r>
              <a:rPr lang="en-US" sz="1600" dirty="0" smtClean="0"/>
              <a:t> );</a:t>
            </a:r>
          </a:p>
          <a:p>
            <a:pPr lvl="1">
              <a:buNone/>
            </a:pPr>
            <a:r>
              <a:rPr lang="en-US" sz="1600" dirty="0" err="1" smtClean="0"/>
              <a:t>setHours</a:t>
            </a:r>
            <a:r>
              <a:rPr lang="en-US" sz="1600" dirty="0" smtClean="0"/>
              <a:t>( </a:t>
            </a:r>
            <a:r>
              <a:rPr lang="en-US" sz="1600" dirty="0" err="1" smtClean="0"/>
              <a:t>hoursWorked</a:t>
            </a:r>
            <a:r>
              <a:rPr lang="en-US" sz="1600" dirty="0" smtClean="0"/>
              <a:t> 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setWage</a:t>
            </a:r>
            <a:r>
              <a:rPr lang="en-US" sz="2000" dirty="0" smtClean="0"/>
              <a:t>( </a:t>
            </a:r>
            <a:r>
              <a:rPr lang="en-US" sz="2000" b="1" dirty="0" smtClean="0"/>
              <a:t>double</a:t>
            </a:r>
            <a:r>
              <a:rPr lang="en-US" sz="2000" dirty="0" smtClean="0"/>
              <a:t> </a:t>
            </a:r>
            <a:r>
              <a:rPr lang="en-US" sz="2000" dirty="0" err="1" smtClean="0"/>
              <a:t>wagePerHour</a:t>
            </a:r>
            <a:r>
              <a:rPr lang="en-US" sz="2000" dirty="0" smtClean="0"/>
              <a:t> )</a:t>
            </a:r>
          </a:p>
          <a:p>
            <a:pPr lvl="1">
              <a:buNone/>
            </a:pPr>
            <a:r>
              <a:rPr lang="en-US" sz="1800" dirty="0" smtClean="0"/>
              <a:t>{ wage = ( </a:t>
            </a:r>
            <a:r>
              <a:rPr lang="en-US" sz="1800" dirty="0" err="1" smtClean="0"/>
              <a:t>wagePerHour</a:t>
            </a:r>
            <a:r>
              <a:rPr lang="en-US" sz="1800" dirty="0" smtClean="0"/>
              <a:t> &gt; 0 ? </a:t>
            </a:r>
            <a:r>
              <a:rPr lang="en-US" sz="1800" dirty="0" err="1" smtClean="0"/>
              <a:t>wagePerHour</a:t>
            </a:r>
            <a:r>
              <a:rPr lang="en-US" sz="1800" dirty="0" smtClean="0"/>
              <a:t> : 0 );</a:t>
            </a:r>
          </a:p>
          <a:p>
            <a:pPr lvl="1">
              <a:buNone/>
            </a:pPr>
            <a:r>
              <a:rPr lang="en-US" sz="1600" dirty="0" smtClean="0"/>
              <a:t> }</a:t>
            </a:r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53000" y="533400"/>
            <a:ext cx="4038600" cy="6019800"/>
          </a:xfrm>
        </p:spPr>
        <p:txBody>
          <a:bodyPr/>
          <a:lstStyle/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setHours</a:t>
            </a:r>
            <a:r>
              <a:rPr lang="en-US" sz="2000" dirty="0" smtClean="0"/>
              <a:t>( </a:t>
            </a:r>
            <a:r>
              <a:rPr lang="en-US" sz="2000" b="1" dirty="0" smtClean="0"/>
              <a:t>double</a:t>
            </a:r>
            <a:r>
              <a:rPr lang="en-US" sz="2000" dirty="0" smtClean="0"/>
              <a:t> </a:t>
            </a:r>
            <a:r>
              <a:rPr lang="en-US" sz="2000" dirty="0" err="1" smtClean="0"/>
              <a:t>hoursWorked</a:t>
            </a:r>
            <a:r>
              <a:rPr lang="en-US" sz="2000" dirty="0" smtClean="0"/>
              <a:t> ){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800" dirty="0" smtClean="0"/>
              <a:t>hours = ( </a:t>
            </a:r>
            <a:r>
              <a:rPr lang="en-US" sz="1800" dirty="0" err="1" smtClean="0"/>
              <a:t>hoursWorked</a:t>
            </a:r>
            <a:r>
              <a:rPr lang="en-US" sz="1800" dirty="0" smtClean="0"/>
              <a:t> &gt;= 0 &amp;&amp; </a:t>
            </a:r>
            <a:r>
              <a:rPr lang="en-US" sz="1800" dirty="0" err="1" smtClean="0"/>
              <a:t>hoursWorked</a:t>
            </a:r>
            <a:r>
              <a:rPr lang="en-US" sz="1800" dirty="0" smtClean="0"/>
              <a:t> &lt; 168 ?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hoursWorked</a:t>
            </a:r>
            <a:r>
              <a:rPr lang="en-US" sz="1800" dirty="0" smtClean="0"/>
              <a:t> : 0 );</a:t>
            </a:r>
          </a:p>
          <a:p>
            <a:pPr>
              <a:buNone/>
            </a:pPr>
            <a:r>
              <a:rPr lang="en-US" sz="2000" dirty="0" smtClean="0"/>
              <a:t> } </a:t>
            </a:r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double</a:t>
            </a:r>
            <a:r>
              <a:rPr lang="en-US" sz="2000" dirty="0" smtClean="0"/>
              <a:t> earnings() { </a:t>
            </a:r>
            <a:r>
              <a:rPr lang="en-US" sz="2000" b="1" dirty="0" smtClean="0"/>
              <a:t>return</a:t>
            </a:r>
            <a:r>
              <a:rPr lang="en-US" sz="2000" dirty="0" smtClean="0"/>
              <a:t> wage * hours; }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(){</a:t>
            </a:r>
          </a:p>
          <a:p>
            <a:pPr lvl="1">
              <a:buNone/>
            </a:pPr>
            <a:r>
              <a:rPr lang="en-US" sz="1600" b="1" dirty="0" smtClean="0"/>
              <a:t>return</a:t>
            </a:r>
            <a:r>
              <a:rPr lang="en-US" sz="1600" dirty="0" smtClean="0"/>
              <a:t> "Hourly worker: " + </a:t>
            </a:r>
            <a:r>
              <a:rPr lang="en-US" sz="1600" b="1" dirty="0" err="1" smtClean="0"/>
              <a:t>super</a:t>
            </a:r>
            <a:r>
              <a:rPr lang="en-US" sz="1600" dirty="0" err="1" smtClean="0"/>
              <a:t>.toString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7163" y="228601"/>
            <a:ext cx="6802437" cy="457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762000"/>
            <a:ext cx="4648200" cy="5867400"/>
          </a:xfrm>
        </p:spPr>
        <p:txBody>
          <a:bodyPr/>
          <a:lstStyle/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class</a:t>
            </a:r>
            <a:r>
              <a:rPr lang="en-US" sz="2000" dirty="0" smtClean="0"/>
              <a:t> Test {</a:t>
            </a:r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static</a:t>
            </a:r>
            <a:r>
              <a:rPr lang="en-US" sz="2000" dirty="0" smtClean="0"/>
              <a:t> </a:t>
            </a:r>
            <a:r>
              <a:rPr lang="en-US" sz="2000" b="1" dirty="0" smtClean="0"/>
              <a:t>void</a:t>
            </a:r>
            <a:r>
              <a:rPr lang="en-US" sz="2000" dirty="0" smtClean="0"/>
              <a:t> main( 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 ){</a:t>
            </a:r>
          </a:p>
          <a:p>
            <a:pPr lvl="1"/>
            <a:r>
              <a:rPr lang="en-US" sz="1600" dirty="0" smtClean="0"/>
              <a:t> Employee1 employee; //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 reference--</a:t>
            </a:r>
            <a:r>
              <a:rPr lang="en-US" sz="1600" u="sng" dirty="0" err="1" smtClean="0"/>
              <a:t>imposible</a:t>
            </a:r>
            <a:r>
              <a:rPr lang="en-US" sz="1600" dirty="0" smtClean="0"/>
              <a:t> to instantiate </a:t>
            </a:r>
            <a:r>
              <a:rPr lang="en-US" sz="1600" u="sng" dirty="0" smtClean="0"/>
              <a:t>coz</a:t>
            </a:r>
            <a:r>
              <a:rPr lang="en-US" sz="1600" dirty="0" smtClean="0"/>
              <a:t> abstract</a:t>
            </a:r>
          </a:p>
          <a:p>
            <a:pPr lvl="1">
              <a:buNone/>
            </a:pPr>
            <a:r>
              <a:rPr lang="en-US" sz="1600" dirty="0" smtClean="0"/>
              <a:t> String output = "";</a:t>
            </a:r>
          </a:p>
          <a:p>
            <a:pPr lvl="1"/>
            <a:r>
              <a:rPr lang="en-US" sz="1600" dirty="0" smtClean="0"/>
              <a:t> Boss </a:t>
            </a:r>
            <a:r>
              <a:rPr lang="en-US" sz="1600" dirty="0" err="1" smtClean="0"/>
              <a:t>boss</a:t>
            </a:r>
            <a:r>
              <a:rPr lang="en-US" sz="1600" dirty="0" smtClean="0"/>
              <a:t> = </a:t>
            </a:r>
            <a:r>
              <a:rPr lang="en-US" sz="1600" b="1" dirty="0" smtClean="0"/>
              <a:t>new</a:t>
            </a:r>
            <a:r>
              <a:rPr lang="en-US" sz="1600" dirty="0" smtClean="0"/>
              <a:t> Boss( "John", "Smith", 800.0 );</a:t>
            </a:r>
          </a:p>
          <a:p>
            <a:pPr lvl="1"/>
            <a:r>
              <a:rPr lang="en-US" sz="1600" dirty="0" err="1" smtClean="0"/>
              <a:t>HourlyWorker</a:t>
            </a:r>
            <a:r>
              <a:rPr lang="en-US" sz="1600" dirty="0" smtClean="0"/>
              <a:t> </a:t>
            </a:r>
            <a:r>
              <a:rPr lang="en-US" sz="1600" dirty="0" err="1" smtClean="0"/>
              <a:t>hourlyWorker</a:t>
            </a:r>
            <a:r>
              <a:rPr lang="en-US" sz="1600" dirty="0" smtClean="0"/>
              <a:t> = </a:t>
            </a:r>
            <a:r>
              <a:rPr lang="en-US" sz="1600" b="1" dirty="0" smtClean="0"/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HourlyWorker</a:t>
            </a:r>
            <a:r>
              <a:rPr lang="en-US" sz="1600" dirty="0" smtClean="0"/>
              <a:t>( "Karen", "Price", 13.75, 40 );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DecimalFormat</a:t>
            </a:r>
            <a:r>
              <a:rPr lang="en-US" sz="1600" dirty="0" smtClean="0"/>
              <a:t> precision2 = </a:t>
            </a:r>
            <a:r>
              <a:rPr lang="en-US" sz="1600" b="1" dirty="0" smtClean="0"/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DecimalFormat</a:t>
            </a:r>
            <a:r>
              <a:rPr lang="en-US" sz="1600" dirty="0" smtClean="0"/>
              <a:t>( "0.00" );</a:t>
            </a:r>
          </a:p>
          <a:p>
            <a:pPr lvl="1">
              <a:buNone/>
            </a:pPr>
            <a:r>
              <a:rPr lang="en-US" sz="1600" dirty="0" smtClean="0"/>
              <a:t> // Employee reference to a Boss</a:t>
            </a:r>
          </a:p>
          <a:p>
            <a:pPr lvl="1"/>
            <a:r>
              <a:rPr lang="en-US" sz="1600" dirty="0" smtClean="0"/>
              <a:t> employee = boss;</a:t>
            </a:r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output += </a:t>
            </a:r>
            <a:r>
              <a:rPr lang="en-US" sz="1600" dirty="0" err="1" smtClean="0"/>
              <a:t>employee.toString</a:t>
            </a:r>
            <a:r>
              <a:rPr lang="en-US" sz="1600" dirty="0" smtClean="0"/>
              <a:t>() + " earned $" +</a:t>
            </a:r>
          </a:p>
          <a:p>
            <a:pPr lvl="1">
              <a:buNone/>
            </a:pPr>
            <a:r>
              <a:rPr lang="en-US" sz="1600" dirty="0" smtClean="0"/>
              <a:t>precision2.format( </a:t>
            </a:r>
            <a:r>
              <a:rPr lang="en-US" sz="1600" dirty="0" err="1" smtClean="0"/>
              <a:t>employee.earnings</a:t>
            </a:r>
            <a:r>
              <a:rPr lang="en-US" sz="1600" dirty="0" smtClean="0"/>
              <a:t>() ) + "\n" +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29200" y="457200"/>
            <a:ext cx="3962400" cy="6096000"/>
          </a:xfrm>
        </p:spPr>
        <p:txBody>
          <a:bodyPr/>
          <a:lstStyle/>
          <a:p>
            <a:pPr lvl="1">
              <a:buNone/>
            </a:pPr>
            <a:r>
              <a:rPr lang="en-US" sz="1600" dirty="0" err="1" smtClean="0"/>
              <a:t>boss.toString</a:t>
            </a:r>
            <a:r>
              <a:rPr lang="en-US" sz="1600" dirty="0" smtClean="0"/>
              <a:t>() + " earned $" +</a:t>
            </a:r>
          </a:p>
          <a:p>
            <a:pPr lvl="1">
              <a:buNone/>
            </a:pPr>
            <a:r>
              <a:rPr lang="en-US" sz="1600" dirty="0" smtClean="0"/>
              <a:t> precision2.format( </a:t>
            </a:r>
            <a:r>
              <a:rPr lang="en-US" sz="1600" dirty="0" err="1" smtClean="0"/>
              <a:t>boss.earnings</a:t>
            </a:r>
            <a:r>
              <a:rPr lang="en-US" sz="1600" dirty="0" smtClean="0"/>
              <a:t>() ) + "\n";</a:t>
            </a:r>
          </a:p>
          <a:p>
            <a:pPr lvl="1"/>
            <a:r>
              <a:rPr lang="en-US" sz="1600" dirty="0" smtClean="0"/>
              <a:t> // Employee reference to an </a:t>
            </a:r>
            <a:r>
              <a:rPr lang="en-US" sz="1600" dirty="0" err="1" smtClean="0"/>
              <a:t>HourlyWorker</a:t>
            </a:r>
            <a:endParaRPr lang="en-US" sz="1600" dirty="0" smtClean="0"/>
          </a:p>
          <a:p>
            <a:pPr lvl="1"/>
            <a:r>
              <a:rPr lang="en-US" sz="1600" dirty="0" smtClean="0"/>
              <a:t> employee = </a:t>
            </a:r>
            <a:r>
              <a:rPr lang="en-US" sz="1600" dirty="0" err="1" smtClean="0"/>
              <a:t>hourlyWorker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 smtClean="0"/>
              <a:t> output += </a:t>
            </a:r>
            <a:r>
              <a:rPr lang="en-US" sz="1600" dirty="0" err="1" smtClean="0"/>
              <a:t>employee.toString</a:t>
            </a:r>
            <a:r>
              <a:rPr lang="en-US" sz="1600" dirty="0" smtClean="0"/>
              <a:t>() + " earned $" +</a:t>
            </a:r>
          </a:p>
          <a:p>
            <a:pPr lvl="1">
              <a:buNone/>
            </a:pPr>
            <a:r>
              <a:rPr lang="en-US" sz="1600" dirty="0" smtClean="0"/>
              <a:t> precision2.format( </a:t>
            </a:r>
            <a:r>
              <a:rPr lang="en-US" sz="1600" dirty="0" err="1" smtClean="0"/>
              <a:t>employee.earnings</a:t>
            </a:r>
            <a:r>
              <a:rPr lang="en-US" sz="1600" dirty="0" smtClean="0"/>
              <a:t>() ) + "\n" +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hourlyWorker.toString</a:t>
            </a:r>
            <a:r>
              <a:rPr lang="en-US" sz="1600" dirty="0" smtClean="0"/>
              <a:t>() + " earned $" +</a:t>
            </a:r>
          </a:p>
          <a:p>
            <a:pPr lvl="1">
              <a:buNone/>
            </a:pPr>
            <a:r>
              <a:rPr lang="en-US" sz="1600" dirty="0" smtClean="0"/>
              <a:t> precision2.format( </a:t>
            </a:r>
            <a:r>
              <a:rPr lang="en-US" sz="1600" dirty="0" err="1" smtClean="0"/>
              <a:t>hourlyWorker.earnings</a:t>
            </a:r>
            <a:r>
              <a:rPr lang="en-US" sz="1600" dirty="0" smtClean="0"/>
              <a:t>() ) + "\n";</a:t>
            </a:r>
          </a:p>
          <a:p>
            <a:pPr lvl="1">
              <a:buNone/>
            </a:pPr>
            <a:r>
              <a:rPr lang="en-US" sz="1600" dirty="0" err="1" smtClean="0"/>
              <a:t>JOptionPane.</a:t>
            </a:r>
            <a:r>
              <a:rPr lang="en-US" sz="1600" i="1" dirty="0" err="1" smtClean="0"/>
              <a:t>showMessageDialog</a:t>
            </a:r>
            <a:r>
              <a:rPr lang="en-US" sz="1600" dirty="0" smtClean="0"/>
              <a:t>( </a:t>
            </a:r>
            <a:r>
              <a:rPr lang="en-US" sz="1600" b="1" dirty="0" smtClean="0"/>
              <a:t>null</a:t>
            </a:r>
            <a:r>
              <a:rPr lang="en-US" sz="1600" dirty="0" smtClean="0"/>
              <a:t>, output,</a:t>
            </a:r>
          </a:p>
          <a:p>
            <a:pPr lvl="1">
              <a:buNone/>
            </a:pPr>
            <a:r>
              <a:rPr lang="en-US" sz="1600" dirty="0" smtClean="0"/>
              <a:t> "Demonstrating Polymorphism",</a:t>
            </a:r>
          </a:p>
          <a:p>
            <a:pPr lvl="1">
              <a:buNone/>
            </a:pPr>
            <a:r>
              <a:rPr lang="en-US" sz="1600" dirty="0" err="1" smtClean="0"/>
              <a:t>JOptionPane.</a:t>
            </a:r>
            <a:r>
              <a:rPr lang="en-US" sz="1600" b="1" i="1" dirty="0" err="1" smtClean="0"/>
              <a:t>INFORMATION_MESSAGE</a:t>
            </a:r>
            <a:r>
              <a:rPr lang="en-US" sz="1600" dirty="0" smtClean="0"/>
              <a:t> );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exit</a:t>
            </a:r>
            <a:r>
              <a:rPr lang="en-US" sz="1600" dirty="0" smtClean="0"/>
              <a:t>( 0 );</a:t>
            </a:r>
          </a:p>
          <a:p>
            <a:pPr lvl="1">
              <a:buNone/>
            </a:pPr>
            <a:r>
              <a:rPr lang="en-US" sz="1600" dirty="0" smtClean="0"/>
              <a:t> }</a:t>
            </a:r>
          </a:p>
          <a:p>
            <a:pPr lvl="1">
              <a:buNone/>
            </a:pPr>
            <a:r>
              <a:rPr lang="en-US" sz="1600" dirty="0" smtClean="0"/>
              <a:t> }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three classes show how </a:t>
            </a:r>
            <a:r>
              <a:rPr lang="en-US" dirty="0" err="1" smtClean="0"/>
              <a:t>polymorhism</a:t>
            </a:r>
            <a:r>
              <a:rPr lang="en-US" dirty="0" smtClean="0"/>
              <a:t> achieved</a:t>
            </a:r>
          </a:p>
          <a:p>
            <a:pPr lvl="1"/>
            <a:r>
              <a:rPr lang="en-US" dirty="0" smtClean="0"/>
              <a:t>Animal (name, location)..abstract</a:t>
            </a:r>
          </a:p>
          <a:p>
            <a:pPr lvl="2"/>
            <a:r>
              <a:rPr lang="en-US" dirty="0" smtClean="0"/>
              <a:t>Dog (name, </a:t>
            </a:r>
            <a:r>
              <a:rPr lang="en-US" dirty="0" err="1" smtClean="0"/>
              <a:t>makesound</a:t>
            </a:r>
            <a:r>
              <a:rPr lang="en-US" dirty="0" smtClean="0"/>
              <a:t>())..concrete</a:t>
            </a:r>
          </a:p>
          <a:p>
            <a:pPr lvl="2"/>
            <a:r>
              <a:rPr lang="en-US" dirty="0" smtClean="0"/>
              <a:t>Cat (</a:t>
            </a:r>
            <a:r>
              <a:rPr lang="en-US" dirty="0" err="1" smtClean="0"/>
              <a:t>name,makesound</a:t>
            </a:r>
            <a:r>
              <a:rPr lang="en-US" dirty="0" smtClean="0"/>
              <a:t>())..concrete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FDEFB-1032-4DD2-91D0-11AE4046B910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r>
              <a:rPr lang="en-US" dirty="0" smtClean="0">
                <a:sym typeface="Wingdings" pitchFamily="2" charset="2"/>
              </a:rPr>
              <a:t>:(Group assignment)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we use Calling by Reference in java? How?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b="1" dirty="0" smtClean="0"/>
              <a:t>submit on Dec 14 in a maximum of five pages 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FDEFB-1032-4DD2-91D0-11AE4046B91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1427163" y="373063"/>
            <a:ext cx="6802437" cy="312737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7848600" cy="6019800"/>
          </a:xfrm>
        </p:spPr>
        <p:txBody>
          <a:bodyPr/>
          <a:lstStyle/>
          <a:p>
            <a:pPr lvl="1" eaLnBrk="1" hangingPunct="1"/>
            <a:r>
              <a:rPr lang="en-US" dirty="0" smtClean="0"/>
              <a:t>Interfaces may specify but do not implement methods.</a:t>
            </a:r>
            <a:endParaRPr lang="en-US" sz="2000" dirty="0" smtClean="0"/>
          </a:p>
          <a:p>
            <a:pPr lvl="1" eaLnBrk="1" hangingPunct="1"/>
            <a:r>
              <a:rPr lang="en-US" dirty="0" smtClean="0"/>
              <a:t>A class that implements the interface must implement all its methods.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interface, similar to an abstract class, cannot be instantiated</a:t>
            </a: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interface has no constructors, only constants and method declarations.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Classes implement interfaces using the keyword </a:t>
            </a:r>
            <a:r>
              <a:rPr lang="en-US" dirty="0" smtClean="0">
                <a:latin typeface="Courier New" pitchFamily="49" charset="0"/>
              </a:rPr>
              <a:t>implements</a:t>
            </a:r>
          </a:p>
          <a:p>
            <a:pPr lvl="1" eaLnBrk="1" hangingPunct="1"/>
            <a:r>
              <a:rPr lang="en-US" dirty="0" smtClean="0"/>
              <a:t>  Interface functions should be </a:t>
            </a:r>
            <a:r>
              <a:rPr lang="en-US" b="1" dirty="0" smtClean="0"/>
              <a:t>public and abstract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Interface fields should be </a:t>
            </a:r>
            <a:r>
              <a:rPr lang="en-US" b="1" dirty="0" smtClean="0"/>
              <a:t>public ,static and final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   If you define a public interface with name </a:t>
            </a:r>
            <a:r>
              <a:rPr lang="en-US" dirty="0" err="1" smtClean="0"/>
              <a:t>myInterface</a:t>
            </a:r>
            <a:r>
              <a:rPr lang="en-US" dirty="0" smtClean="0"/>
              <a:t> the java file should be named as myInterface.java (Similar to public class definition rules).</a:t>
            </a:r>
          </a:p>
          <a:p>
            <a:pPr lvl="1" eaLnBrk="1" hangingPunct="1"/>
            <a:r>
              <a:rPr lang="en-US" dirty="0" smtClean="0"/>
              <a:t>An Interface can extends one or more interfaces.</a:t>
            </a:r>
          </a:p>
          <a:p>
            <a:pPr lvl="1" eaLnBrk="1" hangingPunct="1"/>
            <a:r>
              <a:rPr lang="en-US" dirty="0" smtClean="0"/>
              <a:t>You can define a reference of type interface but you should assign to it an object instance of class type which implements that interface.</a:t>
            </a:r>
          </a:p>
          <a:p>
            <a:pPr lvl="1" eaLnBrk="1" hangingPunct="1"/>
            <a:r>
              <a:rPr lang="en-US" dirty="0" smtClean="0"/>
              <a:t>Final or static classes cannot be overridden and final class can’t be a super class because it can’t be modified/inherited</a:t>
            </a:r>
            <a:endParaRPr lang="en-US" sz="1800" dirty="0" smtClean="0"/>
          </a:p>
          <a:p>
            <a:pPr lvl="1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229600" cy="5638800"/>
          </a:xfrm>
        </p:spPr>
        <p:txBody>
          <a:bodyPr/>
          <a:lstStyle/>
          <a:p>
            <a:pPr lvl="1"/>
            <a:r>
              <a:rPr lang="en-US" dirty="0" smtClean="0"/>
              <a:t>set of methods with signature and parameters but not implemented only the class will implement in its own interest</a:t>
            </a:r>
          </a:p>
          <a:p>
            <a:pPr lvl="1"/>
            <a:r>
              <a:rPr lang="en-US" dirty="0" smtClean="0"/>
              <a:t>An interface is a </a:t>
            </a:r>
            <a:r>
              <a:rPr lang="en-US" b="1" dirty="0" smtClean="0"/>
              <a:t>blueprint of class/</a:t>
            </a:r>
            <a:r>
              <a:rPr lang="en-US" dirty="0" smtClean="0"/>
              <a:t> a </a:t>
            </a:r>
            <a:r>
              <a:rPr lang="en-US" b="1" dirty="0" smtClean="0"/>
              <a:t>contract</a:t>
            </a:r>
            <a:r>
              <a:rPr lang="en-US" dirty="0" smtClean="0"/>
              <a:t> for a class. 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It has constants and abstract methods</a:t>
            </a:r>
          </a:p>
          <a:p>
            <a:pPr lvl="1"/>
            <a:r>
              <a:rPr lang="en-US" dirty="0" smtClean="0"/>
              <a:t>interface gives </a:t>
            </a:r>
            <a:r>
              <a:rPr lang="en-US" b="1" dirty="0" smtClean="0"/>
              <a:t>100% abstraction</a:t>
            </a:r>
            <a:r>
              <a:rPr lang="en-US" dirty="0" smtClean="0"/>
              <a:t>, so it is called fully abstraction.</a:t>
            </a:r>
          </a:p>
          <a:p>
            <a:pPr lvl="1"/>
            <a:r>
              <a:rPr lang="en-US" dirty="0" smtClean="0"/>
              <a:t>An interface </a:t>
            </a:r>
            <a:r>
              <a:rPr lang="en-US" b="1" dirty="0" smtClean="0"/>
              <a:t>declaration</a:t>
            </a:r>
            <a:r>
              <a:rPr lang="en-US" dirty="0" smtClean="0"/>
              <a:t> consists of modifiers, the keyword interface, the interface name, a comma-separated list of parent interfaces (if any), and the interface body.</a:t>
            </a:r>
          </a:p>
          <a:p>
            <a:pPr lvl="1"/>
            <a:r>
              <a:rPr lang="en-US" dirty="0" smtClean="0"/>
              <a:t>To declare a class that implements an interface, you include an</a:t>
            </a:r>
            <a:r>
              <a:rPr lang="en-US" b="1" dirty="0" smtClean="0"/>
              <a:t> implements clause </a:t>
            </a:r>
            <a:r>
              <a:rPr lang="en-US" dirty="0" smtClean="0"/>
              <a:t>in the class declaration. </a:t>
            </a:r>
          </a:p>
          <a:p>
            <a:pPr lvl="2"/>
            <a:r>
              <a:rPr lang="en-US" dirty="0" smtClean="0"/>
              <a:t>There is no executable body for any method that is left to each class that implements the interface</a:t>
            </a:r>
          </a:p>
          <a:p>
            <a:pPr lvl="1"/>
            <a:r>
              <a:rPr lang="en-US" dirty="0" smtClean="0"/>
              <a:t>Interface also represent </a:t>
            </a:r>
            <a:r>
              <a:rPr lang="en-US" b="1" dirty="0" smtClean="0"/>
              <a:t>IS-A</a:t>
            </a:r>
            <a:r>
              <a:rPr lang="en-US" dirty="0" smtClean="0"/>
              <a:t> relationship.</a:t>
            </a:r>
          </a:p>
          <a:p>
            <a:r>
              <a:rPr lang="en-US" b="1" dirty="0" smtClean="0"/>
              <a:t>Why use interface?</a:t>
            </a:r>
          </a:p>
          <a:p>
            <a:pPr lvl="2"/>
            <a:r>
              <a:rPr lang="en-US" dirty="0" smtClean="0"/>
              <a:t>It is use to achieve </a:t>
            </a:r>
            <a:r>
              <a:rPr lang="en-US" b="1" dirty="0" smtClean="0"/>
              <a:t>fully abstraction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By using interface we achieve </a:t>
            </a:r>
            <a:r>
              <a:rPr lang="en-US" b="1" dirty="0" smtClean="0"/>
              <a:t>multiple inheritances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4419600" cy="5486400"/>
          </a:xfrm>
        </p:spPr>
        <p:txBody>
          <a:bodyPr/>
          <a:lstStyle/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The interface keyword is used to declare an interface.</a:t>
            </a:r>
          </a:p>
          <a:p>
            <a:pPr lvl="2" latinLnBrk="1"/>
            <a:r>
              <a:rPr lang="en-US" b="1" dirty="0" smtClean="0"/>
              <a:t>public interface </a:t>
            </a:r>
            <a:r>
              <a:rPr lang="en-US" b="1" dirty="0" err="1" smtClean="0"/>
              <a:t>Interface</a:t>
            </a:r>
            <a:r>
              <a:rPr lang="en-US" b="1" dirty="0" smtClean="0"/>
              <a:t>-name{</a:t>
            </a:r>
          </a:p>
          <a:p>
            <a:pPr lvl="3" latinLnBrk="1">
              <a:buNone/>
            </a:pPr>
            <a:r>
              <a:rPr lang="en-US" dirty="0" smtClean="0"/>
              <a:t>	//Any number of final, static fields</a:t>
            </a:r>
          </a:p>
          <a:p>
            <a:pPr lvl="3" latinLnBrk="1">
              <a:buNone/>
            </a:pPr>
            <a:r>
              <a:rPr lang="en-US" dirty="0" smtClean="0"/>
              <a:t>  	//Any number of abstract method declarations</a:t>
            </a:r>
          </a:p>
          <a:p>
            <a:pPr lvl="2" latinLnBrk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81600" y="304800"/>
            <a:ext cx="3810000" cy="6248400"/>
          </a:xfrm>
        </p:spPr>
        <p:txBody>
          <a:bodyPr/>
          <a:lstStyle/>
          <a:p>
            <a:r>
              <a:rPr lang="en-US" sz="2000" b="1" dirty="0" err="1" smtClean="0"/>
              <a:t>Eg</a:t>
            </a:r>
            <a:r>
              <a:rPr lang="en-US" sz="2000" b="1" dirty="0" smtClean="0"/>
              <a:t>:-</a:t>
            </a:r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interface</a:t>
            </a:r>
            <a:r>
              <a:rPr lang="en-US" sz="2000" dirty="0" smtClean="0"/>
              <a:t> Hello {</a:t>
            </a:r>
          </a:p>
          <a:p>
            <a:pPr lvl="1">
              <a:buNone/>
            </a:pPr>
            <a:r>
              <a:rPr lang="en-US" sz="1600" b="1" dirty="0" smtClean="0"/>
              <a:t>public</a:t>
            </a:r>
            <a:r>
              <a:rPr lang="en-US" sz="1600" dirty="0" smtClean="0"/>
              <a:t> String </a:t>
            </a:r>
            <a:r>
              <a:rPr lang="en-US" sz="1600" dirty="0" err="1" smtClean="0"/>
              <a:t>dispMsg</a:t>
            </a:r>
            <a:r>
              <a:rPr lang="en-US" sz="1600" dirty="0" smtClean="0"/>
              <a:t>() 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Implementer class:</a:t>
            </a:r>
          </a:p>
          <a:p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smtClean="0"/>
              <a:t>class</a:t>
            </a:r>
            <a:r>
              <a:rPr lang="en-US" sz="1800" dirty="0" smtClean="0"/>
              <a:t> </a:t>
            </a:r>
            <a:r>
              <a:rPr lang="en-US" sz="1800" dirty="0" err="1" smtClean="0"/>
              <a:t>MsgImp</a:t>
            </a:r>
            <a:r>
              <a:rPr lang="en-US" sz="1800" dirty="0" smtClean="0"/>
              <a:t> </a:t>
            </a:r>
            <a:r>
              <a:rPr lang="en-US" sz="1800" b="1" dirty="0" smtClean="0"/>
              <a:t>implements</a:t>
            </a:r>
            <a:r>
              <a:rPr lang="en-US" sz="1800" dirty="0" smtClean="0"/>
              <a:t> Hello {</a:t>
            </a:r>
          </a:p>
          <a:p>
            <a:pPr lvl="1">
              <a:buNone/>
            </a:pPr>
            <a:r>
              <a:rPr lang="en-US" sz="1800" b="1" dirty="0" smtClean="0"/>
              <a:t>public</a:t>
            </a:r>
            <a:r>
              <a:rPr lang="en-US" sz="1800" dirty="0" smtClean="0"/>
              <a:t> String </a:t>
            </a:r>
            <a:r>
              <a:rPr lang="en-US" sz="1800" dirty="0" err="1" smtClean="0"/>
              <a:t>dispMsg</a:t>
            </a:r>
            <a:r>
              <a:rPr lang="en-US" sz="1800" dirty="0" smtClean="0"/>
              <a:t>() </a:t>
            </a:r>
          </a:p>
          <a:p>
            <a:pPr lvl="1"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b="1" dirty="0" smtClean="0"/>
              <a:t>return</a:t>
            </a:r>
            <a:r>
              <a:rPr lang="en-US" sz="1800" dirty="0" smtClean="0"/>
              <a:t> "Hello World!";</a:t>
            </a:r>
          </a:p>
          <a:p>
            <a:pPr lvl="1">
              <a:buNone/>
            </a:pPr>
            <a:r>
              <a:rPr lang="en-US" sz="1800" dirty="0" smtClean="0"/>
              <a:t> }</a:t>
            </a:r>
          </a:p>
          <a:p>
            <a:pPr lvl="1">
              <a:buNone/>
            </a:pP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lvl="1">
              <a:buNone/>
            </a:pPr>
            <a:r>
              <a:rPr lang="en-US" sz="1800" dirty="0" err="1" smtClean="0"/>
              <a:t>MsgImp</a:t>
            </a:r>
            <a:r>
              <a:rPr lang="en-US" sz="1800" dirty="0" smtClean="0"/>
              <a:t> xx=</a:t>
            </a:r>
            <a:r>
              <a:rPr lang="en-US" sz="1800" b="1" dirty="0" smtClean="0"/>
              <a:t>new</a:t>
            </a:r>
            <a:r>
              <a:rPr lang="en-US" sz="1800" dirty="0" smtClean="0"/>
              <a:t> </a:t>
            </a:r>
            <a:r>
              <a:rPr lang="en-US" sz="1800" dirty="0" err="1" smtClean="0"/>
              <a:t>MsgImp</a:t>
            </a:r>
            <a:r>
              <a:rPr lang="en-US" sz="1800" dirty="0" smtClean="0"/>
              <a:t>();</a:t>
            </a:r>
          </a:p>
          <a:p>
            <a:pPr lvl="1">
              <a:buNone/>
            </a:pPr>
            <a:r>
              <a:rPr lang="en-US" sz="1800" dirty="0" err="1" smtClean="0"/>
              <a:t>System.</a:t>
            </a:r>
            <a:r>
              <a:rPr lang="en-US" sz="1800" b="1" i="1" dirty="0" err="1" smtClean="0"/>
              <a:t>out</a:t>
            </a:r>
            <a:r>
              <a:rPr lang="en-US" sz="1800" dirty="0" err="1" smtClean="0"/>
              <a:t>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xx.dispMsg</a:t>
            </a:r>
            <a:r>
              <a:rPr lang="en-US" sz="1800" dirty="0" smtClean="0"/>
              <a:t>());</a:t>
            </a:r>
          </a:p>
          <a:p>
            <a:pPr lvl="1">
              <a:buNone/>
            </a:pPr>
            <a:r>
              <a:rPr lang="en-US" sz="1800" dirty="0" smtClean="0"/>
              <a:t>	  }</a:t>
            </a:r>
          </a:p>
          <a:p>
            <a:pPr lvl="1">
              <a:buNone/>
            </a:pPr>
            <a:r>
              <a:rPr lang="en-US" sz="1800" dirty="0" smtClean="0"/>
              <a:t>	}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52AB-CF0B-47DB-9E10-03AFD11B340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388937"/>
          </a:xfrm>
        </p:spPr>
        <p:txBody>
          <a:bodyPr/>
          <a:lstStyle/>
          <a:p>
            <a:r>
              <a:rPr lang="en-US" dirty="0" smtClean="0"/>
              <a:t>Multiple methods in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267200" cy="5334000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:-</a:t>
            </a:r>
          </a:p>
          <a:p>
            <a:pPr eaLnBrk="1" hangingPunct="1"/>
            <a:r>
              <a:rPr lang="en-US" sz="2000" dirty="0" smtClean="0"/>
              <a:t>Interfaces may specify but do not implement methods.</a:t>
            </a:r>
          </a:p>
          <a:p>
            <a:pPr eaLnBrk="1" hangingPunct="1"/>
            <a:r>
              <a:rPr lang="en-US" sz="2000" dirty="0" smtClean="0"/>
              <a:t>A class that implements the interface must implement </a:t>
            </a:r>
            <a:r>
              <a:rPr lang="en-US" sz="2000" b="1" dirty="0" smtClean="0"/>
              <a:t>all its methods.</a:t>
            </a:r>
          </a:p>
          <a:p>
            <a:r>
              <a:rPr lang="en-US" sz="2000" b="1" dirty="0" smtClean="0"/>
              <a:t>If you want not to implement the methods u can use empty body for void functions or return 0 for type-functions</a:t>
            </a:r>
            <a:endParaRPr lang="en-US" sz="2000" dirty="0" smtClean="0"/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sum(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y) </a:t>
            </a:r>
          </a:p>
          <a:p>
            <a:pPr lvl="1">
              <a:buNone/>
            </a:pPr>
            <a:r>
              <a:rPr lang="en-US" sz="1600" dirty="0" smtClean="0"/>
              <a:t>	  {</a:t>
            </a:r>
          </a:p>
          <a:p>
            <a:pPr lvl="1">
              <a:buNone/>
            </a:pPr>
            <a:r>
              <a:rPr lang="en-US" sz="1600" dirty="0" smtClean="0"/>
              <a:t>	    return 0;</a:t>
            </a:r>
          </a:p>
          <a:p>
            <a:pPr lvl="1">
              <a:buNone/>
            </a:pPr>
            <a:r>
              <a:rPr lang="en-US" sz="1600" dirty="0" smtClean="0"/>
              <a:t>	  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685800"/>
            <a:ext cx="4267200" cy="6019800"/>
          </a:xfrm>
        </p:spPr>
        <p:txBody>
          <a:bodyPr/>
          <a:lstStyle/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interface</a:t>
            </a:r>
            <a:r>
              <a:rPr lang="en-US" sz="2000" dirty="0" smtClean="0"/>
              <a:t> Sample {</a:t>
            </a:r>
          </a:p>
          <a:p>
            <a:pPr lvl="1">
              <a:buNone/>
            </a:pPr>
            <a:r>
              <a:rPr lang="en-US" sz="1600" b="1" dirty="0" smtClean="0"/>
              <a:t>public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sum(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x,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y) ;</a:t>
            </a:r>
          </a:p>
          <a:p>
            <a:pPr lvl="1">
              <a:buNone/>
            </a:pPr>
            <a:r>
              <a:rPr lang="en-US" sz="1600" b="1" dirty="0" smtClean="0"/>
              <a:t>public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prod(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x,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y) 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b="1" dirty="0" smtClean="0"/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SamImpl</a:t>
            </a:r>
            <a:r>
              <a:rPr lang="en-US" sz="2000" dirty="0" smtClean="0"/>
              <a:t> </a:t>
            </a:r>
            <a:r>
              <a:rPr lang="en-US" sz="2000" b="1" dirty="0" smtClean="0"/>
              <a:t>implements</a:t>
            </a:r>
            <a:r>
              <a:rPr lang="en-US" sz="2000" dirty="0" smtClean="0"/>
              <a:t> sample {</a:t>
            </a:r>
          </a:p>
          <a:p>
            <a:pPr lvl="1">
              <a:buNone/>
            </a:pP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sum(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x, 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y) </a:t>
            </a:r>
          </a:p>
          <a:p>
            <a:pPr lvl="1">
              <a:buNone/>
            </a:pPr>
            <a:r>
              <a:rPr lang="en-US" sz="1800" dirty="0" smtClean="0"/>
              <a:t>{ </a:t>
            </a:r>
            <a:r>
              <a:rPr lang="en-US" sz="1800" b="1" dirty="0" smtClean="0"/>
              <a:t>return</a:t>
            </a:r>
            <a:r>
              <a:rPr lang="en-US" sz="1800" dirty="0" smtClean="0"/>
              <a:t> </a:t>
            </a:r>
            <a:r>
              <a:rPr lang="en-US" sz="1800" dirty="0" err="1" smtClean="0"/>
              <a:t>x+y</a:t>
            </a:r>
            <a:r>
              <a:rPr lang="en-US" sz="1800" dirty="0" smtClean="0"/>
              <a:t>; }</a:t>
            </a:r>
          </a:p>
          <a:p>
            <a:pPr lvl="1">
              <a:buNone/>
            </a:pP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prod(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x, 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y) </a:t>
            </a:r>
          </a:p>
          <a:p>
            <a:pPr lvl="1">
              <a:buNone/>
            </a:pPr>
            <a:r>
              <a:rPr lang="en-US" sz="1800" dirty="0" smtClean="0"/>
              <a:t>{</a:t>
            </a:r>
            <a:r>
              <a:rPr lang="en-US" sz="1800" b="1" dirty="0" smtClean="0"/>
              <a:t>return</a:t>
            </a:r>
            <a:r>
              <a:rPr lang="en-US" sz="1800" dirty="0" smtClean="0"/>
              <a:t> x*y; }</a:t>
            </a:r>
          </a:p>
          <a:p>
            <a:pPr lvl="1">
              <a:buNone/>
            </a:pP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[]){</a:t>
            </a:r>
          </a:p>
          <a:p>
            <a:pPr lvl="1">
              <a:buNone/>
            </a:pPr>
            <a:r>
              <a:rPr lang="en-US" sz="1800" dirty="0" err="1" smtClean="0"/>
              <a:t>SamImpl</a:t>
            </a:r>
            <a:r>
              <a:rPr lang="en-US" sz="1800" dirty="0" smtClean="0"/>
              <a:t> xx=</a:t>
            </a:r>
            <a:r>
              <a:rPr lang="en-US" sz="1800" b="1" dirty="0" smtClean="0"/>
              <a:t>new</a:t>
            </a:r>
            <a:r>
              <a:rPr lang="en-US" sz="1800" dirty="0" smtClean="0"/>
              <a:t> </a:t>
            </a:r>
            <a:r>
              <a:rPr lang="en-US" sz="1800" dirty="0" err="1" smtClean="0"/>
              <a:t>SamImpl</a:t>
            </a:r>
            <a:r>
              <a:rPr lang="en-US" sz="1800" dirty="0" smtClean="0"/>
              <a:t>();</a:t>
            </a:r>
          </a:p>
          <a:p>
            <a:pPr lvl="1">
              <a:buNone/>
            </a:pPr>
            <a:r>
              <a:rPr lang="en-US" sz="1800" dirty="0" err="1" smtClean="0"/>
              <a:t>System.</a:t>
            </a:r>
            <a:r>
              <a:rPr lang="en-US" sz="1800" b="1" i="1" dirty="0" err="1" smtClean="0"/>
              <a:t>out</a:t>
            </a:r>
            <a:r>
              <a:rPr lang="en-US" sz="1800" dirty="0" err="1" smtClean="0"/>
              <a:t>.println</a:t>
            </a:r>
            <a:r>
              <a:rPr lang="en-US" sz="1800" dirty="0" smtClean="0"/>
              <a:t>(xx.sum(4,9));</a:t>
            </a:r>
          </a:p>
          <a:p>
            <a:pPr lvl="1"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xx.prod</a:t>
            </a:r>
            <a:r>
              <a:rPr lang="en-US" sz="1800" dirty="0" smtClean="0"/>
              <a:t>(4,9));</a:t>
            </a:r>
          </a:p>
          <a:p>
            <a:pPr lvl="1">
              <a:buNone/>
            </a:pPr>
            <a:r>
              <a:rPr lang="en-US" sz="1800" dirty="0" smtClean="0"/>
              <a:t>	  }</a:t>
            </a:r>
          </a:p>
          <a:p>
            <a:pPr lvl="1"/>
            <a:r>
              <a:rPr lang="en-US" sz="1600" dirty="0" smtClean="0"/>
              <a:t>}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FDEFB-1032-4DD2-91D0-11AE4046B91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191000" cy="5486400"/>
          </a:xfrm>
        </p:spPr>
        <p:txBody>
          <a:bodyPr/>
          <a:lstStyle/>
          <a:p>
            <a:r>
              <a:rPr lang="en-US" sz="2000" dirty="0" smtClean="0"/>
              <a:t>Your class can implement more than one interface, so </a:t>
            </a:r>
          </a:p>
          <a:p>
            <a:r>
              <a:rPr lang="en-US" sz="2000" dirty="0" smtClean="0"/>
              <a:t>the implements keyword is followed by a comma-separated list of the interfaces implemented by the class.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381000"/>
            <a:ext cx="4419600" cy="6248400"/>
          </a:xfrm>
        </p:spPr>
        <p:txBody>
          <a:bodyPr/>
          <a:lstStyle/>
          <a:p>
            <a:pPr lvl="1"/>
            <a:r>
              <a:rPr lang="en-US" sz="1400" b="1" dirty="0" smtClean="0"/>
              <a:t>public</a:t>
            </a:r>
            <a:r>
              <a:rPr lang="en-US" sz="1400" dirty="0" smtClean="0"/>
              <a:t> </a:t>
            </a:r>
            <a:r>
              <a:rPr lang="en-US" sz="1400" b="1" dirty="0" smtClean="0"/>
              <a:t>class</a:t>
            </a:r>
            <a:r>
              <a:rPr lang="en-US" sz="1400" dirty="0" smtClean="0"/>
              <a:t> </a:t>
            </a:r>
            <a:r>
              <a:rPr lang="en-US" sz="1400" dirty="0" err="1" smtClean="0"/>
              <a:t>MultipleInterface</a:t>
            </a:r>
            <a:r>
              <a:rPr lang="en-US" sz="1400" dirty="0" smtClean="0"/>
              <a:t> </a:t>
            </a:r>
            <a:r>
              <a:rPr lang="en-US" sz="1400" b="1" dirty="0" smtClean="0"/>
              <a:t>implements</a:t>
            </a:r>
            <a:r>
              <a:rPr lang="en-US" sz="1400" dirty="0" smtClean="0"/>
              <a:t> </a:t>
            </a:r>
            <a:r>
              <a:rPr lang="en-US" sz="1400" dirty="0" err="1" smtClean="0"/>
              <a:t>Hello,Sample</a:t>
            </a:r>
            <a:r>
              <a:rPr lang="en-US" sz="1400" dirty="0" smtClean="0"/>
              <a:t>{</a:t>
            </a:r>
          </a:p>
          <a:p>
            <a:pPr lvl="1">
              <a:buNone/>
            </a:pPr>
            <a:r>
              <a:rPr lang="en-US" sz="1400" dirty="0" smtClean="0"/>
              <a:t>	 </a:t>
            </a:r>
            <a:r>
              <a:rPr lang="en-US" sz="1400" b="1" dirty="0" smtClean="0"/>
              <a:t>public</a:t>
            </a:r>
            <a:r>
              <a:rPr lang="en-US" sz="1400" dirty="0" smtClean="0"/>
              <a:t> String </a:t>
            </a:r>
            <a:r>
              <a:rPr lang="en-US" sz="1400" dirty="0" err="1" smtClean="0"/>
              <a:t>dispMsg</a:t>
            </a:r>
            <a:r>
              <a:rPr lang="en-US" sz="1400" dirty="0" smtClean="0"/>
              <a:t>() </a:t>
            </a:r>
          </a:p>
          <a:p>
            <a:pPr lvl="1">
              <a:buNone/>
            </a:pPr>
            <a:r>
              <a:rPr lang="en-US" sz="1400" dirty="0" smtClean="0"/>
              <a:t>	  {</a:t>
            </a:r>
          </a:p>
          <a:p>
            <a:pPr lvl="1">
              <a:buNone/>
            </a:pPr>
            <a:r>
              <a:rPr lang="en-US" sz="1400" dirty="0" smtClean="0"/>
              <a:t>	    </a:t>
            </a:r>
            <a:r>
              <a:rPr lang="en-US" sz="1400" b="1" dirty="0" smtClean="0"/>
              <a:t>return</a:t>
            </a:r>
            <a:r>
              <a:rPr lang="en-US" sz="1400" dirty="0" smtClean="0"/>
              <a:t> "Hello World!";</a:t>
            </a:r>
          </a:p>
          <a:p>
            <a:pPr lvl="1">
              <a:buNone/>
            </a:pPr>
            <a:r>
              <a:rPr lang="en-US" sz="1400" dirty="0" smtClean="0"/>
              <a:t>	  }</a:t>
            </a:r>
          </a:p>
          <a:p>
            <a:pPr lvl="1">
              <a:buNone/>
            </a:pPr>
            <a:r>
              <a:rPr lang="en-US" sz="1400" dirty="0" smtClean="0"/>
              <a:t>	 </a:t>
            </a:r>
            <a:r>
              <a:rPr lang="en-US" sz="1400" b="1" dirty="0" smtClean="0"/>
              <a:t>public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sum(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x,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y) </a:t>
            </a:r>
          </a:p>
          <a:p>
            <a:pPr lvl="1">
              <a:buNone/>
            </a:pPr>
            <a:r>
              <a:rPr lang="en-US" sz="1400" dirty="0" smtClean="0"/>
              <a:t>	  {</a:t>
            </a:r>
          </a:p>
          <a:p>
            <a:pPr lvl="1">
              <a:buNone/>
            </a:pPr>
            <a:r>
              <a:rPr lang="en-US" sz="1400" dirty="0" smtClean="0"/>
              <a:t>	    </a:t>
            </a:r>
            <a:r>
              <a:rPr lang="en-US" sz="1400" b="1" dirty="0" smtClean="0"/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x+y</a:t>
            </a:r>
            <a:r>
              <a:rPr lang="en-US" sz="1400" dirty="0" smtClean="0"/>
              <a:t>;</a:t>
            </a:r>
          </a:p>
          <a:p>
            <a:pPr lvl="1">
              <a:buNone/>
            </a:pPr>
            <a:r>
              <a:rPr lang="en-US" sz="1400" dirty="0" smtClean="0"/>
              <a:t>	  }</a:t>
            </a:r>
          </a:p>
          <a:p>
            <a:pPr lvl="1">
              <a:buNone/>
            </a:pPr>
            <a:r>
              <a:rPr lang="en-US" sz="1400" dirty="0" smtClean="0"/>
              <a:t>	 </a:t>
            </a:r>
            <a:r>
              <a:rPr lang="en-US" sz="1400" b="1" dirty="0" smtClean="0"/>
              <a:t>public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prod(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x,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y) </a:t>
            </a:r>
          </a:p>
          <a:p>
            <a:pPr lvl="1">
              <a:buNone/>
            </a:pPr>
            <a:r>
              <a:rPr lang="en-US" sz="1400" dirty="0" smtClean="0"/>
              <a:t>	  {</a:t>
            </a:r>
          </a:p>
          <a:p>
            <a:pPr lvl="1">
              <a:buNone/>
            </a:pPr>
            <a:r>
              <a:rPr lang="en-US" sz="1400" dirty="0" smtClean="0"/>
              <a:t>	    </a:t>
            </a:r>
            <a:r>
              <a:rPr lang="en-US" sz="1400" b="1" dirty="0" smtClean="0"/>
              <a:t>return</a:t>
            </a:r>
            <a:r>
              <a:rPr lang="en-US" sz="1400" dirty="0" smtClean="0"/>
              <a:t> x*y;</a:t>
            </a:r>
          </a:p>
          <a:p>
            <a:pPr lvl="1">
              <a:buNone/>
            </a:pPr>
            <a:r>
              <a:rPr lang="en-US" sz="1400" dirty="0" smtClean="0"/>
              <a:t>	  }</a:t>
            </a:r>
          </a:p>
          <a:p>
            <a:pPr lvl="1"/>
            <a:r>
              <a:rPr lang="en-US" sz="1400" dirty="0" smtClean="0"/>
              <a:t>  </a:t>
            </a:r>
            <a:r>
              <a:rPr lang="en-US" sz="1400" b="1" dirty="0" smtClean="0"/>
              <a:t>public</a:t>
            </a:r>
            <a:r>
              <a:rPr lang="en-US" sz="1400" dirty="0" smtClean="0"/>
              <a:t> </a:t>
            </a:r>
            <a:r>
              <a:rPr lang="en-US" sz="1400" b="1" dirty="0" smtClean="0"/>
              <a:t>static</a:t>
            </a:r>
            <a:r>
              <a:rPr lang="en-US" sz="1400" dirty="0" smtClean="0"/>
              <a:t> </a:t>
            </a:r>
            <a:r>
              <a:rPr lang="en-US" sz="1400" b="1" dirty="0" smtClean="0"/>
              <a:t>void</a:t>
            </a:r>
            <a:r>
              <a:rPr lang="en-US" sz="1400" dirty="0" smtClean="0"/>
              <a:t> main(String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</a:t>
            </a:r>
          </a:p>
          <a:p>
            <a:pPr lvl="1">
              <a:buNone/>
            </a:pPr>
            <a:r>
              <a:rPr lang="en-US" sz="1400" dirty="0" smtClean="0"/>
              <a:t>	  {</a:t>
            </a:r>
          </a:p>
          <a:p>
            <a:pPr lvl="1">
              <a:buNone/>
            </a:pPr>
            <a:r>
              <a:rPr lang="en-US" sz="1400" dirty="0" smtClean="0"/>
              <a:t>	 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x=10,y=5;</a:t>
            </a:r>
          </a:p>
          <a:p>
            <a:pPr lvl="1">
              <a:buNone/>
            </a:pPr>
            <a:r>
              <a:rPr lang="en-US" sz="1400" dirty="0" smtClean="0"/>
              <a:t> </a:t>
            </a:r>
            <a:r>
              <a:rPr lang="en-US" sz="1400" dirty="0" err="1" smtClean="0"/>
              <a:t>MultipleInterface</a:t>
            </a:r>
            <a:r>
              <a:rPr lang="en-US" sz="1400" dirty="0" smtClean="0"/>
              <a:t> xx=</a:t>
            </a:r>
            <a:r>
              <a:rPr lang="en-US" sz="1400" b="1" dirty="0" smtClean="0"/>
              <a:t>new</a:t>
            </a:r>
            <a:r>
              <a:rPr lang="en-US" sz="1400" dirty="0" smtClean="0"/>
              <a:t> </a:t>
            </a:r>
            <a:r>
              <a:rPr lang="en-US" sz="1400" dirty="0" err="1" smtClean="0"/>
              <a:t>MultipleInterface</a:t>
            </a:r>
            <a:r>
              <a:rPr lang="en-US" sz="1400" dirty="0" smtClean="0"/>
              <a:t>();</a:t>
            </a:r>
          </a:p>
          <a:p>
            <a:pPr lvl="1">
              <a:buNone/>
            </a:pPr>
            <a:r>
              <a:rPr lang="en-US" sz="1400" dirty="0" smtClean="0"/>
              <a:t>		  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</a:t>
            </a:r>
            <a:r>
              <a:rPr lang="en-US" sz="1400" dirty="0" err="1" smtClean="0"/>
              <a:t>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xx.dispMsg</a:t>
            </a:r>
            <a:r>
              <a:rPr lang="en-US" sz="1400" dirty="0" smtClean="0"/>
              <a:t>());</a:t>
            </a:r>
          </a:p>
          <a:p>
            <a:pPr lvl="1">
              <a:buNone/>
            </a:pPr>
            <a:r>
              <a:rPr lang="en-US" sz="1400" dirty="0" smtClean="0"/>
              <a:t>		  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</a:t>
            </a:r>
            <a:r>
              <a:rPr lang="en-US" sz="1400" dirty="0" err="1" smtClean="0"/>
              <a:t>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xx.prod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 smtClean="0"/>
              <a:t>));</a:t>
            </a:r>
          </a:p>
          <a:p>
            <a:pPr lvl="1">
              <a:buNone/>
            </a:pPr>
            <a:r>
              <a:rPr lang="en-US" sz="1400" dirty="0" smtClean="0"/>
              <a:t>		  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</a:t>
            </a:r>
            <a:r>
              <a:rPr lang="en-US" sz="1400" dirty="0" err="1" smtClean="0"/>
              <a:t>.println</a:t>
            </a:r>
            <a:r>
              <a:rPr lang="en-US" sz="1400" dirty="0" smtClean="0"/>
              <a:t>(xx.sum(</a:t>
            </a:r>
            <a:r>
              <a:rPr lang="en-US" sz="1400" dirty="0" err="1" smtClean="0"/>
              <a:t>x,y</a:t>
            </a:r>
            <a:r>
              <a:rPr lang="en-US" sz="1400" dirty="0" smtClean="0"/>
              <a:t>));</a:t>
            </a:r>
          </a:p>
          <a:p>
            <a:pPr lvl="1">
              <a:buNone/>
            </a:pPr>
            <a:r>
              <a:rPr lang="en-US" sz="1400" dirty="0" smtClean="0"/>
              <a:t>		 }}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FDEFB-1032-4DD2-91D0-11AE4046B91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30434</TotalTime>
  <Words>3036</Words>
  <Application>Microsoft Office PowerPoint</Application>
  <PresentationFormat>On-screen Show (4:3)</PresentationFormat>
  <Paragraphs>725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Blends</vt:lpstr>
      <vt:lpstr>Slide 1</vt:lpstr>
      <vt:lpstr>outline</vt:lpstr>
      <vt:lpstr>Method</vt:lpstr>
      <vt:lpstr>examples</vt:lpstr>
      <vt:lpstr>Cont…</vt:lpstr>
      <vt:lpstr>2. Interface</vt:lpstr>
      <vt:lpstr>Cont…</vt:lpstr>
      <vt:lpstr>Multiple methods in interface</vt:lpstr>
      <vt:lpstr>Multiple interface</vt:lpstr>
      <vt:lpstr>Extending interface?</vt:lpstr>
      <vt:lpstr>Multiple inheritance-interface</vt:lpstr>
      <vt:lpstr>3. Polymorphism</vt:lpstr>
      <vt:lpstr>Cont…</vt:lpstr>
      <vt:lpstr>Method Overloading</vt:lpstr>
      <vt:lpstr>Example:</vt:lpstr>
      <vt:lpstr>Method Overriding</vt:lpstr>
      <vt:lpstr> (cont’d)</vt:lpstr>
      <vt:lpstr>Example</vt:lpstr>
      <vt:lpstr>4. Abstract Class?</vt:lpstr>
      <vt:lpstr>Example Hierarchy</vt:lpstr>
      <vt:lpstr>Slide 21</vt:lpstr>
      <vt:lpstr>Slide 22</vt:lpstr>
      <vt:lpstr>Slide 23</vt:lpstr>
      <vt:lpstr>description() Method</vt:lpstr>
      <vt:lpstr>Slide 25</vt:lpstr>
      <vt:lpstr>Slide 26</vt:lpstr>
      <vt:lpstr>description() Revisited</vt:lpstr>
      <vt:lpstr>description Method Revisited</vt:lpstr>
      <vt:lpstr>Abstract Methods</vt:lpstr>
      <vt:lpstr>Slide 30</vt:lpstr>
      <vt:lpstr>Abstract Classes</vt:lpstr>
      <vt:lpstr>Using Abstract Classes</vt:lpstr>
      <vt:lpstr>Calls to Abstract Methods</vt:lpstr>
      <vt:lpstr>Slide 34</vt:lpstr>
      <vt:lpstr>Advantages</vt:lpstr>
      <vt:lpstr>Summary of Abstract Classes</vt:lpstr>
      <vt:lpstr>Problem Situation?</vt:lpstr>
      <vt:lpstr>Interfaces</vt:lpstr>
      <vt:lpstr>Employee Interface</vt:lpstr>
      <vt:lpstr>Slide 40</vt:lpstr>
      <vt:lpstr>Slide 41</vt:lpstr>
      <vt:lpstr>Using Intern-student Class</vt:lpstr>
      <vt:lpstr>Variable Types</vt:lpstr>
      <vt:lpstr>Variable vs Object Types (Again)</vt:lpstr>
      <vt:lpstr>Example</vt:lpstr>
      <vt:lpstr>Example</vt:lpstr>
      <vt:lpstr>Example</vt:lpstr>
      <vt:lpstr>Example</vt:lpstr>
      <vt:lpstr>Exercise</vt:lpstr>
      <vt:lpstr>Summary</vt:lpstr>
    </vt:vector>
  </TitlesOfParts>
  <Company>Addis Ababa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Mulugeta Libsie</dc:creator>
  <cp:lastModifiedBy>Bk</cp:lastModifiedBy>
  <cp:revision>1829</cp:revision>
  <cp:lastPrinted>2001-01-16T14:03:29Z</cp:lastPrinted>
  <dcterms:created xsi:type="dcterms:W3CDTF">2000-12-18T09:01:31Z</dcterms:created>
  <dcterms:modified xsi:type="dcterms:W3CDTF">2016-12-17T02:15:14Z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