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48"/>
  </p:notesMasterIdLst>
  <p:handoutMasterIdLst>
    <p:handoutMasterId r:id="rId49"/>
  </p:handoutMasterIdLst>
  <p:sldIdLst>
    <p:sldId id="504" r:id="rId2"/>
    <p:sldId id="505" r:id="rId3"/>
    <p:sldId id="506" r:id="rId4"/>
    <p:sldId id="508" r:id="rId5"/>
    <p:sldId id="520" r:id="rId6"/>
    <p:sldId id="509" r:id="rId7"/>
    <p:sldId id="519" r:id="rId8"/>
    <p:sldId id="512" r:id="rId9"/>
    <p:sldId id="510" r:id="rId10"/>
    <p:sldId id="511" r:id="rId11"/>
    <p:sldId id="513" r:id="rId12"/>
    <p:sldId id="514" r:id="rId13"/>
    <p:sldId id="515" r:id="rId14"/>
    <p:sldId id="517" r:id="rId15"/>
    <p:sldId id="516" r:id="rId16"/>
    <p:sldId id="518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6" r:id="rId27"/>
    <p:sldId id="537" r:id="rId28"/>
    <p:sldId id="531" r:id="rId29"/>
    <p:sldId id="533" r:id="rId30"/>
    <p:sldId id="532" r:id="rId31"/>
    <p:sldId id="534" r:id="rId32"/>
    <p:sldId id="535" r:id="rId33"/>
    <p:sldId id="538" r:id="rId34"/>
    <p:sldId id="539" r:id="rId35"/>
    <p:sldId id="540" r:id="rId36"/>
    <p:sldId id="541" r:id="rId37"/>
    <p:sldId id="544" r:id="rId38"/>
    <p:sldId id="563" r:id="rId39"/>
    <p:sldId id="545" r:id="rId40"/>
    <p:sldId id="546" r:id="rId41"/>
    <p:sldId id="547" r:id="rId42"/>
    <p:sldId id="548" r:id="rId43"/>
    <p:sldId id="556" r:id="rId44"/>
    <p:sldId id="552" r:id="rId45"/>
    <p:sldId id="553" r:id="rId46"/>
    <p:sldId id="564" r:id="rId47"/>
  </p:sldIdLst>
  <p:sldSz cx="9144000" cy="6858000" type="screen4x3"/>
  <p:notesSz cx="6881813" cy="9296400"/>
  <p:custDataLst>
    <p:tags r:id="rId50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 useTimings="0">
    <p:present/>
    <p:sldAll/>
    <p:penClr>
      <a:schemeClr val="tx1"/>
    </p:penClr>
  </p:showPr>
  <p:clrMru>
    <a:srgbClr val="7B7BD3"/>
    <a:srgbClr val="FFFFCC"/>
    <a:srgbClr val="4CB453"/>
    <a:srgbClr val="A6A6E2"/>
    <a:srgbClr val="F2E092"/>
    <a:srgbClr val="CDB033"/>
    <a:srgbClr val="FFFFFF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1" autoAdjust="0"/>
    <p:restoredTop sz="94612" autoAdjust="0"/>
  </p:normalViewPr>
  <p:slideViewPr>
    <p:cSldViewPr>
      <p:cViewPr>
        <p:scale>
          <a:sx n="63" d="100"/>
          <a:sy n="63" d="100"/>
        </p:scale>
        <p:origin x="-1038" y="-234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836" y="60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1B863A71-8C3B-4162-9064-EEC908D3262E}" type="datetime1">
              <a:rPr lang="de-AT"/>
              <a:pPr>
                <a:defRPr/>
              </a:pPr>
              <a:t>16.12.2016</a:t>
            </a:fld>
            <a:endParaRPr lang="de-DE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16A9FCBC-E655-41D2-8D3C-343D066EBAF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0A9651E7-90E3-4928-BDDF-8EA4ACB662E9}" type="datetime1">
              <a:rPr lang="de-AT"/>
              <a:pPr>
                <a:defRPr/>
              </a:pPr>
              <a:t>16.12.2016</a:t>
            </a:fld>
            <a:endParaRPr lang="de-DE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8013"/>
            <a:ext cx="5046663" cy="4181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Hier klicken, um Master-Textformat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A053F5EA-D19F-44C4-A480-BF560A12A2B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935F3D5-CB53-4659-8D31-B57C0D85DAEF}" type="datetime1">
              <a:rPr lang="de-AT" smtClean="0"/>
              <a:pPr/>
              <a:t>16.12.2016</a:t>
            </a:fld>
            <a:endParaRPr lang="de-DE" smtClean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B5D7E-6438-4F8A-8903-7C2585A968DF}" type="slidenum">
              <a:rPr lang="de-DE" smtClean="0"/>
              <a:pPr/>
              <a:t>1</a:t>
            </a:fld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99B4100-8013-4730-9A0C-09560AEDE7B0}" type="datetime1">
              <a:rPr lang="de-AT" smtClean="0"/>
              <a:pPr/>
              <a:t>16.12.2016</a:t>
            </a:fld>
            <a:endParaRPr lang="de-DE" smtClean="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F5D96-F82D-48D6-8F17-F370EFDCC547}" type="slidenum">
              <a:rPr lang="de-DE" smtClean="0"/>
              <a:pPr/>
              <a:t>11</a:t>
            </a:fld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C0A4240-46E2-4242-A643-C78E7AF5CEC9}" type="datetime1">
              <a:rPr lang="de-AT" smtClean="0"/>
              <a:pPr/>
              <a:t>16.12.2016</a:t>
            </a:fld>
            <a:endParaRPr lang="de-DE" smtClean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E4AE1-D369-4B55-A127-B4D160C7649E}" type="slidenum">
              <a:rPr lang="de-DE" smtClean="0"/>
              <a:pPr/>
              <a:t>18</a:t>
            </a:fld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547688"/>
            <a:ext cx="900906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28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6600" y="6629400"/>
            <a:ext cx="1905000" cy="762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fld id="{EDB94EBA-613F-4D73-B739-24F8F5B7755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BFCDA-E7AF-4019-AD89-DCFCAB2938A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73063"/>
            <a:ext cx="1943100" cy="5722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73063"/>
            <a:ext cx="5676900" cy="5722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5706A-E2F5-419A-91CB-C086201408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EB4A7-423F-4FDF-AB6E-1F3971C00C5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FE328-0F1D-4418-8B95-D58EB3E4C1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32476-71E0-40AF-BAEB-9F0E17BA79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10D6C-EFEF-4A1D-81B3-B95F93378AD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22D1A-6399-4696-84CE-1B570D67820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CFA9-73E3-4E33-8B3B-B416EB0DD0F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667AE-27BF-4EED-9996-C540292E2D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9E344-0D30-4D24-8DBE-A9872541702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CC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27163" y="373063"/>
            <a:ext cx="6802437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28878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bg2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AB95DC67-ADED-4496-9E92-75EA253B7FE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254000" indent="-254000" algn="l" rtl="0" eaLnBrk="0" fontAlgn="base" hangingPunct="0">
        <a:spcBef>
          <a:spcPct val="5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778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2800" indent="-2778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>
          <a:solidFill>
            <a:schemeClr val="tx1"/>
          </a:solidFill>
          <a:latin typeface="Tahoma" pitchFamily="34" charset="0"/>
        </a:defRPr>
      </a:lvl3pPr>
      <a:lvl4pPr marL="1066800" indent="-2524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Tahoma" pitchFamily="34" charset="0"/>
        </a:defRPr>
      </a:lvl4pPr>
      <a:lvl5pPr marL="1270000" indent="-2016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5pPr>
      <a:lvl6pPr marL="17272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6pPr>
      <a:lvl7pPr marL="21844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7pPr>
      <a:lvl8pPr marL="26416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8pPr>
      <a:lvl9pPr marL="3098800" indent="-2016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EventTypesandListenerInterface.docx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381000" y="54864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buFontTx/>
              <a:buNone/>
            </a:pPr>
            <a:r>
              <a:rPr lang="en-US" sz="3600" i="1" dirty="0" smtClean="0">
                <a:solidFill>
                  <a:schemeClr val="hlink"/>
                </a:solidFill>
              </a:rPr>
              <a:t>Advanced </a:t>
            </a:r>
            <a:r>
              <a:rPr lang="en-US" sz="3600" i="1" dirty="0">
                <a:solidFill>
                  <a:schemeClr val="hlink"/>
                </a:solidFill>
              </a:rPr>
              <a:t>Programming</a:t>
            </a:r>
          </a:p>
          <a:p>
            <a:pPr algn="ctr">
              <a:buFontTx/>
              <a:buNone/>
            </a:pPr>
            <a:endParaRPr lang="en-US" sz="3200" dirty="0"/>
          </a:p>
          <a:p>
            <a:pPr algn="ctr">
              <a:buFontTx/>
              <a:buNone/>
            </a:pPr>
            <a:endParaRPr lang="en-US" sz="2400" i="1" dirty="0">
              <a:solidFill>
                <a:schemeClr val="hlink"/>
              </a:solidFill>
            </a:endParaRPr>
          </a:p>
          <a:p>
            <a:pPr algn="ctr">
              <a:buFontTx/>
              <a:buNone/>
            </a:pPr>
            <a:r>
              <a:rPr lang="en-US" sz="3200" dirty="0"/>
              <a:t>Computer Science </a:t>
            </a:r>
            <a:r>
              <a:rPr lang="en-US" sz="3200" dirty="0" smtClean="0"/>
              <a:t>Program</a:t>
            </a:r>
          </a:p>
          <a:p>
            <a:pPr algn="ctr">
              <a:buFontTx/>
              <a:buNone/>
            </a:pPr>
            <a:r>
              <a:rPr lang="en-US" sz="3200" dirty="0" smtClean="0"/>
              <a:t>By: </a:t>
            </a:r>
            <a:r>
              <a:rPr lang="en-US" sz="3200" dirty="0" err="1" smtClean="0"/>
              <a:t>Biruk</a:t>
            </a:r>
            <a:r>
              <a:rPr lang="en-US" sz="3200" dirty="0" smtClean="0"/>
              <a:t> M.</a:t>
            </a:r>
            <a:endParaRPr lang="en-US" sz="3200" dirty="0"/>
          </a:p>
          <a:p>
            <a:pPr algn="ctr"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To create a user interface, you need to create either a frame or an applet to hold the user-interface components.</a:t>
            </a:r>
          </a:p>
          <a:p>
            <a:pPr algn="just"/>
            <a:r>
              <a:rPr lang="en-US" smtClean="0"/>
              <a:t>A top-level window (that is, a window that is not contained inside another window) is called a frame in Java.</a:t>
            </a:r>
          </a:p>
          <a:p>
            <a:pPr algn="just"/>
            <a:r>
              <a:rPr lang="en-US" smtClean="0"/>
              <a:t>A Frame has:</a:t>
            </a:r>
          </a:p>
          <a:p>
            <a:pPr lvl="1" algn="just"/>
            <a:r>
              <a:rPr lang="en-US" smtClean="0"/>
              <a:t> a title bar (containing an icon, a title, and the minimize/maximize(restore-down)/close buttons), </a:t>
            </a:r>
          </a:p>
          <a:p>
            <a:pPr lvl="1" algn="just"/>
            <a:r>
              <a:rPr lang="en-US" smtClean="0"/>
              <a:t>an optional menu bar and </a:t>
            </a:r>
          </a:p>
          <a:p>
            <a:pPr lvl="1" algn="just"/>
            <a:r>
              <a:rPr lang="en-US" smtClean="0"/>
              <a:t>the content display area.</a:t>
            </a:r>
          </a:p>
          <a:p>
            <a:pPr algn="just"/>
            <a:r>
              <a:rPr lang="en-US" smtClean="0"/>
              <a:t>To create a frame, use the </a:t>
            </a:r>
            <a:r>
              <a:rPr lang="en-US" b="1" smtClean="0"/>
              <a:t>JFrame class</a:t>
            </a:r>
          </a:p>
          <a:p>
            <a:pPr algn="just"/>
            <a:endParaRPr lang="en-US" smtClean="0"/>
          </a:p>
          <a:p>
            <a:pPr algn="just"/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9589F8-4F72-41B3-BBE5-7D8929469E07}" type="slidenum">
              <a:rPr lang="de-DE" smtClean="0"/>
              <a:pPr/>
              <a:t>10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b="1" smtClean="0"/>
              <a:t>Example 1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import javax.swing.JFrame;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public class MyFrame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 	 public static void main(String[] args)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	 // Create a frame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	JFrame frame = new JFrame("MyFrame");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 		frame.setSize(400, 300); // Set the frame size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 		// Center a frame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	frame.setLocationRelativeTo(</a:t>
            </a:r>
            <a:r>
              <a:rPr lang="en-US" sz="2000" b="1" smtClean="0"/>
              <a:t>null); </a:t>
            </a:r>
            <a:r>
              <a:rPr lang="en-US" sz="2000" smtClean="0"/>
              <a:t>//</a:t>
            </a:r>
            <a:r>
              <a:rPr lang="en-US" sz="1600" smtClean="0"/>
              <a:t>or .setLocation(300,200)</a:t>
            </a:r>
            <a:endParaRPr lang="en-US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	frame.setDefaultCloseOperation(J</a:t>
            </a:r>
            <a:r>
              <a:rPr lang="en-US" sz="1800" smtClean="0"/>
              <a:t>Frame.EXIT_ON_CLOSE</a:t>
            </a:r>
            <a:r>
              <a:rPr lang="en-US" sz="2000" smtClean="0"/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 		frame.setVisible(true); // Display the frame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 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 }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089A13-FE35-4D03-930E-CA94AEA33CC8}" type="slidenum">
              <a:rPr lang="de-DE" smtClean="0"/>
              <a:pPr/>
              <a:t>11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 (cont’d)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0F4448D-A284-48FD-91B1-727BDC7428EB}" type="slidenum">
              <a:rPr lang="de-DE" smtClean="0"/>
              <a:pPr/>
              <a:t>12</a:t>
            </a:fld>
            <a:endParaRPr lang="de-DE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4582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14400" y="4267200"/>
            <a:ext cx="739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/>
              <a:t>JFrame is a top-level container to hold GUI components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Adding Components to a Frame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javax.swing.JFrame</a:t>
            </a:r>
            <a:r>
              <a:rPr lang="en-US" sz="18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javax.swing.JButton</a:t>
            </a:r>
            <a:r>
              <a:rPr lang="en-US" sz="18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FrameWithButton</a:t>
            </a:r>
            <a:r>
              <a:rPr lang="en-US" sz="1800" dirty="0" smtClean="0"/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/>
              <a:t>  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nn-NO" sz="1600" dirty="0" smtClean="0">
                <a:latin typeface="+mn-lt"/>
                <a:ea typeface="+mn-ea"/>
                <a:cs typeface="+mn-cs"/>
              </a:rPr>
              <a:t>JFrame frame = new JFrame("MyFrame");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// Add a button into the frame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1600" dirty="0" err="1" smtClean="0">
                <a:latin typeface="+mn-lt"/>
                <a:ea typeface="+mn-ea"/>
                <a:cs typeface="+mn-cs"/>
              </a:rPr>
              <a:t>JButton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jbtOK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 = new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JButton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("OK");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1600" dirty="0" err="1" smtClean="0">
                <a:latin typeface="+mn-lt"/>
                <a:ea typeface="+mn-ea"/>
                <a:cs typeface="+mn-cs"/>
              </a:rPr>
              <a:t>frame.add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jbtOK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);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1600" dirty="0" err="1" smtClean="0">
                <a:latin typeface="+mn-lt"/>
                <a:ea typeface="+mn-ea"/>
                <a:cs typeface="+mn-cs"/>
              </a:rPr>
              <a:t>frame.setSize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(400, 300);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frame.setLocation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(360,360</a:t>
            </a:r>
            <a:r>
              <a:rPr lang="en-US" sz="1200" dirty="0" smtClean="0">
                <a:latin typeface="+mn-lt"/>
                <a:ea typeface="+mn-ea"/>
                <a:cs typeface="+mn-cs"/>
              </a:rPr>
              <a:t>);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frame.setDefaultCloseOperation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JFrame.EXIT_ON_CLOSE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);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frame.setVisible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(true</a:t>
            </a:r>
            <a:r>
              <a:rPr lang="en-US" sz="1200" dirty="0" smtClean="0">
                <a:latin typeface="+mn-lt"/>
                <a:ea typeface="+mn-ea"/>
                <a:cs typeface="+mn-cs"/>
              </a:rPr>
              <a:t>);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/>
              <a:t> 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/>
              <a:t> }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FD5D88-050D-4819-80A2-535244CF7895}" type="slidenum">
              <a:rPr lang="de-DE" smtClean="0"/>
              <a:pPr/>
              <a:t>13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 (cont’d)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Adding Lablel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import javax.swing.JFrame;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import javax.swing.JLabel;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public class FrameWithLabel {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  public static void main(String[] args) {</a:t>
            </a:r>
          </a:p>
          <a:p>
            <a:pPr lvl="2">
              <a:buFont typeface="Wingdings" pitchFamily="2" charset="2"/>
              <a:buNone/>
            </a:pPr>
            <a:r>
              <a:rPr lang="en-US" sz="1600" smtClean="0"/>
              <a:t> </a:t>
            </a:r>
            <a:r>
              <a:rPr lang="nn-NO" sz="1600" smtClean="0"/>
              <a:t>JFrame frame = new JFrame("MyFrame"); </a:t>
            </a:r>
          </a:p>
          <a:p>
            <a:pPr lvl="2">
              <a:buFont typeface="Wingdings" pitchFamily="2" charset="2"/>
              <a:buNone/>
            </a:pPr>
            <a:r>
              <a:rPr lang="en-US" sz="1600" smtClean="0"/>
              <a:t>// Add a lable into the frame</a:t>
            </a:r>
          </a:p>
          <a:p>
            <a:pPr lvl="2">
              <a:buFont typeface="Wingdings" pitchFamily="2" charset="2"/>
              <a:buNone/>
            </a:pPr>
            <a:r>
              <a:rPr lang="en-US" sz="1600" smtClean="0"/>
              <a:t>JLabel jLblName = new JLabel(“First Name");</a:t>
            </a:r>
          </a:p>
          <a:p>
            <a:pPr lvl="2">
              <a:buFont typeface="Wingdings" pitchFamily="2" charset="2"/>
              <a:buNone/>
            </a:pPr>
            <a:r>
              <a:rPr lang="en-US" sz="1600" smtClean="0"/>
              <a:t>frame.add(jLblName);</a:t>
            </a:r>
          </a:p>
          <a:p>
            <a:pPr lvl="2">
              <a:buFont typeface="Wingdings" pitchFamily="2" charset="2"/>
              <a:buNone/>
            </a:pPr>
            <a:r>
              <a:rPr lang="en-US" sz="1600" smtClean="0"/>
              <a:t>frame.setSize(400, 300); </a:t>
            </a:r>
          </a:p>
          <a:p>
            <a:pPr lvl="2">
              <a:buFont typeface="Wingdings" pitchFamily="2" charset="2"/>
              <a:buNone/>
            </a:pPr>
            <a:r>
              <a:rPr lang="en-US" sz="1600" smtClean="0"/>
              <a:t> frame.setLocation(360,360</a:t>
            </a:r>
            <a:r>
              <a:rPr lang="en-US" sz="1200" smtClean="0"/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sz="1200" smtClean="0"/>
              <a:t> </a:t>
            </a:r>
            <a:r>
              <a:rPr lang="en-US" sz="1600" smtClean="0"/>
              <a:t>frame.setDefaultCloseOperation(JFrame.EXIT_ON_CLOSE);</a:t>
            </a:r>
          </a:p>
          <a:p>
            <a:pPr lvl="2">
              <a:buFont typeface="Wingdings" pitchFamily="2" charset="2"/>
              <a:buNone/>
            </a:pPr>
            <a:r>
              <a:rPr lang="en-US" sz="1600" smtClean="0"/>
              <a:t> frame.setVisible(true</a:t>
            </a:r>
            <a:r>
              <a:rPr lang="en-US" sz="1200" smtClean="0"/>
              <a:t>); 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 }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6AC7B9-B94E-4871-87FC-310057440513}" type="slidenum">
              <a:rPr lang="de-DE" smtClean="0"/>
              <a:pPr/>
              <a:t>14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 Managers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smtClean="0"/>
              <a:t>Java’s layout managers provide a level of abstraction that automatically maps your user interface on all window systems.</a:t>
            </a:r>
          </a:p>
          <a:p>
            <a:pPr algn="just"/>
            <a:r>
              <a:rPr lang="en-US" sz="2200" smtClean="0"/>
              <a:t>The Java GUI components are placed in containers, where they are arranged by the container’s layout manager.</a:t>
            </a:r>
          </a:p>
          <a:p>
            <a:pPr algn="just"/>
            <a:r>
              <a:rPr lang="en-US" sz="2200" smtClean="0"/>
              <a:t>Layout managers are set in containers using the setLayout(aLayoutManager) method.</a:t>
            </a:r>
          </a:p>
          <a:p>
            <a:pPr algn="just"/>
            <a:r>
              <a:rPr lang="en-US" sz="2200" smtClean="0"/>
              <a:t>This section introduces three basic layout managers: FlowLayout, GridLayout, and BorderLayout.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6B1F4E-48E4-407F-9C90-1E58E8BA1EB6}" type="slidenum">
              <a:rPr lang="de-DE" smtClean="0"/>
              <a:pPr/>
              <a:t>15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 err="1" smtClean="0"/>
              <a:t>Flowlayout</a:t>
            </a:r>
            <a:endParaRPr lang="en-US" sz="2200" dirty="0" smtClean="0"/>
          </a:p>
          <a:p>
            <a:pPr lvl="1">
              <a:defRPr/>
            </a:pPr>
            <a:r>
              <a:rPr lang="en-US" sz="1800" dirty="0" smtClean="0">
                <a:ea typeface="+mn-ea"/>
                <a:cs typeface="+mn-cs"/>
              </a:rPr>
              <a:t>Is the simplest layout manager. </a:t>
            </a:r>
          </a:p>
          <a:p>
            <a:pPr lvl="1">
              <a:defRPr/>
            </a:pPr>
            <a:r>
              <a:rPr lang="en-US" sz="1800" dirty="0" smtClean="0">
                <a:ea typeface="+mn-ea"/>
                <a:cs typeface="+mn-cs"/>
              </a:rPr>
              <a:t>The components are arranged in the container from left to right in the order in which they were added. When one row is filled, a new row is started.</a:t>
            </a:r>
          </a:p>
          <a:p>
            <a:pPr lvl="1">
              <a:defRPr/>
            </a:pPr>
            <a:r>
              <a:rPr lang="en-US" sz="1800" dirty="0" smtClean="0">
                <a:ea typeface="+mn-ea"/>
                <a:cs typeface="+mn-cs"/>
              </a:rPr>
              <a:t>You can specify the way the components are aligned by using one of three constants: </a:t>
            </a:r>
          </a:p>
          <a:p>
            <a:pPr lvl="2">
              <a:defRPr/>
            </a:pPr>
            <a:r>
              <a:rPr lang="en-US" sz="1600" b="1" dirty="0" err="1" smtClean="0">
                <a:latin typeface="+mn-lt"/>
                <a:ea typeface="+mn-ea"/>
                <a:cs typeface="+mn-cs"/>
              </a:rPr>
              <a:t>FlowLayout</a:t>
            </a:r>
            <a:r>
              <a:rPr lang="en-US" sz="1600" b="1" dirty="0" smtClean="0">
                <a:latin typeface="+mn-lt"/>
                <a:ea typeface="+mn-ea"/>
                <a:cs typeface="+mn-cs"/>
              </a:rPr>
              <a:t> RIGHT, </a:t>
            </a:r>
          </a:p>
          <a:p>
            <a:pPr lvl="2">
              <a:defRPr/>
            </a:pPr>
            <a:r>
              <a:rPr lang="en-US" sz="1600" b="1" dirty="0" err="1" smtClean="0">
                <a:latin typeface="+mn-lt"/>
                <a:ea typeface="+mn-ea"/>
                <a:cs typeface="+mn-cs"/>
              </a:rPr>
              <a:t>FlowLayout.CENTER</a:t>
            </a:r>
            <a:r>
              <a:rPr lang="en-US" sz="1600" b="1" dirty="0" smtClean="0">
                <a:latin typeface="+mn-lt"/>
                <a:ea typeface="+mn-ea"/>
                <a:cs typeface="+mn-cs"/>
              </a:rPr>
              <a:t>, or </a:t>
            </a:r>
          </a:p>
          <a:p>
            <a:pPr lvl="2">
              <a:defRPr/>
            </a:pPr>
            <a:r>
              <a:rPr lang="en-US" sz="1600" b="1" dirty="0" err="1" smtClean="0">
                <a:latin typeface="+mn-lt"/>
                <a:ea typeface="+mn-ea"/>
                <a:cs typeface="+mn-cs"/>
              </a:rPr>
              <a:t>FlowLayout.LEFT</a:t>
            </a:r>
            <a:r>
              <a:rPr lang="en-US" sz="1600" b="1" dirty="0" smtClean="0">
                <a:latin typeface="+mn-lt"/>
                <a:ea typeface="+mn-ea"/>
                <a:cs typeface="+mn-cs"/>
              </a:rPr>
              <a:t>.</a:t>
            </a:r>
          </a:p>
          <a:p>
            <a:pPr lvl="1">
              <a:defRPr/>
            </a:pPr>
            <a:r>
              <a:rPr lang="en-US" sz="1800" dirty="0" smtClean="0">
                <a:ea typeface="+mn-ea"/>
                <a:cs typeface="+mn-cs"/>
              </a:rPr>
              <a:t>You can also specify the gap between components in pixels.</a:t>
            </a:r>
            <a:endParaRPr lang="en-US" sz="180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3C42C8-E020-4673-8D7F-2EE741AEE536}" type="slidenum">
              <a:rPr lang="de-DE" smtClean="0"/>
              <a:pPr/>
              <a:t>16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FlowLayout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/>
              <a:t>EXAMPLE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/>
              <a:t>import</a:t>
            </a:r>
            <a:r>
              <a:rPr lang="en-US" sz="1800" dirty="0" smtClean="0"/>
              <a:t> </a:t>
            </a:r>
            <a:r>
              <a:rPr lang="en-US" sz="1800" dirty="0" err="1" smtClean="0"/>
              <a:t>javax.swing.JLabel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/>
              <a:t>import</a:t>
            </a:r>
            <a:r>
              <a:rPr lang="en-US" sz="1800" dirty="0" smtClean="0"/>
              <a:t> </a:t>
            </a:r>
            <a:r>
              <a:rPr lang="en-US" sz="1800" dirty="0" err="1" smtClean="0"/>
              <a:t>javax.swing.JTextField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/>
              <a:t>import</a:t>
            </a:r>
            <a:r>
              <a:rPr lang="en-US" sz="1800" dirty="0" smtClean="0"/>
              <a:t> </a:t>
            </a:r>
            <a:r>
              <a:rPr lang="en-US" sz="1800" dirty="0" err="1" smtClean="0"/>
              <a:t>javax.swing.JFrame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/>
              <a:t>import</a:t>
            </a:r>
            <a:r>
              <a:rPr lang="en-US" sz="1800" dirty="0" smtClean="0"/>
              <a:t> </a:t>
            </a:r>
            <a:r>
              <a:rPr lang="en-US" sz="1800" dirty="0" err="1" smtClean="0"/>
              <a:t>java.awt.FlowLayout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/>
              <a:t>public</a:t>
            </a:r>
            <a:r>
              <a:rPr lang="en-US" sz="1800" dirty="0" smtClean="0"/>
              <a:t> </a:t>
            </a:r>
            <a:r>
              <a:rPr lang="en-US" sz="1800" b="1" dirty="0" smtClean="0"/>
              <a:t>class</a:t>
            </a:r>
            <a:r>
              <a:rPr lang="en-US" sz="1800" dirty="0" smtClean="0"/>
              <a:t> </a:t>
            </a:r>
            <a:r>
              <a:rPr lang="en-US" sz="1800" dirty="0" err="1" smtClean="0"/>
              <a:t>ShowFlowLayout</a:t>
            </a:r>
            <a:r>
              <a:rPr lang="en-US" sz="1800" dirty="0" smtClean="0"/>
              <a:t> </a:t>
            </a:r>
            <a:r>
              <a:rPr lang="en-US" sz="1800" b="1" dirty="0" smtClean="0"/>
              <a:t>extends</a:t>
            </a:r>
            <a:r>
              <a:rPr lang="en-US" sz="1800" dirty="0" smtClean="0"/>
              <a:t> </a:t>
            </a:r>
            <a:r>
              <a:rPr lang="en-US" sz="1800" dirty="0" err="1" smtClean="0"/>
              <a:t>JFrame</a:t>
            </a:r>
            <a:r>
              <a:rPr lang="en-US" sz="1800" dirty="0" smtClean="0"/>
              <a:t>{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ea typeface="+mn-ea"/>
                <a:cs typeface="+mn-cs"/>
              </a:rPr>
              <a:t>public</a:t>
            </a:r>
            <a:r>
              <a:rPr lang="en-US" sz="1800" dirty="0" smtClean="0">
                <a:ea typeface="+mn-ea"/>
                <a:cs typeface="+mn-cs"/>
              </a:rPr>
              <a:t> </a:t>
            </a:r>
            <a:r>
              <a:rPr lang="en-US" sz="1800" dirty="0" err="1" smtClean="0">
                <a:ea typeface="+mn-ea"/>
                <a:cs typeface="+mn-cs"/>
              </a:rPr>
              <a:t>ShowFlowLayout</a:t>
            </a:r>
            <a:r>
              <a:rPr lang="en-US" sz="1800" dirty="0" smtClean="0">
                <a:ea typeface="+mn-ea"/>
                <a:cs typeface="+mn-cs"/>
              </a:rPr>
              <a:t>() {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// Set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FlowLayout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, aligned left with horizontal gap 10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// and vertical gap 20 between components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err="1" smtClean="0">
                <a:latin typeface="+mn-lt"/>
                <a:ea typeface="+mn-ea"/>
                <a:cs typeface="+mn-cs"/>
              </a:rPr>
              <a:t>setLayout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</a:t>
            </a:r>
            <a:r>
              <a:rPr lang="en-US" sz="1600" b="1" dirty="0" smtClean="0">
                <a:latin typeface="+mn-lt"/>
                <a:ea typeface="+mn-ea"/>
                <a:cs typeface="+mn-cs"/>
              </a:rPr>
              <a:t>new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FlowLayout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FlowLayout.</a:t>
            </a:r>
            <a:r>
              <a:rPr lang="en-US" sz="1600" i="1" dirty="0" err="1" smtClean="0">
                <a:latin typeface="+mn-lt"/>
                <a:ea typeface="+mn-ea"/>
                <a:cs typeface="+mn-cs"/>
              </a:rPr>
              <a:t>LEFT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, 10, 20) 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// Add labels and text fields to the frame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add(</a:t>
            </a:r>
            <a:r>
              <a:rPr lang="en-US" sz="1600" b="1" dirty="0" smtClean="0">
                <a:latin typeface="+mn-lt"/>
                <a:ea typeface="+mn-ea"/>
                <a:cs typeface="+mn-cs"/>
              </a:rPr>
              <a:t>new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JLabel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("First Name"));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add(</a:t>
            </a:r>
            <a:r>
              <a:rPr lang="en-US" sz="1600" b="1" dirty="0" smtClean="0">
                <a:latin typeface="+mn-lt"/>
                <a:ea typeface="+mn-ea"/>
                <a:cs typeface="+mn-cs"/>
              </a:rPr>
              <a:t>new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JTextField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(8));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add(</a:t>
            </a:r>
            <a:r>
              <a:rPr lang="en-US" sz="1600" b="1" dirty="0" smtClean="0">
                <a:latin typeface="+mn-lt"/>
                <a:ea typeface="+mn-ea"/>
                <a:cs typeface="+mn-cs"/>
              </a:rPr>
              <a:t>new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JLabel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("MI"));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add(</a:t>
            </a:r>
            <a:r>
              <a:rPr lang="en-US" sz="1600" b="1" dirty="0" smtClean="0">
                <a:latin typeface="+mn-lt"/>
                <a:ea typeface="+mn-ea"/>
                <a:cs typeface="+mn-cs"/>
              </a:rPr>
              <a:t>new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JTextField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(1));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add(</a:t>
            </a:r>
            <a:r>
              <a:rPr lang="en-US" sz="1600" b="1" dirty="0" smtClean="0">
                <a:latin typeface="+mn-lt"/>
                <a:ea typeface="+mn-ea"/>
                <a:cs typeface="+mn-cs"/>
              </a:rPr>
              <a:t>new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JLabel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("Last Name"));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add(</a:t>
            </a:r>
            <a:r>
              <a:rPr lang="en-US" sz="1600" b="1" dirty="0" smtClean="0">
                <a:latin typeface="+mn-lt"/>
                <a:ea typeface="+mn-ea"/>
                <a:cs typeface="+mn-cs"/>
              </a:rPr>
              <a:t>new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JTextField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(8));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}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 </a:t>
            </a:r>
            <a:endParaRPr lang="en-US" dirty="0" smtClean="0"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6A98DA-74FE-4C4B-BBE1-0677AB229C49}" type="slidenum">
              <a:rPr lang="de-DE" smtClean="0"/>
              <a:pPr/>
              <a:t>17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FlowLayout (cont’d)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2971800"/>
          </a:xfrm>
        </p:spPr>
        <p:txBody>
          <a:bodyPr/>
          <a:lstStyle/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/** Main method */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</a:t>
            </a:r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static</a:t>
            </a:r>
            <a:r>
              <a:rPr lang="en-US" smtClean="0"/>
              <a:t> </a:t>
            </a:r>
            <a:r>
              <a:rPr lang="en-US" b="1" smtClean="0"/>
              <a:t>void</a:t>
            </a:r>
            <a:r>
              <a:rPr lang="en-US" smtClean="0"/>
              <a:t>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ShowFlowLayout  frame = </a:t>
            </a:r>
            <a:r>
              <a:rPr lang="en-US" b="1" smtClean="0"/>
              <a:t>new</a:t>
            </a:r>
            <a:r>
              <a:rPr lang="en-US" smtClean="0"/>
              <a:t> ShowFlowLayout();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frame.setTitle("ShowFlowLayout");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frame.setSize(200, 200);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frame.setLocationRelativeTo(</a:t>
            </a:r>
            <a:r>
              <a:rPr lang="en-US" b="1" smtClean="0"/>
              <a:t>null</a:t>
            </a:r>
            <a:r>
              <a:rPr lang="en-US" smtClean="0"/>
              <a:t>); // Center the frame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frame.setDefaultCloseOperation(JFrame.</a:t>
            </a:r>
            <a:r>
              <a:rPr lang="en-US" i="1" smtClean="0"/>
              <a:t>EXIT_ON_CLOSE</a:t>
            </a:r>
            <a:r>
              <a:rPr lang="en-US" smtClean="0"/>
              <a:t>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frame.setVisible(</a:t>
            </a:r>
            <a:r>
              <a:rPr lang="en-US" b="1" smtClean="0"/>
              <a:t>true</a:t>
            </a:r>
            <a:r>
              <a:rPr lang="en-US" smtClean="0"/>
              <a:t>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E8C3D2-79C5-4746-8516-3EE084355A0A}" type="slidenum">
              <a:rPr lang="de-DE" smtClean="0"/>
              <a:pPr/>
              <a:t>18</a:t>
            </a:fld>
            <a:endParaRPr lang="de-DE" smtClean="0"/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648200"/>
            <a:ext cx="18859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4400" y="4267200"/>
            <a:ext cx="777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lvl="2" indent="-277813" eaLnBrk="0" hangingPunct="0">
              <a:spcBef>
                <a:spcPts val="0"/>
              </a:spcBef>
              <a:buClr>
                <a:schemeClr val="folHlink"/>
              </a:buClr>
              <a:buSzTx/>
              <a:buFont typeface="Wingdings" pitchFamily="2" charset="2"/>
              <a:buNone/>
              <a:defRPr/>
            </a:pPr>
            <a:r>
              <a:rPr lang="en-US" b="1" kern="0" dirty="0">
                <a:latin typeface="Tahoma" pitchFamily="34" charset="0"/>
              </a:rPr>
              <a:t>Output</a:t>
            </a:r>
          </a:p>
          <a:p>
            <a:pPr marL="812800" lvl="2" indent="-277813" eaLnBrk="0" hangingPunct="0">
              <a:spcBef>
                <a:spcPts val="0"/>
              </a:spcBef>
              <a:buClr>
                <a:schemeClr val="folHlink"/>
              </a:buClr>
              <a:buSzTx/>
              <a:buFont typeface="Wingdings" pitchFamily="2" charset="2"/>
              <a:buNone/>
              <a:defRPr/>
            </a:pPr>
            <a:endParaRPr lang="en-US" sz="2800" b="1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GridLayout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Arranges components in a grid (matrix) formation.</a:t>
            </a:r>
          </a:p>
          <a:p>
            <a:pPr algn="just"/>
            <a:r>
              <a:rPr lang="en-US" smtClean="0"/>
              <a:t>The components are placed in the grid from left to right, starting with the first row, then the second, and so on, in the order in which they are added.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B2909D-C4F0-4B2F-B42C-D5EFE5A8C245}" type="slidenum">
              <a:rPr lang="de-DE" smtClean="0"/>
              <a:pPr/>
              <a:t>19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2F4B9D-B989-4333-AC37-015984BF4B5C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0825" y="1773238"/>
            <a:ext cx="8424863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r>
              <a:rPr lang="en-US" sz="4000" kern="0" dirty="0">
                <a:cs typeface="+mn-cs"/>
              </a:rPr>
              <a:t>Chapter </a:t>
            </a:r>
            <a:r>
              <a:rPr lang="en-US" sz="4000" kern="0" dirty="0" smtClean="0">
                <a:cs typeface="+mn-cs"/>
              </a:rPr>
              <a:t>six</a:t>
            </a:r>
            <a:endParaRPr lang="en-US" sz="4000" kern="0" dirty="0">
              <a:cs typeface="+mn-cs"/>
            </a:endParaRPr>
          </a:p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r>
              <a:rPr lang="en-US" sz="4400" kern="0" dirty="0" smtClean="0">
                <a:solidFill>
                  <a:schemeClr val="hlink"/>
                </a:solidFill>
                <a:latin typeface="Broadway BT" pitchFamily="82" charset="0"/>
                <a:cs typeface="+mn-cs"/>
              </a:rPr>
              <a:t>Introduction to GUI-(AWT </a:t>
            </a:r>
            <a:r>
              <a:rPr lang="en-US" sz="4400" kern="0" dirty="0">
                <a:solidFill>
                  <a:schemeClr val="hlink"/>
                </a:solidFill>
                <a:latin typeface="Broadway BT" pitchFamily="82" charset="0"/>
                <a:cs typeface="+mn-cs"/>
              </a:rPr>
              <a:t>and </a:t>
            </a:r>
            <a:r>
              <a:rPr lang="en-US" sz="4400" kern="0" dirty="0" smtClean="0">
                <a:solidFill>
                  <a:schemeClr val="hlink"/>
                </a:solidFill>
                <a:latin typeface="Broadway BT" pitchFamily="82" charset="0"/>
                <a:cs typeface="+mn-cs"/>
              </a:rPr>
              <a:t>Swing)</a:t>
            </a:r>
            <a:endParaRPr lang="en-US" sz="4400" kern="0" dirty="0">
              <a:latin typeface="Broadway BT" pitchFamily="82" charset="0"/>
              <a:cs typeface="+mn-cs"/>
            </a:endParaRPr>
          </a:p>
          <a:p>
            <a:pPr marL="254000" indent="-254000" algn="ctr"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  <a:defRPr/>
            </a:pPr>
            <a:endParaRPr lang="en-US" sz="3200" kern="0" dirty="0">
              <a:latin typeface="Broadway BT" pitchFamily="8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GridLayout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/>
              <a:t>EXAMPLE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javax.swing.JLabel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javax.swing.JTextField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javax.swing.JFrame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java.awt.GridLayout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public class </a:t>
            </a:r>
            <a:r>
              <a:rPr lang="en-US" sz="1800" dirty="0" err="1" smtClean="0"/>
              <a:t>ShowGridLayout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JFrame</a:t>
            </a:r>
            <a:r>
              <a:rPr lang="en-US" sz="1800" dirty="0" smtClean="0"/>
              <a:t> {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600" dirty="0" smtClean="0">
                <a:ea typeface="+mn-ea"/>
                <a:cs typeface="+mn-cs"/>
              </a:rPr>
              <a:t>public </a:t>
            </a:r>
            <a:r>
              <a:rPr lang="en-US" sz="1600" dirty="0" err="1" smtClean="0">
                <a:ea typeface="+mn-ea"/>
                <a:cs typeface="+mn-cs"/>
              </a:rPr>
              <a:t>ShowGridLayout</a:t>
            </a:r>
            <a:r>
              <a:rPr lang="en-US" sz="1600" dirty="0" smtClean="0">
                <a:ea typeface="+mn-ea"/>
                <a:cs typeface="+mn-cs"/>
              </a:rPr>
              <a:t>() {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// Set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GridLayout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, 3 rows, 2 columns, and gaps 5 between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// components horizontally and vertically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setLayout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(new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GridLayout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(3, 2, 5, 5));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600" dirty="0" smtClean="0">
              <a:latin typeface="+mn-lt"/>
              <a:ea typeface="+mn-ea"/>
              <a:cs typeface="+mn-cs"/>
            </a:endParaRP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// Add labels and text fields to the frame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add(new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JLabel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("First Name"));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add(new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JTextField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(8));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add(new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JLabel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("MI"));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add(new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JTextField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(1));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add(new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JLabel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("Last Name"));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add(new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JTextField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(8));</a:t>
            </a:r>
            <a:endParaRPr lang="en-US" sz="1200" dirty="0" smtClean="0"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	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</a:t>
            </a: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9A361B-BAAC-4081-BF87-51E368CA4770}" type="slidenum">
              <a:rPr lang="de-DE" smtClean="0"/>
              <a:pPr/>
              <a:t>20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GridLayout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2971800"/>
          </a:xfrm>
        </p:spPr>
        <p:txBody>
          <a:bodyPr/>
          <a:lstStyle/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/** Main method */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public static void main(String[] </a:t>
            </a:r>
            <a:r>
              <a:rPr lang="en-US" sz="1800" dirty="0" err="1" smtClean="0">
                <a:ea typeface="+mn-ea"/>
                <a:cs typeface="+mn-cs"/>
              </a:rPr>
              <a:t>args</a:t>
            </a:r>
            <a:r>
              <a:rPr lang="en-US" sz="1800" dirty="0" smtClean="0">
                <a:ea typeface="+mn-ea"/>
                <a:cs typeface="+mn-cs"/>
              </a:rPr>
              <a:t>) {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ShowGridLayout</a:t>
            </a:r>
            <a:r>
              <a:rPr lang="en-US" dirty="0" smtClean="0">
                <a:latin typeface="+mn-lt"/>
                <a:ea typeface="+mn-ea"/>
                <a:cs typeface="+mn-cs"/>
              </a:rPr>
              <a:t> frame = new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ShowGridLayout</a:t>
            </a:r>
            <a:r>
              <a:rPr lang="en-US" dirty="0" smtClean="0">
                <a:latin typeface="+mn-lt"/>
                <a:ea typeface="+mn-ea"/>
                <a:cs typeface="+mn-cs"/>
              </a:rPr>
              <a:t>();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frame.setTitle</a:t>
            </a:r>
            <a:r>
              <a:rPr lang="en-US" dirty="0" smtClean="0">
                <a:latin typeface="+mn-lt"/>
                <a:ea typeface="+mn-ea"/>
                <a:cs typeface="+mn-cs"/>
              </a:rPr>
              <a:t>("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ShowGridLayout</a:t>
            </a:r>
            <a:r>
              <a:rPr lang="en-US" dirty="0" smtClean="0">
                <a:latin typeface="+mn-lt"/>
                <a:ea typeface="+mn-ea"/>
                <a:cs typeface="+mn-cs"/>
              </a:rPr>
              <a:t>");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frame.setSize</a:t>
            </a:r>
            <a:r>
              <a:rPr lang="en-US" dirty="0" smtClean="0">
                <a:latin typeface="+mn-lt"/>
                <a:ea typeface="+mn-ea"/>
                <a:cs typeface="+mn-cs"/>
              </a:rPr>
              <a:t>(200, 125);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frame.setLocationRelativeTo</a:t>
            </a:r>
            <a:r>
              <a:rPr lang="en-US" dirty="0" smtClean="0">
                <a:latin typeface="+mn-lt"/>
                <a:ea typeface="+mn-ea"/>
                <a:cs typeface="+mn-cs"/>
              </a:rPr>
              <a:t>(null); // Center the frame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frame.setDefaultCloseOperation</a:t>
            </a:r>
            <a:r>
              <a:rPr lang="en-US" dirty="0" smtClean="0"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JFrame.</a:t>
            </a:r>
            <a:r>
              <a:rPr lang="en-US" i="1" dirty="0" err="1" smtClean="0">
                <a:latin typeface="+mn-lt"/>
                <a:ea typeface="+mn-ea"/>
                <a:cs typeface="+mn-cs"/>
              </a:rPr>
              <a:t>EXIT_ON_CLOSE</a:t>
            </a:r>
            <a:r>
              <a:rPr lang="en-US" i="1" dirty="0" smtClean="0">
                <a:latin typeface="+mn-lt"/>
                <a:ea typeface="+mn-ea"/>
                <a:cs typeface="+mn-cs"/>
              </a:rPr>
              <a:t>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frame.setVisible</a:t>
            </a:r>
            <a:r>
              <a:rPr lang="en-US" dirty="0" smtClean="0">
                <a:latin typeface="+mn-lt"/>
                <a:ea typeface="+mn-ea"/>
                <a:cs typeface="+mn-cs"/>
              </a:rPr>
              <a:t>(true);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538D34-9647-4DAD-A6D3-EDF9F9EB52DD}" type="slidenum">
              <a:rPr lang="de-DE" smtClean="0"/>
              <a:pPr/>
              <a:t>21</a:t>
            </a:fld>
            <a:endParaRPr lang="de-DE" smtClean="0"/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105400"/>
            <a:ext cx="1885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914400" y="45720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lvl="2" indent="-277813" eaLnBrk="0" hangingPunct="0">
              <a:spcBef>
                <a:spcPts val="0"/>
              </a:spcBef>
              <a:buClr>
                <a:schemeClr val="folHlink"/>
              </a:buClr>
              <a:buSzTx/>
              <a:buFont typeface="Wingdings" pitchFamily="2" charset="2"/>
              <a:buNone/>
              <a:defRPr/>
            </a:pPr>
            <a:r>
              <a:rPr lang="en-US" b="1" kern="0" dirty="0">
                <a:latin typeface="Tahoma" pitchFamily="34" charset="0"/>
              </a:rPr>
              <a:t>Output</a:t>
            </a:r>
          </a:p>
          <a:p>
            <a:pPr marL="812800" lvl="2" indent="-277813" eaLnBrk="0" hangingPunct="0">
              <a:spcBef>
                <a:spcPts val="0"/>
              </a:spcBef>
              <a:buClr>
                <a:schemeClr val="folHlink"/>
              </a:buClr>
              <a:buSzTx/>
              <a:buFont typeface="Wingdings" pitchFamily="2" charset="2"/>
              <a:buNone/>
              <a:defRPr/>
            </a:pPr>
            <a:endParaRPr lang="en-US" b="1" kern="0" dirty="0">
              <a:latin typeface="Tahoma" pitchFamily="34" charset="0"/>
            </a:endParaRPr>
          </a:p>
          <a:p>
            <a:pPr marL="812800" lvl="2" indent="-277813" eaLnBrk="0" hangingPunct="0">
              <a:spcBef>
                <a:spcPts val="0"/>
              </a:spcBef>
              <a:buClr>
                <a:schemeClr val="folHlink"/>
              </a:buClr>
              <a:buSzTx/>
              <a:buFont typeface="Wingdings" pitchFamily="2" charset="2"/>
              <a:buNone/>
              <a:defRPr/>
            </a:pPr>
            <a:endParaRPr lang="en-US" sz="2800" b="1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BorderLayout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200" dirty="0" smtClean="0"/>
              <a:t>Divides a container into five areas: East, South, West, North, and Center. </a:t>
            </a:r>
          </a:p>
          <a:p>
            <a:pPr algn="just">
              <a:defRPr/>
            </a:pPr>
            <a:r>
              <a:rPr lang="en-US" sz="2200" dirty="0" smtClean="0"/>
              <a:t>Components are added to a </a:t>
            </a:r>
            <a:r>
              <a:rPr lang="en-US" sz="2200" dirty="0" err="1" smtClean="0"/>
              <a:t>BorderLayout</a:t>
            </a:r>
            <a:r>
              <a:rPr lang="en-US" sz="2200" dirty="0" smtClean="0"/>
              <a:t> by using add(Component, index), where index is a constant </a:t>
            </a:r>
          </a:p>
          <a:p>
            <a:pPr lvl="1" algn="just">
              <a:defRPr/>
            </a:pPr>
            <a:r>
              <a:rPr lang="en-US" dirty="0" err="1" smtClean="0">
                <a:ea typeface="+mn-ea"/>
                <a:cs typeface="+mn-cs"/>
              </a:rPr>
              <a:t>BorderLayout.EAST</a:t>
            </a:r>
            <a:r>
              <a:rPr lang="en-US" dirty="0" smtClean="0">
                <a:ea typeface="+mn-ea"/>
                <a:cs typeface="+mn-cs"/>
              </a:rPr>
              <a:t>,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BorderLayout.SOUTH</a:t>
            </a:r>
            <a:r>
              <a:rPr lang="en-US" dirty="0" smtClean="0">
                <a:ea typeface="+mn-ea"/>
                <a:cs typeface="+mn-cs"/>
              </a:rPr>
              <a:t>, </a:t>
            </a:r>
          </a:p>
          <a:p>
            <a:pPr lvl="1" algn="just">
              <a:defRPr/>
            </a:pPr>
            <a:r>
              <a:rPr lang="en-US" dirty="0" err="1" smtClean="0">
                <a:ea typeface="+mn-ea"/>
                <a:cs typeface="+mn-cs"/>
              </a:rPr>
              <a:t>BorderLayout.WEST</a:t>
            </a:r>
            <a:r>
              <a:rPr lang="en-US" dirty="0" smtClean="0">
                <a:ea typeface="+mn-ea"/>
                <a:cs typeface="+mn-cs"/>
              </a:rPr>
              <a:t>, </a:t>
            </a:r>
          </a:p>
          <a:p>
            <a:pPr lvl="1" algn="just">
              <a:defRPr/>
            </a:pPr>
            <a:r>
              <a:rPr lang="en-US" dirty="0" err="1" smtClean="0">
                <a:ea typeface="+mn-ea"/>
                <a:cs typeface="+mn-cs"/>
              </a:rPr>
              <a:t>BorderLayout.NORTH</a:t>
            </a:r>
            <a:r>
              <a:rPr lang="en-US" dirty="0" smtClean="0">
                <a:ea typeface="+mn-ea"/>
                <a:cs typeface="+mn-cs"/>
              </a:rPr>
              <a:t>, or </a:t>
            </a:r>
          </a:p>
          <a:p>
            <a:pPr lvl="1" algn="just">
              <a:defRPr/>
            </a:pPr>
            <a:r>
              <a:rPr lang="en-US" dirty="0" err="1" smtClean="0">
                <a:ea typeface="+mn-ea"/>
                <a:cs typeface="+mn-cs"/>
              </a:rPr>
              <a:t>BorderLayout.CENTER</a:t>
            </a:r>
            <a:r>
              <a:rPr lang="en-US" dirty="0" smtClean="0"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53CE1A-5BFD-4D3A-A659-12EE46243E61}" type="slidenum">
              <a:rPr lang="de-DE" smtClean="0"/>
              <a:pPr/>
              <a:t>22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BorderLayout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EXAMPLE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javax.swing.JButton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import </a:t>
            </a:r>
            <a:r>
              <a:rPr lang="en-US" sz="1800" dirty="0" err="1" smtClean="0"/>
              <a:t>javax.swing.JFrame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java.awt.BorderLayout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ShowBorderLayout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JFrame</a:t>
            </a: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{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800" dirty="0" smtClean="0">
                <a:ea typeface="+mn-ea"/>
                <a:cs typeface="+mn-cs"/>
              </a:rPr>
              <a:t>public </a:t>
            </a:r>
            <a:r>
              <a:rPr lang="en-US" sz="1800" dirty="0" err="1" smtClean="0">
                <a:ea typeface="+mn-ea"/>
                <a:cs typeface="+mn-cs"/>
              </a:rPr>
              <a:t>ShowBorderLayout</a:t>
            </a:r>
            <a:r>
              <a:rPr lang="en-US" sz="1800" dirty="0" smtClean="0">
                <a:ea typeface="+mn-ea"/>
                <a:cs typeface="+mn-cs"/>
              </a:rPr>
              <a:t>() {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// Set </a:t>
            </a:r>
            <a:r>
              <a:rPr lang="en-US" sz="1800" dirty="0" err="1" smtClean="0">
                <a:ea typeface="+mn-ea"/>
                <a:cs typeface="+mn-cs"/>
              </a:rPr>
              <a:t>BorderLayout</a:t>
            </a:r>
            <a:r>
              <a:rPr lang="en-US" sz="1800" dirty="0" smtClean="0">
                <a:ea typeface="+mn-ea"/>
                <a:cs typeface="+mn-cs"/>
              </a:rPr>
              <a:t> with horizontal gap 5 and vertical gap 10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</a:t>
            </a:r>
            <a:r>
              <a:rPr lang="en-US" sz="1800" dirty="0" err="1" smtClean="0">
                <a:ea typeface="+mn-ea"/>
                <a:cs typeface="+mn-cs"/>
              </a:rPr>
              <a:t>setLayout</a:t>
            </a:r>
            <a:r>
              <a:rPr lang="en-US" sz="1800" dirty="0" smtClean="0">
                <a:ea typeface="+mn-ea"/>
                <a:cs typeface="+mn-cs"/>
              </a:rPr>
              <a:t>( new </a:t>
            </a:r>
            <a:r>
              <a:rPr lang="en-US" sz="1800" dirty="0" err="1" smtClean="0">
                <a:ea typeface="+mn-ea"/>
                <a:cs typeface="+mn-cs"/>
              </a:rPr>
              <a:t>BorderLayout</a:t>
            </a:r>
            <a:r>
              <a:rPr lang="en-US" sz="1800" dirty="0" smtClean="0">
                <a:ea typeface="+mn-ea"/>
                <a:cs typeface="+mn-cs"/>
              </a:rPr>
              <a:t>(5, 10));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 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// Add buttons to the frame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add(new </a:t>
            </a:r>
            <a:r>
              <a:rPr lang="en-US" sz="1800" dirty="0" err="1" smtClean="0">
                <a:ea typeface="+mn-ea"/>
                <a:cs typeface="+mn-cs"/>
              </a:rPr>
              <a:t>JButton</a:t>
            </a:r>
            <a:r>
              <a:rPr lang="en-US" sz="1800" dirty="0" smtClean="0">
                <a:ea typeface="+mn-ea"/>
                <a:cs typeface="+mn-cs"/>
              </a:rPr>
              <a:t>("East"), </a:t>
            </a:r>
            <a:r>
              <a:rPr lang="en-US" sz="1800" dirty="0" err="1" smtClean="0">
                <a:ea typeface="+mn-ea"/>
                <a:cs typeface="+mn-cs"/>
              </a:rPr>
              <a:t>BorderLayout.</a:t>
            </a:r>
            <a:r>
              <a:rPr lang="en-US" sz="1800" i="1" dirty="0" err="1" smtClean="0">
                <a:ea typeface="+mn-ea"/>
                <a:cs typeface="+mn-cs"/>
              </a:rPr>
              <a:t>EAST</a:t>
            </a:r>
            <a:r>
              <a:rPr lang="en-US" sz="1800" dirty="0" smtClean="0">
                <a:ea typeface="+mn-ea"/>
                <a:cs typeface="+mn-cs"/>
              </a:rPr>
              <a:t>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add(new </a:t>
            </a:r>
            <a:r>
              <a:rPr lang="en-US" sz="1800" dirty="0" err="1" smtClean="0">
                <a:ea typeface="+mn-ea"/>
                <a:cs typeface="+mn-cs"/>
              </a:rPr>
              <a:t>JButton</a:t>
            </a:r>
            <a:r>
              <a:rPr lang="en-US" sz="1800" dirty="0" smtClean="0">
                <a:ea typeface="+mn-ea"/>
                <a:cs typeface="+mn-cs"/>
              </a:rPr>
              <a:t>("South"), </a:t>
            </a:r>
            <a:r>
              <a:rPr lang="en-US" sz="1800" dirty="0" err="1" smtClean="0">
                <a:ea typeface="+mn-ea"/>
                <a:cs typeface="+mn-cs"/>
              </a:rPr>
              <a:t>BorderLayout.</a:t>
            </a:r>
            <a:r>
              <a:rPr lang="en-US" sz="1800" i="1" dirty="0" err="1" smtClean="0">
                <a:ea typeface="+mn-ea"/>
                <a:cs typeface="+mn-cs"/>
              </a:rPr>
              <a:t>SOUTH</a:t>
            </a:r>
            <a:r>
              <a:rPr lang="en-US" sz="1800" dirty="0" smtClean="0">
                <a:ea typeface="+mn-ea"/>
                <a:cs typeface="+mn-cs"/>
              </a:rPr>
              <a:t>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add(new </a:t>
            </a:r>
            <a:r>
              <a:rPr lang="en-US" sz="1800" dirty="0" err="1" smtClean="0">
                <a:ea typeface="+mn-ea"/>
                <a:cs typeface="+mn-cs"/>
              </a:rPr>
              <a:t>JButton</a:t>
            </a:r>
            <a:r>
              <a:rPr lang="en-US" sz="1800" dirty="0" smtClean="0">
                <a:ea typeface="+mn-ea"/>
                <a:cs typeface="+mn-cs"/>
              </a:rPr>
              <a:t>("West"), </a:t>
            </a:r>
            <a:r>
              <a:rPr lang="en-US" sz="1800" dirty="0" err="1" smtClean="0">
                <a:ea typeface="+mn-ea"/>
                <a:cs typeface="+mn-cs"/>
              </a:rPr>
              <a:t>BorderLayout.</a:t>
            </a:r>
            <a:r>
              <a:rPr lang="en-US" sz="1800" i="1" dirty="0" err="1" smtClean="0">
                <a:ea typeface="+mn-ea"/>
                <a:cs typeface="+mn-cs"/>
              </a:rPr>
              <a:t>WEST</a:t>
            </a:r>
            <a:r>
              <a:rPr lang="en-US" sz="1800" dirty="0" smtClean="0">
                <a:ea typeface="+mn-ea"/>
                <a:cs typeface="+mn-cs"/>
              </a:rPr>
              <a:t>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add(new </a:t>
            </a:r>
            <a:r>
              <a:rPr lang="en-US" sz="1800" dirty="0" err="1" smtClean="0">
                <a:ea typeface="+mn-ea"/>
                <a:cs typeface="+mn-cs"/>
              </a:rPr>
              <a:t>JButton</a:t>
            </a:r>
            <a:r>
              <a:rPr lang="en-US" sz="1800" dirty="0" smtClean="0">
                <a:ea typeface="+mn-ea"/>
                <a:cs typeface="+mn-cs"/>
              </a:rPr>
              <a:t>("North"), </a:t>
            </a:r>
            <a:r>
              <a:rPr lang="en-US" sz="1800" dirty="0" err="1" smtClean="0">
                <a:ea typeface="+mn-ea"/>
                <a:cs typeface="+mn-cs"/>
              </a:rPr>
              <a:t>BorderLayout.</a:t>
            </a:r>
            <a:r>
              <a:rPr lang="en-US" sz="1800" i="1" dirty="0" err="1" smtClean="0">
                <a:ea typeface="+mn-ea"/>
                <a:cs typeface="+mn-cs"/>
              </a:rPr>
              <a:t>NORTH</a:t>
            </a:r>
            <a:r>
              <a:rPr lang="en-US" sz="1800" dirty="0" smtClean="0">
                <a:ea typeface="+mn-ea"/>
                <a:cs typeface="+mn-cs"/>
              </a:rPr>
              <a:t>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add(n</a:t>
            </a:r>
            <a:r>
              <a:rPr lang="en-US" sz="1400" dirty="0" smtClean="0">
                <a:ea typeface="+mn-ea"/>
                <a:cs typeface="+mn-cs"/>
              </a:rPr>
              <a:t>ew </a:t>
            </a:r>
            <a:r>
              <a:rPr lang="en-US" sz="1400" dirty="0" err="1" smtClean="0">
                <a:ea typeface="+mn-ea"/>
                <a:cs typeface="+mn-cs"/>
              </a:rPr>
              <a:t>JButton</a:t>
            </a:r>
            <a:r>
              <a:rPr lang="en-US" sz="1400" dirty="0" smtClean="0">
                <a:ea typeface="+mn-ea"/>
                <a:cs typeface="+mn-cs"/>
              </a:rPr>
              <a:t>("Center"), </a:t>
            </a:r>
            <a:r>
              <a:rPr lang="en-US" sz="1400" dirty="0" err="1" smtClean="0">
                <a:ea typeface="+mn-ea"/>
                <a:cs typeface="+mn-cs"/>
              </a:rPr>
              <a:t>BorderLayout.</a:t>
            </a:r>
            <a:r>
              <a:rPr lang="en-US" sz="1400" i="1" dirty="0" err="1" smtClean="0">
                <a:ea typeface="+mn-ea"/>
                <a:cs typeface="+mn-cs"/>
              </a:rPr>
              <a:t>CENTER</a:t>
            </a:r>
            <a:r>
              <a:rPr lang="en-US" sz="1400" dirty="0" smtClean="0">
                <a:ea typeface="+mn-ea"/>
                <a:cs typeface="+mn-cs"/>
              </a:rPr>
              <a:t>);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 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</a:t>
            </a:r>
            <a:endParaRPr lang="en-US" b="1" dirty="0" smtClean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6B22F8-E322-4BBF-B017-CE0894AB5A2E}" type="slidenum">
              <a:rPr lang="de-DE" smtClean="0"/>
              <a:pPr/>
              <a:t>23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BorderLayout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2971800"/>
          </a:xfrm>
        </p:spPr>
        <p:txBody>
          <a:bodyPr/>
          <a:lstStyle/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/** Main method */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public static void main(String[] </a:t>
            </a:r>
            <a:r>
              <a:rPr lang="en-US" dirty="0" err="1" smtClean="0">
                <a:ea typeface="+mn-ea"/>
                <a:cs typeface="+mn-cs"/>
              </a:rPr>
              <a:t>args</a:t>
            </a:r>
            <a:r>
              <a:rPr lang="en-US" dirty="0" smtClean="0">
                <a:ea typeface="+mn-ea"/>
                <a:cs typeface="+mn-cs"/>
              </a:rPr>
              <a:t>) {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ShowBorderLayout</a:t>
            </a:r>
            <a:r>
              <a:rPr lang="en-US" dirty="0" smtClean="0">
                <a:latin typeface="+mn-lt"/>
                <a:ea typeface="+mn-ea"/>
                <a:cs typeface="+mn-cs"/>
              </a:rPr>
              <a:t> frame = new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ShowBorderLayout</a:t>
            </a:r>
            <a:r>
              <a:rPr lang="en-US" dirty="0" smtClean="0">
                <a:latin typeface="+mn-lt"/>
                <a:ea typeface="+mn-ea"/>
                <a:cs typeface="+mn-cs"/>
              </a:rPr>
              <a:t>();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frame.setTitle</a:t>
            </a:r>
            <a:r>
              <a:rPr lang="en-US" dirty="0" smtClean="0">
                <a:latin typeface="+mn-lt"/>
                <a:ea typeface="+mn-ea"/>
                <a:cs typeface="+mn-cs"/>
              </a:rPr>
              <a:t>("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ShowBorderLayout</a:t>
            </a:r>
            <a:r>
              <a:rPr lang="en-US" dirty="0" smtClean="0">
                <a:latin typeface="+mn-lt"/>
                <a:ea typeface="+mn-ea"/>
                <a:cs typeface="+mn-cs"/>
              </a:rPr>
              <a:t>");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frame.setSize</a:t>
            </a:r>
            <a:r>
              <a:rPr lang="en-US" dirty="0" smtClean="0">
                <a:latin typeface="+mn-lt"/>
                <a:ea typeface="+mn-ea"/>
                <a:cs typeface="+mn-cs"/>
              </a:rPr>
              <a:t>(300, 200);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frame.setLocationRelativeTo</a:t>
            </a:r>
            <a:r>
              <a:rPr lang="en-US" dirty="0" smtClean="0">
                <a:latin typeface="+mn-lt"/>
                <a:ea typeface="+mn-ea"/>
                <a:cs typeface="+mn-cs"/>
              </a:rPr>
              <a:t>(null); // Center the frame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frame.setDefaultCloseOperation</a:t>
            </a:r>
            <a:r>
              <a:rPr lang="en-US" dirty="0" smtClean="0"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JFrame.</a:t>
            </a:r>
            <a:r>
              <a:rPr lang="en-US" i="1" dirty="0" err="1" smtClean="0">
                <a:latin typeface="+mn-lt"/>
                <a:ea typeface="+mn-ea"/>
                <a:cs typeface="+mn-cs"/>
              </a:rPr>
              <a:t>EXIT_ON_CLOSE</a:t>
            </a:r>
            <a:r>
              <a:rPr lang="en-US" dirty="0" smtClean="0">
                <a:latin typeface="+mn-lt"/>
                <a:ea typeface="+mn-ea"/>
                <a:cs typeface="+mn-cs"/>
              </a:rPr>
              <a:t>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frame.setVisible</a:t>
            </a:r>
            <a:r>
              <a:rPr lang="en-US" dirty="0" smtClean="0">
                <a:latin typeface="+mn-lt"/>
                <a:ea typeface="+mn-ea"/>
                <a:cs typeface="+mn-cs"/>
              </a:rPr>
              <a:t>(true);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sz="2000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348530-C175-4D60-8E18-E4CBD90F3998}" type="slidenum">
              <a:rPr lang="de-DE" smtClean="0"/>
              <a:pPr/>
              <a:t>24</a:t>
            </a:fld>
            <a:endParaRPr lang="de-DE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4400" y="43434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lvl="2" indent="-277813" eaLnBrk="0" hangingPunct="0">
              <a:spcBef>
                <a:spcPts val="0"/>
              </a:spcBef>
              <a:buClr>
                <a:schemeClr val="folHlink"/>
              </a:buClr>
              <a:buSzTx/>
              <a:buFont typeface="Wingdings" pitchFamily="2" charset="2"/>
              <a:buNone/>
              <a:defRPr/>
            </a:pPr>
            <a:r>
              <a:rPr lang="en-US" b="1" kern="0" dirty="0">
                <a:latin typeface="Tahoma" pitchFamily="34" charset="0"/>
              </a:rPr>
              <a:t>Output</a:t>
            </a:r>
          </a:p>
          <a:p>
            <a:pPr marL="812800" lvl="2" indent="-277813" eaLnBrk="0" hangingPunct="0">
              <a:spcBef>
                <a:spcPts val="0"/>
              </a:spcBef>
              <a:buClr>
                <a:schemeClr val="folHlink"/>
              </a:buClr>
              <a:buSzTx/>
              <a:buFont typeface="Wingdings" pitchFamily="2" charset="2"/>
              <a:buNone/>
              <a:defRPr/>
            </a:pPr>
            <a:endParaRPr lang="en-US" b="1" kern="0" dirty="0">
              <a:latin typeface="Tahoma" pitchFamily="34" charset="0"/>
            </a:endParaRPr>
          </a:p>
          <a:p>
            <a:pPr marL="812800" lvl="2" indent="-277813" eaLnBrk="0" hangingPunct="0">
              <a:spcBef>
                <a:spcPts val="0"/>
              </a:spcBef>
              <a:buClr>
                <a:schemeClr val="folHlink"/>
              </a:buClr>
              <a:buSzTx/>
              <a:buFont typeface="Wingdings" pitchFamily="2" charset="2"/>
              <a:buNone/>
              <a:defRPr/>
            </a:pPr>
            <a:endParaRPr lang="en-US" b="1" kern="0" dirty="0">
              <a:latin typeface="Tahoma" pitchFamily="34" charset="0"/>
            </a:endParaRPr>
          </a:p>
          <a:p>
            <a:pPr marL="812800" lvl="2" indent="-277813" eaLnBrk="0" hangingPunct="0">
              <a:spcBef>
                <a:spcPts val="0"/>
              </a:spcBef>
              <a:buClr>
                <a:schemeClr val="folHlink"/>
              </a:buClr>
              <a:buSzTx/>
              <a:buFont typeface="Wingdings" pitchFamily="2" charset="2"/>
              <a:buNone/>
              <a:defRPr/>
            </a:pPr>
            <a:endParaRPr lang="en-US" sz="2800" b="1" kern="0" dirty="0">
              <a:latin typeface="+mn-lt"/>
              <a:cs typeface="+mn-cs"/>
            </a:endParaRP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495800"/>
            <a:ext cx="2857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Panels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With Java GUI programming, you can divide a window into panels.</a:t>
            </a:r>
          </a:p>
          <a:p>
            <a:pPr algn="just"/>
            <a:r>
              <a:rPr lang="en-US" smtClean="0"/>
              <a:t> Panels act as subcontainers to group user-interface components.</a:t>
            </a:r>
          </a:p>
          <a:p>
            <a:pPr algn="just"/>
            <a:r>
              <a:rPr lang="en-US" smtClean="0"/>
              <a:t>You add the buttons in one panel, then add the panel into the frame.</a:t>
            </a:r>
          </a:p>
          <a:p>
            <a:pPr algn="just"/>
            <a:r>
              <a:rPr lang="en-US" smtClean="0"/>
              <a:t>You can use new JPanel() to create a panel with a default FlowLayout manager or new Panel(LayoutManager) to create a panel with the specified layout manager.</a:t>
            </a:r>
          </a:p>
          <a:p>
            <a:pPr algn="just"/>
            <a:endParaRPr lang="en-US" smtClean="0"/>
          </a:p>
          <a:p>
            <a:pPr algn="just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C71D08-A112-48E1-BD54-5D80AB7F9280}" type="slidenum">
              <a:rPr lang="de-DE" smtClean="0"/>
              <a:pPr/>
              <a:t>25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Panels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java.awt.GridLayout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javax.swing</a:t>
            </a:r>
            <a:r>
              <a:rPr lang="en-US" sz="1800" dirty="0" smtClean="0"/>
              <a:t>.*;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java.awt.BorderLayout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public class SimplePanel1 extends </a:t>
            </a:r>
            <a:r>
              <a:rPr lang="en-US" sz="1800" dirty="0" err="1" smtClean="0"/>
              <a:t>JFrame</a:t>
            </a:r>
            <a:r>
              <a:rPr lang="en-US" sz="1800" dirty="0" smtClean="0"/>
              <a:t>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public SimplePanel1() {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// Create panel p1 for the buttons and set </a:t>
            </a:r>
            <a:r>
              <a:rPr lang="en-US" sz="1800" dirty="0" err="1" smtClean="0">
                <a:ea typeface="+mn-ea"/>
                <a:cs typeface="+mn-cs"/>
              </a:rPr>
              <a:t>GridLayout</a:t>
            </a:r>
            <a:endParaRPr lang="en-US" sz="1800" dirty="0" smtClean="0">
              <a:ea typeface="+mn-ea"/>
              <a:cs typeface="+mn-cs"/>
            </a:endParaRP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err="1" smtClean="0">
                <a:ea typeface="+mn-ea"/>
                <a:cs typeface="+mn-cs"/>
              </a:rPr>
              <a:t>JPanel</a:t>
            </a:r>
            <a:r>
              <a:rPr lang="en-US" sz="1800" dirty="0" smtClean="0">
                <a:ea typeface="+mn-ea"/>
                <a:cs typeface="+mn-cs"/>
              </a:rPr>
              <a:t> p1 = new </a:t>
            </a:r>
            <a:r>
              <a:rPr lang="en-US" sz="1800" dirty="0" err="1" smtClean="0">
                <a:ea typeface="+mn-ea"/>
                <a:cs typeface="+mn-cs"/>
              </a:rPr>
              <a:t>JPanel</a:t>
            </a:r>
            <a:r>
              <a:rPr lang="en-US" sz="1800" dirty="0" smtClean="0">
                <a:ea typeface="+mn-ea"/>
                <a:cs typeface="+mn-cs"/>
              </a:rPr>
              <a:t>();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p1.setLayout(new </a:t>
            </a:r>
            <a:r>
              <a:rPr lang="en-US" sz="1800" dirty="0" err="1" smtClean="0">
                <a:ea typeface="+mn-ea"/>
                <a:cs typeface="+mn-cs"/>
              </a:rPr>
              <a:t>GridLayout</a:t>
            </a:r>
            <a:r>
              <a:rPr lang="en-US" sz="1800" dirty="0" smtClean="0">
                <a:ea typeface="+mn-ea"/>
                <a:cs typeface="+mn-cs"/>
              </a:rPr>
              <a:t>(1, 2));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//Add label and text field to the panel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 p1.add(new </a:t>
            </a:r>
            <a:r>
              <a:rPr lang="en-US" sz="1800" dirty="0" err="1" smtClean="0">
                <a:ea typeface="+mn-ea"/>
                <a:cs typeface="+mn-cs"/>
              </a:rPr>
              <a:t>JLabel</a:t>
            </a:r>
            <a:r>
              <a:rPr lang="en-US" sz="1800" dirty="0" smtClean="0">
                <a:ea typeface="+mn-ea"/>
                <a:cs typeface="+mn-cs"/>
              </a:rPr>
              <a:t>("First Name"));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p1.add(new </a:t>
            </a:r>
            <a:r>
              <a:rPr lang="en-US" sz="1800" dirty="0" err="1" smtClean="0">
                <a:ea typeface="+mn-ea"/>
                <a:cs typeface="+mn-cs"/>
              </a:rPr>
              <a:t>JTextField</a:t>
            </a:r>
            <a:r>
              <a:rPr lang="en-US" sz="1800" dirty="0" smtClean="0">
                <a:ea typeface="+mn-ea"/>
                <a:cs typeface="+mn-cs"/>
              </a:rPr>
              <a:t>(8));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	// Create panel p2 to hold a p1  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800" dirty="0" err="1" smtClean="0">
                <a:ea typeface="+mn-ea"/>
                <a:cs typeface="+mn-cs"/>
              </a:rPr>
              <a:t>JPanel</a:t>
            </a:r>
            <a:r>
              <a:rPr lang="en-US" sz="1800" dirty="0" smtClean="0">
                <a:ea typeface="+mn-ea"/>
                <a:cs typeface="+mn-cs"/>
              </a:rPr>
              <a:t> p2 = new </a:t>
            </a:r>
            <a:r>
              <a:rPr lang="en-US" sz="1800" dirty="0" err="1" smtClean="0">
                <a:ea typeface="+mn-ea"/>
                <a:cs typeface="+mn-cs"/>
              </a:rPr>
              <a:t>JPanel</a:t>
            </a:r>
            <a:r>
              <a:rPr lang="en-US" sz="1800" dirty="0" smtClean="0">
                <a:ea typeface="+mn-ea"/>
                <a:cs typeface="+mn-cs"/>
              </a:rPr>
              <a:t>(new </a:t>
            </a:r>
            <a:r>
              <a:rPr lang="en-US" sz="1800" dirty="0" err="1" smtClean="0">
                <a:ea typeface="+mn-ea"/>
                <a:cs typeface="+mn-cs"/>
              </a:rPr>
              <a:t>BorderLayout</a:t>
            </a:r>
            <a:r>
              <a:rPr lang="en-US" sz="1800" dirty="0" smtClean="0">
                <a:ea typeface="+mn-ea"/>
                <a:cs typeface="+mn-cs"/>
              </a:rPr>
              <a:t>());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p2.add(p1, </a:t>
            </a:r>
            <a:r>
              <a:rPr lang="en-US" sz="1800" dirty="0" err="1" smtClean="0">
                <a:ea typeface="+mn-ea"/>
                <a:cs typeface="+mn-cs"/>
              </a:rPr>
              <a:t>BorderLayout.</a:t>
            </a:r>
            <a:r>
              <a:rPr lang="en-US" sz="1800" i="1" dirty="0" err="1" smtClean="0">
                <a:ea typeface="+mn-ea"/>
                <a:cs typeface="+mn-cs"/>
              </a:rPr>
              <a:t>NORTH</a:t>
            </a:r>
            <a:r>
              <a:rPr lang="en-US" sz="1800" i="1" dirty="0" smtClean="0">
                <a:ea typeface="+mn-ea"/>
                <a:cs typeface="+mn-cs"/>
              </a:rPr>
              <a:t>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p2.add (new </a:t>
            </a:r>
            <a:r>
              <a:rPr lang="en-US" sz="1800" dirty="0" err="1" smtClean="0">
                <a:ea typeface="+mn-ea"/>
                <a:cs typeface="+mn-cs"/>
              </a:rPr>
              <a:t>JButton</a:t>
            </a:r>
            <a:r>
              <a:rPr lang="en-US" sz="1800" dirty="0" smtClean="0">
                <a:ea typeface="+mn-ea"/>
                <a:cs typeface="+mn-cs"/>
              </a:rPr>
              <a:t>("Button in Panel 2"));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 // add contents into the frame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add(p2);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946847-8D6F-41D8-BE9D-DAB5A107C3D0}" type="slidenum">
              <a:rPr lang="de-DE" smtClean="0"/>
              <a:pPr/>
              <a:t>26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Panels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/** Main method */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public static void main(String[] </a:t>
            </a:r>
            <a:r>
              <a:rPr lang="en-US" sz="1800" dirty="0" err="1" smtClean="0">
                <a:ea typeface="+mn-ea"/>
                <a:cs typeface="+mn-cs"/>
              </a:rPr>
              <a:t>args</a:t>
            </a:r>
            <a:r>
              <a:rPr lang="en-US" sz="1800" dirty="0" smtClean="0">
                <a:ea typeface="+mn-ea"/>
                <a:cs typeface="+mn-cs"/>
              </a:rPr>
              <a:t>) {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SimplePanel1 frame = new SimplePanel1();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frame.setTitle</a:t>
            </a:r>
            <a:r>
              <a:rPr lang="en-US" dirty="0" smtClean="0">
                <a:latin typeface="+mn-lt"/>
                <a:ea typeface="+mn-ea"/>
                <a:cs typeface="+mn-cs"/>
              </a:rPr>
              <a:t>("Panel With Components");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frame.setSize</a:t>
            </a:r>
            <a:r>
              <a:rPr lang="en-US" dirty="0" smtClean="0">
                <a:latin typeface="+mn-lt"/>
                <a:ea typeface="+mn-ea"/>
                <a:cs typeface="+mn-cs"/>
              </a:rPr>
              <a:t>(300, 100);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frame.setLocationRelativeTo</a:t>
            </a:r>
            <a:r>
              <a:rPr lang="en-US" dirty="0" smtClean="0">
                <a:latin typeface="+mn-lt"/>
                <a:ea typeface="+mn-ea"/>
                <a:cs typeface="+mn-cs"/>
              </a:rPr>
              <a:t>(null); // Center the frame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frame.setDefaultCloseOperation</a:t>
            </a:r>
            <a:r>
              <a:rPr lang="en-US" dirty="0" smtClean="0"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JFrame.</a:t>
            </a:r>
            <a:r>
              <a:rPr lang="en-US" i="1" dirty="0" err="1" smtClean="0">
                <a:latin typeface="+mn-lt"/>
                <a:ea typeface="+mn-ea"/>
                <a:cs typeface="+mn-cs"/>
              </a:rPr>
              <a:t>EXIT_ON_CLOSE</a:t>
            </a:r>
            <a:r>
              <a:rPr lang="en-US" i="1" dirty="0" smtClean="0">
                <a:latin typeface="+mn-lt"/>
                <a:ea typeface="+mn-ea"/>
                <a:cs typeface="+mn-cs"/>
              </a:rPr>
              <a:t>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frame.setVisible</a:t>
            </a:r>
            <a:r>
              <a:rPr lang="en-US" dirty="0" smtClean="0">
                <a:latin typeface="+mn-lt"/>
                <a:ea typeface="+mn-ea"/>
                <a:cs typeface="+mn-cs"/>
              </a:rPr>
              <a:t>(true);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}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}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0166EC-72A9-4BE2-9BD6-2A06F31F6196}" type="slidenum">
              <a:rPr lang="de-DE" smtClean="0"/>
              <a:pPr/>
              <a:t>27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Panels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Example 2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java.awt.GridLayout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import </a:t>
            </a:r>
            <a:r>
              <a:rPr lang="en-US" sz="1800" dirty="0" err="1" smtClean="0"/>
              <a:t>javax.swing</a:t>
            </a:r>
            <a:r>
              <a:rPr lang="en-US" sz="1800" dirty="0" smtClean="0"/>
              <a:t>.*;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import </a:t>
            </a:r>
            <a:r>
              <a:rPr lang="en-US" sz="1800" dirty="0" err="1" smtClean="0"/>
              <a:t>java.awt.BorderLayout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public class </a:t>
            </a:r>
            <a:r>
              <a:rPr lang="en-US" sz="1800" dirty="0" err="1" smtClean="0"/>
              <a:t>TestPanels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JFrame</a:t>
            </a:r>
            <a:r>
              <a:rPr lang="en-US" sz="1800" dirty="0" smtClean="0"/>
              <a:t> </a:t>
            </a:r>
            <a:r>
              <a:rPr lang="en-US" sz="1800" u="sng" dirty="0" smtClean="0"/>
              <a:t>{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 smtClean="0">
                <a:ea typeface="+mn-ea"/>
                <a:cs typeface="+mn-cs"/>
              </a:rPr>
              <a:t> </a:t>
            </a:r>
            <a:r>
              <a:rPr lang="en-US" sz="1600" dirty="0" smtClean="0">
                <a:ea typeface="+mn-ea"/>
                <a:cs typeface="+mn-cs"/>
              </a:rPr>
              <a:t>public </a:t>
            </a:r>
            <a:r>
              <a:rPr lang="en-US" sz="1600" dirty="0" err="1" smtClean="0">
                <a:ea typeface="+mn-ea"/>
                <a:cs typeface="+mn-cs"/>
              </a:rPr>
              <a:t>TestPanels</a:t>
            </a:r>
            <a:r>
              <a:rPr lang="en-US" sz="1600" dirty="0" smtClean="0">
                <a:ea typeface="+mn-ea"/>
                <a:cs typeface="+mn-cs"/>
              </a:rPr>
              <a:t>() {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// Create panel p1 for the buttons and set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GridLayout</a:t>
            </a:r>
            <a:endParaRPr lang="en-US" sz="1600" dirty="0" smtClean="0">
              <a:latin typeface="+mn-lt"/>
              <a:ea typeface="+mn-ea"/>
              <a:cs typeface="+mn-cs"/>
            </a:endParaRP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600" dirty="0" smtClean="0">
              <a:latin typeface="+mn-lt"/>
              <a:ea typeface="+mn-ea"/>
              <a:cs typeface="+mn-cs"/>
            </a:endParaRP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err="1" smtClean="0">
                <a:latin typeface="+mn-lt"/>
                <a:ea typeface="+mn-ea"/>
                <a:cs typeface="+mn-cs"/>
              </a:rPr>
              <a:t>JPanel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 p1 = new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JPanel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600" dirty="0" smtClean="0">
              <a:latin typeface="+mn-lt"/>
              <a:ea typeface="+mn-ea"/>
              <a:cs typeface="+mn-cs"/>
            </a:endParaRP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p1.setLayout(new </a:t>
            </a:r>
            <a:r>
              <a:rPr lang="en-US" sz="1600" dirty="0" err="1" smtClean="0">
                <a:latin typeface="+mn-lt"/>
                <a:ea typeface="+mn-ea"/>
                <a:cs typeface="+mn-cs"/>
              </a:rPr>
              <a:t>GridLayout</a:t>
            </a:r>
            <a:r>
              <a:rPr lang="en-US" sz="1600" dirty="0" smtClean="0">
                <a:latin typeface="+mn-lt"/>
                <a:ea typeface="+mn-ea"/>
                <a:cs typeface="+mn-cs"/>
              </a:rPr>
              <a:t>(4, 3));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//Add buttons to the panel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nn-NO" sz="1600" dirty="0" smtClean="0">
                <a:latin typeface="+mn-lt"/>
                <a:ea typeface="+mn-ea"/>
                <a:cs typeface="+mn-cs"/>
              </a:rPr>
              <a:t> for (int i = 1; i &lt;= 9; i++) {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  <a:ea typeface="+mn-ea"/>
                <a:cs typeface="+mn-cs"/>
              </a:rPr>
              <a:t>p1.add(new </a:t>
            </a:r>
            <a:r>
              <a:rPr lang="en-US" sz="1400" dirty="0" err="1" smtClean="0">
                <a:latin typeface="+mn-lt"/>
                <a:ea typeface="+mn-ea"/>
                <a:cs typeface="+mn-cs"/>
              </a:rPr>
              <a:t>JButton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("" + </a:t>
            </a:r>
            <a:r>
              <a:rPr lang="en-US" sz="1400" dirty="0" err="1" smtClean="0">
                <a:latin typeface="+mn-lt"/>
                <a:ea typeface="+mn-ea"/>
                <a:cs typeface="+mn-cs"/>
              </a:rPr>
              <a:t>i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));</a:t>
            </a:r>
            <a:endParaRPr lang="en-US" sz="1200" dirty="0" smtClean="0"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</a:t>
            </a: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DDD642-CF4E-440D-8E0C-02BEFE4D38CD}" type="slidenum">
              <a:rPr lang="de-DE" smtClean="0"/>
              <a:pPr/>
              <a:t>28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Panels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p1.add(new </a:t>
            </a:r>
            <a:r>
              <a:rPr lang="en-US" sz="1600" dirty="0" err="1" smtClean="0">
                <a:ea typeface="+mn-ea"/>
                <a:cs typeface="+mn-cs"/>
              </a:rPr>
              <a:t>JButton</a:t>
            </a:r>
            <a:r>
              <a:rPr lang="en-US" sz="1600" dirty="0" smtClean="0">
                <a:ea typeface="+mn-ea"/>
                <a:cs typeface="+mn-cs"/>
              </a:rPr>
              <a:t>("" + 0));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p1.add(new </a:t>
            </a:r>
            <a:r>
              <a:rPr lang="en-US" sz="1600" dirty="0" err="1" smtClean="0">
                <a:ea typeface="+mn-ea"/>
                <a:cs typeface="+mn-cs"/>
              </a:rPr>
              <a:t>JButton</a:t>
            </a:r>
            <a:r>
              <a:rPr lang="en-US" sz="1600" dirty="0" smtClean="0">
                <a:ea typeface="+mn-ea"/>
                <a:cs typeface="+mn-cs"/>
              </a:rPr>
              <a:t>("Start"));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p1.add(new </a:t>
            </a:r>
            <a:r>
              <a:rPr lang="en-US" sz="1600" dirty="0" err="1" smtClean="0">
                <a:ea typeface="+mn-ea"/>
                <a:cs typeface="+mn-cs"/>
              </a:rPr>
              <a:t>JButton</a:t>
            </a:r>
            <a:r>
              <a:rPr lang="en-US" sz="1600" dirty="0" smtClean="0">
                <a:ea typeface="+mn-ea"/>
                <a:cs typeface="+mn-cs"/>
              </a:rPr>
              <a:t>("Stop"));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600" dirty="0" smtClean="0">
              <a:ea typeface="+mn-ea"/>
              <a:cs typeface="+mn-cs"/>
            </a:endParaRP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// Create panel p2 to hold a text field and p1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err="1" smtClean="0">
                <a:ea typeface="+mn-ea"/>
                <a:cs typeface="+mn-cs"/>
              </a:rPr>
              <a:t>JPanel</a:t>
            </a:r>
            <a:r>
              <a:rPr lang="en-US" sz="1600" dirty="0" smtClean="0">
                <a:ea typeface="+mn-ea"/>
                <a:cs typeface="+mn-cs"/>
              </a:rPr>
              <a:t> p2 = new </a:t>
            </a:r>
            <a:r>
              <a:rPr lang="en-US" sz="1600" dirty="0" err="1" smtClean="0">
                <a:ea typeface="+mn-ea"/>
                <a:cs typeface="+mn-cs"/>
              </a:rPr>
              <a:t>JPanel</a:t>
            </a:r>
            <a:r>
              <a:rPr lang="en-US" sz="1600" dirty="0" smtClean="0">
                <a:ea typeface="+mn-ea"/>
                <a:cs typeface="+mn-cs"/>
              </a:rPr>
              <a:t>(new </a:t>
            </a:r>
            <a:r>
              <a:rPr lang="en-US" sz="1600" dirty="0" err="1" smtClean="0">
                <a:ea typeface="+mn-ea"/>
                <a:cs typeface="+mn-cs"/>
              </a:rPr>
              <a:t>BorderLayout</a:t>
            </a:r>
            <a:r>
              <a:rPr lang="en-US" sz="1600" dirty="0" smtClean="0">
                <a:ea typeface="+mn-ea"/>
                <a:cs typeface="+mn-cs"/>
              </a:rPr>
              <a:t>());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p2.add (new </a:t>
            </a:r>
            <a:r>
              <a:rPr lang="en-US" sz="1600" dirty="0" err="1" smtClean="0">
                <a:ea typeface="+mn-ea"/>
                <a:cs typeface="+mn-cs"/>
              </a:rPr>
              <a:t>JTextField</a:t>
            </a:r>
            <a:r>
              <a:rPr lang="en-US" sz="1600" dirty="0" smtClean="0">
                <a:ea typeface="+mn-ea"/>
                <a:cs typeface="+mn-cs"/>
              </a:rPr>
              <a:t>("Time to be displayed here"),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</a:t>
            </a:r>
            <a:r>
              <a:rPr lang="en-US" sz="1600" dirty="0" err="1" smtClean="0">
                <a:ea typeface="+mn-ea"/>
                <a:cs typeface="+mn-cs"/>
              </a:rPr>
              <a:t>BorderLayout.</a:t>
            </a:r>
            <a:r>
              <a:rPr lang="en-US" sz="1600" i="1" dirty="0" err="1" smtClean="0">
                <a:ea typeface="+mn-ea"/>
                <a:cs typeface="+mn-cs"/>
              </a:rPr>
              <a:t>NORTH</a:t>
            </a:r>
            <a:r>
              <a:rPr lang="en-US" sz="1600" i="1" dirty="0" smtClean="0">
                <a:ea typeface="+mn-ea"/>
                <a:cs typeface="+mn-cs"/>
              </a:rPr>
              <a:t>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p2.add(p1, </a:t>
            </a:r>
            <a:r>
              <a:rPr lang="en-US" sz="1600" dirty="0" err="1" smtClean="0">
                <a:ea typeface="+mn-ea"/>
                <a:cs typeface="+mn-cs"/>
              </a:rPr>
              <a:t>BorderLayout.</a:t>
            </a:r>
            <a:r>
              <a:rPr lang="en-US" sz="1600" i="1" dirty="0" err="1" smtClean="0">
                <a:ea typeface="+mn-ea"/>
                <a:cs typeface="+mn-cs"/>
              </a:rPr>
              <a:t>CENTER</a:t>
            </a:r>
            <a:r>
              <a:rPr lang="en-US" sz="1600" i="1" dirty="0" smtClean="0">
                <a:ea typeface="+mn-ea"/>
                <a:cs typeface="+mn-cs"/>
              </a:rPr>
              <a:t>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600" dirty="0" smtClean="0">
              <a:ea typeface="+mn-ea"/>
              <a:cs typeface="+mn-cs"/>
            </a:endParaRP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// add contents into the frame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add(p2, </a:t>
            </a:r>
            <a:r>
              <a:rPr lang="en-US" sz="1600" dirty="0" err="1" smtClean="0">
                <a:ea typeface="+mn-ea"/>
                <a:cs typeface="+mn-cs"/>
              </a:rPr>
              <a:t>BorderLayout.</a:t>
            </a:r>
            <a:r>
              <a:rPr lang="en-US" sz="1600" i="1" dirty="0" err="1" smtClean="0">
                <a:ea typeface="+mn-ea"/>
                <a:cs typeface="+mn-cs"/>
              </a:rPr>
              <a:t>EAST</a:t>
            </a:r>
            <a:r>
              <a:rPr lang="en-US" sz="1600" i="1" dirty="0" smtClean="0">
                <a:ea typeface="+mn-ea"/>
                <a:cs typeface="+mn-cs"/>
              </a:rPr>
              <a:t>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add(new </a:t>
            </a:r>
            <a:r>
              <a:rPr lang="en-US" sz="1600" dirty="0" err="1" smtClean="0">
                <a:ea typeface="+mn-ea"/>
                <a:cs typeface="+mn-cs"/>
              </a:rPr>
              <a:t>JButton</a:t>
            </a:r>
            <a:r>
              <a:rPr lang="en-US" sz="1600" dirty="0" smtClean="0">
                <a:ea typeface="+mn-ea"/>
                <a:cs typeface="+mn-cs"/>
              </a:rPr>
              <a:t>("Food to be placed here"),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</a:t>
            </a:r>
            <a:r>
              <a:rPr lang="en-US" sz="1600" dirty="0" err="1" smtClean="0">
                <a:ea typeface="+mn-ea"/>
                <a:cs typeface="+mn-cs"/>
              </a:rPr>
              <a:t>BorderLayout.</a:t>
            </a:r>
            <a:r>
              <a:rPr lang="en-US" sz="1600" i="1" dirty="0" err="1" smtClean="0">
                <a:ea typeface="+mn-ea"/>
                <a:cs typeface="+mn-cs"/>
              </a:rPr>
              <a:t>CENTER</a:t>
            </a:r>
            <a:r>
              <a:rPr lang="en-US" sz="1600" i="1" dirty="0" smtClean="0">
                <a:ea typeface="+mn-ea"/>
                <a:cs typeface="+mn-cs"/>
              </a:rPr>
              <a:t>);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 smtClean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5C96C3-9837-46ED-8C97-3A8D0D3E9618}" type="slidenum">
              <a:rPr lang="de-DE" smtClean="0"/>
              <a:pPr/>
              <a:t>29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200" dirty="0" smtClean="0"/>
              <a:t>A graphical user interface (GUI) presents a user-friendly mechanism for interacting with an application. </a:t>
            </a:r>
          </a:p>
          <a:p>
            <a:pPr algn="just">
              <a:defRPr/>
            </a:pPr>
            <a:r>
              <a:rPr lang="en-US" sz="2200" dirty="0" smtClean="0"/>
              <a:t>A GUI gives an application a distinctive “look” and “feel”.</a:t>
            </a:r>
          </a:p>
          <a:p>
            <a:pPr algn="just">
              <a:defRPr/>
            </a:pPr>
            <a:r>
              <a:rPr lang="en-US" sz="2200" dirty="0" smtClean="0"/>
              <a:t>There are two main sets of visual components and containers for user interface design in JAVA:</a:t>
            </a:r>
          </a:p>
          <a:p>
            <a:pPr lvl="1" algn="just">
              <a:defRPr/>
            </a:pPr>
            <a:r>
              <a:rPr lang="en-US" sz="1800" dirty="0" smtClean="0">
                <a:ea typeface="+mn-ea"/>
                <a:cs typeface="+mn-cs"/>
              </a:rPr>
              <a:t>AWT (Abstract Window Toolkit) - </a:t>
            </a:r>
            <a:r>
              <a:rPr lang="en-US" sz="1800" dirty="0" smtClean="0"/>
              <a:t>in package </a:t>
            </a:r>
            <a:r>
              <a:rPr lang="en-US" sz="1800" b="1" dirty="0" smtClean="0"/>
              <a:t>java.awt</a:t>
            </a:r>
            <a:r>
              <a:rPr lang="en-US" sz="1800" dirty="0" smtClean="0">
                <a:ea typeface="+mn-ea"/>
                <a:cs typeface="+mn-cs"/>
              </a:rPr>
              <a:t> and</a:t>
            </a:r>
          </a:p>
          <a:p>
            <a:pPr lvl="1" algn="just">
              <a:defRPr/>
            </a:pPr>
            <a:r>
              <a:rPr lang="en-US" sz="1800" dirty="0" smtClean="0">
                <a:ea typeface="+mn-ea"/>
                <a:cs typeface="+mn-cs"/>
              </a:rPr>
              <a:t>Swing - </a:t>
            </a:r>
            <a:r>
              <a:rPr lang="en-US" sz="1800" dirty="0" smtClean="0"/>
              <a:t>in package </a:t>
            </a:r>
            <a:r>
              <a:rPr lang="en-US" sz="1800" b="1" dirty="0" err="1" smtClean="0"/>
              <a:t>javax.swing</a:t>
            </a:r>
            <a:endParaRPr lang="en-US" sz="1800" dirty="0" smtClean="0">
              <a:ea typeface="+mn-ea"/>
              <a:cs typeface="+mn-cs"/>
            </a:endParaRPr>
          </a:p>
          <a:p>
            <a:pPr algn="just">
              <a:defRPr/>
            </a:pPr>
            <a:r>
              <a:rPr lang="en-US" sz="2200" dirty="0" smtClean="0"/>
              <a:t>When Java was introduced, the GUI classes were bundled in a library known as the Abstract Windows Toolkit (AWT).</a:t>
            </a:r>
          </a:p>
          <a:p>
            <a:pPr algn="just">
              <a:defRPr/>
            </a:pPr>
            <a:endParaRPr lang="en-US" sz="2200" dirty="0" smtClean="0"/>
          </a:p>
          <a:p>
            <a:pPr algn="just">
              <a:defRPr/>
            </a:pPr>
            <a:endParaRPr lang="en-US" sz="2200" dirty="0" smtClean="0"/>
          </a:p>
          <a:p>
            <a:pPr algn="just">
              <a:defRPr/>
            </a:pPr>
            <a:endParaRPr lang="en-US" sz="22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427BA4C-1A45-4E42-A213-9720ADEC70B5}" type="slidenum">
              <a:rPr lang="de-DE" smtClean="0"/>
              <a:pPr/>
              <a:t>3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Panels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2362200"/>
          </a:xfrm>
        </p:spPr>
        <p:txBody>
          <a:bodyPr/>
          <a:lstStyle/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sz="1600" dirty="0" smtClean="0">
                <a:ea typeface="+mn-ea"/>
                <a:cs typeface="+mn-cs"/>
              </a:rPr>
              <a:t>/** Main method */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public static void main(String[] </a:t>
            </a:r>
            <a:r>
              <a:rPr lang="en-US" sz="1600" dirty="0" err="1" smtClean="0">
                <a:ea typeface="+mn-ea"/>
                <a:cs typeface="+mn-cs"/>
              </a:rPr>
              <a:t>args</a:t>
            </a:r>
            <a:r>
              <a:rPr lang="en-US" sz="1600" dirty="0" smtClean="0">
                <a:ea typeface="+mn-ea"/>
                <a:cs typeface="+mn-cs"/>
              </a:rPr>
              <a:t>) {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</a:t>
            </a:r>
            <a:r>
              <a:rPr lang="en-US" sz="1600" dirty="0" err="1" smtClean="0">
                <a:ea typeface="+mn-ea"/>
                <a:cs typeface="+mn-cs"/>
              </a:rPr>
              <a:t>TestPanels</a:t>
            </a:r>
            <a:r>
              <a:rPr lang="en-US" sz="1600" dirty="0" smtClean="0">
                <a:ea typeface="+mn-ea"/>
                <a:cs typeface="+mn-cs"/>
              </a:rPr>
              <a:t> frame = new </a:t>
            </a:r>
            <a:r>
              <a:rPr lang="en-US" sz="1600" dirty="0" err="1" smtClean="0">
                <a:ea typeface="+mn-ea"/>
                <a:cs typeface="+mn-cs"/>
              </a:rPr>
              <a:t>TestPanels</a:t>
            </a:r>
            <a:r>
              <a:rPr lang="en-US" sz="1600" dirty="0" smtClean="0">
                <a:ea typeface="+mn-ea"/>
                <a:cs typeface="+mn-cs"/>
              </a:rPr>
              <a:t>();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</a:t>
            </a:r>
            <a:r>
              <a:rPr lang="en-US" sz="1600" dirty="0" err="1" smtClean="0">
                <a:ea typeface="+mn-ea"/>
                <a:cs typeface="+mn-cs"/>
              </a:rPr>
              <a:t>frame.setTitle</a:t>
            </a:r>
            <a:r>
              <a:rPr lang="en-US" sz="1600" dirty="0" smtClean="0">
                <a:ea typeface="+mn-ea"/>
                <a:cs typeface="+mn-cs"/>
              </a:rPr>
              <a:t>("The Front View of a Microwave Oven");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</a:t>
            </a:r>
            <a:r>
              <a:rPr lang="en-US" sz="1600" dirty="0" err="1" smtClean="0">
                <a:ea typeface="+mn-ea"/>
                <a:cs typeface="+mn-cs"/>
              </a:rPr>
              <a:t>frame.setSize</a:t>
            </a:r>
            <a:r>
              <a:rPr lang="en-US" sz="1600" dirty="0" smtClean="0">
                <a:ea typeface="+mn-ea"/>
                <a:cs typeface="+mn-cs"/>
              </a:rPr>
              <a:t>(400, 250);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</a:t>
            </a:r>
            <a:r>
              <a:rPr lang="en-US" sz="1600" dirty="0" err="1" smtClean="0">
                <a:ea typeface="+mn-ea"/>
                <a:cs typeface="+mn-cs"/>
              </a:rPr>
              <a:t>frame.setLocationRelativeTo</a:t>
            </a:r>
            <a:r>
              <a:rPr lang="en-US" sz="1600" dirty="0" smtClean="0">
                <a:ea typeface="+mn-ea"/>
                <a:cs typeface="+mn-cs"/>
              </a:rPr>
              <a:t>(null); // Center the frame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</a:t>
            </a:r>
            <a:r>
              <a:rPr lang="en-US" sz="1600" dirty="0" err="1" smtClean="0">
                <a:ea typeface="+mn-ea"/>
                <a:cs typeface="+mn-cs"/>
              </a:rPr>
              <a:t>frame.setDefaultCloseOperation</a:t>
            </a:r>
            <a:r>
              <a:rPr lang="en-US" sz="1600" dirty="0" smtClean="0">
                <a:ea typeface="+mn-ea"/>
                <a:cs typeface="+mn-cs"/>
              </a:rPr>
              <a:t>(</a:t>
            </a:r>
            <a:r>
              <a:rPr lang="en-US" sz="1600" dirty="0" err="1" smtClean="0">
                <a:ea typeface="+mn-ea"/>
                <a:cs typeface="+mn-cs"/>
              </a:rPr>
              <a:t>JFrame.</a:t>
            </a:r>
            <a:r>
              <a:rPr lang="en-US" sz="1600" i="1" dirty="0" err="1" smtClean="0">
                <a:ea typeface="+mn-ea"/>
                <a:cs typeface="+mn-cs"/>
              </a:rPr>
              <a:t>EXIT_ON_CLOSE</a:t>
            </a:r>
            <a:r>
              <a:rPr lang="en-US" sz="1600" i="1" dirty="0" smtClean="0">
                <a:ea typeface="+mn-ea"/>
                <a:cs typeface="+mn-cs"/>
              </a:rPr>
              <a:t>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</a:t>
            </a:r>
            <a:r>
              <a:rPr lang="en-US" sz="1600" dirty="0" err="1" smtClean="0">
                <a:ea typeface="+mn-ea"/>
                <a:cs typeface="+mn-cs"/>
              </a:rPr>
              <a:t>frame.setVisible</a:t>
            </a:r>
            <a:r>
              <a:rPr lang="en-US" sz="1600" dirty="0" smtClean="0">
                <a:ea typeface="+mn-ea"/>
                <a:cs typeface="+mn-cs"/>
              </a:rPr>
              <a:t>(true);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 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}</a:t>
            </a:r>
            <a:endParaRPr lang="en-US" sz="18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169534-2EDD-4E07-BCE3-7EF9D5F46370}" type="slidenum">
              <a:rPr lang="de-DE" smtClean="0"/>
              <a:pPr/>
              <a:t>30</a:t>
            </a:fld>
            <a:endParaRPr lang="de-DE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3962400"/>
            <a:ext cx="777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eaLnBrk="0" hangingPunct="0">
              <a:spcBef>
                <a:spcPct val="50000"/>
              </a:spcBef>
              <a:buClr>
                <a:schemeClr val="folHlink"/>
              </a:buClr>
              <a:buSzTx/>
              <a:defRPr/>
            </a:pPr>
            <a:r>
              <a:rPr lang="en-US" sz="2400" kern="0" dirty="0">
                <a:latin typeface="+mn-lt"/>
                <a:cs typeface="+mn-cs"/>
              </a:rPr>
              <a:t>Output</a:t>
            </a:r>
          </a:p>
          <a:p>
            <a:pPr marL="254000" indent="-254000" eaLnBrk="0" hangingPunct="0">
              <a:spcBef>
                <a:spcPct val="50000"/>
              </a:spcBef>
              <a:buClr>
                <a:schemeClr val="folHlink"/>
              </a:buClr>
              <a:buSzTx/>
              <a:buFont typeface="Wingdings" pitchFamily="2" charset="2"/>
              <a:buNone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14800"/>
            <a:ext cx="38004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200" dirty="0" smtClean="0"/>
              <a:t>You can create a font using the </a:t>
            </a:r>
            <a:r>
              <a:rPr lang="en-US" sz="2200" dirty="0" err="1" smtClean="0"/>
              <a:t>java.awt.Font</a:t>
            </a:r>
            <a:r>
              <a:rPr lang="en-US" sz="2200" dirty="0" smtClean="0"/>
              <a:t> class and set fonts for the components using the </a:t>
            </a:r>
            <a:r>
              <a:rPr lang="en-US" sz="2200" dirty="0" err="1" smtClean="0"/>
              <a:t>setFont</a:t>
            </a:r>
            <a:r>
              <a:rPr lang="en-US" sz="2200" dirty="0" smtClean="0"/>
              <a:t> method in the Component class.</a:t>
            </a:r>
          </a:p>
          <a:p>
            <a:pPr algn="just">
              <a:defRPr/>
            </a:pPr>
            <a:r>
              <a:rPr lang="en-US" sz="2200" dirty="0" smtClean="0"/>
              <a:t>The constructor for Font is:</a:t>
            </a:r>
          </a:p>
          <a:p>
            <a:pPr lvl="1" algn="just">
              <a:defRPr/>
            </a:pPr>
            <a:r>
              <a:rPr lang="en-US" sz="2200" dirty="0" smtClean="0">
                <a:ea typeface="+mn-ea"/>
                <a:cs typeface="+mn-cs"/>
              </a:rPr>
              <a:t>Font(String name, </a:t>
            </a:r>
            <a:r>
              <a:rPr lang="en-US" sz="2200" dirty="0" err="1" smtClean="0">
                <a:ea typeface="+mn-ea"/>
                <a:cs typeface="+mn-cs"/>
              </a:rPr>
              <a:t>int</a:t>
            </a:r>
            <a:r>
              <a:rPr lang="en-US" sz="2200" dirty="0" smtClean="0">
                <a:ea typeface="+mn-ea"/>
                <a:cs typeface="+mn-cs"/>
              </a:rPr>
              <a:t> style, </a:t>
            </a:r>
            <a:r>
              <a:rPr lang="en-US" sz="2200" dirty="0" err="1" smtClean="0">
                <a:ea typeface="+mn-ea"/>
                <a:cs typeface="+mn-cs"/>
              </a:rPr>
              <a:t>int</a:t>
            </a:r>
            <a:r>
              <a:rPr lang="en-US" sz="2200" dirty="0" smtClean="0">
                <a:ea typeface="+mn-ea"/>
                <a:cs typeface="+mn-cs"/>
              </a:rPr>
              <a:t> size);</a:t>
            </a:r>
          </a:p>
          <a:p>
            <a:pPr algn="just">
              <a:defRPr/>
            </a:pPr>
            <a:r>
              <a:rPr lang="en-US" sz="2200" dirty="0" smtClean="0"/>
              <a:t>You can choose a font name from </a:t>
            </a:r>
            <a:r>
              <a:rPr lang="en-US" sz="2200" dirty="0" err="1" smtClean="0"/>
              <a:t>SansSerif</a:t>
            </a:r>
            <a:r>
              <a:rPr lang="en-US" sz="2200" dirty="0" smtClean="0"/>
              <a:t>, Serif, </a:t>
            </a:r>
            <a:r>
              <a:rPr lang="en-US" sz="2200" dirty="0" err="1" smtClean="0"/>
              <a:t>Monospaced</a:t>
            </a:r>
            <a:r>
              <a:rPr lang="en-US" sz="2200" dirty="0" smtClean="0"/>
              <a:t>, Dialog, or </a:t>
            </a:r>
            <a:r>
              <a:rPr lang="en-US" sz="2200" dirty="0" err="1" smtClean="0"/>
              <a:t>DialogInput</a:t>
            </a:r>
            <a:r>
              <a:rPr lang="en-US" sz="2200" dirty="0" smtClean="0"/>
              <a:t>,</a:t>
            </a:r>
          </a:p>
          <a:p>
            <a:pPr algn="just">
              <a:defRPr/>
            </a:pPr>
            <a:r>
              <a:rPr lang="en-US" sz="2200" dirty="0" smtClean="0"/>
              <a:t>Choose a style from </a:t>
            </a:r>
            <a:r>
              <a:rPr lang="en-US" sz="2200" dirty="0" err="1" smtClean="0"/>
              <a:t>Font.PLAIN</a:t>
            </a:r>
            <a:r>
              <a:rPr lang="en-US" sz="2200" dirty="0" smtClean="0"/>
              <a:t> (0), </a:t>
            </a:r>
            <a:r>
              <a:rPr lang="en-US" sz="2200" dirty="0" err="1" smtClean="0"/>
              <a:t>Font.BOLD</a:t>
            </a:r>
            <a:r>
              <a:rPr lang="en-US" sz="2200" dirty="0" smtClean="0"/>
              <a:t> (1), </a:t>
            </a:r>
            <a:r>
              <a:rPr lang="en-US" sz="2200" dirty="0" err="1" smtClean="0"/>
              <a:t>Font.ITALIC</a:t>
            </a:r>
            <a:r>
              <a:rPr lang="en-US" sz="2200" dirty="0" smtClean="0"/>
              <a:t> (2), and </a:t>
            </a:r>
            <a:r>
              <a:rPr lang="en-US" sz="2200" dirty="0" err="1" smtClean="0"/>
              <a:t>Font.BOLD</a:t>
            </a:r>
            <a:r>
              <a:rPr lang="en-US" sz="2200" dirty="0" smtClean="0"/>
              <a:t> </a:t>
            </a:r>
            <a:r>
              <a:rPr lang="en-US" sz="2200" dirty="0" err="1" smtClean="0"/>
              <a:t>Font.ITALIC</a:t>
            </a:r>
            <a:r>
              <a:rPr lang="en-US" sz="2200" dirty="0" smtClean="0"/>
              <a:t> (3), and specify a font size of any positive integer.</a:t>
            </a:r>
          </a:p>
          <a:p>
            <a:pPr algn="just">
              <a:buFont typeface="Wingdings" pitchFamily="2" charset="2"/>
              <a:buNone/>
              <a:defRPr/>
            </a:pPr>
            <a:endParaRPr lang="en-US" sz="2200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4FBCD3-A14E-4473-B1AB-4D0B968DE3AB}" type="slidenum">
              <a:rPr lang="de-DE" smtClean="0"/>
              <a:pPr/>
              <a:t>31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fr-FR" dirty="0" smtClean="0">
                <a:ea typeface="+mn-ea"/>
                <a:cs typeface="+mn-cs"/>
              </a:rPr>
              <a:t>Font font1 = new Font("</a:t>
            </a:r>
            <a:r>
              <a:rPr lang="fr-FR" dirty="0" err="1" smtClean="0">
                <a:ea typeface="+mn-ea"/>
                <a:cs typeface="+mn-cs"/>
              </a:rPr>
              <a:t>SansSerif</a:t>
            </a:r>
            <a:r>
              <a:rPr lang="fr-FR" dirty="0" smtClean="0">
                <a:ea typeface="+mn-ea"/>
                <a:cs typeface="+mn-cs"/>
              </a:rPr>
              <a:t>", </a:t>
            </a:r>
            <a:r>
              <a:rPr lang="fr-FR" dirty="0" err="1" smtClean="0">
                <a:ea typeface="+mn-ea"/>
                <a:cs typeface="+mn-cs"/>
              </a:rPr>
              <a:t>Font.BOLD</a:t>
            </a:r>
            <a:r>
              <a:rPr lang="fr-FR" dirty="0" smtClean="0">
                <a:ea typeface="+mn-ea"/>
                <a:cs typeface="+mn-cs"/>
              </a:rPr>
              <a:t>, 16);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fr-FR" dirty="0" smtClean="0">
                <a:ea typeface="+mn-ea"/>
                <a:cs typeface="+mn-cs"/>
              </a:rPr>
              <a:t>Font font2 = new Font("</a:t>
            </a:r>
            <a:r>
              <a:rPr lang="fr-FR" dirty="0" err="1" smtClean="0">
                <a:ea typeface="+mn-ea"/>
                <a:cs typeface="+mn-cs"/>
              </a:rPr>
              <a:t>Serif</a:t>
            </a:r>
            <a:r>
              <a:rPr lang="fr-FR" dirty="0" smtClean="0">
                <a:ea typeface="+mn-ea"/>
                <a:cs typeface="+mn-cs"/>
              </a:rPr>
              <a:t>", </a:t>
            </a:r>
            <a:r>
              <a:rPr lang="fr-FR" dirty="0" err="1" smtClean="0">
                <a:ea typeface="+mn-ea"/>
                <a:cs typeface="+mn-cs"/>
              </a:rPr>
              <a:t>Font.BOLD</a:t>
            </a:r>
            <a:r>
              <a:rPr lang="fr-FR" dirty="0" smtClean="0">
                <a:ea typeface="+mn-ea"/>
                <a:cs typeface="+mn-cs"/>
              </a:rPr>
              <a:t> + </a:t>
            </a:r>
            <a:r>
              <a:rPr lang="fr-FR" dirty="0" err="1" smtClean="0">
                <a:ea typeface="+mn-ea"/>
                <a:cs typeface="+mn-cs"/>
              </a:rPr>
              <a:t>Font.ITALIC</a:t>
            </a:r>
            <a:r>
              <a:rPr lang="fr-FR" dirty="0" smtClean="0">
                <a:ea typeface="+mn-ea"/>
                <a:cs typeface="+mn-cs"/>
              </a:rPr>
              <a:t>, 12);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JButton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jbtOK</a:t>
            </a:r>
            <a:r>
              <a:rPr lang="en-US" dirty="0" smtClean="0">
                <a:ea typeface="+mn-ea"/>
                <a:cs typeface="+mn-cs"/>
              </a:rPr>
              <a:t> = new </a:t>
            </a:r>
            <a:r>
              <a:rPr lang="en-US" dirty="0" err="1" smtClean="0">
                <a:ea typeface="+mn-ea"/>
                <a:cs typeface="+mn-cs"/>
              </a:rPr>
              <a:t>JButton</a:t>
            </a:r>
            <a:r>
              <a:rPr lang="en-US" dirty="0" smtClean="0">
                <a:ea typeface="+mn-ea"/>
                <a:cs typeface="+mn-cs"/>
              </a:rPr>
              <a:t>("OK");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jbtOK.setFont</a:t>
            </a:r>
            <a:r>
              <a:rPr lang="en-US" dirty="0" smtClean="0">
                <a:ea typeface="+mn-ea"/>
                <a:cs typeface="+mn-cs"/>
              </a:rPr>
              <a:t>(font1);</a:t>
            </a:r>
            <a:endParaRPr lang="fr-FR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F0D2B52-6135-4F32-91FB-409605EF921A}" type="slidenum">
              <a:rPr lang="de-DE" smtClean="0"/>
              <a:pPr/>
              <a:t>32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Color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200" dirty="0" smtClean="0"/>
              <a:t>You can set colors for GUI components by using the </a:t>
            </a:r>
            <a:r>
              <a:rPr lang="en-US" sz="2200" dirty="0" err="1" smtClean="0"/>
              <a:t>java.awt.Color</a:t>
            </a:r>
            <a:r>
              <a:rPr lang="en-US" sz="2200" dirty="0" smtClean="0"/>
              <a:t> class.</a:t>
            </a:r>
          </a:p>
          <a:p>
            <a:pPr algn="just">
              <a:defRPr/>
            </a:pPr>
            <a:r>
              <a:rPr lang="en-US" sz="2200" dirty="0" smtClean="0"/>
              <a:t>Colors are made of red, green, and blue components, each represented by an </a:t>
            </a:r>
            <a:r>
              <a:rPr lang="en-US" sz="2200" dirty="0" err="1" smtClean="0"/>
              <a:t>int</a:t>
            </a:r>
            <a:r>
              <a:rPr lang="en-US" sz="2200" dirty="0" smtClean="0"/>
              <a:t> value that describes its intensity, ranging from 0 (darkest shade) to 255 (lightest shade).</a:t>
            </a:r>
          </a:p>
          <a:p>
            <a:pPr algn="just">
              <a:defRPr/>
            </a:pPr>
            <a:r>
              <a:rPr lang="en-US" sz="2200" dirty="0" smtClean="0"/>
              <a:t>You can create a color using the following constructor: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public Color(</a:t>
            </a:r>
            <a:r>
              <a:rPr lang="en-US" dirty="0" err="1" smtClean="0">
                <a:ea typeface="+mn-ea"/>
                <a:cs typeface="+mn-cs"/>
              </a:rPr>
              <a:t>int</a:t>
            </a:r>
            <a:r>
              <a:rPr lang="en-US" dirty="0" smtClean="0">
                <a:ea typeface="+mn-ea"/>
                <a:cs typeface="+mn-cs"/>
              </a:rPr>
              <a:t> r, </a:t>
            </a:r>
            <a:r>
              <a:rPr lang="en-US" dirty="0" err="1" smtClean="0">
                <a:ea typeface="+mn-ea"/>
                <a:cs typeface="+mn-cs"/>
              </a:rPr>
              <a:t>int</a:t>
            </a:r>
            <a:r>
              <a:rPr lang="en-US" dirty="0" smtClean="0">
                <a:ea typeface="+mn-ea"/>
                <a:cs typeface="+mn-cs"/>
              </a:rPr>
              <a:t> g, </a:t>
            </a:r>
            <a:r>
              <a:rPr lang="en-US" dirty="0" err="1" smtClean="0">
                <a:ea typeface="+mn-ea"/>
                <a:cs typeface="+mn-cs"/>
              </a:rPr>
              <a:t>int</a:t>
            </a:r>
            <a:r>
              <a:rPr lang="en-US" dirty="0" smtClean="0">
                <a:ea typeface="+mn-ea"/>
                <a:cs typeface="+mn-cs"/>
              </a:rPr>
              <a:t> b);</a:t>
            </a:r>
          </a:p>
          <a:p>
            <a:pPr algn="just">
              <a:defRPr/>
            </a:pPr>
            <a:r>
              <a:rPr lang="en-US" sz="2200" dirty="0" smtClean="0"/>
              <a:t>Example:</a:t>
            </a:r>
          </a:p>
          <a:p>
            <a:pPr lvl="1" algn="just">
              <a:defRPr/>
            </a:pPr>
            <a:r>
              <a:rPr lang="en-US" sz="2200" dirty="0" smtClean="0">
                <a:ea typeface="+mn-ea"/>
                <a:cs typeface="+mn-cs"/>
              </a:rPr>
              <a:t>Color </a:t>
            </a:r>
            <a:r>
              <a:rPr lang="en-US" sz="2200" dirty="0" err="1" smtClean="0">
                <a:ea typeface="+mn-ea"/>
                <a:cs typeface="+mn-cs"/>
              </a:rPr>
              <a:t>color</a:t>
            </a:r>
            <a:r>
              <a:rPr lang="en-US" sz="2200" dirty="0" smtClean="0">
                <a:ea typeface="+mn-ea"/>
                <a:cs typeface="+mn-cs"/>
              </a:rPr>
              <a:t> = new Color(128, 100, 100);</a:t>
            </a:r>
          </a:p>
          <a:p>
            <a:pPr algn="just">
              <a:defRPr/>
            </a:pPr>
            <a:r>
              <a:rPr lang="en-US" sz="2200" dirty="0" smtClean="0"/>
              <a:t>You can use the </a:t>
            </a:r>
            <a:r>
              <a:rPr lang="en-US" sz="2200" dirty="0" err="1" smtClean="0"/>
              <a:t>setBackground</a:t>
            </a:r>
            <a:r>
              <a:rPr lang="en-US" sz="2200" dirty="0" smtClean="0"/>
              <a:t>(Color c) and </a:t>
            </a:r>
            <a:r>
              <a:rPr lang="en-US" sz="2200" dirty="0" err="1" smtClean="0"/>
              <a:t>setForeground</a:t>
            </a:r>
            <a:r>
              <a:rPr lang="en-US" sz="2200" dirty="0" smtClean="0"/>
              <a:t>(Color c) methods to set a component’s background and foreground colors.</a:t>
            </a:r>
            <a:endParaRPr lang="en-US" sz="2200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02C74-7450-42B2-9D87-63CB99649E31}" type="slidenum">
              <a:rPr lang="de-DE" smtClean="0"/>
              <a:pPr/>
              <a:t>33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Color Class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200" dirty="0" smtClean="0"/>
              <a:t>Example</a:t>
            </a:r>
          </a:p>
          <a:p>
            <a:pPr lvl="1" algn="just">
              <a:defRPr/>
            </a:pPr>
            <a:r>
              <a:rPr lang="en-US" dirty="0" err="1" smtClean="0">
                <a:ea typeface="+mn-ea"/>
                <a:cs typeface="+mn-cs"/>
              </a:rPr>
              <a:t>JButton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jbtOK</a:t>
            </a:r>
            <a:r>
              <a:rPr lang="en-US" dirty="0" smtClean="0">
                <a:ea typeface="+mn-ea"/>
                <a:cs typeface="+mn-cs"/>
              </a:rPr>
              <a:t> = new </a:t>
            </a:r>
            <a:r>
              <a:rPr lang="en-US" dirty="0" err="1" smtClean="0">
                <a:ea typeface="+mn-ea"/>
                <a:cs typeface="+mn-cs"/>
              </a:rPr>
              <a:t>JButton</a:t>
            </a:r>
            <a:r>
              <a:rPr lang="en-US" dirty="0" smtClean="0">
                <a:ea typeface="+mn-ea"/>
                <a:cs typeface="+mn-cs"/>
              </a:rPr>
              <a:t>("OK");</a:t>
            </a:r>
          </a:p>
          <a:p>
            <a:pPr lvl="1" algn="just">
              <a:defRPr/>
            </a:pPr>
            <a:r>
              <a:rPr lang="en-US" dirty="0" err="1" smtClean="0">
                <a:ea typeface="+mn-ea"/>
                <a:cs typeface="+mn-cs"/>
              </a:rPr>
              <a:t>jbtOK.setBackground</a:t>
            </a:r>
            <a:r>
              <a:rPr lang="en-US" dirty="0" smtClean="0">
                <a:ea typeface="+mn-ea"/>
                <a:cs typeface="+mn-cs"/>
              </a:rPr>
              <a:t>(color);</a:t>
            </a:r>
          </a:p>
          <a:p>
            <a:pPr lvl="1" algn="just">
              <a:defRPr/>
            </a:pPr>
            <a:r>
              <a:rPr lang="en-US" dirty="0" err="1" smtClean="0">
                <a:ea typeface="+mn-ea"/>
                <a:cs typeface="+mn-cs"/>
              </a:rPr>
              <a:t>jbtOK.setForeground</a:t>
            </a:r>
            <a:r>
              <a:rPr lang="en-US" dirty="0" smtClean="0">
                <a:ea typeface="+mn-ea"/>
                <a:cs typeface="+mn-cs"/>
              </a:rPr>
              <a:t>(new Color(100, 1, 1));</a:t>
            </a:r>
          </a:p>
          <a:p>
            <a:pPr algn="just">
              <a:defRPr/>
            </a:pPr>
            <a:r>
              <a:rPr lang="en-US" sz="2200" dirty="0" smtClean="0"/>
              <a:t>Alternatively, you can use one of the 13 standard colors (BLACK, BLUE, CYAN, DARK_GRAY, GRAY, GREEN, LIGHT_GRAY, MAGENTA, ORANGE, PINK, RED, WHITE, and YELLOW) defined as constants in </a:t>
            </a:r>
            <a:r>
              <a:rPr lang="en-US" sz="2200" dirty="0" err="1" smtClean="0"/>
              <a:t>java.awt.Color</a:t>
            </a:r>
            <a:r>
              <a:rPr lang="en-US" sz="2200" dirty="0" smtClean="0"/>
              <a:t>.</a:t>
            </a:r>
          </a:p>
          <a:p>
            <a:pPr algn="just">
              <a:defRPr/>
            </a:pPr>
            <a:r>
              <a:rPr lang="en-US" sz="2200" dirty="0" smtClean="0"/>
              <a:t> The following code, for instance, sets the foreground color of a button to red:</a:t>
            </a:r>
          </a:p>
          <a:p>
            <a:pPr lvl="1" algn="just">
              <a:defRPr/>
            </a:pPr>
            <a:r>
              <a:rPr lang="en-US" dirty="0" err="1" smtClean="0">
                <a:ea typeface="+mn-ea"/>
                <a:cs typeface="+mn-cs"/>
              </a:rPr>
              <a:t>jbtOK.setForeground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dirty="0" err="1" smtClean="0">
                <a:ea typeface="+mn-ea"/>
                <a:cs typeface="+mn-cs"/>
              </a:rPr>
              <a:t>Color.RED</a:t>
            </a:r>
            <a:r>
              <a:rPr lang="en-US" dirty="0" smtClean="0">
                <a:ea typeface="+mn-ea"/>
                <a:cs typeface="+mn-cs"/>
              </a:rPr>
              <a:t>);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4DE21F-10A8-475B-A4E6-C8EA3C0A0613}" type="slidenum">
              <a:rPr lang="de-DE" smtClean="0"/>
              <a:pPr/>
              <a:t>34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Color Class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java.awt.GridLayout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java.awt.Color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javax.swing</a:t>
            </a:r>
            <a:r>
              <a:rPr lang="en-US" sz="1800" dirty="0" smtClean="0"/>
              <a:t>.*;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ColorExample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JFrame</a:t>
            </a:r>
            <a:r>
              <a:rPr lang="en-US" sz="1800" dirty="0" smtClean="0"/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	public </a:t>
            </a:r>
            <a:r>
              <a:rPr lang="en-US" sz="1800" dirty="0" err="1" smtClean="0"/>
              <a:t>ColorExample</a:t>
            </a:r>
            <a:r>
              <a:rPr lang="en-US" sz="1800" dirty="0" smtClean="0"/>
              <a:t>(){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JFrame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jf</a:t>
            </a:r>
            <a:r>
              <a:rPr lang="en-US" dirty="0" smtClean="0">
                <a:latin typeface="+mn-lt"/>
                <a:ea typeface="+mn-ea"/>
                <a:cs typeface="+mn-cs"/>
              </a:rPr>
              <a:t> = new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JFrame</a:t>
            </a:r>
            <a:r>
              <a:rPr lang="en-US" dirty="0" smtClean="0">
                <a:latin typeface="+mn-lt"/>
                <a:ea typeface="+mn-ea"/>
                <a:cs typeface="+mn-cs"/>
              </a:rPr>
              <a:t>("Color Frame");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setLayout</a:t>
            </a:r>
            <a:r>
              <a:rPr lang="en-US" dirty="0" smtClean="0">
                <a:latin typeface="+mn-lt"/>
                <a:ea typeface="+mn-ea"/>
                <a:cs typeface="+mn-cs"/>
              </a:rPr>
              <a:t>(new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GridLayout</a:t>
            </a:r>
            <a:r>
              <a:rPr lang="en-US" dirty="0" smtClean="0">
                <a:latin typeface="+mn-lt"/>
                <a:ea typeface="+mn-ea"/>
                <a:cs typeface="+mn-cs"/>
              </a:rPr>
              <a:t>(1,2));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Color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color</a:t>
            </a:r>
            <a:r>
              <a:rPr lang="en-US" dirty="0" smtClean="0">
                <a:latin typeface="+mn-lt"/>
                <a:ea typeface="+mn-ea"/>
                <a:cs typeface="+mn-cs"/>
              </a:rPr>
              <a:t> = new Color(128, 100, 100);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JButton</a:t>
            </a:r>
            <a:r>
              <a:rPr lang="en-US" dirty="0" smtClean="0">
                <a:latin typeface="+mn-lt"/>
                <a:ea typeface="+mn-ea"/>
                <a:cs typeface="+mn-cs"/>
              </a:rPr>
              <a:t> bc1 = new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JButton</a:t>
            </a:r>
            <a:r>
              <a:rPr lang="en-US" dirty="0" smtClean="0">
                <a:latin typeface="+mn-lt"/>
                <a:ea typeface="+mn-ea"/>
                <a:cs typeface="+mn-cs"/>
              </a:rPr>
              <a:t>("Left Button");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JButton</a:t>
            </a:r>
            <a:r>
              <a:rPr lang="en-US" dirty="0" smtClean="0">
                <a:latin typeface="+mn-lt"/>
                <a:ea typeface="+mn-ea"/>
                <a:cs typeface="+mn-cs"/>
              </a:rPr>
              <a:t> bc2 = new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JButton</a:t>
            </a:r>
            <a:r>
              <a:rPr lang="en-US" dirty="0" smtClean="0">
                <a:latin typeface="+mn-lt"/>
                <a:ea typeface="+mn-ea"/>
                <a:cs typeface="+mn-cs"/>
              </a:rPr>
              <a:t>("Right Button");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bc1.setBackground(color);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bc2.setForeground(new Color(250,0, 0)); //bc2.setForeground(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Color.BLUE</a:t>
            </a:r>
            <a:r>
              <a:rPr lang="en-US" dirty="0" smtClean="0">
                <a:latin typeface="+mn-lt"/>
                <a:ea typeface="+mn-ea"/>
                <a:cs typeface="+mn-cs"/>
              </a:rPr>
              <a:t>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add(bc1);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add(bc2);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200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45AB0B-26ED-44C7-B61E-7F12BD4933C2}" type="slidenum">
              <a:rPr lang="de-DE" smtClean="0"/>
              <a:pPr/>
              <a:t>35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Color Class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public static void main(String[] </a:t>
            </a:r>
            <a:r>
              <a:rPr lang="en-US" sz="1800" dirty="0" err="1" smtClean="0">
                <a:ea typeface="+mn-ea"/>
                <a:cs typeface="+mn-cs"/>
              </a:rPr>
              <a:t>args</a:t>
            </a:r>
            <a:r>
              <a:rPr lang="en-US" sz="1800" dirty="0" smtClean="0">
                <a:ea typeface="+mn-ea"/>
                <a:cs typeface="+mn-cs"/>
              </a:rPr>
              <a:t>){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ColorExample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ce</a:t>
            </a:r>
            <a:r>
              <a:rPr lang="en-US" dirty="0" smtClean="0">
                <a:latin typeface="+mn-lt"/>
                <a:ea typeface="+mn-ea"/>
                <a:cs typeface="+mn-cs"/>
              </a:rPr>
              <a:t> = new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ColorExample</a:t>
            </a:r>
            <a:r>
              <a:rPr lang="en-US" dirty="0" smtClean="0">
                <a:latin typeface="+mn-lt"/>
                <a:ea typeface="+mn-ea"/>
                <a:cs typeface="+mn-cs"/>
              </a:rPr>
              <a:t>();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ce.setSize</a:t>
            </a:r>
            <a:r>
              <a:rPr lang="en-US" dirty="0" smtClean="0">
                <a:latin typeface="+mn-lt"/>
                <a:ea typeface="+mn-ea"/>
                <a:cs typeface="+mn-cs"/>
              </a:rPr>
              <a:t>(300,150);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ce.setDefaultCloseOperation</a:t>
            </a:r>
            <a:r>
              <a:rPr lang="en-US" dirty="0" smtClean="0"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JFrame.</a:t>
            </a:r>
            <a:r>
              <a:rPr lang="en-US" i="1" dirty="0" err="1" smtClean="0">
                <a:latin typeface="+mn-lt"/>
                <a:ea typeface="+mn-ea"/>
                <a:cs typeface="+mn-cs"/>
              </a:rPr>
              <a:t>EXIT_ON_CLOSE</a:t>
            </a:r>
            <a:r>
              <a:rPr lang="en-US" i="1" dirty="0" smtClean="0">
                <a:latin typeface="+mn-lt"/>
                <a:ea typeface="+mn-ea"/>
                <a:cs typeface="+mn-cs"/>
              </a:rPr>
              <a:t>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ce.setLocationRelativeTo</a:t>
            </a:r>
            <a:r>
              <a:rPr lang="en-US" dirty="0" smtClean="0">
                <a:latin typeface="+mn-lt"/>
                <a:ea typeface="+mn-ea"/>
                <a:cs typeface="+mn-cs"/>
              </a:rPr>
              <a:t>(null);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ce.setVisible</a:t>
            </a:r>
            <a:r>
              <a:rPr lang="en-US" dirty="0" smtClean="0">
                <a:latin typeface="+mn-lt"/>
                <a:ea typeface="+mn-ea"/>
                <a:cs typeface="+mn-cs"/>
              </a:rPr>
              <a:t>(true);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	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085AEA-B3AD-4F46-812B-7FCF493CFAAA}" type="slidenum">
              <a:rPr lang="de-DE" smtClean="0"/>
              <a:pPr/>
              <a:t>36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Event and Event Source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When you run a Java GUI program, the program interacts with the user, and the events drive its execution. 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An event can be defined as a signal to the program that something has happened.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Events are triggered either by external user actions, such as mouse movements, button clicks, and keystrokes, or by internal program activities, such as a timer. 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The program can choose to respond to or ignore an event.</a:t>
            </a:r>
          </a:p>
          <a:p>
            <a:pPr lvl="1" algn="just">
              <a:defRPr/>
            </a:pPr>
            <a:r>
              <a:rPr lang="en-US" dirty="0" smtClean="0"/>
              <a:t>The component that creates an event and fires it is called the </a:t>
            </a:r>
            <a:r>
              <a:rPr lang="en-US" i="1" dirty="0" smtClean="0"/>
              <a:t>source object or source component.</a:t>
            </a:r>
          </a:p>
          <a:p>
            <a:pPr lvl="1" algn="just">
              <a:defRPr/>
            </a:pPr>
            <a:r>
              <a:rPr lang="en-US" dirty="0" smtClean="0"/>
              <a:t>For example, a button is the source object for a button-clicking action event.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An event is an instance of an event class.</a:t>
            </a: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35DD93-12EA-4DE7-9E32-41703F80A026}" type="slidenum">
              <a:rPr lang="de-DE" smtClean="0"/>
              <a:pPr/>
              <a:t>37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has a number of events and event handlers.</a:t>
            </a: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Java.awt.event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–is the main package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up to the programmer  to decide what to be executed, how to handle the generated event, etc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more than 16 event types in java.</a:t>
            </a:r>
          </a:p>
          <a:p>
            <a:pPr lvl="0"/>
            <a:r>
              <a:rPr lang="en-US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Eventhandler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ActionListener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are the two important aspects in event manipulation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Listener helps to organize the action(event) to be done after the button or the GUI control is selected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ActionListner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main Interface  in event handling</a:t>
            </a: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35DD93-12EA-4DE7-9E32-41703F80A026}" type="slidenum">
              <a:rPr lang="de-DE" smtClean="0"/>
              <a:pPr/>
              <a:t>38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Handling (cont’d)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1B7682-AE10-4046-AACA-4F53EDA137ED}" type="slidenum">
              <a:rPr lang="de-DE" smtClean="0"/>
              <a:pPr/>
              <a:t>39</a:t>
            </a:fld>
            <a:endParaRPr lang="de-DE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1976438"/>
            <a:ext cx="76104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371600" y="4953000"/>
            <a:ext cx="685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/>
              <a:t>An event is an object of the EventObject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AWT vs. Swing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smtClean="0"/>
              <a:t>AWT is fine for developing simple graphical user interfaces, but not for developing comprehensive GUI projects.</a:t>
            </a:r>
          </a:p>
          <a:p>
            <a:pPr algn="just"/>
            <a:r>
              <a:rPr lang="en-US" sz="2000" smtClean="0"/>
              <a:t>Besides, AWT is prone to platform-specific bugs.</a:t>
            </a:r>
          </a:p>
          <a:p>
            <a:pPr algn="just"/>
            <a:r>
              <a:rPr lang="en-US" sz="2000" smtClean="0"/>
              <a:t>The AWT user-interface components were replaced by a more robust, versatile, and flexible library known as </a:t>
            </a:r>
            <a:r>
              <a:rPr lang="en-US" sz="2000" i="1" smtClean="0"/>
              <a:t>Swing components.</a:t>
            </a:r>
          </a:p>
          <a:p>
            <a:pPr algn="just"/>
            <a:r>
              <a:rPr lang="en-US" sz="2000" smtClean="0"/>
              <a:t>Swing components depend less on the target platform and use less of the native GUI resource.</a:t>
            </a:r>
          </a:p>
          <a:p>
            <a:pPr algn="just"/>
            <a:r>
              <a:rPr lang="en-US" sz="2000" smtClean="0"/>
              <a:t>Swing components are painted directly on canvases using Java code.</a:t>
            </a:r>
          </a:p>
          <a:p>
            <a:pPr algn="just"/>
            <a:r>
              <a:rPr lang="en-US" sz="2000" smtClean="0"/>
              <a:t>For this reason, Swing components that don’t rely on native GUI are referred to as </a:t>
            </a:r>
            <a:r>
              <a:rPr lang="en-US" sz="2000" i="1" smtClean="0"/>
              <a:t>lightweight components, and AWT components </a:t>
            </a:r>
            <a:r>
              <a:rPr lang="en-US" sz="2000" smtClean="0"/>
              <a:t>are referred to as </a:t>
            </a:r>
            <a:r>
              <a:rPr lang="en-US" sz="2000" i="1" smtClean="0"/>
              <a:t>heavyweight components.</a:t>
            </a:r>
            <a:endParaRPr lang="en-US" sz="200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11B1AF-0BE1-48A0-828C-526D9E0AA3A8}" type="slidenum">
              <a:rPr lang="de-DE" smtClean="0"/>
              <a:pPr/>
              <a:t>4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smtClean="0"/>
              <a:t>Listeners, Registrations, and Handling Events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Java uses a delegation-based model for event handling:</a:t>
            </a:r>
          </a:p>
          <a:p>
            <a:pPr lvl="2" algn="just"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a source object fires an event, and an object interested in the event handles it. </a:t>
            </a:r>
            <a:r>
              <a:rPr lang="en-US" dirty="0" smtClean="0"/>
              <a:t>The latter object is called a </a:t>
            </a:r>
            <a:r>
              <a:rPr lang="en-US" i="1" dirty="0" smtClean="0"/>
              <a:t>listener.</a:t>
            </a:r>
            <a:endParaRPr lang="en-US" dirty="0" smtClean="0">
              <a:latin typeface="+mn-lt"/>
              <a:ea typeface="+mn-ea"/>
              <a:cs typeface="+mn-cs"/>
            </a:endParaRP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For an object to be a listener for an event on a source object, two things are needed:</a:t>
            </a:r>
          </a:p>
          <a:p>
            <a:pPr lvl="2" algn="just">
              <a:defRPr/>
            </a:pPr>
            <a:r>
              <a:rPr lang="en-US" b="1" dirty="0" smtClean="0">
                <a:latin typeface="+mn-lt"/>
                <a:ea typeface="+mn-ea"/>
                <a:cs typeface="+mn-cs"/>
              </a:rPr>
              <a:t>The listener object must be an instance of the corresponding event-listener interface </a:t>
            </a:r>
            <a:r>
              <a:rPr lang="en-US" dirty="0" smtClean="0">
                <a:latin typeface="+mn-lt"/>
                <a:ea typeface="+mn-ea"/>
                <a:cs typeface="+mn-cs"/>
              </a:rPr>
              <a:t>to </a:t>
            </a:r>
            <a:r>
              <a:rPr lang="en-US" dirty="0" smtClean="0"/>
              <a:t>ensure that the listener has the correct method for processing the event. </a:t>
            </a:r>
            <a:r>
              <a:rPr lang="en-US" dirty="0" smtClean="0">
                <a:latin typeface="+mn-lt"/>
                <a:ea typeface="+mn-ea"/>
                <a:cs typeface="+mn-cs"/>
              </a:rPr>
              <a:t>The following </a:t>
            </a:r>
            <a:r>
              <a:rPr lang="en-US" dirty="0" smtClean="0">
                <a:latin typeface="+mn-lt"/>
                <a:ea typeface="+mn-ea"/>
                <a:cs typeface="+mn-cs"/>
                <a:hlinkClick r:id="rId2" action="ppaction://hlinkfile"/>
              </a:rPr>
              <a:t>table </a:t>
            </a:r>
            <a:r>
              <a:rPr lang="en-US" dirty="0" smtClean="0">
                <a:latin typeface="+mn-lt"/>
                <a:ea typeface="+mn-ea"/>
                <a:cs typeface="+mn-cs"/>
              </a:rPr>
              <a:t>lists event types, the corresponding listener interfaces, and the methods defined in the listener interfaces.</a:t>
            </a:r>
          </a:p>
          <a:p>
            <a:pPr lvl="2" algn="just">
              <a:defRPr/>
            </a:pPr>
            <a:r>
              <a:rPr lang="en-US" b="1" dirty="0" smtClean="0">
                <a:latin typeface="+mn-lt"/>
                <a:ea typeface="+mn-ea"/>
                <a:cs typeface="+mn-cs"/>
              </a:rPr>
              <a:t>The listener object must be registered by the source object.</a:t>
            </a:r>
            <a:r>
              <a:rPr lang="en-US" dirty="0" smtClean="0">
                <a:latin typeface="+mn-lt"/>
                <a:ea typeface="+mn-ea"/>
                <a:cs typeface="+mn-cs"/>
              </a:rPr>
              <a:t> Registration methods depend on the event type. For </a:t>
            </a:r>
            <a:r>
              <a:rPr lang="en-US" sz="1400" b="1" dirty="0" err="1" smtClean="0">
                <a:latin typeface="+mn-lt"/>
                <a:ea typeface="+mn-ea"/>
                <a:cs typeface="+mn-cs"/>
              </a:rPr>
              <a:t>ActionEvent</a:t>
            </a:r>
            <a:r>
              <a:rPr lang="en-US" b="1" dirty="0" smtClean="0">
                <a:latin typeface="+mn-lt"/>
                <a:ea typeface="+mn-ea"/>
                <a:cs typeface="+mn-cs"/>
              </a:rPr>
              <a:t>, the method is </a:t>
            </a:r>
            <a:r>
              <a:rPr lang="en-US" sz="1400" b="1" dirty="0" err="1" smtClean="0">
                <a:latin typeface="+mn-lt"/>
                <a:ea typeface="+mn-ea"/>
                <a:cs typeface="+mn-cs"/>
              </a:rPr>
              <a:t>addActionListener</a:t>
            </a:r>
            <a:r>
              <a:rPr lang="en-US" b="1" dirty="0" smtClean="0"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B9DAB7-380C-47CD-BDE0-56D8C383166E}" type="slidenum">
              <a:rPr lang="de-DE" smtClean="0"/>
              <a:pPr/>
              <a:t>40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javax.swing</a:t>
            </a:r>
            <a:r>
              <a:rPr lang="en-US" sz="1800" dirty="0" smtClean="0"/>
              <a:t>.*;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import </a:t>
            </a:r>
            <a:r>
              <a:rPr lang="en-US" sz="1800" dirty="0" err="1" smtClean="0"/>
              <a:t>java.awt.event</a:t>
            </a:r>
            <a:r>
              <a:rPr lang="en-US" sz="1800" dirty="0" smtClean="0"/>
              <a:t>.*;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public class </a:t>
            </a:r>
            <a:r>
              <a:rPr lang="en-US" sz="1800" dirty="0" err="1" smtClean="0"/>
              <a:t>HandleEvent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JFrame</a:t>
            </a:r>
            <a:r>
              <a:rPr lang="en-US" sz="1800" dirty="0" smtClean="0"/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	 public </a:t>
            </a:r>
            <a:r>
              <a:rPr lang="en-US" sz="1800" dirty="0" err="1" smtClean="0"/>
              <a:t>HandleEvent</a:t>
            </a:r>
            <a:r>
              <a:rPr lang="en-US" sz="1800" dirty="0" smtClean="0"/>
              <a:t>() {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  <a:ea typeface="+mn-ea"/>
                <a:cs typeface="+mn-cs"/>
              </a:rPr>
              <a:t>// Create two buttons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JButton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jbtOK</a:t>
            </a:r>
            <a:r>
              <a:rPr lang="en-US" dirty="0" smtClean="0">
                <a:latin typeface="+mn-lt"/>
                <a:ea typeface="+mn-ea"/>
                <a:cs typeface="+mn-cs"/>
              </a:rPr>
              <a:t> = new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JButton</a:t>
            </a:r>
            <a:r>
              <a:rPr lang="en-US" dirty="0" smtClean="0">
                <a:latin typeface="+mn-lt"/>
                <a:ea typeface="+mn-ea"/>
                <a:cs typeface="+mn-cs"/>
              </a:rPr>
              <a:t>("OK");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JButton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jbtCancel</a:t>
            </a:r>
            <a:r>
              <a:rPr lang="en-US" dirty="0" smtClean="0">
                <a:latin typeface="+mn-lt"/>
                <a:ea typeface="+mn-ea"/>
                <a:cs typeface="+mn-cs"/>
              </a:rPr>
              <a:t> = new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JButton</a:t>
            </a:r>
            <a:r>
              <a:rPr lang="en-US" dirty="0" smtClean="0">
                <a:latin typeface="+mn-lt"/>
                <a:ea typeface="+mn-ea"/>
                <a:cs typeface="+mn-cs"/>
              </a:rPr>
              <a:t>("Cancel");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endParaRPr lang="en-US" dirty="0" smtClean="0">
              <a:latin typeface="+mn-lt"/>
              <a:ea typeface="+mn-ea"/>
              <a:cs typeface="+mn-cs"/>
            </a:endParaRP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// Create a panel to hold buttons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JPanel</a:t>
            </a:r>
            <a:r>
              <a:rPr lang="en-US" dirty="0" smtClean="0">
                <a:latin typeface="+mn-lt"/>
                <a:ea typeface="+mn-ea"/>
                <a:cs typeface="+mn-cs"/>
              </a:rPr>
              <a:t> panel = new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JPanel</a:t>
            </a:r>
            <a:r>
              <a:rPr lang="en-US" dirty="0" smtClean="0">
                <a:latin typeface="+mn-lt"/>
                <a:ea typeface="+mn-ea"/>
                <a:cs typeface="+mn-cs"/>
              </a:rPr>
              <a:t>();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panel.add</a:t>
            </a:r>
            <a:r>
              <a:rPr lang="en-US" dirty="0" smtClean="0"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jbtOK</a:t>
            </a:r>
            <a:r>
              <a:rPr lang="en-US" dirty="0" smtClean="0">
                <a:latin typeface="+mn-lt"/>
                <a:ea typeface="+mn-ea"/>
                <a:cs typeface="+mn-cs"/>
              </a:rPr>
              <a:t>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panel.add</a:t>
            </a:r>
            <a:r>
              <a:rPr lang="en-US" dirty="0" smtClean="0"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jbtCancel</a:t>
            </a:r>
            <a:r>
              <a:rPr lang="en-US" dirty="0" smtClean="0">
                <a:latin typeface="+mn-lt"/>
                <a:ea typeface="+mn-ea"/>
                <a:cs typeface="+mn-cs"/>
              </a:rPr>
              <a:t>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endParaRPr lang="en-US" dirty="0" smtClean="0">
              <a:latin typeface="+mn-lt"/>
              <a:ea typeface="+mn-ea"/>
              <a:cs typeface="+mn-cs"/>
            </a:endParaRP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add(panel); // Add panel to the frame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7DB380-AF5B-4CC8-90A7-BCAD913BA9D5}" type="slidenum">
              <a:rPr lang="de-DE" smtClean="0"/>
              <a:pPr/>
              <a:t>41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// Register listeners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OKListenerClass</a:t>
            </a:r>
            <a:r>
              <a:rPr lang="en-US" dirty="0" smtClean="0">
                <a:latin typeface="+mn-lt"/>
                <a:ea typeface="+mn-ea"/>
                <a:cs typeface="+mn-cs"/>
              </a:rPr>
              <a:t> listener1 = new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OKListenerClass</a:t>
            </a:r>
            <a:r>
              <a:rPr lang="en-US" dirty="0" smtClean="0">
                <a:latin typeface="+mn-lt"/>
                <a:ea typeface="+mn-ea"/>
                <a:cs typeface="+mn-cs"/>
              </a:rPr>
              <a:t>();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CancelListenerClass</a:t>
            </a:r>
            <a:r>
              <a:rPr lang="en-US" dirty="0" smtClean="0">
                <a:latin typeface="+mn-lt"/>
                <a:ea typeface="+mn-ea"/>
                <a:cs typeface="+mn-cs"/>
              </a:rPr>
              <a:t> listener2 = new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CancelListenerClass</a:t>
            </a:r>
            <a:r>
              <a:rPr lang="en-US" dirty="0" smtClean="0">
                <a:latin typeface="+mn-lt"/>
                <a:ea typeface="+mn-ea"/>
                <a:cs typeface="+mn-cs"/>
              </a:rPr>
              <a:t>();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+mn-lt"/>
                <a:ea typeface="+mn-ea"/>
                <a:cs typeface="+mn-cs"/>
              </a:rPr>
              <a:t>jbtOK.addActionListener</a:t>
            </a:r>
            <a:r>
              <a:rPr lang="en-US" b="1" dirty="0" smtClean="0">
                <a:latin typeface="+mn-lt"/>
                <a:ea typeface="+mn-ea"/>
                <a:cs typeface="+mn-cs"/>
              </a:rPr>
              <a:t>(listener1);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+mn-lt"/>
                <a:ea typeface="+mn-ea"/>
                <a:cs typeface="+mn-cs"/>
              </a:rPr>
              <a:t>jbtCancel.addActionListener</a:t>
            </a:r>
            <a:r>
              <a:rPr lang="en-US" b="1" dirty="0" smtClean="0">
                <a:latin typeface="+mn-lt"/>
                <a:ea typeface="+mn-ea"/>
                <a:cs typeface="+mn-cs"/>
              </a:rPr>
              <a:t>(listener2);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}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 smtClean="0">
              <a:ea typeface="+mn-ea"/>
              <a:cs typeface="+mn-cs"/>
            </a:endParaRP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public static void main(String[] </a:t>
            </a:r>
            <a:r>
              <a:rPr lang="en-US" sz="1800" dirty="0" err="1" smtClean="0">
                <a:ea typeface="+mn-ea"/>
                <a:cs typeface="+mn-cs"/>
              </a:rPr>
              <a:t>args</a:t>
            </a:r>
            <a:r>
              <a:rPr lang="en-US" sz="1800" dirty="0" smtClean="0">
                <a:ea typeface="+mn-ea"/>
                <a:cs typeface="+mn-cs"/>
              </a:rPr>
              <a:t>) {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JFrame</a:t>
            </a:r>
            <a:r>
              <a:rPr lang="en-US" dirty="0" smtClean="0">
                <a:latin typeface="+mn-lt"/>
                <a:ea typeface="+mn-ea"/>
                <a:cs typeface="+mn-cs"/>
              </a:rPr>
              <a:t> frame = new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HandleEvent</a:t>
            </a:r>
            <a:r>
              <a:rPr lang="en-US" dirty="0" smtClean="0">
                <a:latin typeface="+mn-lt"/>
                <a:ea typeface="+mn-ea"/>
                <a:cs typeface="+mn-cs"/>
              </a:rPr>
              <a:t>();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frame.setTitle</a:t>
            </a:r>
            <a:r>
              <a:rPr lang="en-US" dirty="0" smtClean="0">
                <a:latin typeface="+mn-lt"/>
                <a:ea typeface="+mn-ea"/>
                <a:cs typeface="+mn-cs"/>
              </a:rPr>
              <a:t>("Handle Event");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frame.setSize</a:t>
            </a:r>
            <a:r>
              <a:rPr lang="en-US" dirty="0" smtClean="0">
                <a:latin typeface="+mn-lt"/>
                <a:ea typeface="+mn-ea"/>
                <a:cs typeface="+mn-cs"/>
              </a:rPr>
              <a:t>(200, 150);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frame.setLocation</a:t>
            </a:r>
            <a:r>
              <a:rPr lang="en-US" dirty="0" smtClean="0">
                <a:latin typeface="+mn-lt"/>
                <a:ea typeface="+mn-ea"/>
                <a:cs typeface="+mn-cs"/>
              </a:rPr>
              <a:t>(200, 100);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frame.setDefaultCloseOperation</a:t>
            </a:r>
            <a:r>
              <a:rPr lang="en-US" dirty="0" smtClean="0"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JFrame.</a:t>
            </a:r>
            <a:r>
              <a:rPr lang="en-US" i="1" dirty="0" err="1" smtClean="0">
                <a:latin typeface="+mn-lt"/>
                <a:ea typeface="+mn-ea"/>
                <a:cs typeface="+mn-cs"/>
              </a:rPr>
              <a:t>EXIT_ON_CLOSE</a:t>
            </a:r>
            <a:r>
              <a:rPr lang="en-US" i="1" dirty="0" smtClean="0">
                <a:latin typeface="+mn-lt"/>
                <a:ea typeface="+mn-ea"/>
                <a:cs typeface="+mn-cs"/>
              </a:rPr>
              <a:t>);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frame.setVisible</a:t>
            </a:r>
            <a:r>
              <a:rPr lang="en-US" dirty="0" smtClean="0">
                <a:latin typeface="+mn-lt"/>
                <a:ea typeface="+mn-ea"/>
                <a:cs typeface="+mn-cs"/>
              </a:rPr>
              <a:t>(true);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 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 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 smtClean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417BBD-8D11-45EE-896A-8CDF93A58A51}" type="slidenum">
              <a:rPr lang="de-DE" smtClean="0"/>
              <a:pPr/>
              <a:t>42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Handling (cont’d)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class OKListenerClass implements ActionListener{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	public void actionPerformed(ActionEvent e)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	 System.</a:t>
            </a:r>
            <a:r>
              <a:rPr lang="en-US" i="1" smtClean="0"/>
              <a:t>out.println("OK button clicked");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class CancelListenerClass implements ActionListener{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	public void actionPerformed(ActionEvent e)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	 System.</a:t>
            </a:r>
            <a:r>
              <a:rPr lang="en-US" i="1" smtClean="0"/>
              <a:t>out.println("Cancel button clicked");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}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D30C5D-8AC9-408F-802F-81A7C5B5E407}" type="slidenum">
              <a:rPr lang="de-DE" smtClean="0"/>
              <a:pPr/>
              <a:t>43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Handling (cont’d)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/>
              <a:t>Example 2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javax.swing</a:t>
            </a:r>
            <a:r>
              <a:rPr lang="en-US" sz="1800" dirty="0" smtClean="0"/>
              <a:t>.*;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java.awt.event</a:t>
            </a:r>
            <a:r>
              <a:rPr lang="en-US" sz="1800" dirty="0" smtClean="0"/>
              <a:t>.*;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import java.awt.*;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8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MyGUI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Jframe</a:t>
            </a:r>
            <a:r>
              <a:rPr lang="en-US" sz="1800" dirty="0" smtClean="0"/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                              implements </a:t>
            </a:r>
            <a:r>
              <a:rPr lang="en-US" sz="1800" dirty="0" err="1" smtClean="0"/>
              <a:t>ActionListener</a:t>
            </a:r>
            <a:r>
              <a:rPr lang="en-US" sz="1800" dirty="0" smtClean="0"/>
              <a:t>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    private </a:t>
            </a:r>
            <a:r>
              <a:rPr lang="en-US" sz="1800" dirty="0" err="1" smtClean="0"/>
              <a:t>JButton</a:t>
            </a:r>
            <a:r>
              <a:rPr lang="en-US" sz="1800" dirty="0" smtClean="0"/>
              <a:t> </a:t>
            </a:r>
            <a:r>
              <a:rPr lang="en-US" sz="1800" dirty="0" err="1" smtClean="0"/>
              <a:t>clickme</a:t>
            </a:r>
            <a:r>
              <a:rPr lang="en-US" sz="1800" dirty="0" smtClean="0"/>
              <a:t> = new </a:t>
            </a:r>
            <a:r>
              <a:rPr lang="en-US" sz="1800" dirty="0" err="1" smtClean="0"/>
              <a:t>JButton</a:t>
            </a:r>
            <a:r>
              <a:rPr lang="en-US" sz="1800" dirty="0" smtClean="0"/>
              <a:t>("</a:t>
            </a:r>
            <a:r>
              <a:rPr lang="en-US" sz="1800" dirty="0" err="1" smtClean="0"/>
              <a:t>ClickMe</a:t>
            </a:r>
            <a:r>
              <a:rPr lang="en-US" sz="1800" dirty="0" smtClean="0"/>
              <a:t>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    private </a:t>
            </a:r>
            <a:r>
              <a:rPr lang="en-US" sz="1800" dirty="0" err="1" smtClean="0"/>
              <a:t>JButton</a:t>
            </a:r>
            <a:r>
              <a:rPr lang="en-US" sz="1800" dirty="0" smtClean="0"/>
              <a:t> tests = new </a:t>
            </a:r>
            <a:r>
              <a:rPr lang="en-US" sz="1800" dirty="0" err="1" smtClean="0"/>
              <a:t>JButton</a:t>
            </a:r>
            <a:r>
              <a:rPr lang="en-US" sz="1800" dirty="0" smtClean="0"/>
              <a:t>("Test");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    public </a:t>
            </a:r>
            <a:r>
              <a:rPr lang="en-US" sz="1800" dirty="0" err="1" smtClean="0"/>
              <a:t>MyGUI</a:t>
            </a:r>
            <a:r>
              <a:rPr lang="en-US" sz="1800" dirty="0" smtClean="0"/>
              <a:t>() 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        // Add </a:t>
            </a:r>
            <a:r>
              <a:rPr lang="en-US" sz="1800" dirty="0" err="1" smtClean="0"/>
              <a:t>clickme</a:t>
            </a:r>
            <a:r>
              <a:rPr lang="en-US" sz="1800" dirty="0" smtClean="0"/>
              <a:t> to the GUI and assign it a listener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setLayout</a:t>
            </a:r>
            <a:r>
              <a:rPr lang="en-US" sz="1800" dirty="0" smtClean="0"/>
              <a:t>(new </a:t>
            </a:r>
            <a:r>
              <a:rPr lang="en-US" sz="1800" dirty="0" err="1" smtClean="0"/>
              <a:t>GridLayout</a:t>
            </a:r>
            <a:r>
              <a:rPr lang="en-US" sz="1800" dirty="0" smtClean="0"/>
              <a:t>(2, 0, 5, 5));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        add(</a:t>
            </a:r>
            <a:r>
              <a:rPr lang="en-US" sz="1800" dirty="0" err="1" smtClean="0"/>
              <a:t>clickme</a:t>
            </a:r>
            <a:r>
              <a:rPr lang="en-US" sz="1800" dirty="0" smtClean="0"/>
              <a:t>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/>
              <a:t>add(tests);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b="1" dirty="0" err="1" smtClean="0"/>
              <a:t>clickme.addActionListener</a:t>
            </a:r>
            <a:r>
              <a:rPr lang="en-US" b="1" dirty="0" smtClean="0"/>
              <a:t>(this);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dirty="0" err="1" smtClean="0"/>
              <a:t>setDefaultCloseOperation</a:t>
            </a:r>
            <a:r>
              <a:rPr lang="en-US" dirty="0" smtClean="0"/>
              <a:t>(</a:t>
            </a:r>
            <a:r>
              <a:rPr lang="en-US" dirty="0" err="1" smtClean="0"/>
              <a:t>JFrame.EXIT_ON_CLOSE</a:t>
            </a:r>
            <a:r>
              <a:rPr lang="en-US" dirty="0" smtClean="0"/>
              <a:t>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dirty="0" err="1" smtClean="0"/>
              <a:t>setSize</a:t>
            </a:r>
            <a:r>
              <a:rPr lang="en-US" dirty="0" smtClean="0"/>
              <a:t>(200,200);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dirty="0" err="1" smtClean="0"/>
              <a:t>setVisible</a:t>
            </a:r>
            <a:r>
              <a:rPr lang="en-US" dirty="0" smtClean="0"/>
              <a:t>(true);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    }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    </a:t>
            </a:r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7C9B425-702E-4FE0-8F25-DF50A9DB1C7C}" type="slidenum">
              <a:rPr lang="de-DE" smtClean="0"/>
              <a:pPr/>
              <a:t>44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public void actionPerformed(ActionEvent e)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        if (e.getSource() == clickme)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             	tests.setText("Clickme button clicked");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    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    } // actionPerformed()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8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    public static void main(String args[])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        MyGUI gui = new MyGUI();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}  // MyGUI  class</a:t>
            </a:r>
          </a:p>
          <a:p>
            <a:pPr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1C7B394-2ADB-4BF8-9CFE-33DC1B6906FE}" type="slidenum">
              <a:rPr lang="de-DE" smtClean="0"/>
              <a:pPr/>
              <a:t>45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GUI?</a:t>
            </a:r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smtClean="0"/>
              <a:t>and </a:t>
            </a:r>
            <a:r>
              <a:rPr lang="en-US" smtClean="0"/>
              <a:t>Event?</a:t>
            </a:r>
            <a:endParaRPr lang="en-US" dirty="0" smtClean="0"/>
          </a:p>
          <a:p>
            <a:pPr lvl="1"/>
            <a:r>
              <a:rPr lang="en-US" dirty="0" smtClean="0"/>
              <a:t>Bonus </a:t>
            </a:r>
            <a:r>
              <a:rPr lang="en-US" dirty="0" err="1" smtClean="0"/>
              <a:t>Qtns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2EB4A7-423F-4FDF-AB6E-1F3971C00C51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AWT vs. Swing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smtClean="0"/>
              <a:t>AWT features include: 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A rich set of user interface components. 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A robust event-handling model. 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Graphics </a:t>
            </a:r>
            <a:r>
              <a:rPr lang="en-US" sz="1800" dirty="0" smtClean="0">
                <a:ea typeface="+mn-ea"/>
                <a:cs typeface="+mn-cs"/>
              </a:rPr>
              <a:t>and imaging tools, including shape, color, and font classes. </a:t>
            </a:r>
          </a:p>
          <a:p>
            <a:pPr algn="just">
              <a:defRPr/>
            </a:pPr>
            <a:r>
              <a:rPr lang="en-US" dirty="0" smtClean="0"/>
              <a:t>Swing features include: 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All the features of AWT. 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100% Pure Java certified versions of the existing AWT component set (Button, Scrollbar, Label, etc.). 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A rich set of higher-level components (such as tree view, list box, and tabbed panes). 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Pure Java design, no reliance on peers. 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Pluggable </a:t>
            </a:r>
            <a:r>
              <a:rPr lang="en-US" sz="1800" dirty="0" smtClean="0">
                <a:ea typeface="+mn-ea"/>
                <a:cs typeface="+mn-cs"/>
              </a:rPr>
              <a:t>Look and Feel. </a:t>
            </a:r>
          </a:p>
          <a:p>
            <a:pPr algn="just">
              <a:defRPr/>
            </a:pPr>
            <a:endParaRPr 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13AF68-0B93-4F53-8ACD-1CED7A721FDF}" type="slidenum">
              <a:rPr lang="de-DE" smtClean="0"/>
              <a:pPr/>
              <a:t>5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GUI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200" dirty="0" smtClean="0"/>
              <a:t>The GUI API contains classes that can be classified into three groups: </a:t>
            </a:r>
          </a:p>
          <a:p>
            <a:pPr lvl="1" algn="just">
              <a:defRPr/>
            </a:pPr>
            <a:r>
              <a:rPr lang="en-US" sz="1800" i="1" dirty="0" smtClean="0">
                <a:ea typeface="+mn-ea"/>
                <a:cs typeface="+mn-cs"/>
              </a:rPr>
              <a:t>component classes, </a:t>
            </a:r>
          </a:p>
          <a:p>
            <a:pPr lvl="1" algn="just">
              <a:defRPr/>
            </a:pPr>
            <a:r>
              <a:rPr lang="en-US" sz="1800" i="1" dirty="0" smtClean="0">
                <a:ea typeface="+mn-ea"/>
                <a:cs typeface="+mn-cs"/>
              </a:rPr>
              <a:t>container classes, and</a:t>
            </a:r>
          </a:p>
          <a:p>
            <a:pPr lvl="1" algn="just">
              <a:defRPr/>
            </a:pPr>
            <a:r>
              <a:rPr lang="en-US" sz="1800" i="1" dirty="0" smtClean="0">
                <a:ea typeface="+mn-ea"/>
                <a:cs typeface="+mn-cs"/>
              </a:rPr>
              <a:t> helper classes.</a:t>
            </a:r>
          </a:p>
          <a:p>
            <a:pPr algn="just">
              <a:defRPr/>
            </a:pPr>
            <a:r>
              <a:rPr lang="en-US" sz="2200" dirty="0" smtClean="0"/>
              <a:t>The component classes, such as </a:t>
            </a:r>
            <a:r>
              <a:rPr lang="en-US" sz="2200" b="1" dirty="0" err="1" smtClean="0"/>
              <a:t>JButton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JLabel</a:t>
            </a:r>
            <a:r>
              <a:rPr lang="en-US" sz="2200" b="1" dirty="0" smtClean="0"/>
              <a:t>, and </a:t>
            </a:r>
            <a:r>
              <a:rPr lang="en-US" sz="2200" b="1" dirty="0" err="1" smtClean="0"/>
              <a:t>JTextField</a:t>
            </a:r>
            <a:r>
              <a:rPr lang="en-US" sz="2200" b="1" dirty="0" smtClean="0"/>
              <a:t>, </a:t>
            </a:r>
            <a:r>
              <a:rPr lang="en-US" sz="2200" dirty="0" smtClean="0"/>
              <a:t>are for creating the user interface. </a:t>
            </a:r>
          </a:p>
          <a:p>
            <a:pPr algn="just">
              <a:defRPr/>
            </a:pPr>
            <a:r>
              <a:rPr lang="en-US" sz="2200" dirty="0" smtClean="0"/>
              <a:t>The container classes, such as </a:t>
            </a:r>
            <a:r>
              <a:rPr lang="en-US" sz="2200" b="1" dirty="0" err="1" smtClean="0"/>
              <a:t>JFrame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JPanel</a:t>
            </a:r>
            <a:r>
              <a:rPr lang="en-US" sz="2200" b="1" dirty="0" smtClean="0"/>
              <a:t>, and </a:t>
            </a:r>
            <a:r>
              <a:rPr lang="en-US" sz="2200" b="1" dirty="0" err="1" smtClean="0"/>
              <a:t>JApplet</a:t>
            </a:r>
            <a:r>
              <a:rPr lang="en-US" sz="2200" b="1" dirty="0" smtClean="0"/>
              <a:t>, </a:t>
            </a:r>
            <a:r>
              <a:rPr lang="en-US" sz="2200" dirty="0" smtClean="0"/>
              <a:t>are used to contain other components.</a:t>
            </a:r>
          </a:p>
          <a:p>
            <a:pPr algn="just">
              <a:defRPr/>
            </a:pPr>
            <a:r>
              <a:rPr lang="en-US" sz="2200" dirty="0" smtClean="0"/>
              <a:t> The helper classes, such as </a:t>
            </a:r>
            <a:r>
              <a:rPr lang="en-US" sz="2200" b="1" dirty="0" smtClean="0"/>
              <a:t>Graphics, Color, Font, </a:t>
            </a:r>
            <a:r>
              <a:rPr lang="en-US" sz="2200" b="1" dirty="0" err="1" smtClean="0"/>
              <a:t>FontMetrics</a:t>
            </a:r>
            <a:r>
              <a:rPr lang="en-US" sz="2200" b="1" dirty="0" smtClean="0"/>
              <a:t>, and Dimension, </a:t>
            </a:r>
            <a:r>
              <a:rPr lang="en-US" sz="2200" dirty="0" smtClean="0"/>
              <a:t>are used to support GUI components.</a:t>
            </a:r>
            <a:endParaRPr lang="en-US" sz="2200" i="1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2ACBA06-515B-4862-A8F0-D075718C119C}" type="slidenum">
              <a:rPr lang="de-DE" smtClean="0"/>
              <a:pPr/>
              <a:t>6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GUI API (cont’d)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EA92EC-7FCC-4668-8E66-396D9E54AEB8}" type="slidenum">
              <a:rPr lang="de-DE" smtClean="0"/>
              <a:pPr/>
              <a:t>7</a:t>
            </a:fld>
            <a:endParaRPr lang="de-DE" smtClean="0"/>
          </a:p>
        </p:txBody>
      </p:sp>
      <p:pic>
        <p:nvPicPr>
          <p:cNvPr id="1024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1905000"/>
            <a:ext cx="5962650" cy="17049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GUI API (cont’d)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smtClean="0"/>
              <a:t>Class Object is the super class of the Java class hierarchy.</a:t>
            </a:r>
            <a:endParaRPr lang="en-US" sz="2200" b="1" smtClean="0"/>
          </a:p>
          <a:p>
            <a:pPr algn="just"/>
            <a:r>
              <a:rPr lang="en-US" sz="2200" b="1" smtClean="0"/>
              <a:t>Component </a:t>
            </a:r>
            <a:r>
              <a:rPr lang="en-US" sz="2200" smtClean="0"/>
              <a:t>is the root class of all the user-interface classes including container classes.</a:t>
            </a:r>
          </a:p>
          <a:p>
            <a:pPr algn="just"/>
            <a:r>
              <a:rPr lang="en-US" sz="2200" b="1" smtClean="0"/>
              <a:t>JComponent </a:t>
            </a:r>
            <a:r>
              <a:rPr lang="en-US" sz="2200" smtClean="0"/>
              <a:t>is the root class of all the lightweight Swing components.</a:t>
            </a:r>
          </a:p>
          <a:p>
            <a:pPr algn="just"/>
            <a:r>
              <a:rPr lang="en-US" sz="2200" smtClean="0"/>
              <a:t>An instance of Container can hold instances of Component.</a:t>
            </a:r>
          </a:p>
          <a:p>
            <a:pPr algn="just"/>
            <a:r>
              <a:rPr lang="en-US" sz="2200" smtClean="0"/>
              <a:t>Window, Panel, Applet, Frame, and Dialog are the container classes for AWT components. </a:t>
            </a:r>
          </a:p>
          <a:p>
            <a:pPr algn="just"/>
            <a:r>
              <a:rPr lang="en-US" sz="2200" smtClean="0"/>
              <a:t>To work with Swing components, use Container, JFrame, JDialog, JApplet, and Jpanel.</a:t>
            </a:r>
          </a:p>
          <a:p>
            <a:pPr algn="just"/>
            <a:endParaRPr lang="en-US" sz="2200" smtClean="0"/>
          </a:p>
          <a:p>
            <a:pPr algn="just"/>
            <a:endParaRPr lang="en-US" sz="220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93403A-1AB8-43DF-9BC4-F883CC12962F}" type="slidenum">
              <a:rPr lang="de-DE" smtClean="0"/>
              <a:pPr/>
              <a:t>8</a:t>
            </a:fld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GUI API (cnt’d)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636A0E-3A65-403E-BB5A-9CEE9BE63F83}" type="slidenum">
              <a:rPr lang="de-DE" smtClean="0"/>
              <a:pPr/>
              <a:t>9</a:t>
            </a:fld>
            <a:endParaRPr lang="de-DE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54387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143000" y="4267200"/>
            <a:ext cx="708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Common super classes of many of the Swing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\end{document}&#10;"/>
  <p:tag name="TEX2PS" val="latex $(base).tex; dvips -D $(res) -E -o $(base).ps $(base).dvi"/>
  <p:tag name="TEX2PSBATCH" val="latex --interaction=nonstopmode $(base).tex; dvips -D $(res) -E -o $(base).ps $(base).dvi"/>
  <p:tag name="DEFAULTWIDTH" val="324"/>
  <p:tag name="DEFAULTHEIGHT" val="370"/>
  <p:tag name="DEFAULTMAGNIFICATION" val="2"/>
  <p:tag name="DEFAULTFONTSIZE" val="10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28614</TotalTime>
  <Words>2844</Words>
  <Application>Microsoft Office PowerPoint</Application>
  <PresentationFormat>On-screen Show (4:3)</PresentationFormat>
  <Paragraphs>533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Blends</vt:lpstr>
      <vt:lpstr>Slide 1</vt:lpstr>
      <vt:lpstr>Slide 2</vt:lpstr>
      <vt:lpstr>Introduction</vt:lpstr>
      <vt:lpstr>AWT vs. Swing</vt:lpstr>
      <vt:lpstr>AWT vs. Swing (cont’d)</vt:lpstr>
      <vt:lpstr>Java GUI API</vt:lpstr>
      <vt:lpstr>Java GUI API (cont’d)</vt:lpstr>
      <vt:lpstr>Java GUI API (cont’d)</vt:lpstr>
      <vt:lpstr>Java GUI API (cnt’d)</vt:lpstr>
      <vt:lpstr>Frames</vt:lpstr>
      <vt:lpstr>Frame</vt:lpstr>
      <vt:lpstr>Frame (cont’d)</vt:lpstr>
      <vt:lpstr>Frame (cont’d)</vt:lpstr>
      <vt:lpstr>Frame (cont’d)</vt:lpstr>
      <vt:lpstr>Layout Managers</vt:lpstr>
      <vt:lpstr>FlowLayout</vt:lpstr>
      <vt:lpstr>FlowLayout (cont’d)</vt:lpstr>
      <vt:lpstr>FlowLayout (cont’d)</vt:lpstr>
      <vt:lpstr>GridLayout </vt:lpstr>
      <vt:lpstr>GridLayout (cont’d)</vt:lpstr>
      <vt:lpstr>GridLayout (cont’d)</vt:lpstr>
      <vt:lpstr>BorderLayout</vt:lpstr>
      <vt:lpstr>BorderLayout</vt:lpstr>
      <vt:lpstr>BorderLayout (cont’d)</vt:lpstr>
      <vt:lpstr>Panels</vt:lpstr>
      <vt:lpstr>Panels (cont’d)</vt:lpstr>
      <vt:lpstr>Panels (cont’d)</vt:lpstr>
      <vt:lpstr>Panels (cont’d)</vt:lpstr>
      <vt:lpstr>Panels (cont’d)</vt:lpstr>
      <vt:lpstr>Panels (cont’d)</vt:lpstr>
      <vt:lpstr>The Font Class</vt:lpstr>
      <vt:lpstr>Font (cont’d)</vt:lpstr>
      <vt:lpstr>The Color Class</vt:lpstr>
      <vt:lpstr>The Color Class (cont’d)</vt:lpstr>
      <vt:lpstr>The Color Class (cont’d)</vt:lpstr>
      <vt:lpstr>The Color Class (cont’d)</vt:lpstr>
      <vt:lpstr>Event Handling</vt:lpstr>
      <vt:lpstr>Event Handling</vt:lpstr>
      <vt:lpstr>Event Handling (cont’d)</vt:lpstr>
      <vt:lpstr>Event Handling (cont’d)</vt:lpstr>
      <vt:lpstr>Event Handling (cont’d)</vt:lpstr>
      <vt:lpstr>Event Handling (cont’d)</vt:lpstr>
      <vt:lpstr>Event Handling (cont’d)</vt:lpstr>
      <vt:lpstr>Event Handling (cont’d)</vt:lpstr>
      <vt:lpstr>Slide 45</vt:lpstr>
      <vt:lpstr>exercise</vt:lpstr>
    </vt:vector>
  </TitlesOfParts>
  <Company>Addis Ababa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Mulugeta Libsie</dc:creator>
  <cp:lastModifiedBy>Bk</cp:lastModifiedBy>
  <cp:revision>1711</cp:revision>
  <cp:lastPrinted>2001-01-16T14:03:29Z</cp:lastPrinted>
  <dcterms:created xsi:type="dcterms:W3CDTF">2000-12-18T09:01:31Z</dcterms:created>
  <dcterms:modified xsi:type="dcterms:W3CDTF">2016-12-17T02:18:11Z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