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2"/>
  </p:notesMasterIdLst>
  <p:handoutMasterIdLst>
    <p:handoutMasterId r:id="rId43"/>
  </p:handoutMasterIdLst>
  <p:sldIdLst>
    <p:sldId id="505" r:id="rId2"/>
    <p:sldId id="580" r:id="rId3"/>
    <p:sldId id="581" r:id="rId4"/>
    <p:sldId id="582" r:id="rId5"/>
    <p:sldId id="583" r:id="rId6"/>
    <p:sldId id="584" r:id="rId7"/>
    <p:sldId id="585" r:id="rId8"/>
    <p:sldId id="586" r:id="rId9"/>
    <p:sldId id="587" r:id="rId10"/>
    <p:sldId id="588" r:id="rId11"/>
    <p:sldId id="589" r:id="rId12"/>
    <p:sldId id="561" r:id="rId13"/>
    <p:sldId id="533" r:id="rId14"/>
    <p:sldId id="563" r:id="rId15"/>
    <p:sldId id="564" r:id="rId16"/>
    <p:sldId id="562" r:id="rId17"/>
    <p:sldId id="565" r:id="rId18"/>
    <p:sldId id="566" r:id="rId19"/>
    <p:sldId id="567" r:id="rId20"/>
    <p:sldId id="568" r:id="rId21"/>
    <p:sldId id="569" r:id="rId22"/>
    <p:sldId id="570" r:id="rId23"/>
    <p:sldId id="573" r:id="rId24"/>
    <p:sldId id="572" r:id="rId25"/>
    <p:sldId id="571" r:id="rId26"/>
    <p:sldId id="574" r:id="rId27"/>
    <p:sldId id="579" r:id="rId28"/>
    <p:sldId id="575" r:id="rId29"/>
    <p:sldId id="576" r:id="rId30"/>
    <p:sldId id="577" r:id="rId31"/>
    <p:sldId id="578" r:id="rId32"/>
    <p:sldId id="560" r:id="rId33"/>
    <p:sldId id="546" r:id="rId34"/>
    <p:sldId id="545" r:id="rId35"/>
    <p:sldId id="544" r:id="rId36"/>
    <p:sldId id="543" r:id="rId37"/>
    <p:sldId id="542" r:id="rId38"/>
    <p:sldId id="552" r:id="rId39"/>
    <p:sldId id="551" r:id="rId40"/>
    <p:sldId id="590" r:id="rId41"/>
  </p:sldIdLst>
  <p:sldSz cx="9144000" cy="6858000" type="screen4x3"/>
  <p:notesSz cx="7010400" cy="9296400"/>
  <p:custDataLst>
    <p:tags r:id="rId44"/>
  </p:custDataLst>
  <p:defaultTextStyle>
    <a:defPPr>
      <a:defRPr lang="en-US"/>
    </a:defPPr>
    <a:lvl1pPr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1pPr>
    <a:lvl2pPr marL="4572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2pPr>
    <a:lvl3pPr marL="9144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3pPr>
    <a:lvl4pPr marL="13716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4pPr>
    <a:lvl5pPr marL="18288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useTimings="0">
    <p:present/>
    <p:sldAll/>
    <p:penClr>
      <a:schemeClr val="tx1"/>
    </p:penClr>
  </p:showPr>
  <p:clrMru>
    <a:srgbClr val="7B7BD3"/>
    <a:srgbClr val="FFFFCC"/>
    <a:srgbClr val="4CB453"/>
    <a:srgbClr val="A6A6E2"/>
    <a:srgbClr val="F2E092"/>
    <a:srgbClr val="CDB033"/>
    <a:srgbClr val="FFFFFF"/>
    <a:srgbClr val="B2B2B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1" autoAdjust="0"/>
    <p:restoredTop sz="94612" autoAdjust="0"/>
  </p:normalViewPr>
  <p:slideViewPr>
    <p:cSldViewPr>
      <p:cViewPr>
        <p:scale>
          <a:sx n="63" d="100"/>
          <a:sy n="63" d="100"/>
        </p:scale>
        <p:origin x="-1038" y="-234"/>
      </p:cViewPr>
      <p:guideLst>
        <p:guide orient="horz" pos="2112"/>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836" y="600"/>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1" name="Rectangle 3"/>
          <p:cNvSpPr>
            <a:spLocks noGrp="1" noChangeArrowheads="1"/>
          </p:cNvSpPr>
          <p:nvPr>
            <p:ph type="dt" sz="quarter" idx="1"/>
          </p:nvPr>
        </p:nvSpPr>
        <p:spPr bwMode="auto">
          <a:xfrm>
            <a:off x="3971752"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FDD442A2-ECD0-4E72-AD35-BA70281D9A7D}" type="datetime1">
              <a:rPr lang="de-AT"/>
              <a:pPr>
                <a:defRPr/>
              </a:pPr>
              <a:t>16.11.2016</a:t>
            </a:fld>
            <a:endParaRPr lang="de-DE"/>
          </a:p>
        </p:txBody>
      </p:sp>
      <p:sp>
        <p:nvSpPr>
          <p:cNvPr id="22532" name="Rectangle 4"/>
          <p:cNvSpPr>
            <a:spLocks noGrp="1" noChangeArrowheads="1"/>
          </p:cNvSpPr>
          <p:nvPr>
            <p:ph type="ftr" sz="quarter" idx="2"/>
          </p:nvPr>
        </p:nvSpPr>
        <p:spPr bwMode="auto">
          <a:xfrm>
            <a:off x="0"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3" name="Rectangle 5"/>
          <p:cNvSpPr>
            <a:spLocks noGrp="1" noChangeArrowheads="1"/>
          </p:cNvSpPr>
          <p:nvPr>
            <p:ph type="sldNum" sz="quarter" idx="3"/>
          </p:nvPr>
        </p:nvSpPr>
        <p:spPr bwMode="auto">
          <a:xfrm>
            <a:off x="3971752"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F9095AFA-2667-4ABB-A8D1-2E5DE3592DA6}" type="slidenum">
              <a:rPr lang="de-DE"/>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07" name="Rectangle 3"/>
          <p:cNvSpPr>
            <a:spLocks noGrp="1" noChangeArrowheads="1"/>
          </p:cNvSpPr>
          <p:nvPr>
            <p:ph type="dt" idx="1"/>
          </p:nvPr>
        </p:nvSpPr>
        <p:spPr bwMode="auto">
          <a:xfrm>
            <a:off x="3971752"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B2CFFE6F-2525-4EA5-97D5-66806BEC1229}" type="datetime1">
              <a:rPr lang="de-AT"/>
              <a:pPr>
                <a:defRPr/>
              </a:pPr>
              <a:t>16.11.2016</a:t>
            </a:fld>
            <a:endParaRPr lang="de-DE"/>
          </a:p>
        </p:txBody>
      </p:sp>
      <p:sp>
        <p:nvSpPr>
          <p:cNvPr id="34820" name="Rectangle 4"/>
          <p:cNvSpPr>
            <a:spLocks noGrp="1" noRot="1" noChangeAspect="1" noChangeArrowheads="1" noTextEdit="1"/>
          </p:cNvSpPr>
          <p:nvPr>
            <p:ph type="sldImg" idx="2"/>
          </p:nvPr>
        </p:nvSpPr>
        <p:spPr bwMode="auto">
          <a:xfrm>
            <a:off x="1179513" y="696913"/>
            <a:ext cx="4651375" cy="3487737"/>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34721" y="4418014"/>
            <a:ext cx="5140960" cy="4181475"/>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p>
            <a:pPr lvl="0"/>
            <a:r>
              <a:rPr lang="de-DE" noProof="0" smtClean="0"/>
              <a:t>Hier klicken, um Master-Textformat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1510" name="Rectangle 6"/>
          <p:cNvSpPr>
            <a:spLocks noGrp="1" noChangeArrowheads="1"/>
          </p:cNvSpPr>
          <p:nvPr>
            <p:ph type="ftr" sz="quarter" idx="4"/>
          </p:nvPr>
        </p:nvSpPr>
        <p:spPr bwMode="auto">
          <a:xfrm>
            <a:off x="0"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11" name="Rectangle 7"/>
          <p:cNvSpPr>
            <a:spLocks noGrp="1" noChangeArrowheads="1"/>
          </p:cNvSpPr>
          <p:nvPr>
            <p:ph type="sldNum" sz="quarter" idx="5"/>
          </p:nvPr>
        </p:nvSpPr>
        <p:spPr bwMode="auto">
          <a:xfrm>
            <a:off x="3971752"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73D743F5-AEC8-45E9-ADDB-BE292BD63808}" type="slidenum">
              <a:rPr lang="de-DE"/>
              <a:pPr>
                <a:defRPr/>
              </a:pPr>
              <a:t>‹#›</a:t>
            </a:fld>
            <a:endParaRPr lang="de-DE"/>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547688"/>
            <a:ext cx="9009063"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89804" name="Rectangle 12"/>
          <p:cNvSpPr>
            <a:spLocks noGrp="1" noChangeArrowheads="1"/>
          </p:cNvSpPr>
          <p:nvPr>
            <p:ph type="ctrTitle"/>
          </p:nvPr>
        </p:nvSpPr>
        <p:spPr>
          <a:xfrm>
            <a:off x="990600" y="1828800"/>
            <a:ext cx="7772400" cy="1143000"/>
          </a:xfrm>
        </p:spPr>
        <p:txBody>
          <a:bodyPr/>
          <a:lstStyle>
            <a:lvl1pPr>
              <a:defRPr/>
            </a:lvl1pPr>
          </a:lstStyle>
          <a:p>
            <a:r>
              <a:rPr lang="de-DE"/>
              <a:t>Click to edit Master title style</a:t>
            </a:r>
          </a:p>
        </p:txBody>
      </p:sp>
      <p:sp>
        <p:nvSpPr>
          <p:cNvPr id="28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de-DE"/>
              <a:t>Click to edit Master subtitle style</a:t>
            </a:r>
          </a:p>
        </p:txBody>
      </p:sp>
      <p:sp>
        <p:nvSpPr>
          <p:cNvPr id="14" name="Rectangle 16"/>
          <p:cNvSpPr>
            <a:spLocks noGrp="1" noChangeArrowheads="1"/>
          </p:cNvSpPr>
          <p:nvPr>
            <p:ph type="sldNum" sz="quarter" idx="10"/>
          </p:nvPr>
        </p:nvSpPr>
        <p:spPr>
          <a:xfrm>
            <a:off x="7086600" y="6629400"/>
            <a:ext cx="1905000" cy="76200"/>
          </a:xfrm>
        </p:spPr>
        <p:txBody>
          <a:bodyPr/>
          <a:lstStyle>
            <a:lvl1pPr>
              <a:defRPr sz="1400" b="0"/>
            </a:lvl1pPr>
          </a:lstStyle>
          <a:p>
            <a:pPr>
              <a:defRPr/>
            </a:pPr>
            <a:fld id="{A67BC547-2B7B-4DFD-B40C-0FEB29481ABE}"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FC484E63-D119-4723-9708-F800F76CD1CE}"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3"/>
            <a:ext cx="1943100" cy="5722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73063"/>
            <a:ext cx="5676900" cy="5722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707A325F-B8AC-4F5E-B262-AA69CAAC1911}"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E1347583-04B5-4A6C-B8F7-90ACBB75F601}" type="slidenum">
              <a:rPr lang="de-DE"/>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pPr>
              <a:defRPr/>
            </a:pPr>
            <a:fld id="{AA468B99-4DD7-4E35-A0AD-7A4A73FCDCD6}" type="slidenum">
              <a:rPr lang="de-DE"/>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sldNum" sz="quarter" idx="10"/>
          </p:nvPr>
        </p:nvSpPr>
        <p:spPr>
          <a:ln/>
        </p:spPr>
        <p:txBody>
          <a:bodyPr/>
          <a:lstStyle>
            <a:lvl1pPr>
              <a:defRPr/>
            </a:lvl1pPr>
          </a:lstStyle>
          <a:p>
            <a:pPr>
              <a:defRPr/>
            </a:pPr>
            <a:fld id="{C9B4B508-FD37-4EE5-BDF0-D35CF4FE88C7}"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a:ln/>
        </p:spPr>
        <p:txBody>
          <a:bodyPr/>
          <a:lstStyle>
            <a:lvl1pPr>
              <a:defRPr/>
            </a:lvl1pPr>
          </a:lstStyle>
          <a:p>
            <a:pPr>
              <a:defRPr/>
            </a:pPr>
            <a:fld id="{F559414A-7324-4688-82B9-8108025CD0B0}"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sldNum" sz="quarter" idx="10"/>
          </p:nvPr>
        </p:nvSpPr>
        <p:spPr>
          <a:ln/>
        </p:spPr>
        <p:txBody>
          <a:bodyPr/>
          <a:lstStyle>
            <a:lvl1pPr>
              <a:defRPr/>
            </a:lvl1pPr>
          </a:lstStyle>
          <a:p>
            <a:pPr>
              <a:defRPr/>
            </a:pPr>
            <a:fld id="{0F5E8665-C096-490D-8F3D-4E635E2025CC}"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9741EB0D-41CB-4B68-BB9A-2123CA418BCE}"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E01C4705-3C7C-47E9-B6E6-D0AD2BBE81C5}"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5FC775A0-9683-4194-803C-3EC8116214A3}"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427163" y="373063"/>
            <a:ext cx="6802437" cy="6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smtClean="0"/>
              <a:t>Click to edit Master title style</a:t>
            </a:r>
          </a:p>
        </p:txBody>
      </p:sp>
      <p:sp>
        <p:nvSpPr>
          <p:cNvPr id="1027" name="Rectangle 10"/>
          <p:cNvSpPr>
            <a:spLocks noGrp="1" noChangeArrowheads="1"/>
          </p:cNvSpPr>
          <p:nvPr>
            <p:ph type="body" idx="1"/>
          </p:nvPr>
        </p:nvSpPr>
        <p:spPr bwMode="auto">
          <a:xfrm>
            <a:off x="12192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p>
        </p:txBody>
      </p:sp>
      <p:sp>
        <p:nvSpPr>
          <p:cNvPr id="288789" name="Rectangle 21"/>
          <p:cNvSpPr>
            <a:spLocks noGrp="1" noChangeArrowheads="1"/>
          </p:cNvSpPr>
          <p:nvPr>
            <p:ph type="sldNum" sz="quarter" idx="4"/>
          </p:nvPr>
        </p:nvSpPr>
        <p:spPr bwMode="auto">
          <a:xfrm>
            <a:off x="8534400" y="6629400"/>
            <a:ext cx="533400" cy="152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1">
                <a:solidFill>
                  <a:schemeClr val="bg2"/>
                </a:solidFill>
                <a:latin typeface="Tahoma" pitchFamily="34" charset="0"/>
                <a:cs typeface="Arial" charset="0"/>
              </a:defRPr>
            </a:lvl1pPr>
          </a:lstStyle>
          <a:p>
            <a:pPr>
              <a:defRPr/>
            </a:pPr>
            <a:fld id="{9DBD75AC-BFE4-4261-A2A1-151F0D6534DE}" type="slidenum">
              <a:rPr lang="de-DE"/>
              <a:pPr>
                <a:defRPr/>
              </a:pPr>
              <a:t>‹#›</a:t>
            </a:fld>
            <a:endParaRPr lang="de-DE"/>
          </a:p>
        </p:txBody>
      </p:sp>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254000" indent="-254000" algn="l" rtl="0" eaLnBrk="0" fontAlgn="base" hangingPunct="0">
        <a:spcBef>
          <a:spcPct val="50000"/>
        </a:spcBef>
        <a:spcAft>
          <a:spcPct val="0"/>
        </a:spcAft>
        <a:buClr>
          <a:schemeClr val="folHlink"/>
        </a:buClr>
        <a:buFont typeface="Wingdings" pitchFamily="2" charset="2"/>
        <a:buChar char="n"/>
        <a:defRPr sz="2400">
          <a:solidFill>
            <a:schemeClr val="tx1"/>
          </a:solidFill>
          <a:latin typeface="+mn-lt"/>
          <a:ea typeface="+mn-ea"/>
          <a:cs typeface="+mn-cs"/>
        </a:defRPr>
      </a:lvl1pPr>
      <a:lvl2pPr marL="533400" indent="-277813" algn="l" rtl="0" eaLnBrk="0" fontAlgn="base" hangingPunct="0">
        <a:spcBef>
          <a:spcPct val="20000"/>
        </a:spcBef>
        <a:spcAft>
          <a:spcPct val="0"/>
        </a:spcAft>
        <a:buClr>
          <a:schemeClr val="hlink"/>
        </a:buClr>
        <a:buFont typeface="Wingdings" pitchFamily="2" charset="2"/>
        <a:buChar char="n"/>
        <a:defRPr sz="2000">
          <a:solidFill>
            <a:schemeClr val="tx1"/>
          </a:solidFill>
          <a:latin typeface="+mn-lt"/>
        </a:defRPr>
      </a:lvl2pPr>
      <a:lvl3pPr marL="812800" indent="-277813" algn="l" rtl="0" eaLnBrk="0" fontAlgn="base" hangingPunct="0">
        <a:spcBef>
          <a:spcPct val="20000"/>
        </a:spcBef>
        <a:spcAft>
          <a:spcPct val="0"/>
        </a:spcAft>
        <a:buClr>
          <a:schemeClr val="folHlink"/>
        </a:buClr>
        <a:buFont typeface="Wingdings" pitchFamily="2" charset="2"/>
        <a:buChar char="n"/>
        <a:defRPr sz="2400">
          <a:solidFill>
            <a:schemeClr val="tx1"/>
          </a:solidFill>
          <a:latin typeface="Tahoma" pitchFamily="34" charset="0"/>
        </a:defRPr>
      </a:lvl3pPr>
      <a:lvl4pPr marL="1066800" indent="-252413" algn="l" rtl="0" eaLnBrk="0" fontAlgn="base" hangingPunct="0">
        <a:spcBef>
          <a:spcPct val="20000"/>
        </a:spcBef>
        <a:spcAft>
          <a:spcPct val="0"/>
        </a:spcAft>
        <a:buClr>
          <a:schemeClr val="accent2"/>
        </a:buClr>
        <a:buFont typeface="Wingdings" pitchFamily="2" charset="2"/>
        <a:buChar char="n"/>
        <a:defRPr sz="1600">
          <a:solidFill>
            <a:schemeClr val="tx1"/>
          </a:solidFill>
          <a:latin typeface="Tahoma" pitchFamily="34" charset="0"/>
        </a:defRPr>
      </a:lvl4pPr>
      <a:lvl5pPr marL="1270000" indent="-201613" algn="l" rtl="0" eaLnBrk="0" fontAlgn="base" hangingPunct="0">
        <a:spcBef>
          <a:spcPct val="20000"/>
        </a:spcBef>
        <a:spcAft>
          <a:spcPct val="0"/>
        </a:spcAft>
        <a:buClr>
          <a:schemeClr val="accent1"/>
        </a:buClr>
        <a:buFont typeface="Wingdings" pitchFamily="2" charset="2"/>
        <a:buChar char="n"/>
        <a:defRPr sz="1400">
          <a:solidFill>
            <a:schemeClr val="tx1"/>
          </a:solidFill>
          <a:latin typeface="Tahoma" pitchFamily="34" charset="0"/>
        </a:defRPr>
      </a:lvl5pPr>
      <a:lvl6pPr marL="17272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6pPr>
      <a:lvl7pPr marL="21844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7pPr>
      <a:lvl8pPr marL="26416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8pPr>
      <a:lvl9pPr marL="30988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journaldev.com/1365/java-static-keyword-class-method-variable-block-impor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8DCA25B2-55F2-490B-BA91-41E2B50A9A3E}" type="slidenum">
              <a:rPr lang="de-DE" smtClean="0"/>
              <a:pPr/>
              <a:t>1</a:t>
            </a:fld>
            <a:endParaRPr lang="de-DE" smtClean="0"/>
          </a:p>
        </p:txBody>
      </p:sp>
      <p:sp>
        <p:nvSpPr>
          <p:cNvPr id="5" name="Rectangle 2"/>
          <p:cNvSpPr txBox="1">
            <a:spLocks noChangeArrowheads="1"/>
          </p:cNvSpPr>
          <p:nvPr/>
        </p:nvSpPr>
        <p:spPr bwMode="auto">
          <a:xfrm>
            <a:off x="250825" y="1773238"/>
            <a:ext cx="8424863" cy="2462212"/>
          </a:xfrm>
          <a:prstGeom prst="rect">
            <a:avLst/>
          </a:prstGeom>
          <a:noFill/>
          <a:ln w="9525">
            <a:noFill/>
            <a:miter lim="800000"/>
            <a:headEnd/>
            <a:tailEnd/>
          </a:ln>
        </p:spPr>
        <p:txBody>
          <a:bodyPr>
            <a:spAutoFit/>
          </a:bodyPr>
          <a:lstStyle/>
          <a:p>
            <a:pPr marL="254000" indent="-254000" algn="ctr">
              <a:spcBef>
                <a:spcPct val="50000"/>
              </a:spcBef>
              <a:buClr>
                <a:schemeClr val="folHlink"/>
              </a:buClr>
              <a:buSzTx/>
              <a:buFontTx/>
              <a:buNone/>
              <a:defRPr/>
            </a:pPr>
            <a:r>
              <a:rPr lang="en-US" sz="4000" kern="0" dirty="0">
                <a:cs typeface="+mn-cs"/>
              </a:rPr>
              <a:t>Chapter </a:t>
            </a:r>
            <a:r>
              <a:rPr lang="en-US" sz="4000" kern="0" dirty="0" smtClean="0">
                <a:cs typeface="+mn-cs"/>
              </a:rPr>
              <a:t>two-Simple Java programs</a:t>
            </a:r>
            <a:endParaRPr lang="en-US" sz="4000" kern="0" dirty="0">
              <a:cs typeface="+mn-cs"/>
            </a:endParaRPr>
          </a:p>
          <a:p>
            <a:pPr marL="254000" indent="-254000" algn="ctr">
              <a:spcBef>
                <a:spcPct val="50000"/>
              </a:spcBef>
              <a:buClr>
                <a:schemeClr val="folHlink"/>
              </a:buClr>
              <a:buSzTx/>
              <a:buFontTx/>
              <a:buNone/>
              <a:defRPr/>
            </a:pPr>
            <a:endParaRPr lang="en-US" sz="4400" kern="0" dirty="0">
              <a:latin typeface="Broadway BT" pitchFamily="82" charset="0"/>
              <a:cs typeface="+mn-cs"/>
            </a:endParaRPr>
          </a:p>
          <a:p>
            <a:pPr marL="254000" indent="-254000" algn="ctr">
              <a:spcBef>
                <a:spcPct val="50000"/>
              </a:spcBef>
              <a:buClr>
                <a:schemeClr val="folHlink"/>
              </a:buClr>
              <a:buSzTx/>
              <a:buFontTx/>
              <a:buNone/>
              <a:defRPr/>
            </a:pPr>
            <a:endParaRPr lang="en-US" sz="3200" kern="0" dirty="0">
              <a:latin typeface="Broadway BT" pitchFamily="82" charset="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Simple java program</a:t>
            </a:r>
            <a:endParaRPr lang="en-US" dirty="0"/>
          </a:p>
        </p:txBody>
      </p:sp>
      <p:sp>
        <p:nvSpPr>
          <p:cNvPr id="3" name="Content Placeholder 2"/>
          <p:cNvSpPr>
            <a:spLocks noGrp="1"/>
          </p:cNvSpPr>
          <p:nvPr>
            <p:ph idx="1"/>
          </p:nvPr>
        </p:nvSpPr>
        <p:spPr/>
        <p:txBody>
          <a:bodyPr/>
          <a:lstStyle/>
          <a:p>
            <a:r>
              <a:rPr lang="en-US" dirty="0" smtClean="0"/>
              <a:t>public class Welcome1 {</a:t>
            </a:r>
          </a:p>
          <a:p>
            <a:r>
              <a:rPr lang="en-US" dirty="0" smtClean="0"/>
              <a:t>// main method begins execution of Java application</a:t>
            </a:r>
          </a:p>
          <a:p>
            <a:r>
              <a:rPr lang="en-US" dirty="0" smtClean="0"/>
              <a:t> public static void main( String </a:t>
            </a:r>
            <a:r>
              <a:rPr lang="en-US" dirty="0" err="1" smtClean="0"/>
              <a:t>args</a:t>
            </a:r>
            <a:r>
              <a:rPr lang="en-US" dirty="0" smtClean="0"/>
              <a:t>[] )</a:t>
            </a:r>
          </a:p>
          <a:p>
            <a:r>
              <a:rPr lang="en-US" dirty="0" smtClean="0"/>
              <a:t>{</a:t>
            </a:r>
          </a:p>
          <a:p>
            <a:r>
              <a:rPr lang="en-US" dirty="0" smtClean="0"/>
              <a:t> </a:t>
            </a:r>
            <a:r>
              <a:rPr lang="en-US" dirty="0" err="1" smtClean="0"/>
              <a:t>System.out.println</a:t>
            </a:r>
            <a:r>
              <a:rPr lang="en-US" dirty="0" smtClean="0"/>
              <a:t>( "Welcome to Java Programming!" );</a:t>
            </a:r>
          </a:p>
          <a:p>
            <a:r>
              <a:rPr lang="en-US" dirty="0" smtClean="0"/>
              <a:t> </a:t>
            </a:r>
          </a:p>
          <a:p>
            <a:r>
              <a:rPr lang="en-US" dirty="0" smtClean="0"/>
              <a:t> } // end method main</a:t>
            </a:r>
          </a:p>
          <a:p>
            <a:r>
              <a:rPr lang="en-US" dirty="0" smtClean="0"/>
              <a:t>} // end class Welcome1</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10</a:t>
            </a:fld>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7107237" cy="617537"/>
          </a:xfrm>
        </p:spPr>
        <p:txBody>
          <a:bodyPr/>
          <a:lstStyle/>
          <a:p>
            <a:r>
              <a:rPr lang="en-US" dirty="0" smtClean="0"/>
              <a:t>Using Dialogue box(built in-class)</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javax.swing.JOptionPane</a:t>
            </a:r>
            <a:r>
              <a:rPr lang="en-US" dirty="0" smtClean="0"/>
              <a:t>; </a:t>
            </a:r>
          </a:p>
          <a:p>
            <a:r>
              <a:rPr lang="en-US" dirty="0" smtClean="0"/>
              <a:t>public class Welcome4 {</a:t>
            </a:r>
          </a:p>
          <a:p>
            <a:r>
              <a:rPr lang="en-US" dirty="0" smtClean="0"/>
              <a:t>public static void main( String </a:t>
            </a:r>
            <a:r>
              <a:rPr lang="en-US" dirty="0" err="1" smtClean="0"/>
              <a:t>args</a:t>
            </a:r>
            <a:r>
              <a:rPr lang="en-US" dirty="0" smtClean="0"/>
              <a:t>[] )</a:t>
            </a:r>
          </a:p>
          <a:p>
            <a:r>
              <a:rPr lang="en-US" dirty="0" smtClean="0"/>
              <a:t> {</a:t>
            </a:r>
          </a:p>
          <a:p>
            <a:r>
              <a:rPr lang="en-US" dirty="0" smtClean="0"/>
              <a:t> </a:t>
            </a:r>
            <a:r>
              <a:rPr lang="en-US" dirty="0" err="1" smtClean="0"/>
              <a:t>JOptionPane.showMessageDialog</a:t>
            </a:r>
            <a:r>
              <a:rPr lang="en-US" dirty="0" smtClean="0"/>
              <a:t>( null, "Welcome\</a:t>
            </a:r>
            <a:r>
              <a:rPr lang="en-US" dirty="0" err="1" smtClean="0"/>
              <a:t>nto</a:t>
            </a:r>
            <a:r>
              <a:rPr lang="en-US" dirty="0" smtClean="0"/>
              <a:t>\</a:t>
            </a:r>
            <a:r>
              <a:rPr lang="en-US" dirty="0" err="1" smtClean="0"/>
              <a:t>nJava</a:t>
            </a:r>
            <a:r>
              <a:rPr lang="en-US" dirty="0" smtClean="0"/>
              <a:t>\</a:t>
            </a:r>
            <a:r>
              <a:rPr lang="en-US" dirty="0" err="1" smtClean="0"/>
              <a:t>nProgramming</a:t>
            </a:r>
            <a:r>
              <a:rPr lang="en-US" dirty="0" smtClean="0"/>
              <a:t>!" );</a:t>
            </a:r>
          </a:p>
          <a:p>
            <a:r>
              <a:rPr lang="en-US" dirty="0" smtClean="0"/>
              <a:t> </a:t>
            </a:r>
            <a:r>
              <a:rPr lang="en-US" dirty="0" err="1" smtClean="0"/>
              <a:t>System.exit</a:t>
            </a:r>
            <a:r>
              <a:rPr lang="en-US" dirty="0" smtClean="0"/>
              <a:t>( 0 ); // terminate application</a:t>
            </a:r>
          </a:p>
          <a:p>
            <a:r>
              <a:rPr lang="en-US" dirty="0" smtClean="0"/>
              <a:t>} // end method main</a:t>
            </a:r>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Identifiers</a:t>
            </a:r>
            <a:endParaRPr lang="en-US" dirty="0"/>
          </a:p>
        </p:txBody>
      </p:sp>
      <p:sp>
        <p:nvSpPr>
          <p:cNvPr id="3" name="Content Placeholder 2"/>
          <p:cNvSpPr>
            <a:spLocks noGrp="1"/>
          </p:cNvSpPr>
          <p:nvPr>
            <p:ph idx="1"/>
          </p:nvPr>
        </p:nvSpPr>
        <p:spPr/>
        <p:txBody>
          <a:bodyPr/>
          <a:lstStyle/>
          <a:p>
            <a:pPr lvl="0"/>
            <a:r>
              <a:rPr lang="en-US" dirty="0" smtClean="0"/>
              <a:t>An identifier is name associated with a function or data object and used to refer to that function or data object. An identifier must: </a:t>
            </a:r>
            <a:endParaRPr lang="en-US" sz="2000" dirty="0" smtClean="0"/>
          </a:p>
          <a:p>
            <a:pPr lvl="0"/>
            <a:r>
              <a:rPr lang="en-US" dirty="0" smtClean="0"/>
              <a:t>Start with a letter or underscore or $</a:t>
            </a:r>
            <a:endParaRPr lang="en-US" sz="2000" dirty="0" smtClean="0"/>
          </a:p>
          <a:p>
            <a:pPr lvl="0"/>
            <a:r>
              <a:rPr lang="en-US" dirty="0" smtClean="0"/>
              <a:t>Consist only of letters, the digits 0-9, or the underscore symbol _ or $</a:t>
            </a:r>
            <a:endParaRPr lang="en-US" sz="2000" dirty="0" smtClean="0"/>
          </a:p>
          <a:p>
            <a:pPr lvl="0"/>
            <a:r>
              <a:rPr lang="en-US" dirty="0" smtClean="0"/>
              <a:t>Not be a reserved word</a:t>
            </a:r>
            <a:endParaRPr lang="en-US" sz="2000" dirty="0" smtClean="0"/>
          </a:p>
          <a:p>
            <a:pPr lvl="0"/>
            <a:r>
              <a:rPr lang="en-US" dirty="0" smtClean="0"/>
              <a:t>Java is  case sensitive. Small letter and capital letters are different for C++. </a:t>
            </a:r>
          </a:p>
          <a:p>
            <a:pPr lvl="1"/>
            <a:r>
              <a:rPr lang="en-US" dirty="0" err="1" smtClean="0"/>
              <a:t>Eg</a:t>
            </a:r>
            <a:r>
              <a:rPr lang="en-US" dirty="0" smtClean="0"/>
              <a:t>: variable </a:t>
            </a:r>
            <a:r>
              <a:rPr lang="en-US" b="1" i="1" dirty="0" smtClean="0"/>
              <a:t>Age </a:t>
            </a:r>
            <a:r>
              <a:rPr lang="en-US" dirty="0" smtClean="0"/>
              <a:t>is not identical with variable </a:t>
            </a:r>
            <a:r>
              <a:rPr lang="en-US" b="1" i="1" dirty="0" smtClean="0"/>
              <a:t>age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Variables</a:t>
            </a:r>
          </a:p>
        </p:txBody>
      </p:sp>
      <p:sp>
        <p:nvSpPr>
          <p:cNvPr id="27651" name="Content Placeholder 2"/>
          <p:cNvSpPr>
            <a:spLocks noGrp="1"/>
          </p:cNvSpPr>
          <p:nvPr>
            <p:ph idx="1"/>
          </p:nvPr>
        </p:nvSpPr>
        <p:spPr>
          <a:xfrm>
            <a:off x="1219200" y="990600"/>
            <a:ext cx="7772400" cy="5486400"/>
          </a:xfrm>
        </p:spPr>
        <p:txBody>
          <a:bodyPr/>
          <a:lstStyle/>
          <a:p>
            <a:pPr algn="just"/>
            <a:r>
              <a:rPr lang="en-US" sz="2200" dirty="0" smtClean="0"/>
              <a:t>Variables are locations in memory in which values can be stored. They have a name, a type, and a value.</a:t>
            </a:r>
          </a:p>
          <a:p>
            <a:pPr algn="just"/>
            <a:r>
              <a:rPr lang="en-US" sz="2200" dirty="0" smtClean="0"/>
              <a:t>A variable has a type and holds a single value while the object may contain many variables 	</a:t>
            </a:r>
          </a:p>
          <a:p>
            <a:pPr algn="just"/>
            <a:r>
              <a:rPr lang="en-US" sz="2200" dirty="0" smtClean="0"/>
              <a:t>Every variable has a unique name which is designated when the variable is declared. 	</a:t>
            </a:r>
          </a:p>
          <a:p>
            <a:pPr algn="just"/>
            <a:r>
              <a:rPr lang="en-US" sz="2200" dirty="0" smtClean="0"/>
              <a:t>A variable is created when it is declared, and it remains alive until the method in which it is declared terminates.</a:t>
            </a:r>
          </a:p>
          <a:p>
            <a:r>
              <a:rPr lang="en-US" dirty="0" smtClean="0"/>
              <a:t>All variables have three important attributes:</a:t>
            </a:r>
            <a:endParaRPr lang="en-US" sz="2200" dirty="0" smtClean="0"/>
          </a:p>
          <a:p>
            <a:pPr lvl="1"/>
            <a:r>
              <a:rPr lang="en-US" b="1" dirty="0" smtClean="0"/>
              <a:t>A type</a:t>
            </a:r>
            <a:endParaRPr lang="en-US" sz="1600" dirty="0" smtClean="0"/>
          </a:p>
          <a:p>
            <a:pPr lvl="1"/>
            <a:r>
              <a:rPr lang="en-US" dirty="0" smtClean="0"/>
              <a:t>A  </a:t>
            </a:r>
            <a:r>
              <a:rPr lang="en-US" b="1" i="1" dirty="0" smtClean="0"/>
              <a:t>Name</a:t>
            </a:r>
            <a:r>
              <a:rPr lang="en-US" dirty="0" smtClean="0"/>
              <a:t>:</a:t>
            </a:r>
          </a:p>
          <a:p>
            <a:pPr lvl="1"/>
            <a:r>
              <a:rPr lang="en-US" b="1" dirty="0" smtClean="0"/>
              <a:t>A value,</a:t>
            </a:r>
            <a:r>
              <a:rPr lang="en-US" dirty="0" smtClean="0"/>
              <a:t> </a:t>
            </a:r>
            <a:endParaRPr lang="en-US" sz="2200" dirty="0" smtClean="0"/>
          </a:p>
          <a:p>
            <a:pPr algn="just"/>
            <a:r>
              <a:rPr lang="en-US" dirty="0" smtClean="0"/>
              <a:t>The syntax for declaring a variable of any type is:</a:t>
            </a:r>
          </a:p>
          <a:p>
            <a:pPr lvl="1" algn="just"/>
            <a:r>
              <a:rPr lang="en-US" dirty="0" smtClean="0"/>
              <a:t>  </a:t>
            </a:r>
            <a:r>
              <a:rPr lang="en-US" b="1" i="1" dirty="0" smtClean="0"/>
              <a:t>type-name variable-name</a:t>
            </a:r>
          </a:p>
          <a:p>
            <a:pPr algn="just"/>
            <a:endParaRPr lang="en-US" dirty="0" smtClean="0"/>
          </a:p>
          <a:p>
            <a:pPr lvl="1" algn="just">
              <a:buFont typeface="Wingdings" pitchFamily="2" charset="2"/>
              <a:buNone/>
            </a:pPr>
            <a:endParaRPr lang="en-US" sz="1800" dirty="0" smtClean="0"/>
          </a:p>
          <a:p>
            <a:pPr lvl="1" algn="just">
              <a:buFont typeface="Wingdings" pitchFamily="2" charset="2"/>
              <a:buNone/>
            </a:pPr>
            <a:endParaRPr lang="en-US" sz="1800" dirty="0" smtClean="0"/>
          </a:p>
        </p:txBody>
      </p:sp>
      <p:sp>
        <p:nvSpPr>
          <p:cNvPr id="27652" name="Slide Number Placeholder 3"/>
          <p:cNvSpPr>
            <a:spLocks noGrp="1"/>
          </p:cNvSpPr>
          <p:nvPr>
            <p:ph type="sldNum" sz="quarter" idx="10"/>
          </p:nvPr>
        </p:nvSpPr>
        <p:spPr>
          <a:noFill/>
        </p:spPr>
        <p:txBody>
          <a:bodyPr/>
          <a:lstStyle/>
          <a:p>
            <a:fld id="{67D35B09-C449-4697-A43A-932BBC554E0F}" type="slidenum">
              <a:rPr lang="de-DE" smtClean="0"/>
              <a:pPr/>
              <a:t>13</a:t>
            </a:fld>
            <a:endParaRPr lang="de-DE"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types:</a:t>
            </a:r>
            <a:endParaRPr lang="en-US" dirty="0"/>
          </a:p>
        </p:txBody>
      </p:sp>
      <p:sp>
        <p:nvSpPr>
          <p:cNvPr id="3" name="Content Placeholder 2"/>
          <p:cNvSpPr>
            <a:spLocks noGrp="1"/>
          </p:cNvSpPr>
          <p:nvPr>
            <p:ph idx="1"/>
          </p:nvPr>
        </p:nvSpPr>
        <p:spPr/>
        <p:txBody>
          <a:bodyPr/>
          <a:lstStyle/>
          <a:p>
            <a:r>
              <a:rPr lang="en-US" dirty="0" smtClean="0"/>
              <a:t>Several other variable types are built into Java They can be conveniently classified as </a:t>
            </a:r>
            <a:r>
              <a:rPr lang="en-US" b="1" i="1" dirty="0" smtClean="0"/>
              <a:t>integer</a:t>
            </a:r>
            <a:r>
              <a:rPr lang="en-US" dirty="0" smtClean="0"/>
              <a:t>, </a:t>
            </a:r>
            <a:r>
              <a:rPr lang="en-US" b="1" i="1" dirty="0" smtClean="0"/>
              <a:t>floating-</a:t>
            </a:r>
            <a:r>
              <a:rPr lang="en-US" b="1" i="1" dirty="0" err="1" smtClean="0"/>
              <a:t>point,double</a:t>
            </a:r>
            <a:r>
              <a:rPr lang="en-US" b="1" i="1" dirty="0" smtClean="0"/>
              <a:t>, short long </a:t>
            </a:r>
            <a:r>
              <a:rPr lang="en-US" dirty="0" smtClean="0"/>
              <a:t>or </a:t>
            </a:r>
            <a:r>
              <a:rPr lang="en-US" b="1" i="1" dirty="0" smtClean="0"/>
              <a:t>character </a:t>
            </a:r>
            <a:r>
              <a:rPr lang="en-US" dirty="0" smtClean="0"/>
              <a:t>variables. –Primitive standard types</a:t>
            </a:r>
          </a:p>
          <a:p>
            <a:pPr lvl="1"/>
            <a:r>
              <a:rPr lang="en-US" dirty="0" smtClean="0"/>
              <a:t>Floating-point variable types can be expressed as fraction i.e. they are “real numbers”. </a:t>
            </a:r>
          </a:p>
          <a:p>
            <a:pPr lvl="1"/>
            <a:r>
              <a:rPr lang="en-US" dirty="0" smtClean="0"/>
              <a:t> Character variables hold </a:t>
            </a:r>
            <a:r>
              <a:rPr lang="en-US" smtClean="0"/>
              <a:t>a two </a:t>
            </a:r>
            <a:r>
              <a:rPr lang="en-US" dirty="0" smtClean="0"/>
              <a:t>byte. They are used to hold 256 different characters and symbols of the ASCII and extended ASCII character sets. </a:t>
            </a:r>
          </a:p>
          <a:p>
            <a:pPr lvl="1"/>
            <a:r>
              <a:rPr lang="en-US" dirty="0" smtClean="0"/>
              <a:t>String: </a:t>
            </a:r>
            <a:r>
              <a:rPr lang="en-US" dirty="0" err="1" smtClean="0"/>
              <a:t>eg</a:t>
            </a:r>
            <a:r>
              <a:rPr lang="en-US" dirty="0" smtClean="0"/>
              <a:t>: string x; (data type for array of characters)</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14</a:t>
            </a:fld>
            <a:endParaRPr lang="de-D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err="1" smtClean="0"/>
              <a:t>cnt’d</a:t>
            </a:r>
            <a:r>
              <a:rPr lang="en-US" dirty="0" smtClean="0"/>
              <a:t>…</a:t>
            </a:r>
          </a:p>
        </p:txBody>
      </p:sp>
      <p:sp>
        <p:nvSpPr>
          <p:cNvPr id="28675" name="Content Placeholder 2"/>
          <p:cNvSpPr>
            <a:spLocks noGrp="1"/>
          </p:cNvSpPr>
          <p:nvPr>
            <p:ph idx="1"/>
          </p:nvPr>
        </p:nvSpPr>
        <p:spPr>
          <a:xfrm>
            <a:off x="1219200" y="1295400"/>
            <a:ext cx="7772400" cy="2209800"/>
          </a:xfrm>
        </p:spPr>
        <p:txBody>
          <a:bodyPr/>
          <a:lstStyle/>
          <a:p>
            <a:pPr algn="just"/>
            <a:r>
              <a:rPr lang="en-US" sz="2200" dirty="0" smtClean="0"/>
              <a:t>Besides reference types, there are eight other types in Java. These are called </a:t>
            </a:r>
            <a:r>
              <a:rPr lang="en-US" sz="2200" i="1" dirty="0" smtClean="0"/>
              <a:t>primitive types, </a:t>
            </a:r>
            <a:r>
              <a:rPr lang="en-US" sz="2200" dirty="0" smtClean="0"/>
              <a:t>to distinguish them from reference types - to store the locations of objects in the computer’s memory.</a:t>
            </a:r>
          </a:p>
          <a:p>
            <a:pPr algn="just" eaLnBrk="1" hangingPunct="1"/>
            <a:r>
              <a:rPr lang="en-US" sz="2200" dirty="0" smtClean="0"/>
              <a:t>Their names and values are: </a:t>
            </a:r>
          </a:p>
          <a:p>
            <a:pPr lvl="1" eaLnBrk="1" hangingPunct="1">
              <a:buFont typeface="Wingdings 2" pitchFamily="18" charset="2"/>
              <a:buNone/>
            </a:pPr>
            <a:r>
              <a:rPr lang="en-US" sz="2200" i="1" dirty="0" smtClean="0"/>
              <a:t>	</a:t>
            </a:r>
          </a:p>
          <a:p>
            <a:pPr lvl="1" eaLnBrk="1" hangingPunct="1"/>
            <a:endParaRPr lang="en-US" dirty="0" smtClean="0"/>
          </a:p>
          <a:p>
            <a:pPr lvl="1" algn="just"/>
            <a:endParaRPr lang="en-US" b="1" dirty="0" smtClean="0"/>
          </a:p>
          <a:p>
            <a:endParaRPr lang="en-US" dirty="0" smtClean="0"/>
          </a:p>
        </p:txBody>
      </p:sp>
      <p:sp>
        <p:nvSpPr>
          <p:cNvPr id="28676" name="Slide Number Placeholder 3"/>
          <p:cNvSpPr>
            <a:spLocks noGrp="1"/>
          </p:cNvSpPr>
          <p:nvPr>
            <p:ph type="sldNum" sz="quarter" idx="10"/>
          </p:nvPr>
        </p:nvSpPr>
        <p:spPr>
          <a:noFill/>
        </p:spPr>
        <p:txBody>
          <a:bodyPr/>
          <a:lstStyle/>
          <a:p>
            <a:fld id="{E776E417-8550-423E-A487-F083491F2590}" type="slidenum">
              <a:rPr lang="de-DE" smtClean="0"/>
              <a:pPr/>
              <a:t>15</a:t>
            </a:fld>
            <a:endParaRPr lang="de-DE" smtClean="0"/>
          </a:p>
        </p:txBody>
      </p:sp>
      <p:pic>
        <p:nvPicPr>
          <p:cNvPr id="28677" name="Picture 2"/>
          <p:cNvPicPr>
            <a:picLocks noChangeAspect="1" noChangeArrowheads="1"/>
          </p:cNvPicPr>
          <p:nvPr/>
        </p:nvPicPr>
        <p:blipFill>
          <a:blip r:embed="rId2"/>
          <a:srcRect/>
          <a:stretch>
            <a:fillRect/>
          </a:stretch>
        </p:blipFill>
        <p:spPr bwMode="auto">
          <a:xfrm>
            <a:off x="1066800" y="3352800"/>
            <a:ext cx="8077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Constants</a:t>
            </a:r>
            <a:endParaRPr lang="en-US" dirty="0"/>
          </a:p>
        </p:txBody>
      </p:sp>
      <p:sp>
        <p:nvSpPr>
          <p:cNvPr id="3" name="Content Placeholder 2"/>
          <p:cNvSpPr>
            <a:spLocks noGrp="1"/>
          </p:cNvSpPr>
          <p:nvPr>
            <p:ph idx="1"/>
          </p:nvPr>
        </p:nvSpPr>
        <p:spPr/>
        <p:txBody>
          <a:bodyPr/>
          <a:lstStyle/>
          <a:p>
            <a:pPr lvl="0"/>
            <a:r>
              <a:rPr lang="en-US" dirty="0" smtClean="0"/>
              <a:t>A constant is any expression that has a </a:t>
            </a:r>
            <a:r>
              <a:rPr lang="en-US" b="1" i="1" dirty="0" smtClean="0"/>
              <a:t>fixed value</a:t>
            </a:r>
            <a:r>
              <a:rPr lang="en-US" dirty="0" smtClean="0"/>
              <a:t>. </a:t>
            </a:r>
          </a:p>
          <a:p>
            <a:pPr lvl="0"/>
            <a:r>
              <a:rPr lang="en-US" dirty="0" smtClean="0"/>
              <a:t> Like variables, constants are data storage locations in the computer memory. But, constants, unlike variables their content cannot be changed after the declaration. </a:t>
            </a:r>
          </a:p>
          <a:p>
            <a:pPr lvl="0"/>
            <a:r>
              <a:rPr lang="en-US" dirty="0" smtClean="0"/>
              <a:t>Constants must be initialized when they are created by the program, and the programmer can’t assign a new value to a constant later. </a:t>
            </a:r>
          </a:p>
          <a:p>
            <a:r>
              <a:rPr lang="en-US" dirty="0" smtClean="0"/>
              <a:t>E.g.: </a:t>
            </a:r>
          </a:p>
          <a:p>
            <a:r>
              <a:rPr lang="en-US" dirty="0" smtClean="0"/>
              <a:t>final </a:t>
            </a:r>
            <a:r>
              <a:rPr lang="en-US" dirty="0" err="1" smtClean="0"/>
              <a:t>int</a:t>
            </a:r>
            <a:r>
              <a:rPr lang="en-US" dirty="0" smtClean="0"/>
              <a:t> x =15;  (cant be modified </a:t>
            </a:r>
            <a:r>
              <a:rPr lang="en-US" dirty="0" err="1" smtClean="0"/>
              <a:t>eg</a:t>
            </a:r>
            <a:r>
              <a:rPr lang="en-US" dirty="0" smtClean="0"/>
              <a:t>- array size)</a:t>
            </a:r>
          </a:p>
          <a:p>
            <a:r>
              <a:rPr lang="en-US" dirty="0" err="1" smtClean="0"/>
              <a:t>int</a:t>
            </a:r>
            <a:r>
              <a:rPr lang="en-US" dirty="0" smtClean="0"/>
              <a:t> x=10;</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16</a:t>
            </a:fld>
            <a:endParaRPr lang="de-D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Operators </a:t>
            </a:r>
            <a:endParaRPr lang="en-US" dirty="0"/>
          </a:p>
        </p:txBody>
      </p:sp>
      <p:sp>
        <p:nvSpPr>
          <p:cNvPr id="3" name="Content Placeholder 2"/>
          <p:cNvSpPr>
            <a:spLocks noGrp="1"/>
          </p:cNvSpPr>
          <p:nvPr>
            <p:ph idx="1"/>
          </p:nvPr>
        </p:nvSpPr>
        <p:spPr/>
        <p:txBody>
          <a:bodyPr/>
          <a:lstStyle/>
          <a:p>
            <a:pPr lvl="0"/>
            <a:r>
              <a:rPr lang="en-US" dirty="0" smtClean="0"/>
              <a:t>An operator is a symbol that makes the machine to take an action. </a:t>
            </a:r>
          </a:p>
          <a:p>
            <a:pPr lvl="0"/>
            <a:r>
              <a:rPr lang="en-US" dirty="0" smtClean="0"/>
              <a:t>Different Operators act on one or more operands and can also have different kinds of operators. </a:t>
            </a:r>
          </a:p>
          <a:p>
            <a:pPr lvl="0"/>
            <a:r>
              <a:rPr lang="en-US" dirty="0" smtClean="0"/>
              <a:t>C++ provides several categories of operators, including the following: </a:t>
            </a:r>
          </a:p>
          <a:p>
            <a:pPr lvl="2"/>
            <a:r>
              <a:rPr lang="en-US" dirty="0" smtClean="0"/>
              <a:t>Assignment operator  </a:t>
            </a:r>
            <a:r>
              <a:rPr lang="en-US" dirty="0" err="1" smtClean="0"/>
              <a:t>eg</a:t>
            </a:r>
            <a:r>
              <a:rPr lang="en-US" dirty="0" smtClean="0"/>
              <a:t>: x=3;or x+=3;</a:t>
            </a:r>
          </a:p>
          <a:p>
            <a:pPr lvl="2"/>
            <a:r>
              <a:rPr lang="en-US" dirty="0" smtClean="0"/>
              <a:t>Arithmetic operator  (+,-,*,/,%)</a:t>
            </a:r>
          </a:p>
          <a:p>
            <a:pPr lvl="2"/>
            <a:r>
              <a:rPr lang="en-US" dirty="0" smtClean="0"/>
              <a:t>Relational operator (&gt;,&lt;,&gt;=,&lt;=,==,!=)</a:t>
            </a:r>
          </a:p>
          <a:p>
            <a:pPr lvl="2"/>
            <a:r>
              <a:rPr lang="en-US" dirty="0" smtClean="0"/>
              <a:t>Increment/decrement operator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17</a:t>
            </a:fld>
            <a:endParaRPr lang="de-D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465137"/>
          </a:xfrm>
        </p:spPr>
        <p:txBody>
          <a:bodyPr/>
          <a:lstStyle/>
          <a:p>
            <a:r>
              <a:rPr lang="en-US" dirty="0" smtClean="0"/>
              <a:t>Cont…</a:t>
            </a:r>
            <a:endParaRPr lang="en-US" dirty="0"/>
          </a:p>
        </p:txBody>
      </p:sp>
      <p:sp>
        <p:nvSpPr>
          <p:cNvPr id="3" name="Content Placeholder 2"/>
          <p:cNvSpPr>
            <a:spLocks noGrp="1"/>
          </p:cNvSpPr>
          <p:nvPr>
            <p:ph idx="1"/>
          </p:nvPr>
        </p:nvSpPr>
        <p:spPr>
          <a:xfrm>
            <a:off x="1219200" y="838200"/>
            <a:ext cx="7772400" cy="5410200"/>
          </a:xfrm>
        </p:spPr>
        <p:txBody>
          <a:bodyPr/>
          <a:lstStyle/>
          <a:p>
            <a:r>
              <a:rPr lang="en-US" dirty="0" smtClean="0"/>
              <a:t>E.g.  </a:t>
            </a:r>
            <a:r>
              <a:rPr lang="en-US" dirty="0" err="1" smtClean="0"/>
              <a:t>int</a:t>
            </a:r>
            <a:r>
              <a:rPr lang="en-US" dirty="0" smtClean="0"/>
              <a:t> k = 5; </a:t>
            </a:r>
          </a:p>
          <a:p>
            <a:r>
              <a:rPr lang="en-US" dirty="0" smtClean="0"/>
              <a:t>(auto increment prefix) y= ++k + 10; //y=</a:t>
            </a:r>
          </a:p>
          <a:p>
            <a:r>
              <a:rPr lang="en-US" dirty="0" smtClean="0"/>
              <a:t>(auto increment postfix) y= k++ + 10; //y=</a:t>
            </a:r>
          </a:p>
          <a:p>
            <a:r>
              <a:rPr lang="en-US" dirty="0" smtClean="0"/>
              <a:t>(auto decrement prefix) y= --k + 10; //y=</a:t>
            </a:r>
          </a:p>
          <a:p>
            <a:r>
              <a:rPr lang="en-US" dirty="0" smtClean="0"/>
              <a:t>(auto decrement postfix) y= k-- + 10; //y=</a:t>
            </a:r>
            <a:endParaRPr lang="en-US" sz="2000" dirty="0" smtClean="0"/>
          </a:p>
          <a:p>
            <a:r>
              <a:rPr lang="en-US" dirty="0" smtClean="0"/>
              <a:t>Operator Precedence</a:t>
            </a: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18</a:t>
            </a:fld>
            <a:endParaRPr lang="de-DE"/>
          </a:p>
        </p:txBody>
      </p:sp>
      <p:pic>
        <p:nvPicPr>
          <p:cNvPr id="5" name="Picture 4"/>
          <p:cNvPicPr/>
          <p:nvPr/>
        </p:nvPicPr>
        <p:blipFill>
          <a:blip r:embed="rId2"/>
          <a:srcRect/>
          <a:stretch>
            <a:fillRect/>
          </a:stretch>
        </p:blipFill>
        <p:spPr bwMode="auto">
          <a:xfrm>
            <a:off x="1143000" y="4114800"/>
            <a:ext cx="75438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Simple Type Conversion/Casting</a:t>
            </a:r>
            <a:endParaRPr lang="en-US" sz="3200" dirty="0"/>
          </a:p>
        </p:txBody>
      </p:sp>
      <p:sp>
        <p:nvSpPr>
          <p:cNvPr id="3" name="Content Placeholder 2"/>
          <p:cNvSpPr>
            <a:spLocks noGrp="1"/>
          </p:cNvSpPr>
          <p:nvPr>
            <p:ph idx="1"/>
          </p:nvPr>
        </p:nvSpPr>
        <p:spPr>
          <a:xfrm>
            <a:off x="762000" y="1295400"/>
            <a:ext cx="8229600" cy="4800600"/>
          </a:xfrm>
        </p:spPr>
        <p:txBody>
          <a:bodyPr/>
          <a:lstStyle/>
          <a:p>
            <a:r>
              <a:rPr lang="en-US" dirty="0" smtClean="0"/>
              <a:t>A value in any of the built-in types we have seen so far can be converted (type-cast) to any of the other types.</a:t>
            </a:r>
          </a:p>
          <a:p>
            <a:r>
              <a:rPr lang="en-US" dirty="0" smtClean="0"/>
              <a:t> For example:  (</a:t>
            </a:r>
            <a:r>
              <a:rPr lang="en-US" dirty="0" err="1" smtClean="0"/>
              <a:t>int</a:t>
            </a:r>
            <a:r>
              <a:rPr lang="en-US" dirty="0" smtClean="0"/>
              <a:t>) 3.14	// converts 3.14 to an </a:t>
            </a:r>
            <a:r>
              <a:rPr lang="en-US" dirty="0" err="1" smtClean="0"/>
              <a:t>int</a:t>
            </a:r>
            <a:r>
              <a:rPr lang="en-US" dirty="0" smtClean="0"/>
              <a:t>  3</a:t>
            </a:r>
            <a:endParaRPr lang="en-US" sz="2000" dirty="0" smtClean="0"/>
          </a:p>
          <a:p>
            <a:r>
              <a:rPr lang="en-AU" dirty="0" smtClean="0"/>
              <a:t>     (double) 2	// converts 2 to a double to give 2.0</a:t>
            </a:r>
            <a:endParaRPr lang="en-US" sz="1600" dirty="0" smtClean="0"/>
          </a:p>
          <a:p>
            <a:r>
              <a:rPr lang="en-AU" dirty="0" smtClean="0"/>
              <a:t>   (string) 122 // converts 122 to a string whose code=122</a:t>
            </a:r>
            <a:endParaRPr lang="en-US" sz="1600" dirty="0" smtClean="0"/>
          </a:p>
          <a:p>
            <a:pPr lvl="1"/>
            <a:r>
              <a:rPr lang="en-US" b="1" i="1" dirty="0" smtClean="0"/>
              <a:t>Integer division always results in an integer outcome. </a:t>
            </a:r>
            <a:endParaRPr lang="en-US" dirty="0" smtClean="0"/>
          </a:p>
          <a:p>
            <a:pPr lvl="1"/>
            <a:r>
              <a:rPr lang="en-US" b="1" i="1" dirty="0" smtClean="0"/>
              <a:t>Division of integer by integer will not round off to the next integer</a:t>
            </a:r>
            <a:endParaRPr lang="en-US" dirty="0" smtClean="0"/>
          </a:p>
          <a:p>
            <a:pPr lvl="1"/>
            <a:r>
              <a:rPr lang="en-US" b="1" i="1" dirty="0" smtClean="0"/>
              <a:t> </a:t>
            </a:r>
            <a:r>
              <a:rPr lang="en-US" dirty="0" smtClean="0"/>
              <a:t>E.g.: 9/2 gives 4 not 4.5 </a:t>
            </a:r>
          </a:p>
          <a:p>
            <a:pPr lvl="1"/>
            <a:r>
              <a:rPr lang="en-US" dirty="0" err="1" smtClean="0"/>
              <a:t>E.g</a:t>
            </a:r>
            <a:r>
              <a:rPr lang="en-US" dirty="0" smtClean="0"/>
              <a:t> 8.2/2=4.1 implicit conversion/promotion</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19</a:t>
            </a:fld>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Overview of Java Programming</a:t>
            </a:r>
          </a:p>
        </p:txBody>
      </p:sp>
      <p:sp>
        <p:nvSpPr>
          <p:cNvPr id="6147" name="Content Placeholder 2"/>
          <p:cNvSpPr>
            <a:spLocks noGrp="1"/>
          </p:cNvSpPr>
          <p:nvPr>
            <p:ph idx="1"/>
          </p:nvPr>
        </p:nvSpPr>
        <p:spPr/>
        <p:txBody>
          <a:bodyPr/>
          <a:lstStyle/>
          <a:p>
            <a:pPr algn="just"/>
            <a:r>
              <a:rPr lang="en-US" sz="2200" smtClean="0"/>
              <a:t>Java is a high level language.</a:t>
            </a:r>
          </a:p>
          <a:p>
            <a:pPr algn="just"/>
            <a:r>
              <a:rPr lang="en-US" sz="2200" smtClean="0"/>
              <a:t>1991 – Sun Microsystems initiates project “Green” with the intent to develop a programming language for digitally controlled consumer devices and computers.</a:t>
            </a:r>
          </a:p>
          <a:p>
            <a:pPr algn="just"/>
            <a:r>
              <a:rPr lang="en-US" sz="2200" smtClean="0"/>
              <a:t>The language OAK was developed by James Gosling with the goal of using C++’s popularity.</a:t>
            </a:r>
          </a:p>
          <a:p>
            <a:r>
              <a:rPr lang="en-US" sz="2200" smtClean="0"/>
              <a:t>OAK was later renamed to JAVA and released in 1995.</a:t>
            </a:r>
          </a:p>
          <a:p>
            <a:pPr algn="just"/>
            <a:r>
              <a:rPr lang="en-US" sz="2200" smtClean="0"/>
              <a:t>Can be used to create two types of programs: applications and applets. </a:t>
            </a:r>
          </a:p>
          <a:p>
            <a:pPr algn="just"/>
            <a:r>
              <a:rPr lang="en-US" sz="2200" smtClean="0"/>
              <a:t>Robust: no pointers in java and no manual memory handling.</a:t>
            </a:r>
          </a:p>
          <a:p>
            <a:pPr algn="just"/>
            <a:endParaRPr lang="en-US" sz="2200" smtClean="0"/>
          </a:p>
        </p:txBody>
      </p:sp>
      <p:sp>
        <p:nvSpPr>
          <p:cNvPr id="6148" name="Slide Number Placeholder 3"/>
          <p:cNvSpPr>
            <a:spLocks noGrp="1"/>
          </p:cNvSpPr>
          <p:nvPr>
            <p:ph type="sldNum" sz="quarter" idx="10"/>
          </p:nvPr>
        </p:nvSpPr>
        <p:spPr>
          <a:noFill/>
        </p:spPr>
        <p:txBody>
          <a:bodyPr/>
          <a:lstStyle/>
          <a:p>
            <a:fld id="{B31092AB-D931-4E0E-9FEE-81B86818642A}" type="slidenum">
              <a:rPr lang="de-DE" smtClean="0"/>
              <a:pPr/>
              <a:t>2</a:t>
            </a:fld>
            <a:endParaRPr lang="de-DE"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Classes</a:t>
            </a:r>
            <a:endParaRPr lang="en-US" dirty="0"/>
          </a:p>
        </p:txBody>
      </p:sp>
      <p:sp>
        <p:nvSpPr>
          <p:cNvPr id="3" name="Content Placeholder 2"/>
          <p:cNvSpPr>
            <a:spLocks noGrp="1"/>
          </p:cNvSpPr>
          <p:nvPr>
            <p:ph idx="1"/>
          </p:nvPr>
        </p:nvSpPr>
        <p:spPr/>
        <p:txBody>
          <a:bodyPr/>
          <a:lstStyle/>
          <a:p>
            <a:r>
              <a:rPr lang="en-US" dirty="0" smtClean="0"/>
              <a:t>1. </a:t>
            </a:r>
            <a:r>
              <a:rPr lang="en-US" b="1" dirty="0" smtClean="0"/>
              <a:t>System: </a:t>
            </a:r>
            <a:r>
              <a:rPr lang="en-US" dirty="0" smtClean="0"/>
              <a:t>one of the core classes the easiest way to display information </a:t>
            </a:r>
          </a:p>
          <a:p>
            <a:pPr lvl="1"/>
            <a:r>
              <a:rPr lang="en-US" dirty="0" smtClean="0"/>
              <a:t>System class is final and all of it’s members and methods are </a:t>
            </a:r>
            <a:r>
              <a:rPr lang="en-US" b="1" dirty="0" smtClean="0">
                <a:hlinkClick r:id="rId2"/>
              </a:rPr>
              <a:t>static</a:t>
            </a:r>
            <a:r>
              <a:rPr lang="en-US" dirty="0" smtClean="0"/>
              <a:t> </a:t>
            </a:r>
          </a:p>
          <a:p>
            <a:pPr lvl="1"/>
            <a:r>
              <a:rPr lang="en-US" dirty="0" smtClean="0"/>
              <a:t> </a:t>
            </a:r>
            <a:r>
              <a:rPr lang="en-US" sz="2800" dirty="0" err="1" smtClean="0"/>
              <a:t>System.out.println</a:t>
            </a:r>
            <a:r>
              <a:rPr lang="en-US" sz="2800" dirty="0" smtClean="0"/>
              <a:t>( "Welcome to Java!" );</a:t>
            </a:r>
          </a:p>
          <a:p>
            <a:pPr lvl="1"/>
            <a:r>
              <a:rPr lang="en-US" dirty="0" err="1" smtClean="0"/>
              <a:t>System.out.print</a:t>
            </a:r>
            <a:r>
              <a:rPr lang="en-US" dirty="0" smtClean="0"/>
              <a:t>(“…”);</a:t>
            </a:r>
          </a:p>
          <a:p>
            <a:pPr lvl="1"/>
            <a:r>
              <a:rPr lang="en-US" dirty="0" err="1" smtClean="0"/>
              <a:t>System.exit</a:t>
            </a:r>
            <a:r>
              <a:rPr lang="en-US" dirty="0" smtClean="0"/>
              <a:t>(0);</a:t>
            </a:r>
            <a:endParaRPr lang="en-US" sz="1600" dirty="0" smtClean="0"/>
          </a:p>
          <a:p>
            <a:r>
              <a:rPr lang="en-US" dirty="0" smtClean="0"/>
              <a:t> </a:t>
            </a:r>
            <a:r>
              <a:rPr lang="en-US" sz="2000" b="1" u="sng" dirty="0" smtClean="0"/>
              <a:t>New line usage</a:t>
            </a:r>
            <a:endParaRPr lang="en-US" sz="2000" dirty="0" smtClean="0"/>
          </a:p>
          <a:p>
            <a:pPr lvl="1"/>
            <a:r>
              <a:rPr lang="en-US" dirty="0" err="1" smtClean="0"/>
              <a:t>System.out.println</a:t>
            </a:r>
            <a:r>
              <a:rPr lang="en-US" dirty="0" smtClean="0"/>
              <a:t>( "Welcome</a:t>
            </a:r>
            <a:r>
              <a:rPr lang="en-US" b="1" dirty="0" smtClean="0"/>
              <a:t>\</a:t>
            </a:r>
            <a:r>
              <a:rPr lang="en-US" b="1" dirty="0" err="1" smtClean="0"/>
              <a:t>nto</a:t>
            </a:r>
            <a:r>
              <a:rPr lang="en-US" b="1" dirty="0" smtClean="0"/>
              <a:t>\</a:t>
            </a:r>
            <a:r>
              <a:rPr lang="en-US" b="1" dirty="0" err="1" smtClean="0"/>
              <a:t>nJava</a:t>
            </a:r>
            <a:r>
              <a:rPr lang="en-US" b="1" dirty="0" smtClean="0"/>
              <a:t>\</a:t>
            </a:r>
            <a:r>
              <a:rPr lang="en-US" b="1" dirty="0" err="1" smtClean="0"/>
              <a:t>n</a:t>
            </a:r>
            <a:r>
              <a:rPr lang="en-US" dirty="0" err="1" smtClean="0"/>
              <a:t>Programming</a:t>
            </a:r>
            <a:r>
              <a:rPr lang="en-US" dirty="0" smtClean="0"/>
              <a:t>!" );</a:t>
            </a:r>
          </a:p>
          <a:p>
            <a:endParaRPr lang="en-US" sz="2000" dirty="0" smtClean="0"/>
          </a:p>
          <a:p>
            <a:pPr lvl="1"/>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19200" y="1295400"/>
            <a:ext cx="7772400" cy="5105400"/>
          </a:xfrm>
        </p:spPr>
        <p:txBody>
          <a:bodyPr/>
          <a:lstStyle/>
          <a:p>
            <a:pPr>
              <a:buNone/>
            </a:pPr>
            <a:r>
              <a:rPr lang="en-US" dirty="0" smtClean="0"/>
              <a:t>2. Scanner: </a:t>
            </a:r>
          </a:p>
          <a:p>
            <a:pPr lvl="1"/>
            <a:r>
              <a:rPr lang="en-US" dirty="0" smtClean="0"/>
              <a:t>The </a:t>
            </a:r>
            <a:r>
              <a:rPr lang="en-US" b="1" dirty="0" err="1" smtClean="0"/>
              <a:t>java.util.Scanner</a:t>
            </a:r>
            <a:r>
              <a:rPr lang="en-US" dirty="0" smtClean="0"/>
              <a:t> class is a simple text scanner which can parse primitive types and strings using regular expressions.</a:t>
            </a:r>
          </a:p>
          <a:p>
            <a:pPr lvl="1"/>
            <a:r>
              <a:rPr lang="en-US" dirty="0" smtClean="0"/>
              <a:t>Methods: next(), </a:t>
            </a:r>
            <a:r>
              <a:rPr lang="en-US" dirty="0" err="1" smtClean="0"/>
              <a:t>nextInt</a:t>
            </a:r>
            <a:r>
              <a:rPr lang="en-US" dirty="0" smtClean="0"/>
              <a:t>()…</a:t>
            </a:r>
          </a:p>
          <a:p>
            <a:pPr lvl="1"/>
            <a:r>
              <a:rPr lang="en-US" dirty="0" err="1" smtClean="0"/>
              <a:t>Eg</a:t>
            </a:r>
            <a:r>
              <a:rPr lang="en-US" dirty="0" smtClean="0"/>
              <a:t>:- Scanner s=new Scanner (</a:t>
            </a:r>
            <a:r>
              <a:rPr lang="en-US" dirty="0" err="1" smtClean="0"/>
              <a:t>System.in</a:t>
            </a:r>
            <a:r>
              <a:rPr lang="en-US" dirty="0" smtClean="0"/>
              <a:t>);</a:t>
            </a:r>
          </a:p>
          <a:p>
            <a:pPr lvl="1">
              <a:buNone/>
            </a:pPr>
            <a:r>
              <a:rPr lang="en-US" dirty="0" smtClean="0"/>
              <a:t>                 </a:t>
            </a:r>
            <a:r>
              <a:rPr lang="en-US" dirty="0" err="1" smtClean="0"/>
              <a:t>int</a:t>
            </a:r>
            <a:r>
              <a:rPr lang="en-US" dirty="0" smtClean="0"/>
              <a:t> x=</a:t>
            </a:r>
            <a:r>
              <a:rPr lang="en-US" dirty="0" err="1" smtClean="0"/>
              <a:t>s.nextInt</a:t>
            </a:r>
            <a:r>
              <a:rPr lang="en-US" dirty="0" smtClean="0"/>
              <a:t>();</a:t>
            </a:r>
          </a:p>
          <a:p>
            <a:pPr lvl="1">
              <a:buNone/>
            </a:pPr>
            <a:r>
              <a:rPr lang="en-US" b="1" dirty="0" smtClean="0"/>
              <a:t>3. </a:t>
            </a:r>
            <a:r>
              <a:rPr lang="en-US" b="1" dirty="0" err="1" smtClean="0"/>
              <a:t>JOptionPane</a:t>
            </a:r>
            <a:endParaRPr lang="en-US" b="1" dirty="0" smtClean="0"/>
          </a:p>
          <a:p>
            <a:pPr lvl="1"/>
            <a:r>
              <a:rPr lang="en-US" dirty="0" smtClean="0">
                <a:latin typeface="Minion-Italic" charset="0"/>
              </a:rPr>
              <a:t>The </a:t>
            </a:r>
            <a:r>
              <a:rPr lang="en-US" dirty="0" err="1" smtClean="0">
                <a:latin typeface="Minion-Italic" charset="0"/>
              </a:rPr>
              <a:t>JOptionPane</a:t>
            </a:r>
            <a:r>
              <a:rPr lang="en-US" dirty="0" smtClean="0">
                <a:latin typeface="Minion-Italic" charset="0"/>
              </a:rPr>
              <a:t> class provides static methods to display each type of dialog box.</a:t>
            </a:r>
          </a:p>
          <a:p>
            <a:pPr lvl="1">
              <a:buNone/>
            </a:pPr>
            <a:endParaRPr lang="en-US" b="1" dirty="0" smtClean="0"/>
          </a:p>
          <a:p>
            <a:pPr lvl="2">
              <a:buNone/>
            </a:pPr>
            <a:endParaRPr lang="en-US" sz="2000" dirty="0" smtClean="0"/>
          </a:p>
          <a:p>
            <a:pPr lvl="2"/>
            <a:endParaRPr lang="en-US" sz="2000" dirty="0" smtClean="0"/>
          </a:p>
          <a:p>
            <a:pPr lvl="2"/>
            <a:endParaRPr lang="en-US" b="1" dirty="0" smtClean="0"/>
          </a:p>
          <a:p>
            <a:pPr lvl="1"/>
            <a:endParaRPr lang="en-US" b="1" dirty="0" smtClean="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21</a:t>
            </a:fld>
            <a:endParaRPr lang="de-DE"/>
          </a:p>
        </p:txBody>
      </p:sp>
      <p:pic>
        <p:nvPicPr>
          <p:cNvPr id="5" name="Picture 3" descr="message"/>
          <p:cNvPicPr>
            <a:picLocks noChangeAspect="1" noChangeArrowheads="1"/>
          </p:cNvPicPr>
          <p:nvPr/>
        </p:nvPicPr>
        <p:blipFill>
          <a:blip r:embed="rId2"/>
          <a:srcRect/>
          <a:stretch>
            <a:fillRect/>
          </a:stretch>
        </p:blipFill>
        <p:spPr bwMode="auto">
          <a:xfrm>
            <a:off x="609600" y="4876800"/>
            <a:ext cx="3810000" cy="1676400"/>
          </a:xfrm>
          <a:prstGeom prst="rect">
            <a:avLst/>
          </a:prstGeom>
          <a:noFill/>
        </p:spPr>
      </p:pic>
      <p:pic>
        <p:nvPicPr>
          <p:cNvPr id="6" name="Picture 4" descr="input"/>
          <p:cNvPicPr>
            <a:picLocks noChangeAspect="1" noChangeArrowheads="1"/>
          </p:cNvPicPr>
          <p:nvPr/>
        </p:nvPicPr>
        <p:blipFill>
          <a:blip r:embed="rId3"/>
          <a:srcRect/>
          <a:stretch>
            <a:fillRect/>
          </a:stretch>
        </p:blipFill>
        <p:spPr bwMode="auto">
          <a:xfrm>
            <a:off x="4876800" y="4854575"/>
            <a:ext cx="3810000" cy="16986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388937"/>
          </a:xfrm>
        </p:spPr>
        <p:txBody>
          <a:bodyPr/>
          <a:lstStyle/>
          <a:p>
            <a:r>
              <a:rPr lang="en-US" dirty="0" smtClean="0"/>
              <a:t>Cont…</a:t>
            </a:r>
            <a:endParaRPr lang="en-US" dirty="0"/>
          </a:p>
        </p:txBody>
      </p:sp>
      <p:sp>
        <p:nvSpPr>
          <p:cNvPr id="3" name="Content Placeholder 2"/>
          <p:cNvSpPr>
            <a:spLocks noGrp="1"/>
          </p:cNvSpPr>
          <p:nvPr>
            <p:ph idx="1"/>
          </p:nvPr>
        </p:nvSpPr>
        <p:spPr>
          <a:xfrm>
            <a:off x="838200" y="685800"/>
            <a:ext cx="8153400" cy="5410200"/>
          </a:xfrm>
        </p:spPr>
        <p:txBody>
          <a:bodyPr/>
          <a:lstStyle/>
          <a:p>
            <a:pPr lvl="1">
              <a:buNone/>
            </a:pPr>
            <a:r>
              <a:rPr lang="en-US" b="1" dirty="0" err="1" smtClean="0"/>
              <a:t>Eg</a:t>
            </a:r>
            <a:r>
              <a:rPr lang="en-US" b="1" dirty="0" smtClean="0"/>
              <a:t>:</a:t>
            </a:r>
          </a:p>
          <a:p>
            <a:pPr lvl="2"/>
            <a:r>
              <a:rPr lang="en-US" sz="2000" dirty="0" smtClean="0"/>
              <a:t>String x =</a:t>
            </a:r>
            <a:r>
              <a:rPr lang="en-US" sz="2000" dirty="0" err="1" smtClean="0"/>
              <a:t>JOptionPane.showInputDialog</a:t>
            </a:r>
            <a:r>
              <a:rPr lang="en-US" sz="2000" dirty="0" smtClean="0"/>
              <a:t>( "Enter first integer" );</a:t>
            </a:r>
          </a:p>
          <a:p>
            <a:pPr lvl="2"/>
            <a:r>
              <a:rPr lang="en-US" sz="2000" dirty="0" err="1" smtClean="0"/>
              <a:t>JOptionPane.showMessageDialog</a:t>
            </a:r>
            <a:r>
              <a:rPr lang="en-US" sz="2000" dirty="0" smtClean="0"/>
              <a:t>( null, “result" + sum, “</a:t>
            </a:r>
            <a:r>
              <a:rPr lang="en-US" sz="2000" dirty="0" err="1" smtClean="0"/>
              <a:t>Title",ICON</a:t>
            </a:r>
            <a:r>
              <a:rPr lang="en-US" sz="2000" dirty="0" smtClean="0"/>
              <a:t>-sign);</a:t>
            </a:r>
            <a:r>
              <a:rPr lang="en-US" sz="2000" b="1" dirty="0" smtClean="0"/>
              <a:t> ICON-sign</a:t>
            </a:r>
            <a:r>
              <a:rPr lang="en-US" sz="2000" dirty="0" smtClean="0"/>
              <a:t>: </a:t>
            </a:r>
            <a:r>
              <a:rPr lang="en-US" sz="2000" dirty="0" err="1" smtClean="0"/>
              <a:t>JOptionPane.PLAIN_MESSAGE</a:t>
            </a:r>
            <a:r>
              <a:rPr lang="en-US" sz="2000" dirty="0" smtClean="0"/>
              <a:t> </a:t>
            </a:r>
          </a:p>
          <a:p>
            <a:r>
              <a:rPr lang="en-US" sz="2000" dirty="0" smtClean="0">
                <a:cs typeface="Times New Roman" pitchFamily="18" charset="0"/>
              </a:rPr>
              <a:t>The following statement must be before the program</a:t>
            </a:r>
            <a:r>
              <a:rPr lang="en-US" sz="2000" dirty="0" smtClean="0">
                <a:latin typeface="Times New Roman"/>
                <a:cs typeface="Times New Roman" pitchFamily="18" charset="0"/>
              </a:rPr>
              <a:t>’</a:t>
            </a:r>
            <a:r>
              <a:rPr lang="en-US" sz="2000" dirty="0" smtClean="0">
                <a:cs typeface="Times New Roman" pitchFamily="18" charset="0"/>
              </a:rPr>
              <a:t>s class header</a:t>
            </a:r>
            <a:r>
              <a:rPr lang="en-US" sz="2000" dirty="0" smtClean="0">
                <a:cs typeface="Times New Roman" pitchFamily="18" charset="0"/>
                <a:sym typeface="Wingdings" pitchFamily="2" charset="2"/>
              </a:rPr>
              <a:t>(</a:t>
            </a:r>
            <a:r>
              <a:rPr lang="en-US" sz="2000" dirty="0" smtClean="0">
                <a:cs typeface="Times New Roman" pitchFamily="18" charset="0"/>
              </a:rPr>
              <a:t>tells the compiler where to find the </a:t>
            </a:r>
            <a:r>
              <a:rPr lang="en-US" sz="2000" dirty="0" err="1" smtClean="0">
                <a:cs typeface="Courier New" pitchFamily="49" charset="0"/>
              </a:rPr>
              <a:t>JOptionPane</a:t>
            </a:r>
            <a:r>
              <a:rPr lang="en-US" sz="2000" dirty="0" smtClean="0">
                <a:cs typeface="Times New Roman" pitchFamily="18" charset="0"/>
              </a:rPr>
              <a:t> class)</a:t>
            </a:r>
          </a:p>
          <a:p>
            <a:pPr lvl="1">
              <a:buFontTx/>
              <a:buNone/>
            </a:pPr>
            <a:r>
              <a:rPr lang="en-US" b="1" dirty="0" smtClean="0">
                <a:latin typeface="Courier New" pitchFamily="49" charset="0"/>
                <a:cs typeface="Courier New" pitchFamily="49" charset="0"/>
              </a:rPr>
              <a:t>import </a:t>
            </a:r>
            <a:r>
              <a:rPr lang="en-US" b="1" dirty="0" err="1" smtClean="0">
                <a:latin typeface="Courier New" pitchFamily="49" charset="0"/>
                <a:cs typeface="Courier New" pitchFamily="49" charset="0"/>
              </a:rPr>
              <a:t>javax.swing.JOptionPane</a:t>
            </a:r>
            <a:r>
              <a:rPr lang="en-US" b="1" dirty="0" smtClean="0">
                <a:latin typeface="Courier New" pitchFamily="49" charset="0"/>
                <a:cs typeface="Courier New" pitchFamily="49" charset="0"/>
              </a:rPr>
              <a:t>;</a:t>
            </a:r>
            <a:endParaRPr lang="en-US" b="1" dirty="0" smtClean="0">
              <a:latin typeface="Courier New" pitchFamily="49" charset="0"/>
              <a:cs typeface="Times New Roman" pitchFamily="18" charset="0"/>
            </a:endParaRPr>
          </a:p>
          <a:p>
            <a:r>
              <a:rPr lang="en-US" dirty="0" smtClean="0">
                <a:latin typeface="Minion-Regular" charset="0"/>
              </a:rPr>
              <a:t>A program that uses </a:t>
            </a:r>
            <a:r>
              <a:rPr lang="en-US" b="1" dirty="0" err="1" smtClean="0">
                <a:latin typeface="Minion-Regular" charset="0"/>
              </a:rPr>
              <a:t>JOptionPane</a:t>
            </a:r>
            <a:r>
              <a:rPr lang="en-US" b="1" dirty="0" smtClean="0">
                <a:latin typeface="Minion-Regular" charset="0"/>
              </a:rPr>
              <a:t> does not automatically stop executing </a:t>
            </a:r>
            <a:r>
              <a:rPr lang="en-US" dirty="0" smtClean="0">
                <a:latin typeface="Minion-Regular" charset="0"/>
              </a:rPr>
              <a:t>when the end of the </a:t>
            </a:r>
            <a:r>
              <a:rPr lang="en-US" dirty="0" smtClean="0"/>
              <a:t>main</a:t>
            </a:r>
            <a:r>
              <a:rPr lang="en-US" dirty="0" smtClean="0">
                <a:latin typeface="Courier" pitchFamily="49" charset="0"/>
              </a:rPr>
              <a:t> </a:t>
            </a:r>
            <a:r>
              <a:rPr lang="en-US" dirty="0" smtClean="0">
                <a:latin typeface="Minion-Regular" charset="0"/>
              </a:rPr>
              <a:t>method is reached.</a:t>
            </a:r>
          </a:p>
          <a:p>
            <a:r>
              <a:rPr lang="en-US" dirty="0" smtClean="0">
                <a:latin typeface="Minion-Regular" charset="0"/>
              </a:rPr>
              <a:t>Java generates a </a:t>
            </a:r>
            <a:r>
              <a:rPr lang="en-US" i="1" dirty="0" smtClean="0">
                <a:latin typeface="Minion-Italic" charset="0"/>
              </a:rPr>
              <a:t>thread</a:t>
            </a:r>
            <a:r>
              <a:rPr lang="en-US" dirty="0" smtClean="0">
                <a:latin typeface="Minion-Regular" charset="0"/>
              </a:rPr>
              <a:t>, which is a process running in the computer, when a </a:t>
            </a:r>
            <a:r>
              <a:rPr lang="en-US" dirty="0" err="1" smtClean="0">
                <a:latin typeface="Minion-Regular" charset="0"/>
              </a:rPr>
              <a:t>JOptionPane</a:t>
            </a:r>
            <a:r>
              <a:rPr lang="en-US" dirty="0" smtClean="0">
                <a:latin typeface="Minion-Regular" charset="0"/>
              </a:rPr>
              <a:t> is created.</a:t>
            </a:r>
          </a:p>
          <a:p>
            <a:r>
              <a:rPr lang="en-US" dirty="0" smtClean="0">
                <a:latin typeface="Minion-Regular" charset="0"/>
              </a:rPr>
              <a:t>If the </a:t>
            </a:r>
            <a:r>
              <a:rPr lang="en-US" dirty="0" err="1" smtClean="0">
                <a:latin typeface="Minion-Regular" charset="0"/>
              </a:rPr>
              <a:t>System.exit</a:t>
            </a:r>
            <a:r>
              <a:rPr lang="en-US" dirty="0" smtClean="0">
                <a:latin typeface="Minion-Regular" charset="0"/>
              </a:rPr>
              <a:t> method is not called, this thread continues to execute.</a:t>
            </a:r>
          </a:p>
          <a:p>
            <a:endParaRPr lang="en-US" dirty="0" smtClean="0">
              <a:cs typeface="Times New Roman" pitchFamily="18" charset="0"/>
            </a:endParaRPr>
          </a:p>
          <a:p>
            <a:pPr lvl="2"/>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22</a:t>
            </a:fld>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lvl="1">
              <a:buNone/>
            </a:pPr>
            <a:r>
              <a:rPr lang="en-US" b="1" dirty="0" smtClean="0"/>
              <a:t>Import </a:t>
            </a:r>
            <a:r>
              <a:rPr lang="en-US" b="1" dirty="0" err="1" smtClean="0"/>
              <a:t>java.util.Scanner</a:t>
            </a:r>
            <a:r>
              <a:rPr lang="en-US" b="1" dirty="0" smtClean="0"/>
              <a:t>;</a:t>
            </a:r>
          </a:p>
          <a:p>
            <a:pPr lvl="1">
              <a:buNone/>
            </a:pPr>
            <a:r>
              <a:rPr lang="en-US" dirty="0" err="1" smtClean="0"/>
              <a:t>int</a:t>
            </a:r>
            <a:r>
              <a:rPr lang="en-US" dirty="0" smtClean="0"/>
              <a:t> number1,number2,sum;</a:t>
            </a:r>
          </a:p>
          <a:p>
            <a:pPr lvl="1">
              <a:buNone/>
            </a:pPr>
            <a:endParaRPr lang="en-US" dirty="0" smtClean="0"/>
          </a:p>
          <a:p>
            <a:pPr lvl="1">
              <a:buNone/>
            </a:pPr>
            <a:r>
              <a:rPr lang="en-US" dirty="0" smtClean="0"/>
              <a:t>Scanner s=new Scanner(</a:t>
            </a:r>
            <a:r>
              <a:rPr lang="en-US" dirty="0" err="1" smtClean="0"/>
              <a:t>System.in</a:t>
            </a:r>
            <a:r>
              <a:rPr lang="en-US" dirty="0" smtClean="0"/>
              <a:t>);</a:t>
            </a:r>
          </a:p>
          <a:p>
            <a:pPr lvl="1">
              <a:buNone/>
            </a:pPr>
            <a:endParaRPr lang="en-US" dirty="0" smtClean="0"/>
          </a:p>
          <a:p>
            <a:pPr lvl="1">
              <a:buNone/>
            </a:pPr>
            <a:r>
              <a:rPr lang="en-US" dirty="0" smtClean="0"/>
              <a:t>number1 </a:t>
            </a:r>
            <a:r>
              <a:rPr lang="en-US" b="1" dirty="0" smtClean="0"/>
              <a:t>= </a:t>
            </a:r>
            <a:r>
              <a:rPr lang="en-US" b="1" dirty="0" err="1" smtClean="0"/>
              <a:t>s.nextInt</a:t>
            </a:r>
            <a:r>
              <a:rPr lang="en-US" b="1" dirty="0" smtClean="0"/>
              <a:t>();</a:t>
            </a:r>
            <a:endParaRPr lang="en-US" dirty="0" smtClean="0"/>
          </a:p>
          <a:p>
            <a:pPr lvl="1">
              <a:buNone/>
            </a:pPr>
            <a:r>
              <a:rPr lang="en-US" dirty="0" smtClean="0"/>
              <a:t>number2 = </a:t>
            </a:r>
            <a:r>
              <a:rPr lang="en-US" dirty="0" err="1" smtClean="0"/>
              <a:t>s.nextInt</a:t>
            </a:r>
            <a:r>
              <a:rPr lang="en-US" dirty="0" smtClean="0"/>
              <a:t>();</a:t>
            </a:r>
          </a:p>
          <a:p>
            <a:pPr lvl="1">
              <a:buNone/>
            </a:pPr>
            <a:endParaRPr lang="en-US" dirty="0" smtClean="0"/>
          </a:p>
          <a:p>
            <a:pPr lvl="1">
              <a:buNone/>
            </a:pPr>
            <a:r>
              <a:rPr lang="en-US" dirty="0" smtClean="0"/>
              <a:t> sum = number1 + number2;</a:t>
            </a:r>
          </a:p>
          <a:p>
            <a:pPr lvl="1">
              <a:buNone/>
            </a:pPr>
            <a:endParaRPr lang="en-US" dirty="0" smtClean="0"/>
          </a:p>
          <a:p>
            <a:pPr lvl="1">
              <a:buNone/>
            </a:pPr>
            <a:r>
              <a:rPr lang="en-US" dirty="0" err="1" smtClean="0"/>
              <a:t>System.out.println</a:t>
            </a:r>
            <a:r>
              <a:rPr lang="en-US" dirty="0" smtClean="0"/>
              <a:t>(“Result=”+sum);</a:t>
            </a:r>
          </a:p>
          <a:p>
            <a:pPr>
              <a:buNone/>
            </a:pP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23</a:t>
            </a:fld>
            <a:endParaRPr lang="de-D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762000" y="990600"/>
            <a:ext cx="8229600" cy="5105400"/>
          </a:xfrm>
        </p:spPr>
        <p:txBody>
          <a:bodyPr/>
          <a:lstStyle/>
          <a:p>
            <a:pPr lvl="1">
              <a:buNone/>
            </a:pPr>
            <a:r>
              <a:rPr lang="en-US" b="1" dirty="0" smtClean="0"/>
              <a:t>import </a:t>
            </a:r>
            <a:r>
              <a:rPr lang="en-US" b="1" dirty="0" err="1" smtClean="0"/>
              <a:t>javax.swing.JOptionPane</a:t>
            </a:r>
            <a:r>
              <a:rPr lang="en-US" dirty="0" smtClean="0"/>
              <a:t>; </a:t>
            </a:r>
          </a:p>
          <a:p>
            <a:pPr lvl="1">
              <a:buNone/>
            </a:pPr>
            <a:r>
              <a:rPr lang="en-US" dirty="0" smtClean="0"/>
              <a:t>String </a:t>
            </a:r>
            <a:r>
              <a:rPr lang="en-US" dirty="0" err="1" smtClean="0"/>
              <a:t>firstNumber,secondNumber</a:t>
            </a:r>
            <a:endParaRPr lang="en-US" dirty="0" smtClean="0"/>
          </a:p>
          <a:p>
            <a:pPr lvl="1">
              <a:buNone/>
            </a:pPr>
            <a:r>
              <a:rPr lang="en-US" dirty="0" smtClean="0"/>
              <a:t> </a:t>
            </a:r>
            <a:r>
              <a:rPr lang="en-US" dirty="0" err="1" smtClean="0"/>
              <a:t>int</a:t>
            </a:r>
            <a:r>
              <a:rPr lang="en-US" dirty="0" smtClean="0"/>
              <a:t> number1,number2,sum</a:t>
            </a:r>
          </a:p>
          <a:p>
            <a:pPr lvl="1">
              <a:buNone/>
            </a:pPr>
            <a:r>
              <a:rPr lang="en-US" dirty="0" err="1" smtClean="0"/>
              <a:t>firstNumber</a:t>
            </a:r>
            <a:r>
              <a:rPr lang="en-US" dirty="0" smtClean="0"/>
              <a:t> =</a:t>
            </a:r>
            <a:r>
              <a:rPr lang="en-US" dirty="0" err="1" smtClean="0"/>
              <a:t>JOptionPane.</a:t>
            </a:r>
            <a:r>
              <a:rPr lang="en-US" b="1" dirty="0" err="1" smtClean="0"/>
              <a:t>showInputDialog</a:t>
            </a:r>
            <a:r>
              <a:rPr lang="en-US" dirty="0" smtClean="0"/>
              <a:t>( "Enter first integer" );</a:t>
            </a:r>
          </a:p>
          <a:p>
            <a:pPr lvl="1">
              <a:buNone/>
            </a:pPr>
            <a:r>
              <a:rPr lang="en-US" dirty="0" err="1" smtClean="0"/>
              <a:t>secondNumber</a:t>
            </a:r>
            <a:r>
              <a:rPr lang="en-US" dirty="0" smtClean="0"/>
              <a:t> = </a:t>
            </a:r>
            <a:r>
              <a:rPr lang="en-US" dirty="0" err="1" smtClean="0"/>
              <a:t>JOptionPane.showInputDialog</a:t>
            </a:r>
            <a:r>
              <a:rPr lang="en-US" dirty="0" smtClean="0"/>
              <a:t>( "Enter second integer" );</a:t>
            </a:r>
          </a:p>
          <a:p>
            <a:pPr lvl="1">
              <a:buNone/>
            </a:pPr>
            <a:endParaRPr lang="en-US" dirty="0" smtClean="0"/>
          </a:p>
          <a:p>
            <a:pPr lvl="1">
              <a:buNone/>
            </a:pPr>
            <a:r>
              <a:rPr lang="en-US" dirty="0" smtClean="0"/>
              <a:t>number1 </a:t>
            </a:r>
            <a:r>
              <a:rPr lang="en-US" b="1" dirty="0" smtClean="0"/>
              <a:t>= </a:t>
            </a:r>
            <a:r>
              <a:rPr lang="en-US" b="1" dirty="0" err="1" smtClean="0"/>
              <a:t>Integer.parseInt</a:t>
            </a:r>
            <a:r>
              <a:rPr lang="en-US" dirty="0" smtClean="0"/>
              <a:t>( </a:t>
            </a:r>
            <a:r>
              <a:rPr lang="en-US" dirty="0" err="1" smtClean="0"/>
              <a:t>firstNumber</a:t>
            </a:r>
            <a:r>
              <a:rPr lang="en-US" dirty="0" smtClean="0"/>
              <a:t> );</a:t>
            </a:r>
          </a:p>
          <a:p>
            <a:pPr lvl="1">
              <a:buNone/>
            </a:pPr>
            <a:r>
              <a:rPr lang="en-US" dirty="0" smtClean="0"/>
              <a:t>number2 = </a:t>
            </a:r>
            <a:r>
              <a:rPr lang="en-US" dirty="0" err="1" smtClean="0"/>
              <a:t>Integer.parseInt</a:t>
            </a:r>
            <a:r>
              <a:rPr lang="en-US" dirty="0" smtClean="0"/>
              <a:t>( </a:t>
            </a:r>
            <a:r>
              <a:rPr lang="en-US" dirty="0" err="1" smtClean="0"/>
              <a:t>secondNumber</a:t>
            </a:r>
            <a:r>
              <a:rPr lang="en-US" dirty="0" smtClean="0"/>
              <a:t> );</a:t>
            </a:r>
          </a:p>
          <a:p>
            <a:pPr lvl="1">
              <a:buNone/>
            </a:pPr>
            <a:r>
              <a:rPr lang="en-US" dirty="0" smtClean="0"/>
              <a:t> sum = number1 + number2;</a:t>
            </a:r>
          </a:p>
          <a:p>
            <a:pPr lvl="1">
              <a:buNone/>
            </a:pPr>
            <a:endParaRPr lang="en-US" dirty="0" smtClean="0"/>
          </a:p>
          <a:p>
            <a:pPr lvl="1">
              <a:buNone/>
            </a:pPr>
            <a:r>
              <a:rPr lang="en-US" dirty="0" err="1" smtClean="0"/>
              <a:t>JOptionPane.</a:t>
            </a:r>
            <a:r>
              <a:rPr lang="en-US" b="1" dirty="0" err="1" smtClean="0"/>
              <a:t>showMessageDialog</a:t>
            </a:r>
            <a:r>
              <a:rPr lang="en-US" b="1" dirty="0" smtClean="0"/>
              <a:t>( null</a:t>
            </a:r>
            <a:r>
              <a:rPr lang="en-US" dirty="0" smtClean="0"/>
              <a:t>, "The sum is " + sum, "Results", </a:t>
            </a:r>
            <a:r>
              <a:rPr lang="en-US" dirty="0" err="1" smtClean="0"/>
              <a:t>JOptionPane.PLAIN_MESSAGE</a:t>
            </a:r>
            <a:r>
              <a:rPr lang="en-US" dirty="0" smtClean="0"/>
              <a:t> );</a:t>
            </a:r>
          </a:p>
          <a:p>
            <a:pPr lvl="1">
              <a:buNone/>
            </a:pPr>
            <a:r>
              <a:rPr lang="en-US" dirty="0" err="1" smtClean="0"/>
              <a:t>System.exit</a:t>
            </a:r>
            <a:r>
              <a:rPr lang="en-US" dirty="0" smtClean="0"/>
              <a:t>( 0 );</a:t>
            </a: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24</a:t>
            </a:fld>
            <a:endParaRPr lang="de-D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Type-classes</a:t>
            </a:r>
            <a:endParaRPr lang="en-US" dirty="0"/>
          </a:p>
        </p:txBody>
      </p:sp>
      <p:sp>
        <p:nvSpPr>
          <p:cNvPr id="3" name="Content Placeholder 2"/>
          <p:cNvSpPr>
            <a:spLocks noGrp="1"/>
          </p:cNvSpPr>
          <p:nvPr>
            <p:ph idx="1"/>
          </p:nvPr>
        </p:nvSpPr>
        <p:spPr>
          <a:xfrm>
            <a:off x="1219200" y="1066800"/>
            <a:ext cx="7772400" cy="5486400"/>
          </a:xfrm>
        </p:spPr>
        <p:txBody>
          <a:bodyPr/>
          <a:lstStyle/>
          <a:p>
            <a:pPr>
              <a:buNone/>
            </a:pPr>
            <a:r>
              <a:rPr lang="en-US" dirty="0" err="1" smtClean="0"/>
              <a:t>Eg</a:t>
            </a:r>
            <a:r>
              <a:rPr lang="en-US" dirty="0" smtClean="0"/>
              <a:t>: Integer, String, Double…</a:t>
            </a:r>
          </a:p>
          <a:p>
            <a:pPr>
              <a:buNone/>
            </a:pPr>
            <a:r>
              <a:rPr lang="en-US" dirty="0" smtClean="0"/>
              <a:t>Works with Parse-methods:</a:t>
            </a:r>
          </a:p>
          <a:p>
            <a:pPr lvl="1"/>
            <a:r>
              <a:rPr lang="en-US" dirty="0" smtClean="0"/>
              <a:t>Parse methods convert strings to numeric data types</a:t>
            </a:r>
          </a:p>
          <a:p>
            <a:pPr>
              <a:buNone/>
            </a:pPr>
            <a:r>
              <a:rPr lang="en-US" dirty="0" smtClean="0"/>
              <a:t> String x; </a:t>
            </a:r>
            <a:r>
              <a:rPr lang="en-US" dirty="0" err="1" smtClean="0"/>
              <a:t>int</a:t>
            </a:r>
            <a:r>
              <a:rPr lang="en-US" dirty="0" smtClean="0"/>
              <a:t> </a:t>
            </a:r>
            <a:r>
              <a:rPr lang="en-US" dirty="0" err="1" smtClean="0"/>
              <a:t>y,z</a:t>
            </a:r>
            <a:r>
              <a:rPr lang="en-US" dirty="0" smtClean="0"/>
              <a:t>;</a:t>
            </a:r>
          </a:p>
          <a:p>
            <a:pPr lvl="4">
              <a:lnSpc>
                <a:spcPct val="80000"/>
              </a:lnSpc>
            </a:pPr>
            <a:r>
              <a:rPr lang="en-US" sz="2600" dirty="0" err="1" smtClean="0"/>
              <a:t>Integer.parseInt</a:t>
            </a:r>
            <a:r>
              <a:rPr lang="en-US" sz="2600" dirty="0" smtClean="0"/>
              <a:t>(x)</a:t>
            </a:r>
          </a:p>
          <a:p>
            <a:pPr lvl="4">
              <a:lnSpc>
                <a:spcPct val="80000"/>
              </a:lnSpc>
            </a:pPr>
            <a:r>
              <a:rPr lang="en-US" sz="2600" dirty="0" err="1" smtClean="0"/>
              <a:t>Double.parseDouble</a:t>
            </a:r>
            <a:r>
              <a:rPr lang="en-US" sz="2600" dirty="0" smtClean="0"/>
              <a:t>(x)</a:t>
            </a:r>
          </a:p>
          <a:p>
            <a:pPr lvl="4">
              <a:lnSpc>
                <a:spcPct val="80000"/>
              </a:lnSpc>
            </a:pPr>
            <a:r>
              <a:rPr lang="en-US" sz="2800" dirty="0" err="1" smtClean="0"/>
              <a:t>Integer.</a:t>
            </a:r>
            <a:r>
              <a:rPr lang="en-US" sz="2800" i="1" dirty="0" err="1" smtClean="0"/>
              <a:t>toString</a:t>
            </a:r>
            <a:r>
              <a:rPr lang="en-US" sz="2800" i="1" dirty="0" smtClean="0"/>
              <a:t>(y);</a:t>
            </a:r>
          </a:p>
          <a:p>
            <a:pPr lvl="4">
              <a:lnSpc>
                <a:spcPct val="80000"/>
              </a:lnSpc>
            </a:pPr>
            <a:r>
              <a:rPr lang="en-US" sz="2800" b="1" dirty="0" err="1" smtClean="0"/>
              <a:t>Integer.</a:t>
            </a:r>
            <a:r>
              <a:rPr lang="en-US" sz="2800" b="1" i="1" dirty="0" err="1" smtClean="0"/>
              <a:t>compare</a:t>
            </a:r>
            <a:r>
              <a:rPr lang="en-US" sz="2800" b="1" i="1" dirty="0" smtClean="0"/>
              <a:t>(</a:t>
            </a:r>
            <a:r>
              <a:rPr lang="en-US" sz="2800" b="1" i="1" dirty="0" err="1" smtClean="0"/>
              <a:t>y,z</a:t>
            </a:r>
            <a:r>
              <a:rPr lang="en-US" sz="2800" i="1" dirty="0" smtClean="0"/>
              <a:t>);-comparison</a:t>
            </a:r>
          </a:p>
          <a:p>
            <a:pPr lvl="4">
              <a:lnSpc>
                <a:spcPct val="80000"/>
              </a:lnSpc>
            </a:pPr>
            <a:r>
              <a:rPr lang="en-US" sz="2000" b="1" dirty="0" smtClean="0"/>
              <a:t>Integer.</a:t>
            </a:r>
            <a:r>
              <a:rPr lang="en-US" sz="2000" b="1" i="1" dirty="0" smtClean="0"/>
              <a:t>max(</a:t>
            </a:r>
            <a:r>
              <a:rPr lang="en-US" sz="2000" b="1" i="1" dirty="0" err="1" smtClean="0"/>
              <a:t>y,z</a:t>
            </a:r>
            <a:r>
              <a:rPr lang="en-US" sz="2000" b="1" i="1" dirty="0" smtClean="0"/>
              <a:t>);</a:t>
            </a:r>
          </a:p>
          <a:p>
            <a:pPr>
              <a:lnSpc>
                <a:spcPct val="80000"/>
              </a:lnSpc>
            </a:pPr>
            <a:r>
              <a:rPr lang="en-US" sz="1800" b="1" i="1" dirty="0" smtClean="0"/>
              <a:t>String; </a:t>
            </a:r>
            <a:r>
              <a:rPr lang="en-US" sz="1800" b="1" i="1" dirty="0" err="1" smtClean="0"/>
              <a:t>charAt</a:t>
            </a:r>
            <a:r>
              <a:rPr lang="en-US" sz="1800" b="1" i="1" dirty="0" smtClean="0"/>
              <a:t>(x)</a:t>
            </a:r>
            <a:endParaRPr lang="en-US" sz="1800" b="1" dirty="0" smtClean="0"/>
          </a:p>
          <a:p>
            <a:pPr lvl="1"/>
            <a:r>
              <a:rPr lang="en-US" dirty="0" smtClean="0"/>
              <a:t>String name;</a:t>
            </a:r>
          </a:p>
          <a:p>
            <a:pPr lvl="1"/>
            <a:r>
              <a:rPr lang="en-US" b="1" dirty="0" smtClean="0"/>
              <a:t>for(</a:t>
            </a:r>
            <a:r>
              <a:rPr lang="en-US" b="1" dirty="0" err="1" smtClean="0"/>
              <a:t>i</a:t>
            </a:r>
            <a:r>
              <a:rPr lang="en-US" b="1" dirty="0" smtClean="0"/>
              <a:t>=0;i&lt;</a:t>
            </a:r>
            <a:r>
              <a:rPr lang="en-US" b="1" dirty="0" err="1" smtClean="0"/>
              <a:t>name.length</a:t>
            </a:r>
            <a:r>
              <a:rPr lang="en-US" b="1" dirty="0" smtClean="0"/>
              <a:t>();</a:t>
            </a:r>
            <a:r>
              <a:rPr lang="en-US" b="1" dirty="0" err="1" smtClean="0"/>
              <a:t>i</a:t>
            </a:r>
            <a:r>
              <a:rPr lang="en-US" b="1" dirty="0" smtClean="0"/>
              <a:t>++)</a:t>
            </a:r>
          </a:p>
          <a:p>
            <a:pPr lvl="1"/>
            <a:r>
              <a:rPr lang="en-US" b="1" dirty="0" err="1" smtClean="0"/>
              <a:t>System.out.println</a:t>
            </a:r>
            <a:r>
              <a:rPr lang="en-US" b="1" dirty="0" smtClean="0"/>
              <a:t>(</a:t>
            </a:r>
            <a:r>
              <a:rPr lang="en-US" b="1" dirty="0" err="1" smtClean="0"/>
              <a:t>name.charAt</a:t>
            </a:r>
            <a:r>
              <a:rPr lang="en-US" b="1" dirty="0" smtClean="0"/>
              <a:t>(</a:t>
            </a:r>
            <a:r>
              <a:rPr lang="en-US" b="1" dirty="0" err="1" smtClean="0"/>
              <a:t>i</a:t>
            </a:r>
            <a:r>
              <a:rPr lang="en-US" b="1" dirty="0" smtClean="0"/>
              <a:t>));</a:t>
            </a: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25</a:t>
            </a:fld>
            <a:endParaRPr lang="de-D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Math-class</a:t>
            </a:r>
            <a:endParaRPr lang="en-US" dirty="0"/>
          </a:p>
        </p:txBody>
      </p:sp>
      <p:sp>
        <p:nvSpPr>
          <p:cNvPr id="3" name="Content Placeholder 2"/>
          <p:cNvSpPr>
            <a:spLocks noGrp="1"/>
          </p:cNvSpPr>
          <p:nvPr>
            <p:ph idx="1"/>
          </p:nvPr>
        </p:nvSpPr>
        <p:spPr>
          <a:xfrm>
            <a:off x="1219200" y="990600"/>
            <a:ext cx="7772400" cy="5638800"/>
          </a:xfrm>
        </p:spPr>
        <p:txBody>
          <a:bodyPr/>
          <a:lstStyle/>
          <a:p>
            <a:r>
              <a:rPr lang="en-US" dirty="0" smtClean="0"/>
              <a:t>The </a:t>
            </a:r>
            <a:r>
              <a:rPr lang="en-US" b="1" dirty="0" err="1" smtClean="0"/>
              <a:t>java.lang.Math</a:t>
            </a:r>
            <a:r>
              <a:rPr lang="en-US" dirty="0" smtClean="0"/>
              <a:t> class contains methods for performing basic numeric operations such as the </a:t>
            </a:r>
            <a:r>
              <a:rPr lang="en-US" b="1" dirty="0" smtClean="0"/>
              <a:t>elementary exponential, logarithm, square root, and trigonometric functions</a:t>
            </a:r>
          </a:p>
          <a:p>
            <a:pPr>
              <a:buFont typeface="Arial" pitchFamily="34" charset="0"/>
              <a:buChar char="•"/>
            </a:pPr>
            <a:r>
              <a:rPr lang="en-US" b="1" dirty="0" err="1" smtClean="0"/>
              <a:t>Eg</a:t>
            </a:r>
            <a:r>
              <a:rPr lang="en-US" b="1" dirty="0" smtClean="0"/>
              <a:t>: </a:t>
            </a:r>
            <a:r>
              <a:rPr lang="en-US" b="1" dirty="0" err="1" smtClean="0"/>
              <a:t>Math.ceil</a:t>
            </a:r>
            <a:r>
              <a:rPr lang="en-US" b="1" dirty="0" smtClean="0"/>
              <a:t>(x)</a:t>
            </a:r>
          </a:p>
          <a:p>
            <a:pPr lvl="1">
              <a:buFont typeface="Arial" pitchFamily="34" charset="0"/>
              <a:buChar char="•"/>
            </a:pPr>
            <a:r>
              <a:rPr lang="en-US" b="1" dirty="0" err="1" smtClean="0"/>
              <a:t>Math.floor</a:t>
            </a:r>
            <a:r>
              <a:rPr lang="en-US" b="1" dirty="0" smtClean="0"/>
              <a:t>(x)</a:t>
            </a:r>
          </a:p>
          <a:p>
            <a:pPr lvl="1">
              <a:buFont typeface="Arial" pitchFamily="34" charset="0"/>
              <a:buChar char="•"/>
            </a:pPr>
            <a:r>
              <a:rPr lang="en-US" b="1" dirty="0" err="1" smtClean="0"/>
              <a:t>Math.PI</a:t>
            </a:r>
            <a:r>
              <a:rPr lang="en-US" b="1" dirty="0" smtClean="0"/>
              <a:t>;</a:t>
            </a:r>
          </a:p>
          <a:p>
            <a:pPr lvl="1">
              <a:buFont typeface="Arial" pitchFamily="34" charset="0"/>
              <a:buChar char="•"/>
            </a:pPr>
            <a:r>
              <a:rPr lang="en-US" b="1" dirty="0" smtClean="0"/>
              <a:t>Math.sin(x);</a:t>
            </a:r>
          </a:p>
          <a:p>
            <a:pPr lvl="1">
              <a:buFont typeface="Arial" pitchFamily="34" charset="0"/>
              <a:buChar char="•"/>
            </a:pPr>
            <a:r>
              <a:rPr lang="en-US" b="1" dirty="0" smtClean="0"/>
              <a:t>Math.pow(</a:t>
            </a:r>
            <a:r>
              <a:rPr lang="en-US" b="1" dirty="0" err="1" smtClean="0"/>
              <a:t>x,y</a:t>
            </a:r>
            <a:r>
              <a:rPr lang="en-US" b="1" dirty="0" smtClean="0"/>
              <a:t>)</a:t>
            </a:r>
          </a:p>
          <a:p>
            <a:pPr lvl="1">
              <a:buFont typeface="Arial" pitchFamily="34" charset="0"/>
              <a:buChar char="•"/>
            </a:pPr>
            <a:r>
              <a:rPr lang="en-US" b="1" dirty="0" err="1" smtClean="0"/>
              <a:t>Math.round</a:t>
            </a:r>
            <a:r>
              <a:rPr lang="en-US" b="1" dirty="0" smtClean="0"/>
              <a:t>(x)</a:t>
            </a:r>
          </a:p>
          <a:p>
            <a:pPr lvl="1">
              <a:buFont typeface="Arial" pitchFamily="34" charset="0"/>
              <a:buChar char="•"/>
            </a:pPr>
            <a:r>
              <a:rPr lang="en-US" b="1" dirty="0" smtClean="0"/>
              <a:t>Math.max(</a:t>
            </a:r>
            <a:r>
              <a:rPr lang="en-US" b="1" dirty="0" err="1" smtClean="0"/>
              <a:t>x,y</a:t>
            </a:r>
            <a:r>
              <a:rPr lang="en-US" b="1" dirty="0" smtClean="0"/>
              <a:t>)</a:t>
            </a:r>
          </a:p>
          <a:p>
            <a:pPr lvl="1">
              <a:buFont typeface="Arial" pitchFamily="34" charset="0"/>
              <a:buChar char="•"/>
            </a:pPr>
            <a:r>
              <a:rPr lang="en-US" b="1" dirty="0" err="1" smtClean="0"/>
              <a:t>Math.toDegrees</a:t>
            </a:r>
            <a:r>
              <a:rPr lang="en-US" b="1" dirty="0" smtClean="0"/>
              <a:t>(x);</a:t>
            </a:r>
          </a:p>
          <a:p>
            <a:pPr lvl="1">
              <a:buFont typeface="Arial" pitchFamily="34" charset="0"/>
              <a:buChar char="•"/>
            </a:pPr>
            <a:r>
              <a:rPr lang="en-US" b="1" dirty="0" err="1" smtClean="0"/>
              <a:t>Math.random</a:t>
            </a:r>
            <a:r>
              <a:rPr lang="en-US" b="1" dirty="0" smtClean="0"/>
              <a:t>(): </a:t>
            </a:r>
            <a:r>
              <a:rPr lang="en-US" dirty="0" smtClean="0"/>
              <a:t>a random floating point number between 0 and 1. generates a double value in the range [0,1)</a:t>
            </a:r>
          </a:p>
          <a:p>
            <a:pPr lvl="1">
              <a:buFont typeface="Arial" pitchFamily="34" charset="0"/>
              <a:buChar char="•"/>
            </a:pPr>
            <a:r>
              <a:rPr lang="en-US" dirty="0" err="1" smtClean="0"/>
              <a:t>Eg</a:t>
            </a:r>
            <a:r>
              <a:rPr lang="en-US" dirty="0" smtClean="0"/>
              <a:t>: </a:t>
            </a:r>
            <a:r>
              <a:rPr lang="en-US" dirty="0" err="1" smtClean="0"/>
              <a:t>Math.random</a:t>
            </a:r>
            <a:r>
              <a:rPr lang="en-US" dirty="0" smtClean="0"/>
              <a:t>()*100</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26</a:t>
            </a:fld>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In order to produce random "integer" values within a specified range, </a:t>
            </a:r>
          </a:p>
          <a:p>
            <a:pPr lvl="1"/>
            <a:r>
              <a:rPr lang="en-US" dirty="0" smtClean="0"/>
              <a:t>you need to manipulate the random( ) method. </a:t>
            </a:r>
          </a:p>
          <a:p>
            <a:pPr lvl="1"/>
            <a:r>
              <a:rPr lang="en-US" dirty="0" smtClean="0"/>
              <a:t> Obviously, we will need to cast our value to force it to become an integer.</a:t>
            </a:r>
          </a:p>
          <a:p>
            <a:r>
              <a:rPr lang="en-US" dirty="0" smtClean="0"/>
              <a:t>The formula is:</a:t>
            </a:r>
          </a:p>
          <a:p>
            <a:pPr lvl="1"/>
            <a:r>
              <a:rPr lang="en-US" dirty="0" err="1" smtClean="0"/>
              <a:t>int</a:t>
            </a:r>
            <a:r>
              <a:rPr lang="en-US" dirty="0" smtClean="0"/>
              <a:t> x = (</a:t>
            </a:r>
            <a:r>
              <a:rPr lang="en-US" dirty="0" err="1" smtClean="0"/>
              <a:t>int</a:t>
            </a:r>
            <a:r>
              <a:rPr lang="en-US" dirty="0" smtClean="0"/>
              <a:t>) (min + </a:t>
            </a:r>
            <a:r>
              <a:rPr lang="en-US" dirty="0" err="1" smtClean="0"/>
              <a:t>Math.random</a:t>
            </a:r>
            <a:r>
              <a:rPr lang="en-US" dirty="0" smtClean="0"/>
              <a:t>( ) * (Max - Min + 1));</a:t>
            </a:r>
          </a:p>
          <a:p>
            <a:pPr lvl="1"/>
            <a:r>
              <a:rPr lang="en-US" dirty="0" err="1" smtClean="0"/>
              <a:t>Eg</a:t>
            </a:r>
            <a:r>
              <a:rPr lang="en-US" dirty="0" smtClean="0"/>
              <a:t>: random numbers between 1 to 10</a:t>
            </a:r>
          </a:p>
          <a:p>
            <a:pPr lvl="2"/>
            <a:r>
              <a:rPr lang="en-US" sz="2000" dirty="0" err="1" smtClean="0"/>
              <a:t>Int</a:t>
            </a:r>
            <a:r>
              <a:rPr lang="en-US" sz="2000" dirty="0" smtClean="0"/>
              <a:t> x= (</a:t>
            </a:r>
            <a:r>
              <a:rPr lang="en-US" sz="2000" dirty="0" err="1" smtClean="0"/>
              <a:t>int</a:t>
            </a:r>
            <a:r>
              <a:rPr lang="en-US" sz="2000" dirty="0" smtClean="0"/>
              <a:t>) (1 + </a:t>
            </a:r>
            <a:r>
              <a:rPr lang="en-US" sz="2000" dirty="0" err="1" smtClean="0"/>
              <a:t>Math.random</a:t>
            </a:r>
            <a:r>
              <a:rPr lang="en-US" sz="2000" dirty="0" smtClean="0"/>
              <a:t>( ) * (10 - 1 + 1));</a:t>
            </a:r>
          </a:p>
          <a:p>
            <a:pPr lvl="2"/>
            <a:r>
              <a:rPr lang="en-US" sz="2000" dirty="0" err="1" smtClean="0"/>
              <a:t>Int</a:t>
            </a:r>
            <a:r>
              <a:rPr lang="en-US" sz="2000" dirty="0" smtClean="0"/>
              <a:t> x= (</a:t>
            </a:r>
            <a:r>
              <a:rPr lang="en-US" sz="2000" dirty="0" err="1" smtClean="0"/>
              <a:t>int</a:t>
            </a:r>
            <a:r>
              <a:rPr lang="en-US" sz="2000" dirty="0" smtClean="0"/>
              <a:t>) (1 + </a:t>
            </a:r>
            <a:r>
              <a:rPr lang="en-US" sz="2000" dirty="0" err="1" smtClean="0"/>
              <a:t>Math.random</a:t>
            </a:r>
            <a:r>
              <a:rPr lang="en-US" sz="2000" dirty="0" smtClean="0"/>
              <a:t>( ) * 10);</a:t>
            </a:r>
          </a:p>
          <a:p>
            <a:pPr lvl="2"/>
            <a:r>
              <a:rPr lang="en-US" sz="2000" dirty="0" err="1" smtClean="0"/>
              <a:t>Int</a:t>
            </a:r>
            <a:r>
              <a:rPr lang="en-US" sz="2000" dirty="0" smtClean="0"/>
              <a:t> x=(</a:t>
            </a:r>
            <a:r>
              <a:rPr lang="en-US" sz="2000" dirty="0" err="1" smtClean="0"/>
              <a:t>int</a:t>
            </a:r>
            <a:r>
              <a:rPr lang="en-US" sz="2000" dirty="0" smtClean="0"/>
              <a:t>) 1+(0.63*10)=7</a:t>
            </a:r>
            <a:endParaRPr lang="en-US" sz="2000"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27</a:t>
            </a:fld>
            <a:endParaRPr lang="de-D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541337"/>
          </a:xfrm>
        </p:spPr>
        <p:txBody>
          <a:bodyPr/>
          <a:lstStyle/>
          <a:p>
            <a:r>
              <a:rPr lang="en-US" dirty="0" smtClean="0"/>
              <a:t>6. Random</a:t>
            </a:r>
            <a:endParaRPr lang="en-US" dirty="0"/>
          </a:p>
        </p:txBody>
      </p:sp>
      <p:sp>
        <p:nvSpPr>
          <p:cNvPr id="3" name="Content Placeholder 2"/>
          <p:cNvSpPr>
            <a:spLocks noGrp="1"/>
          </p:cNvSpPr>
          <p:nvPr>
            <p:ph idx="1"/>
          </p:nvPr>
        </p:nvSpPr>
        <p:spPr>
          <a:xfrm>
            <a:off x="1219200" y="914400"/>
            <a:ext cx="7772400" cy="5638800"/>
          </a:xfrm>
        </p:spPr>
        <p:txBody>
          <a:bodyPr/>
          <a:lstStyle/>
          <a:p>
            <a:r>
              <a:rPr lang="en-US" dirty="0" smtClean="0"/>
              <a:t>Random is a class used to generate random numbers between the given lists/ranges.</a:t>
            </a:r>
          </a:p>
          <a:p>
            <a:r>
              <a:rPr lang="en-US" dirty="0" smtClean="0"/>
              <a:t>Example: </a:t>
            </a:r>
          </a:p>
          <a:p>
            <a:pPr lvl="1">
              <a:buNone/>
            </a:pPr>
            <a:r>
              <a:rPr lang="en-US" b="1" dirty="0" smtClean="0"/>
              <a:t>public</a:t>
            </a:r>
            <a:r>
              <a:rPr lang="en-US" dirty="0" smtClean="0"/>
              <a:t> </a:t>
            </a:r>
            <a:r>
              <a:rPr lang="en-US" b="1" dirty="0" smtClean="0"/>
              <a:t>class</a:t>
            </a:r>
            <a:r>
              <a:rPr lang="en-US" dirty="0" smtClean="0"/>
              <a:t> RANDOM1 {</a:t>
            </a:r>
          </a:p>
          <a:p>
            <a:pPr lvl="1">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1">
              <a:buNone/>
            </a:pPr>
            <a:r>
              <a:rPr lang="en-US" dirty="0" smtClean="0"/>
              <a:t>		do</a:t>
            </a:r>
            <a:r>
              <a:rPr lang="en-US" b="1" dirty="0" smtClean="0"/>
              <a:t>uble</a:t>
            </a:r>
            <a:r>
              <a:rPr lang="en-US" dirty="0" smtClean="0"/>
              <a:t> x []=</a:t>
            </a:r>
            <a:r>
              <a:rPr lang="en-US" b="1" dirty="0" smtClean="0"/>
              <a:t>new</a:t>
            </a:r>
            <a:r>
              <a:rPr lang="en-US" dirty="0" smtClean="0"/>
              <a:t> </a:t>
            </a:r>
            <a:r>
              <a:rPr lang="en-US" b="1" dirty="0" smtClean="0"/>
              <a:t>double</a:t>
            </a:r>
            <a:r>
              <a:rPr lang="en-US" dirty="0" smtClean="0"/>
              <a:t>[20];</a:t>
            </a:r>
          </a:p>
          <a:p>
            <a:pPr lvl="1">
              <a:buNone/>
            </a:pPr>
            <a:r>
              <a:rPr lang="en-US" dirty="0" smtClean="0"/>
              <a:t>		Random r=</a:t>
            </a:r>
            <a:r>
              <a:rPr lang="en-US" b="1" dirty="0" smtClean="0"/>
              <a:t>new</a:t>
            </a:r>
            <a:r>
              <a:rPr lang="en-US" dirty="0" smtClean="0"/>
              <a:t> Random();</a:t>
            </a:r>
          </a:p>
          <a:p>
            <a:pPr lvl="1">
              <a:buNone/>
            </a:pPr>
            <a:r>
              <a:rPr lang="en-US" dirty="0" smtClean="0"/>
              <a:t>				</a:t>
            </a:r>
            <a:r>
              <a:rPr lang="en-US" b="1" dirty="0" err="1" smtClean="0"/>
              <a:t>int</a:t>
            </a:r>
            <a:r>
              <a:rPr lang="en-US" dirty="0" smtClean="0"/>
              <a:t> </a:t>
            </a:r>
            <a:r>
              <a:rPr lang="en-US" u="sng" dirty="0" smtClean="0"/>
              <a:t>sum</a:t>
            </a:r>
            <a:r>
              <a:rPr lang="en-US" dirty="0" smtClean="0"/>
              <a:t>=0;</a:t>
            </a:r>
          </a:p>
          <a:p>
            <a:pPr lvl="1">
              <a:buNone/>
            </a:pPr>
            <a:r>
              <a:rPr lang="en-US" dirty="0" smtClean="0"/>
              <a:t>		Scanner </a:t>
            </a:r>
            <a:r>
              <a:rPr lang="en-US" u="sng" dirty="0" smtClean="0"/>
              <a:t>s</a:t>
            </a:r>
            <a:r>
              <a:rPr lang="en-US" dirty="0" smtClean="0"/>
              <a:t>=</a:t>
            </a:r>
            <a:r>
              <a:rPr lang="en-US" b="1" dirty="0" smtClean="0"/>
              <a:t>new</a:t>
            </a:r>
            <a:r>
              <a:rPr lang="en-US" dirty="0" smtClean="0"/>
              <a:t> Scanner(</a:t>
            </a:r>
            <a:r>
              <a:rPr lang="en-US" dirty="0" err="1" smtClean="0"/>
              <a:t>System.</a:t>
            </a:r>
            <a:r>
              <a:rPr lang="en-US" b="1" i="1" dirty="0" err="1" smtClean="0"/>
              <a:t>in</a:t>
            </a:r>
            <a:r>
              <a:rPr lang="en-US" dirty="0" smtClean="0"/>
              <a:t>);		</a:t>
            </a:r>
          </a:p>
          <a:p>
            <a:pPr lvl="1">
              <a:buNone/>
            </a:pPr>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=0;i&lt;5;i++)</a:t>
            </a:r>
          </a:p>
          <a:p>
            <a:pPr lvl="1">
              <a:buNone/>
            </a:pPr>
            <a:r>
              <a:rPr lang="en-US" dirty="0" smtClean="0"/>
              <a:t>			{x[</a:t>
            </a:r>
            <a:r>
              <a:rPr lang="en-US" dirty="0" err="1" smtClean="0"/>
              <a:t>i</a:t>
            </a:r>
            <a:r>
              <a:rPr lang="en-US" dirty="0" smtClean="0"/>
              <a:t>]=</a:t>
            </a:r>
            <a:r>
              <a:rPr lang="en-US" b="1" dirty="0" err="1" smtClean="0"/>
              <a:t>r.nextInt</a:t>
            </a:r>
            <a:r>
              <a:rPr lang="en-US" b="1" dirty="0" smtClean="0"/>
              <a:t>(100);//</a:t>
            </a:r>
            <a:r>
              <a:rPr lang="en-US" b="1" dirty="0" err="1" smtClean="0"/>
              <a:t>nextDouble</a:t>
            </a:r>
            <a:r>
              <a:rPr lang="en-US" b="1" dirty="0" smtClean="0"/>
              <a:t>()*100</a:t>
            </a:r>
          </a:p>
          <a:p>
            <a:pPr lvl="1">
              <a:buNone/>
            </a:pPr>
            <a:r>
              <a:rPr lang="en-US" b="1" dirty="0" smtClean="0"/>
              <a:t>//it excludes the top-value so we add 1</a:t>
            </a:r>
          </a:p>
          <a:p>
            <a:pPr lvl="1">
              <a:buNone/>
            </a:pPr>
            <a:r>
              <a:rPr lang="en-US" b="1" dirty="0" smtClean="0"/>
              <a:t>//</a:t>
            </a:r>
            <a:r>
              <a:rPr lang="sv-SE" b="1" dirty="0" smtClean="0"/>
              <a:t>int randomNum = rand.nextInt((max - min) + 1) + min;</a:t>
            </a:r>
            <a:endParaRPr lang="en-US" b="1" dirty="0" smtClean="0"/>
          </a:p>
          <a:p>
            <a:pPr lvl="1">
              <a:buNone/>
            </a:pPr>
            <a:r>
              <a:rPr lang="en-US" dirty="0" smtClean="0"/>
              <a:t>				</a:t>
            </a:r>
            <a:r>
              <a:rPr lang="en-US" dirty="0" err="1" smtClean="0"/>
              <a:t>System.</a:t>
            </a:r>
            <a:r>
              <a:rPr lang="en-US" b="1" i="1" dirty="0" err="1" smtClean="0"/>
              <a:t>out</a:t>
            </a:r>
            <a:r>
              <a:rPr lang="en-US" dirty="0" err="1" smtClean="0"/>
              <a:t>.println</a:t>
            </a:r>
            <a:r>
              <a:rPr lang="en-US" dirty="0" smtClean="0"/>
              <a:t>(x[</a:t>
            </a:r>
            <a:r>
              <a:rPr lang="en-US" dirty="0" err="1" smtClean="0"/>
              <a:t>i</a:t>
            </a:r>
            <a:r>
              <a:rPr lang="en-US" dirty="0" smtClean="0"/>
              <a:t>]);</a:t>
            </a:r>
          </a:p>
          <a:p>
            <a:pPr lvl="1">
              <a:buNone/>
            </a:pPr>
            <a:r>
              <a:rPr lang="en-US" dirty="0" smtClean="0"/>
              <a:t>				}</a:t>
            </a:r>
          </a:p>
          <a:p>
            <a:pPr lvl="1">
              <a:buNone/>
            </a:pPr>
            <a:r>
              <a:rPr lang="en-US" dirty="0" smtClean="0"/>
              <a:t>			}}</a:t>
            </a:r>
          </a:p>
          <a:p>
            <a:pPr lvl="1">
              <a:buNone/>
            </a:pPr>
            <a:r>
              <a:rPr lang="en-US" dirty="0" smtClean="0"/>
              <a:t>	</a:t>
            </a:r>
          </a:p>
          <a:p>
            <a:pPr lvl="1">
              <a:buNone/>
            </a:pPr>
            <a:endParaRPr lang="en-US" dirty="0" smtClean="0"/>
          </a:p>
          <a:p>
            <a:pPr lvl="1">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28</a:t>
            </a:fld>
            <a:endParaRPr lang="de-D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Control Structures</a:t>
            </a:r>
            <a:endParaRPr lang="en-US" dirty="0"/>
          </a:p>
        </p:txBody>
      </p:sp>
      <p:sp>
        <p:nvSpPr>
          <p:cNvPr id="3" name="Content Placeholder 2"/>
          <p:cNvSpPr>
            <a:spLocks noGrp="1"/>
          </p:cNvSpPr>
          <p:nvPr>
            <p:ph idx="1"/>
          </p:nvPr>
        </p:nvSpPr>
        <p:spPr>
          <a:xfrm>
            <a:off x="1219200" y="1066800"/>
            <a:ext cx="7772400" cy="5257800"/>
          </a:xfrm>
        </p:spPr>
        <p:txBody>
          <a:bodyPr/>
          <a:lstStyle/>
          <a:p>
            <a:pPr>
              <a:buNone/>
            </a:pPr>
            <a:r>
              <a:rPr lang="en-US" b="1" dirty="0" smtClean="0"/>
              <a:t>1. Conditional Statements</a:t>
            </a:r>
            <a:endParaRPr lang="en-US" dirty="0" smtClean="0"/>
          </a:p>
          <a:p>
            <a:pPr lvl="1"/>
            <a:r>
              <a:rPr lang="en-US" dirty="0" smtClean="0"/>
              <a:t>Conditional statements </a:t>
            </a:r>
            <a:r>
              <a:rPr lang="en-US" b="1" dirty="0" smtClean="0"/>
              <a:t>like if, if-else, if-else-if and switch</a:t>
            </a:r>
            <a:r>
              <a:rPr lang="en-US" dirty="0" smtClean="0"/>
              <a:t> can also be used in java as of their syntax</a:t>
            </a:r>
            <a:endParaRPr lang="en-US" sz="1600" dirty="0" smtClean="0"/>
          </a:p>
          <a:p>
            <a:pPr lvl="2">
              <a:buNone/>
            </a:pPr>
            <a:r>
              <a:rPr lang="en-US" b="1" dirty="0" smtClean="0"/>
              <a:t>Example of if-statement </a:t>
            </a:r>
            <a:endParaRPr lang="en-US" sz="3200" b="1" dirty="0" smtClean="0"/>
          </a:p>
          <a:p>
            <a:pPr lvl="2">
              <a:buNone/>
            </a:pPr>
            <a:r>
              <a:rPr lang="en-US" b="1" dirty="0" smtClean="0"/>
              <a:t>public</a:t>
            </a:r>
            <a:r>
              <a:rPr lang="en-US" dirty="0" smtClean="0"/>
              <a:t> </a:t>
            </a:r>
            <a:r>
              <a:rPr lang="en-US" b="1" dirty="0" smtClean="0"/>
              <a:t>class</a:t>
            </a:r>
            <a:r>
              <a:rPr lang="en-US" dirty="0" smtClean="0"/>
              <a:t> Even</a:t>
            </a:r>
            <a:endParaRPr lang="en-US" sz="3200" dirty="0" smtClean="0"/>
          </a:p>
          <a:p>
            <a:pPr lvl="2">
              <a:buNone/>
            </a:pPr>
            <a:r>
              <a:rPr lang="en-US" dirty="0" smtClean="0"/>
              <a:t>{</a:t>
            </a:r>
            <a:endParaRPr lang="en-US" sz="3200" dirty="0" smtClean="0"/>
          </a:p>
          <a:p>
            <a:pPr lvl="2">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endParaRPr lang="en-US" sz="3200" dirty="0" smtClean="0"/>
          </a:p>
          <a:p>
            <a:pPr lvl="2">
              <a:buNone/>
            </a:pPr>
            <a:r>
              <a:rPr lang="en-US" dirty="0" smtClean="0"/>
              <a:t>{</a:t>
            </a:r>
            <a:endParaRPr lang="en-US" sz="3200" dirty="0" smtClean="0"/>
          </a:p>
          <a:p>
            <a:pPr lvl="2">
              <a:buNone/>
            </a:pPr>
            <a:r>
              <a:rPr lang="en-US" b="1" dirty="0" err="1" smtClean="0"/>
              <a:t>int</a:t>
            </a:r>
            <a:r>
              <a:rPr lang="en-US" dirty="0" smtClean="0"/>
              <a:t> x;</a:t>
            </a:r>
            <a:endParaRPr lang="en-US" sz="3200" dirty="0" smtClean="0"/>
          </a:p>
          <a:p>
            <a:pPr lvl="2">
              <a:buNone/>
            </a:pPr>
            <a:r>
              <a:rPr lang="en-US" b="1" dirty="0" smtClean="0"/>
              <a:t>for</a:t>
            </a:r>
            <a:r>
              <a:rPr lang="en-US" dirty="0" smtClean="0"/>
              <a:t> (x=0;x&lt;=10;x++)</a:t>
            </a:r>
            <a:endParaRPr lang="en-US" sz="3200" dirty="0" smtClean="0"/>
          </a:p>
          <a:p>
            <a:pPr lvl="2">
              <a:buNone/>
            </a:pPr>
            <a:r>
              <a:rPr lang="en-US" b="1" dirty="0" smtClean="0"/>
              <a:t>if</a:t>
            </a:r>
            <a:r>
              <a:rPr lang="en-US" dirty="0" smtClean="0"/>
              <a:t>(x%2==0)</a:t>
            </a:r>
            <a:endParaRPr lang="en-US" sz="3200" dirty="0" smtClean="0"/>
          </a:p>
          <a:p>
            <a:pPr lvl="2">
              <a:buNone/>
            </a:pPr>
            <a:r>
              <a:rPr lang="en-US" dirty="0" err="1" smtClean="0"/>
              <a:t>System.out.println</a:t>
            </a:r>
            <a:r>
              <a:rPr lang="en-US" dirty="0" smtClean="0"/>
              <a:t>("evens="+x);</a:t>
            </a:r>
            <a:endParaRPr lang="en-US" sz="3200" dirty="0" smtClean="0"/>
          </a:p>
          <a:p>
            <a:pPr lvl="2">
              <a:buNone/>
            </a:pPr>
            <a:r>
              <a:rPr lang="en-US" dirty="0" smtClean="0"/>
              <a:t>}}</a:t>
            </a:r>
            <a:endParaRPr lang="en-US" sz="3200"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29</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Overview (cnt’d)</a:t>
            </a:r>
          </a:p>
        </p:txBody>
      </p:sp>
      <p:sp>
        <p:nvSpPr>
          <p:cNvPr id="7171" name="Content Placeholder 2"/>
          <p:cNvSpPr>
            <a:spLocks noGrp="1"/>
          </p:cNvSpPr>
          <p:nvPr>
            <p:ph idx="1"/>
          </p:nvPr>
        </p:nvSpPr>
        <p:spPr/>
        <p:txBody>
          <a:bodyPr/>
          <a:lstStyle/>
          <a:p>
            <a:pPr algn="just"/>
            <a:r>
              <a:rPr lang="en-US" sz="2200" b="1" smtClean="0"/>
              <a:t>Powerful</a:t>
            </a:r>
            <a:r>
              <a:rPr lang="en-US" sz="2200" smtClean="0"/>
              <a:t>: massive libraries. </a:t>
            </a:r>
          </a:p>
          <a:p>
            <a:pPr algn="just"/>
            <a:r>
              <a:rPr lang="en-US" sz="2200" smtClean="0"/>
              <a:t>Java programs are portable.</a:t>
            </a:r>
          </a:p>
          <a:p>
            <a:pPr algn="just"/>
            <a:r>
              <a:rPr lang="en-US" sz="2200" smtClean="0"/>
              <a:t>Java promise: “Write once, run everywhere”.</a:t>
            </a:r>
          </a:p>
          <a:p>
            <a:pPr algn="just"/>
            <a:r>
              <a:rPr lang="en-US" sz="2200" smtClean="0"/>
              <a:t>Java differs from other programming languages in that it is both compiled and interpreted language.</a:t>
            </a:r>
          </a:p>
          <a:p>
            <a:pPr algn="just"/>
            <a:r>
              <a:rPr lang="en-US" sz="2200" smtClean="0"/>
              <a:t>Java compilers produce the Java bytecode. </a:t>
            </a:r>
          </a:p>
          <a:p>
            <a:pPr algn="just"/>
            <a:r>
              <a:rPr lang="en-US" sz="2200" smtClean="0"/>
              <a:t>Java bytecodes are a set of instructions written for a hypothetical computer, known as the Java virtual machine.</a:t>
            </a:r>
          </a:p>
          <a:p>
            <a:pPr algn="just"/>
            <a:r>
              <a:rPr lang="en-US" sz="2200" smtClean="0"/>
              <a:t>Bytecodes are platform-independent.</a:t>
            </a:r>
          </a:p>
          <a:p>
            <a:pPr algn="just"/>
            <a:r>
              <a:rPr lang="en-US" sz="2200" smtClean="0"/>
              <a:t>The JVM is an interpreter for bytecode.</a:t>
            </a:r>
          </a:p>
          <a:p>
            <a:endParaRPr lang="en-US" smtClean="0"/>
          </a:p>
        </p:txBody>
      </p:sp>
      <p:sp>
        <p:nvSpPr>
          <p:cNvPr id="7172" name="Slide Number Placeholder 3"/>
          <p:cNvSpPr>
            <a:spLocks noGrp="1"/>
          </p:cNvSpPr>
          <p:nvPr>
            <p:ph type="sldNum" sz="quarter" idx="10"/>
          </p:nvPr>
        </p:nvSpPr>
        <p:spPr>
          <a:noFill/>
        </p:spPr>
        <p:txBody>
          <a:bodyPr/>
          <a:lstStyle/>
          <a:p>
            <a:fld id="{0F8B94C6-D8A1-43E1-ABC9-7936A3734E65}" type="slidenum">
              <a:rPr lang="de-DE" smtClean="0"/>
              <a:pPr/>
              <a:t>3</a:t>
            </a:fld>
            <a:endParaRPr lang="de-DE"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Looping structure</a:t>
            </a:r>
            <a:endParaRPr lang="en-US" dirty="0"/>
          </a:p>
        </p:txBody>
      </p:sp>
      <p:sp>
        <p:nvSpPr>
          <p:cNvPr id="3" name="Content Placeholder 2"/>
          <p:cNvSpPr>
            <a:spLocks noGrp="1"/>
          </p:cNvSpPr>
          <p:nvPr>
            <p:ph idx="1"/>
          </p:nvPr>
        </p:nvSpPr>
        <p:spPr>
          <a:xfrm>
            <a:off x="1219200" y="1143000"/>
            <a:ext cx="7772400" cy="5486400"/>
          </a:xfrm>
        </p:spPr>
        <p:txBody>
          <a:bodyPr/>
          <a:lstStyle/>
          <a:p>
            <a:r>
              <a:rPr lang="en-US" dirty="0" smtClean="0"/>
              <a:t>Do-while, for and while repetition statements are also applicable in java</a:t>
            </a:r>
          </a:p>
          <a:p>
            <a:r>
              <a:rPr lang="en-US" dirty="0" err="1" smtClean="0"/>
              <a:t>Eg</a:t>
            </a:r>
            <a:r>
              <a:rPr lang="en-US" dirty="0" smtClean="0"/>
              <a:t>:-displaying all squares of numbers 1 to 10</a:t>
            </a:r>
          </a:p>
          <a:p>
            <a:pPr lvl="1">
              <a:buNone/>
            </a:pPr>
            <a:r>
              <a:rPr lang="en-US" dirty="0" smtClean="0"/>
              <a:t>public static void main(String </a:t>
            </a:r>
            <a:r>
              <a:rPr lang="en-US" dirty="0" err="1" smtClean="0"/>
              <a:t>args</a:t>
            </a:r>
            <a:r>
              <a:rPr lang="en-US" dirty="0" smtClean="0"/>
              <a:t>[])</a:t>
            </a:r>
          </a:p>
          <a:p>
            <a:pPr lvl="1">
              <a:buNone/>
            </a:pPr>
            <a:r>
              <a:rPr lang="en-US" dirty="0" smtClean="0"/>
              <a:t>    { String output=" ,";</a:t>
            </a:r>
          </a:p>
          <a:p>
            <a:pPr lvl="1">
              <a:buNone/>
            </a:pPr>
            <a:r>
              <a:rPr lang="en-US" dirty="0" smtClean="0"/>
              <a:t>        </a:t>
            </a:r>
            <a:r>
              <a:rPr lang="en-US" dirty="0" err="1" smtClean="0"/>
              <a:t>Int</a:t>
            </a:r>
            <a:r>
              <a:rPr lang="en-US" dirty="0" smtClean="0"/>
              <a:t>   n=10;</a:t>
            </a:r>
          </a:p>
          <a:p>
            <a:pPr lvl="1">
              <a:buNone/>
            </a:pPr>
            <a:r>
              <a:rPr lang="en-US" dirty="0" err="1" smtClean="0"/>
              <a:t>System.out.println</a:t>
            </a:r>
            <a:r>
              <a:rPr lang="en-US" dirty="0" smtClean="0"/>
              <a:t>(“the output is=”);</a:t>
            </a:r>
          </a:p>
          <a:p>
            <a:pPr lvl="1">
              <a:buNone/>
            </a:pPr>
            <a:r>
              <a:rPr lang="en-US" dirty="0" err="1" smtClean="0"/>
              <a:t>Int</a:t>
            </a:r>
            <a:r>
              <a:rPr lang="en-US" dirty="0" smtClean="0"/>
              <a:t> </a:t>
            </a:r>
            <a:r>
              <a:rPr lang="en-US" dirty="0" err="1" smtClean="0"/>
              <a:t>i</a:t>
            </a:r>
            <a:r>
              <a:rPr lang="en-US" dirty="0" smtClean="0"/>
              <a:t>=1;</a:t>
            </a:r>
          </a:p>
          <a:p>
            <a:pPr lvl="1">
              <a:buNone/>
            </a:pPr>
            <a:r>
              <a:rPr lang="en-US" dirty="0" smtClean="0"/>
              <a:t>       do {    </a:t>
            </a:r>
          </a:p>
          <a:p>
            <a:pPr lvl="1">
              <a:buNone/>
            </a:pPr>
            <a:r>
              <a:rPr lang="en-US" dirty="0" smtClean="0"/>
              <a:t>              </a:t>
            </a:r>
            <a:r>
              <a:rPr lang="en-US" b="1" dirty="0" smtClean="0"/>
              <a:t>output </a:t>
            </a:r>
            <a:r>
              <a:rPr lang="en-US" dirty="0" smtClean="0"/>
              <a:t>+=</a:t>
            </a:r>
            <a:r>
              <a:rPr lang="en-US" dirty="0" err="1" smtClean="0"/>
              <a:t>i</a:t>
            </a:r>
            <a:r>
              <a:rPr lang="en-US" dirty="0" smtClean="0"/>
              <a:t>*I;</a:t>
            </a:r>
          </a:p>
          <a:p>
            <a:pPr lvl="1">
              <a:buNone/>
            </a:pPr>
            <a:r>
              <a:rPr lang="en-US" dirty="0" smtClean="0"/>
              <a:t>            </a:t>
            </a:r>
            <a:r>
              <a:rPr lang="en-US" dirty="0" err="1" smtClean="0"/>
              <a:t>i</a:t>
            </a:r>
            <a:r>
              <a:rPr lang="en-US" dirty="0" smtClean="0"/>
              <a:t>++;</a:t>
            </a:r>
          </a:p>
          <a:p>
            <a:pPr lvl="1">
              <a:buNone/>
            </a:pPr>
            <a:r>
              <a:rPr lang="en-US" dirty="0" smtClean="0"/>
              <a:t>        }</a:t>
            </a:r>
          </a:p>
          <a:p>
            <a:pPr lvl="1">
              <a:buNone/>
            </a:pPr>
            <a:r>
              <a:rPr lang="en-US" dirty="0" smtClean="0"/>
              <a:t>while(</a:t>
            </a:r>
            <a:r>
              <a:rPr lang="en-US" dirty="0" err="1" smtClean="0"/>
              <a:t>i</a:t>
            </a:r>
            <a:r>
              <a:rPr lang="en-US" dirty="0" smtClean="0"/>
              <a:t>&lt;=n);</a:t>
            </a:r>
          </a:p>
          <a:p>
            <a:pPr lvl="1">
              <a:buNone/>
            </a:pPr>
            <a:r>
              <a:rPr lang="en-US" dirty="0" err="1" smtClean="0"/>
              <a:t>System.out.println</a:t>
            </a:r>
            <a:r>
              <a:rPr lang="en-US" dirty="0" smtClean="0"/>
              <a:t>(output);    }</a:t>
            </a:r>
          </a:p>
          <a:p>
            <a:pPr lvl="1">
              <a:buNone/>
            </a:pPr>
            <a:r>
              <a:rPr lang="en-US" b="1" dirty="0" smtClean="0"/>
              <a:t> </a:t>
            </a:r>
            <a:endParaRPr lang="en-US" dirty="0" smtClean="0"/>
          </a:p>
          <a:p>
            <a:pPr lvl="1">
              <a:buNone/>
            </a:pPr>
            <a:r>
              <a:rPr lang="en-US" b="1" dirty="0" smtClean="0"/>
              <a:t> </a:t>
            </a:r>
            <a:endParaRPr lang="en-US"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a:t>
            </a:r>
            <a:endParaRPr lang="en-US" dirty="0"/>
          </a:p>
        </p:txBody>
      </p:sp>
      <p:sp>
        <p:nvSpPr>
          <p:cNvPr id="3" name="Content Placeholder 2"/>
          <p:cNvSpPr>
            <a:spLocks noGrp="1"/>
          </p:cNvSpPr>
          <p:nvPr>
            <p:ph idx="1"/>
          </p:nvPr>
        </p:nvSpPr>
        <p:spPr>
          <a:xfrm>
            <a:off x="1219200" y="1066800"/>
            <a:ext cx="7772400" cy="5410200"/>
          </a:xfrm>
        </p:spPr>
        <p:txBody>
          <a:bodyPr/>
          <a:lstStyle/>
          <a:p>
            <a:r>
              <a:rPr lang="en-US" dirty="0" smtClean="0"/>
              <a:t>Advanced or Enhanced For loop</a:t>
            </a:r>
          </a:p>
          <a:p>
            <a:r>
              <a:rPr lang="en-US" dirty="0" smtClean="0"/>
              <a:t>The for-each loop introduced in Java5. It is mainly used to traverse </a:t>
            </a:r>
            <a:r>
              <a:rPr lang="en-US" b="1" dirty="0" smtClean="0"/>
              <a:t>array or collection elements</a:t>
            </a:r>
            <a:r>
              <a:rPr lang="en-US" dirty="0" smtClean="0"/>
              <a:t>. </a:t>
            </a:r>
          </a:p>
          <a:p>
            <a:r>
              <a:rPr lang="en-US" dirty="0" smtClean="0"/>
              <a:t>Advantage of for-each loop:</a:t>
            </a:r>
          </a:p>
          <a:p>
            <a:pPr lvl="1"/>
            <a:r>
              <a:rPr lang="en-US" dirty="0" smtClean="0"/>
              <a:t>It makes the code more readable.</a:t>
            </a:r>
          </a:p>
          <a:p>
            <a:pPr lvl="1"/>
            <a:r>
              <a:rPr lang="en-US" dirty="0" smtClean="0"/>
              <a:t>It </a:t>
            </a:r>
            <a:r>
              <a:rPr lang="en-US" dirty="0" err="1" smtClean="0"/>
              <a:t>elimnates</a:t>
            </a:r>
            <a:r>
              <a:rPr lang="en-US" dirty="0" smtClean="0"/>
              <a:t> the possibility of programming errors.</a:t>
            </a:r>
          </a:p>
          <a:p>
            <a:r>
              <a:rPr lang="en-US" dirty="0" smtClean="0"/>
              <a:t>Syntax :</a:t>
            </a:r>
          </a:p>
          <a:p>
            <a:pPr lvl="1"/>
            <a:r>
              <a:rPr lang="en-US" b="1" dirty="0" smtClean="0"/>
              <a:t>for</a:t>
            </a:r>
            <a:r>
              <a:rPr lang="en-US" dirty="0" smtClean="0"/>
              <a:t>(</a:t>
            </a:r>
            <a:r>
              <a:rPr lang="en-US" dirty="0" err="1" smtClean="0"/>
              <a:t>data_type</a:t>
            </a:r>
            <a:r>
              <a:rPr lang="en-US" dirty="0" smtClean="0"/>
              <a:t> variable : array | collection){}  </a:t>
            </a:r>
          </a:p>
          <a:p>
            <a:pPr lvl="1">
              <a:buNone/>
            </a:pPr>
            <a:r>
              <a:rPr lang="en-US" b="1" dirty="0" err="1" smtClean="0"/>
              <a:t>Eg</a:t>
            </a:r>
            <a:r>
              <a:rPr lang="en-US" b="1" dirty="0" smtClean="0"/>
              <a:t>:-</a:t>
            </a:r>
          </a:p>
          <a:p>
            <a:pPr lvl="1">
              <a:buNone/>
            </a:pPr>
            <a:r>
              <a:rPr lang="nn-NO" b="1" dirty="0" smtClean="0"/>
              <a:t>int</a:t>
            </a:r>
            <a:r>
              <a:rPr lang="nn-NO" dirty="0" smtClean="0"/>
              <a:t> arr[]={12,13,14,44};   </a:t>
            </a:r>
          </a:p>
          <a:p>
            <a:pPr lvl="1">
              <a:buNone/>
            </a:pPr>
            <a:r>
              <a:rPr lang="nn-NO" dirty="0" smtClean="0"/>
              <a:t>   </a:t>
            </a:r>
            <a:r>
              <a:rPr lang="nn-NO" b="1" dirty="0" smtClean="0"/>
              <a:t>for</a:t>
            </a:r>
            <a:r>
              <a:rPr lang="nn-NO" dirty="0" smtClean="0"/>
              <a:t>(</a:t>
            </a:r>
            <a:r>
              <a:rPr lang="nn-NO" b="1" dirty="0" smtClean="0"/>
              <a:t>int</a:t>
            </a:r>
            <a:r>
              <a:rPr lang="nn-NO" dirty="0" smtClean="0"/>
              <a:t> i:arr){  </a:t>
            </a:r>
          </a:p>
          <a:p>
            <a:pPr lvl="1">
              <a:buNone/>
            </a:pPr>
            <a:r>
              <a:rPr lang="nn-NO" dirty="0" smtClean="0"/>
              <a:t>     System.out.println(i);  </a:t>
            </a:r>
          </a:p>
          <a:p>
            <a:pPr lvl="1">
              <a:buNone/>
            </a:pPr>
            <a:r>
              <a:rPr lang="nn-NO" dirty="0" smtClean="0"/>
              <a:t>   }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31</a:t>
            </a:fld>
            <a:endParaRPr lang="de-D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Branching statement</a:t>
            </a:r>
            <a:endParaRPr lang="en-US" dirty="0"/>
          </a:p>
        </p:txBody>
      </p:sp>
      <p:sp>
        <p:nvSpPr>
          <p:cNvPr id="3" name="Content Placeholder 2"/>
          <p:cNvSpPr>
            <a:spLocks noGrp="1"/>
          </p:cNvSpPr>
          <p:nvPr>
            <p:ph idx="1"/>
          </p:nvPr>
        </p:nvSpPr>
        <p:spPr/>
        <p:txBody>
          <a:bodyPr/>
          <a:lstStyle/>
          <a:p>
            <a:r>
              <a:rPr lang="en-US" b="1" dirty="0" smtClean="0"/>
              <a:t>Reading Assignment </a:t>
            </a:r>
            <a:r>
              <a:rPr lang="en-US" dirty="0" smtClean="0">
                <a:sym typeface="Wingdings" pitchFamily="2" charset="2"/>
              </a:rPr>
              <a:t>: How do we use the following Branching statements in Java?</a:t>
            </a:r>
            <a:endParaRPr lang="en-US" dirty="0" smtClean="0"/>
          </a:p>
          <a:p>
            <a:pPr lvl="1"/>
            <a:r>
              <a:rPr lang="en-US" b="1" dirty="0" smtClean="0"/>
              <a:t>Continue, break, </a:t>
            </a:r>
            <a:r>
              <a:rPr lang="en-US" b="1" dirty="0" err="1" smtClean="0"/>
              <a:t>goto</a:t>
            </a:r>
            <a:endParaRPr lang="en-US" b="1" dirty="0" smtClean="0"/>
          </a:p>
          <a:p>
            <a:pPr lvl="4">
              <a:buNone/>
            </a:pPr>
            <a:r>
              <a:rPr lang="en-US" sz="11500" b="1" dirty="0" smtClean="0"/>
              <a:t>???</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32</a:t>
            </a:fld>
            <a:endParaRPr lang="de-D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b="1" dirty="0" smtClean="0"/>
              <a:t>Arrays</a:t>
            </a:r>
            <a:endParaRPr lang="en-US" dirty="0"/>
          </a:p>
        </p:txBody>
      </p:sp>
      <p:sp>
        <p:nvSpPr>
          <p:cNvPr id="3" name="Content Placeholder 2"/>
          <p:cNvSpPr>
            <a:spLocks noGrp="1"/>
          </p:cNvSpPr>
          <p:nvPr>
            <p:ph idx="1"/>
          </p:nvPr>
        </p:nvSpPr>
        <p:spPr>
          <a:xfrm>
            <a:off x="1219200" y="990600"/>
            <a:ext cx="7772400" cy="5715000"/>
          </a:xfrm>
        </p:spPr>
        <p:txBody>
          <a:bodyPr/>
          <a:lstStyle/>
          <a:p>
            <a:r>
              <a:rPr lang="en-US" b="1" dirty="0" smtClean="0"/>
              <a:t>A static data structure-</a:t>
            </a:r>
            <a:endParaRPr lang="en-US" sz="2000" dirty="0" smtClean="0"/>
          </a:p>
          <a:p>
            <a:r>
              <a:rPr lang="en-US" b="1" dirty="0" err="1" smtClean="0"/>
              <a:t>Sysntax</a:t>
            </a:r>
            <a:r>
              <a:rPr lang="en-US" b="1" dirty="0" smtClean="0"/>
              <a:t>:</a:t>
            </a:r>
            <a:endParaRPr lang="en-US" sz="2000" dirty="0" smtClean="0"/>
          </a:p>
          <a:p>
            <a:pPr lvl="1"/>
            <a:r>
              <a:rPr lang="en-US" b="1" dirty="0" smtClean="0"/>
              <a:t>Data type </a:t>
            </a:r>
            <a:r>
              <a:rPr lang="en-US" b="1" dirty="0" err="1" smtClean="0"/>
              <a:t>arrayname</a:t>
            </a:r>
            <a:r>
              <a:rPr lang="en-US" b="1" dirty="0" smtClean="0"/>
              <a:t>[]=new </a:t>
            </a:r>
            <a:r>
              <a:rPr lang="en-US" b="1" dirty="0" err="1" smtClean="0"/>
              <a:t>dataType</a:t>
            </a:r>
            <a:r>
              <a:rPr lang="en-US" b="1" dirty="0" smtClean="0"/>
              <a:t>[size];</a:t>
            </a:r>
            <a:endParaRPr lang="en-US" sz="1600" dirty="0" smtClean="0"/>
          </a:p>
          <a:p>
            <a:pPr>
              <a:buNone/>
            </a:pPr>
            <a:r>
              <a:rPr lang="en-US" b="1" dirty="0" smtClean="0"/>
              <a:t>		</a:t>
            </a:r>
            <a:r>
              <a:rPr lang="en-US" b="1" dirty="0" err="1" smtClean="0"/>
              <a:t>Int</a:t>
            </a:r>
            <a:r>
              <a:rPr lang="en-US" b="1" dirty="0" smtClean="0"/>
              <a:t>  x[]=new </a:t>
            </a:r>
            <a:r>
              <a:rPr lang="en-US" b="1" dirty="0" err="1" smtClean="0"/>
              <a:t>int</a:t>
            </a:r>
            <a:r>
              <a:rPr lang="en-US" b="1" dirty="0" smtClean="0"/>
              <a:t>[20];</a:t>
            </a:r>
            <a:endParaRPr lang="en-US" sz="2000" dirty="0" smtClean="0"/>
          </a:p>
          <a:p>
            <a:r>
              <a:rPr lang="en-US" b="1" dirty="0" smtClean="0"/>
              <a:t>Example-</a:t>
            </a:r>
          </a:p>
          <a:p>
            <a:r>
              <a:rPr lang="en-US" dirty="0" smtClean="0"/>
              <a:t>import </a:t>
            </a:r>
            <a:r>
              <a:rPr lang="en-US" dirty="0" err="1" smtClean="0"/>
              <a:t>java.util</a:t>
            </a:r>
            <a:r>
              <a:rPr lang="en-US" dirty="0" smtClean="0"/>
              <a:t>.*;</a:t>
            </a:r>
          </a:p>
          <a:p>
            <a:r>
              <a:rPr lang="en-US" dirty="0" smtClean="0"/>
              <a:t>public class array1 {</a:t>
            </a:r>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x []=new </a:t>
            </a:r>
            <a:r>
              <a:rPr lang="en-US" dirty="0" err="1" smtClean="0"/>
              <a:t>int</a:t>
            </a:r>
            <a:r>
              <a:rPr lang="en-US" dirty="0" smtClean="0"/>
              <a:t>[20];//array declaration</a:t>
            </a:r>
          </a:p>
          <a:p>
            <a:r>
              <a:rPr lang="en-US" dirty="0" smtClean="0"/>
              <a:t>		</a:t>
            </a:r>
            <a:r>
              <a:rPr lang="en-US" dirty="0" err="1" smtClean="0"/>
              <a:t>int</a:t>
            </a:r>
            <a:r>
              <a:rPr lang="en-US" dirty="0" smtClean="0"/>
              <a:t> </a:t>
            </a:r>
            <a:r>
              <a:rPr lang="en-US" u="sng" dirty="0" smtClean="0"/>
              <a:t>sum</a:t>
            </a:r>
            <a:r>
              <a:rPr lang="en-US" dirty="0" smtClean="0"/>
              <a:t>=0;</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33</a:t>
            </a:fld>
            <a:endParaRPr lang="de-D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	Scanner </a:t>
            </a:r>
            <a:r>
              <a:rPr lang="en-US" u="sng" dirty="0" smtClean="0"/>
              <a:t>s</a:t>
            </a:r>
            <a:r>
              <a:rPr lang="en-US" dirty="0" smtClean="0"/>
              <a:t>=</a:t>
            </a:r>
            <a:r>
              <a:rPr lang="en-US" b="1" dirty="0" smtClean="0"/>
              <a:t>new</a:t>
            </a:r>
            <a:r>
              <a:rPr lang="en-US" dirty="0" smtClean="0"/>
              <a:t> Scanner(</a:t>
            </a:r>
            <a:r>
              <a:rPr lang="en-US" dirty="0" err="1" smtClean="0"/>
              <a:t>System.</a:t>
            </a:r>
            <a:r>
              <a:rPr lang="en-US" b="1" i="1" dirty="0" err="1" smtClean="0"/>
              <a:t>in</a:t>
            </a:r>
            <a:r>
              <a:rPr lang="en-US" dirty="0" smtClean="0"/>
              <a:t>);</a:t>
            </a:r>
          </a:p>
          <a:p>
            <a:r>
              <a:rPr lang="en-US" dirty="0" smtClean="0"/>
              <a:t>		</a:t>
            </a:r>
            <a:r>
              <a:rPr lang="en-US" dirty="0" err="1" smtClean="0"/>
              <a:t>System.</a:t>
            </a:r>
            <a:r>
              <a:rPr lang="en-US" b="1" i="1" dirty="0" err="1" smtClean="0"/>
              <a:t>out</a:t>
            </a:r>
            <a:r>
              <a:rPr lang="en-US" dirty="0" err="1" smtClean="0"/>
              <a:t>.println</a:t>
            </a:r>
            <a:r>
              <a:rPr lang="en-US" dirty="0" smtClean="0"/>
              <a:t>("enter the numbers");</a:t>
            </a:r>
          </a:p>
          <a:p>
            <a:r>
              <a:rPr lang="en-US" dirty="0" smtClean="0"/>
              <a:t>			for(</a:t>
            </a:r>
            <a:r>
              <a:rPr lang="en-US" b="1" dirty="0" err="1" smtClean="0"/>
              <a:t>int</a:t>
            </a:r>
            <a:r>
              <a:rPr lang="en-US" dirty="0" smtClean="0"/>
              <a:t> </a:t>
            </a:r>
            <a:r>
              <a:rPr lang="en-US" dirty="0" err="1" smtClean="0"/>
              <a:t>i</a:t>
            </a:r>
            <a:r>
              <a:rPr lang="en-US" dirty="0" smtClean="0"/>
              <a:t>=0;i&lt;5;i++)</a:t>
            </a:r>
          </a:p>
          <a:p>
            <a:r>
              <a:rPr lang="en-US" dirty="0" smtClean="0"/>
              <a:t>				{	x[</a:t>
            </a:r>
            <a:r>
              <a:rPr lang="en-US" dirty="0" err="1" smtClean="0"/>
              <a:t>i</a:t>
            </a:r>
            <a:r>
              <a:rPr lang="en-US" dirty="0" smtClean="0"/>
              <a:t>]=</a:t>
            </a:r>
            <a:r>
              <a:rPr lang="en-US" dirty="0" err="1" smtClean="0"/>
              <a:t>s.nextInt</a:t>
            </a:r>
            <a:r>
              <a:rPr lang="en-US" dirty="0" smtClean="0"/>
              <a:t>();</a:t>
            </a:r>
          </a:p>
          <a:p>
            <a:r>
              <a:rPr lang="en-US" dirty="0" smtClean="0"/>
              <a:t>				</a:t>
            </a:r>
            <a:r>
              <a:rPr lang="en-US" dirty="0" err="1" smtClean="0"/>
              <a:t>System.</a:t>
            </a:r>
            <a:r>
              <a:rPr lang="en-US" b="1" i="1" dirty="0" err="1" smtClean="0"/>
              <a:t>out</a:t>
            </a:r>
            <a:r>
              <a:rPr lang="en-US" dirty="0" err="1" smtClean="0"/>
              <a:t>.println</a:t>
            </a:r>
            <a:r>
              <a:rPr lang="en-US" dirty="0" smtClean="0"/>
              <a:t>(x[</a:t>
            </a:r>
            <a:r>
              <a:rPr lang="en-US" dirty="0" err="1" smtClean="0"/>
              <a:t>i</a:t>
            </a:r>
            <a:r>
              <a:rPr lang="en-US" dirty="0" smtClean="0"/>
              <a:t>]);</a:t>
            </a:r>
          </a:p>
          <a:p>
            <a:pPr lvl="2">
              <a:buNone/>
            </a:pPr>
            <a:r>
              <a:rPr lang="en-US" dirty="0" smtClean="0"/>
              <a:t>                                    S=</a:t>
            </a:r>
            <a:r>
              <a:rPr lang="en-US" dirty="0" err="1" smtClean="0"/>
              <a:t>s+x</a:t>
            </a:r>
            <a:r>
              <a:rPr lang="en-US" dirty="0" smtClean="0"/>
              <a:t>[</a:t>
            </a:r>
            <a:r>
              <a:rPr lang="en-US" dirty="0" err="1" smtClean="0"/>
              <a:t>i</a:t>
            </a:r>
            <a:r>
              <a:rPr lang="en-US" dirty="0" smtClean="0"/>
              <a:t>];</a:t>
            </a:r>
          </a:p>
          <a:p>
            <a:r>
              <a:rPr lang="en-US" dirty="0" smtClean="0"/>
              <a:t>				}</a:t>
            </a:r>
          </a:p>
          <a:p>
            <a:pPr>
              <a:buNone/>
            </a:pPr>
            <a:r>
              <a:rPr lang="en-US" dirty="0" smtClean="0"/>
              <a:t>	</a:t>
            </a:r>
            <a:r>
              <a:rPr lang="en-US" dirty="0" err="1" smtClean="0"/>
              <a:t>System.</a:t>
            </a:r>
            <a:r>
              <a:rPr lang="en-US" b="1" i="1" dirty="0" err="1" smtClean="0"/>
              <a:t>out</a:t>
            </a:r>
            <a:r>
              <a:rPr lang="en-US" dirty="0" err="1" smtClean="0"/>
              <a:t>.println</a:t>
            </a:r>
            <a:r>
              <a:rPr lang="en-US" dirty="0" smtClean="0"/>
              <a:t>("result="+s);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34</a:t>
            </a:fld>
            <a:endParaRPr lang="de-D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b="1" dirty="0" smtClean="0"/>
              <a:t>Array-Lists</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a class which implements List interface. It is widely used because of the functionality and flexibility it offers. Most of the developers </a:t>
            </a:r>
            <a:r>
              <a:rPr lang="en-US" b="1" dirty="0" smtClean="0"/>
              <a:t>choose </a:t>
            </a:r>
            <a:r>
              <a:rPr lang="en-US" b="1" dirty="0" err="1" smtClean="0"/>
              <a:t>Arraylist</a:t>
            </a:r>
            <a:r>
              <a:rPr lang="en-US" b="1" dirty="0" smtClean="0"/>
              <a:t> over Array</a:t>
            </a:r>
            <a:r>
              <a:rPr lang="en-US" dirty="0" smtClean="0"/>
              <a:t> as it’s a very good alternative of traditional java arrays.</a:t>
            </a:r>
          </a:p>
          <a:p>
            <a:pPr lvl="0"/>
            <a:r>
              <a:rPr lang="en-US" dirty="0" err="1" smtClean="0"/>
              <a:t>ArrayList</a:t>
            </a:r>
            <a:r>
              <a:rPr lang="en-US" dirty="0" smtClean="0"/>
              <a:t> can dynamically grow and shrink as per the need. Apart from these benefits </a:t>
            </a:r>
            <a:r>
              <a:rPr lang="en-US" dirty="0" err="1" smtClean="0"/>
              <a:t>ArrayList</a:t>
            </a:r>
            <a:r>
              <a:rPr lang="en-US" dirty="0" smtClean="0"/>
              <a:t> class enables us to use predefined methods of it which makes our task easy</a:t>
            </a:r>
          </a:p>
          <a:p>
            <a:pPr lvl="0"/>
            <a:r>
              <a:rPr lang="en-US" dirty="0" smtClean="0"/>
              <a:t>Syntax for string list</a:t>
            </a:r>
            <a:endParaRPr lang="en-US" sz="3200" dirty="0" smtClean="0"/>
          </a:p>
          <a:p>
            <a:pPr lvl="1"/>
            <a:r>
              <a:rPr lang="en-US" b="1" dirty="0" err="1" smtClean="0"/>
              <a:t>ArrayList</a:t>
            </a:r>
            <a:r>
              <a:rPr lang="en-US" b="1" dirty="0" smtClean="0"/>
              <a:t>&lt;String&gt; </a:t>
            </a:r>
            <a:r>
              <a:rPr lang="en-US" b="1" dirty="0" err="1" smtClean="0"/>
              <a:t>obj</a:t>
            </a:r>
            <a:r>
              <a:rPr lang="en-US" b="1" dirty="0" smtClean="0"/>
              <a:t> = new </a:t>
            </a:r>
            <a:r>
              <a:rPr lang="en-US" b="1" dirty="0" err="1" smtClean="0"/>
              <a:t>ArrayList</a:t>
            </a:r>
            <a:r>
              <a:rPr lang="en-US" b="1" dirty="0" smtClean="0"/>
              <a:t>&lt;String&gt;();</a:t>
            </a:r>
            <a:endParaRPr lang="en-US" sz="2800" b="1" dirty="0" smtClean="0"/>
          </a:p>
          <a:p>
            <a:pPr lvl="1"/>
            <a:endParaRPr lang="en-US" b="1"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35</a:t>
            </a:fld>
            <a:endParaRPr lang="de-DE"/>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19200" y="1066800"/>
            <a:ext cx="7772400" cy="5334000"/>
          </a:xfrm>
        </p:spPr>
        <p:txBody>
          <a:bodyPr/>
          <a:lstStyle/>
          <a:p>
            <a:r>
              <a:rPr lang="en-US" b="1" dirty="0" smtClean="0"/>
              <a:t>import</a:t>
            </a:r>
            <a:r>
              <a:rPr lang="en-US" dirty="0" smtClean="0"/>
              <a:t> </a:t>
            </a:r>
            <a:r>
              <a:rPr lang="en-US" dirty="0" err="1" smtClean="0"/>
              <a:t>java.util</a:t>
            </a:r>
            <a:r>
              <a:rPr lang="en-US" dirty="0" smtClean="0"/>
              <a:t>.*;</a:t>
            </a:r>
          </a:p>
          <a:p>
            <a:r>
              <a:rPr lang="en-US" b="1" dirty="0" smtClean="0"/>
              <a:t>public</a:t>
            </a:r>
            <a:r>
              <a:rPr lang="en-US" dirty="0" smtClean="0"/>
              <a:t> </a:t>
            </a:r>
            <a:r>
              <a:rPr lang="en-US" b="1" dirty="0" smtClean="0"/>
              <a:t>class</a:t>
            </a:r>
            <a:r>
              <a:rPr lang="en-US" dirty="0" smtClean="0"/>
              <a:t> EGARRAYLIST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p>
          <a:p>
            <a:r>
              <a:rPr lang="en-US" dirty="0" smtClean="0"/>
              <a:t>		</a:t>
            </a:r>
            <a:r>
              <a:rPr lang="en-US" b="1" dirty="0" err="1" smtClean="0"/>
              <a:t>int</a:t>
            </a:r>
            <a:r>
              <a:rPr lang="en-US" dirty="0" smtClean="0"/>
              <a:t> sum=0;</a:t>
            </a:r>
          </a:p>
          <a:p>
            <a:r>
              <a:rPr lang="en-US" dirty="0" smtClean="0"/>
              <a:t>	</a:t>
            </a:r>
            <a:r>
              <a:rPr lang="en-US" dirty="0" err="1" smtClean="0"/>
              <a:t>ArrayList</a:t>
            </a:r>
            <a:r>
              <a:rPr lang="en-US" dirty="0" smtClean="0"/>
              <a:t>&lt;Integer&gt; x=</a:t>
            </a:r>
            <a:r>
              <a:rPr lang="en-US" b="1" dirty="0" smtClean="0"/>
              <a:t>new</a:t>
            </a:r>
            <a:r>
              <a:rPr lang="en-US" dirty="0" smtClean="0"/>
              <a:t> </a:t>
            </a:r>
            <a:r>
              <a:rPr lang="en-US" dirty="0" err="1" smtClean="0"/>
              <a:t>ArrayList</a:t>
            </a:r>
            <a:r>
              <a:rPr lang="en-US" dirty="0" smtClean="0"/>
              <a:t>&lt;Integer&gt;();</a:t>
            </a:r>
          </a:p>
          <a:p>
            <a:r>
              <a:rPr lang="en-US" dirty="0" smtClean="0"/>
              <a:t>Scanner </a:t>
            </a:r>
            <a:r>
              <a:rPr lang="en-US" u="sng" dirty="0" smtClean="0"/>
              <a:t>s</a:t>
            </a:r>
            <a:r>
              <a:rPr lang="en-US" dirty="0" smtClean="0"/>
              <a:t>=</a:t>
            </a:r>
            <a:r>
              <a:rPr lang="en-US" b="1" dirty="0" smtClean="0"/>
              <a:t>new</a:t>
            </a:r>
            <a:r>
              <a:rPr lang="en-US" dirty="0" smtClean="0"/>
              <a:t> Scanner(</a:t>
            </a:r>
            <a:r>
              <a:rPr lang="en-US" dirty="0" err="1" smtClean="0"/>
              <a:t>System.</a:t>
            </a:r>
            <a:r>
              <a:rPr lang="en-US" b="1" i="1" dirty="0" err="1" smtClean="0"/>
              <a:t>in</a:t>
            </a:r>
            <a:r>
              <a:rPr lang="en-US" dirty="0" smtClean="0"/>
              <a:t>);</a:t>
            </a:r>
          </a:p>
          <a:p>
            <a:r>
              <a:rPr lang="en-US" dirty="0" smtClean="0"/>
              <a:t>		</a:t>
            </a:r>
            <a:r>
              <a:rPr lang="en-US" dirty="0" err="1" smtClean="0"/>
              <a:t>System.</a:t>
            </a:r>
            <a:r>
              <a:rPr lang="en-US" b="1" i="1" dirty="0" err="1" smtClean="0"/>
              <a:t>out</a:t>
            </a:r>
            <a:r>
              <a:rPr lang="en-US" dirty="0" err="1" smtClean="0"/>
              <a:t>.println</a:t>
            </a:r>
            <a:r>
              <a:rPr lang="en-US" dirty="0" smtClean="0"/>
              <a:t>("enter the numbers");</a:t>
            </a:r>
          </a:p>
          <a:p>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=0;i&lt;5;i++){	</a:t>
            </a:r>
          </a:p>
          <a:p>
            <a:r>
              <a:rPr lang="en-US" dirty="0" smtClean="0"/>
              <a:t>			</a:t>
            </a:r>
            <a:r>
              <a:rPr lang="en-US" dirty="0" err="1" smtClean="0"/>
              <a:t>x.add</a:t>
            </a:r>
            <a:r>
              <a:rPr lang="en-US" dirty="0" smtClean="0"/>
              <a:t>(</a:t>
            </a:r>
            <a:r>
              <a:rPr lang="en-US" dirty="0" err="1" smtClean="0"/>
              <a:t>s.nextInt</a:t>
            </a:r>
            <a:r>
              <a:rPr lang="en-US" dirty="0" smtClean="0"/>
              <a:t>());</a:t>
            </a:r>
          </a:p>
          <a:p>
            <a:r>
              <a:rPr lang="en-US" dirty="0" smtClean="0"/>
              <a:t>			sum=</a:t>
            </a:r>
            <a:r>
              <a:rPr lang="en-US" dirty="0" err="1" smtClean="0"/>
              <a:t>sum+x.get</a:t>
            </a:r>
            <a:r>
              <a:rPr lang="en-US" dirty="0" smtClean="0"/>
              <a:t>(</a:t>
            </a:r>
            <a:r>
              <a:rPr lang="en-US" dirty="0" err="1" smtClean="0"/>
              <a:t>i</a:t>
            </a:r>
            <a:r>
              <a:rPr lang="en-US" dirty="0" smtClean="0"/>
              <a:t>);}</a:t>
            </a:r>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36</a:t>
            </a:fld>
            <a:endParaRPr lang="de-D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19200" y="914400"/>
            <a:ext cx="7772400" cy="5181600"/>
          </a:xfrm>
        </p:spPr>
        <p:txBody>
          <a:bodyPr/>
          <a:lstStyle/>
          <a:p>
            <a:pPr lvl="1"/>
            <a:r>
              <a:rPr lang="en-US" dirty="0" err="1" smtClean="0"/>
              <a:t>System.</a:t>
            </a:r>
            <a:r>
              <a:rPr lang="en-US" b="1" i="1" dirty="0" err="1" smtClean="0"/>
              <a:t>out</a:t>
            </a:r>
            <a:r>
              <a:rPr lang="en-US" dirty="0" err="1" smtClean="0"/>
              <a:t>.print</a:t>
            </a:r>
            <a:r>
              <a:rPr lang="en-US" dirty="0" smtClean="0"/>
              <a:t>("res===,"+sum);</a:t>
            </a:r>
          </a:p>
          <a:p>
            <a:pPr lvl="1"/>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=0;i&lt;5;i++)</a:t>
            </a:r>
          </a:p>
          <a:p>
            <a:pPr lvl="1"/>
            <a:r>
              <a:rPr lang="en-US" dirty="0" smtClean="0"/>
              <a:t>		{	//</a:t>
            </a:r>
            <a:r>
              <a:rPr lang="en-US" dirty="0" err="1" smtClean="0"/>
              <a:t>x.add</a:t>
            </a:r>
            <a:r>
              <a:rPr lang="en-US" dirty="0" smtClean="0"/>
              <a:t>(</a:t>
            </a:r>
            <a:r>
              <a:rPr lang="en-US" dirty="0" err="1" smtClean="0"/>
              <a:t>i</a:t>
            </a:r>
            <a:r>
              <a:rPr lang="en-US" dirty="0" smtClean="0"/>
              <a:t>);</a:t>
            </a:r>
          </a:p>
          <a:p>
            <a:pPr lvl="1"/>
            <a:r>
              <a:rPr lang="en-US" dirty="0" smtClean="0"/>
              <a:t>		</a:t>
            </a:r>
            <a:r>
              <a:rPr lang="en-US" dirty="0" err="1" smtClean="0"/>
              <a:t>System.</a:t>
            </a:r>
            <a:r>
              <a:rPr lang="en-US" b="1" i="1" dirty="0" err="1" smtClean="0"/>
              <a:t>out</a:t>
            </a:r>
            <a:r>
              <a:rPr lang="en-US" dirty="0" err="1" smtClean="0"/>
              <a:t>.println</a:t>
            </a:r>
            <a:r>
              <a:rPr lang="en-US" dirty="0" smtClean="0"/>
              <a:t>(</a:t>
            </a:r>
            <a:r>
              <a:rPr lang="en-US" dirty="0" err="1" smtClean="0"/>
              <a:t>x.get</a:t>
            </a:r>
            <a:r>
              <a:rPr lang="en-US" dirty="0" smtClean="0"/>
              <a:t>(</a:t>
            </a:r>
            <a:r>
              <a:rPr lang="en-US" dirty="0" err="1" smtClean="0"/>
              <a:t>i</a:t>
            </a:r>
            <a:r>
              <a:rPr lang="en-US" dirty="0" smtClean="0"/>
              <a:t>));</a:t>
            </a:r>
          </a:p>
          <a:p>
            <a:pPr lvl="1"/>
            <a:r>
              <a:rPr lang="en-US" dirty="0" smtClean="0"/>
              <a:t>		}}	</a:t>
            </a:r>
          </a:p>
          <a:p>
            <a:pPr lvl="1"/>
            <a:r>
              <a:rPr lang="en-US" dirty="0" smtClean="0"/>
              <a:t>	}</a:t>
            </a:r>
          </a:p>
          <a:p>
            <a:pPr lvl="1"/>
            <a:r>
              <a:rPr lang="en-US" b="1" dirty="0" smtClean="0"/>
              <a:t>Eg-2</a:t>
            </a:r>
          </a:p>
          <a:p>
            <a:pPr lvl="2">
              <a:buNone/>
            </a:pPr>
            <a:r>
              <a:rPr lang="en-US"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lvl="2">
              <a:buNone/>
            </a:pPr>
            <a:r>
              <a:rPr lang="en-US" sz="2000" dirty="0" smtClean="0"/>
              <a:t>   </a:t>
            </a:r>
            <a:r>
              <a:rPr lang="en-US" sz="2000" dirty="0" err="1" smtClean="0"/>
              <a:t>list.add</a:t>
            </a:r>
            <a:r>
              <a:rPr lang="en-US" sz="2000" dirty="0" smtClean="0"/>
              <a:t>(“banana");  </a:t>
            </a:r>
          </a:p>
          <a:p>
            <a:pPr lvl="2">
              <a:buNone/>
            </a:pPr>
            <a:r>
              <a:rPr lang="en-US" sz="2000" dirty="0" smtClean="0"/>
              <a:t>   </a:t>
            </a:r>
            <a:r>
              <a:rPr lang="en-US" sz="2000" dirty="0" err="1" smtClean="0"/>
              <a:t>list.add</a:t>
            </a:r>
            <a:r>
              <a:rPr lang="en-US" sz="2000" dirty="0" smtClean="0"/>
              <a:t>(“Apple");  </a:t>
            </a:r>
          </a:p>
          <a:p>
            <a:pPr lvl="2">
              <a:buNone/>
            </a:pPr>
            <a:r>
              <a:rPr lang="en-US" sz="2000" dirty="0" smtClean="0"/>
              <a:t>   </a:t>
            </a:r>
            <a:r>
              <a:rPr lang="en-US" sz="2000" dirty="0" err="1" smtClean="0"/>
              <a:t>list.add</a:t>
            </a:r>
            <a:r>
              <a:rPr lang="en-US" sz="2000" dirty="0" smtClean="0"/>
              <a:t>(“orange");  </a:t>
            </a:r>
          </a:p>
          <a:p>
            <a:pPr lvl="2">
              <a:buNone/>
            </a:pPr>
            <a:r>
              <a:rPr lang="en-US" sz="2000" dirty="0" smtClean="0"/>
              <a:t>   </a:t>
            </a:r>
            <a:r>
              <a:rPr lang="en-US" sz="2000" b="1" dirty="0" smtClean="0"/>
              <a:t>for</a:t>
            </a:r>
            <a:r>
              <a:rPr lang="en-US" sz="2000" dirty="0" smtClean="0"/>
              <a:t>(String s:list){  </a:t>
            </a:r>
          </a:p>
          <a:p>
            <a:pPr lvl="2">
              <a:buNone/>
            </a:pPr>
            <a:r>
              <a:rPr lang="en-US" sz="2000" dirty="0" smtClean="0"/>
              <a:t>     </a:t>
            </a:r>
            <a:r>
              <a:rPr lang="en-US" sz="2000" dirty="0" err="1" smtClean="0"/>
              <a:t>System.out.println</a:t>
            </a:r>
            <a:r>
              <a:rPr lang="en-US" sz="2000" dirty="0" smtClean="0"/>
              <a:t>(s);  </a:t>
            </a:r>
          </a:p>
          <a:p>
            <a:pPr lvl="2">
              <a:buNone/>
            </a:pPr>
            <a:r>
              <a:rPr lang="en-US" sz="2000" dirty="0" smtClean="0"/>
              <a:t>   }  </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37</a:t>
            </a:fld>
            <a:endParaRPr lang="de-D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Methods-User defined</a:t>
            </a:r>
            <a:endParaRPr lang="en-US" dirty="0"/>
          </a:p>
        </p:txBody>
      </p:sp>
      <p:sp>
        <p:nvSpPr>
          <p:cNvPr id="3" name="Content Placeholder 2"/>
          <p:cNvSpPr>
            <a:spLocks noGrp="1"/>
          </p:cNvSpPr>
          <p:nvPr>
            <p:ph idx="1"/>
          </p:nvPr>
        </p:nvSpPr>
        <p:spPr>
          <a:xfrm>
            <a:off x="1219200" y="1295400"/>
            <a:ext cx="7772400" cy="5181600"/>
          </a:xfrm>
        </p:spPr>
        <p:txBody>
          <a:bodyPr/>
          <a:lstStyle/>
          <a:p>
            <a:r>
              <a:rPr lang="en-US" dirty="0" smtClean="0"/>
              <a:t>Methods also defined outside main and called in the main whenever necessary.</a:t>
            </a:r>
          </a:p>
          <a:p>
            <a:r>
              <a:rPr lang="en-US" b="1" dirty="0" smtClean="0"/>
              <a:t>Example:</a:t>
            </a:r>
            <a:endParaRPr lang="en-US" dirty="0" smtClean="0"/>
          </a:p>
          <a:p>
            <a:r>
              <a:rPr lang="en-US" dirty="0" smtClean="0"/>
              <a:t>import </a:t>
            </a:r>
            <a:r>
              <a:rPr lang="en-US" dirty="0" err="1" smtClean="0"/>
              <a:t>java.util.Scanner</a:t>
            </a:r>
            <a:r>
              <a:rPr lang="en-US" dirty="0" smtClean="0"/>
              <a:t>; </a:t>
            </a:r>
          </a:p>
          <a:p>
            <a:r>
              <a:rPr lang="en-US" dirty="0" smtClean="0"/>
              <a:t>public class Func1 {</a:t>
            </a:r>
          </a:p>
          <a:p>
            <a:r>
              <a:rPr lang="en-US" dirty="0" smtClean="0"/>
              <a:t>	public static void main(String[] </a:t>
            </a:r>
            <a:r>
              <a:rPr lang="en-US" dirty="0" err="1" smtClean="0"/>
              <a:t>args</a:t>
            </a:r>
            <a:r>
              <a:rPr lang="en-US" dirty="0" smtClean="0"/>
              <a:t>)</a:t>
            </a:r>
          </a:p>
          <a:p>
            <a:r>
              <a:rPr lang="en-US" dirty="0" smtClean="0"/>
              <a:t>	{</a:t>
            </a:r>
          </a:p>
          <a:p>
            <a:r>
              <a:rPr lang="en-US" dirty="0" smtClean="0"/>
              <a:t>		pr();</a:t>
            </a:r>
          </a:p>
          <a:p>
            <a:r>
              <a:rPr lang="en-US" dirty="0" smtClean="0"/>
              <a:t>		Func1.pr2();		</a:t>
            </a:r>
          </a:p>
          <a:p>
            <a:r>
              <a:rPr lang="en-US" dirty="0" smtClean="0"/>
              <a:t>          }</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38</a:t>
            </a:fld>
            <a:endParaRPr 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19200" y="1143000"/>
            <a:ext cx="7772400" cy="5334000"/>
          </a:xfrm>
        </p:spPr>
        <p:txBody>
          <a:bodyPr/>
          <a:lstStyle/>
          <a:p>
            <a:r>
              <a:rPr lang="en-US" dirty="0" smtClean="0"/>
              <a:t>public static void pr()</a:t>
            </a:r>
          </a:p>
          <a:p>
            <a:r>
              <a:rPr lang="en-US" dirty="0" smtClean="0"/>
              <a:t>{</a:t>
            </a:r>
            <a:r>
              <a:rPr lang="en-US" dirty="0" err="1" smtClean="0"/>
              <a:t>System.out.println</a:t>
            </a:r>
            <a:r>
              <a:rPr lang="en-US" dirty="0" smtClean="0"/>
              <a:t>("hello");	</a:t>
            </a:r>
          </a:p>
          <a:p>
            <a:r>
              <a:rPr lang="en-US" dirty="0" smtClean="0"/>
              <a:t>}</a:t>
            </a:r>
          </a:p>
          <a:p>
            <a:r>
              <a:rPr lang="en-US" dirty="0" smtClean="0"/>
              <a:t>public  static void pr2()</a:t>
            </a:r>
          </a:p>
          <a:p>
            <a:r>
              <a:rPr lang="en-US" dirty="0" smtClean="0"/>
              <a:t>{    </a:t>
            </a:r>
            <a:r>
              <a:rPr lang="en-US" dirty="0" err="1" smtClean="0"/>
              <a:t>int</a:t>
            </a:r>
            <a:r>
              <a:rPr lang="en-US" dirty="0" smtClean="0"/>
              <a:t> </a:t>
            </a:r>
            <a:r>
              <a:rPr lang="en-US" dirty="0" err="1" smtClean="0"/>
              <a:t>x,y,r</a:t>
            </a:r>
            <a:r>
              <a:rPr lang="en-US" dirty="0" smtClean="0"/>
              <a:t>;</a:t>
            </a:r>
          </a:p>
          <a:p>
            <a:r>
              <a:rPr lang="en-US" dirty="0" smtClean="0"/>
              <a:t>	Scanner s=new Scanner (</a:t>
            </a:r>
            <a:r>
              <a:rPr lang="en-US" dirty="0" err="1" smtClean="0"/>
              <a:t>System.in</a:t>
            </a:r>
            <a:r>
              <a:rPr lang="en-US" dirty="0" smtClean="0"/>
              <a:t>);</a:t>
            </a:r>
          </a:p>
          <a:p>
            <a:r>
              <a:rPr lang="en-US" dirty="0" smtClean="0"/>
              <a:t>	</a:t>
            </a:r>
            <a:r>
              <a:rPr lang="en-US" dirty="0" err="1" smtClean="0"/>
              <a:t>System.out.println</a:t>
            </a:r>
            <a:r>
              <a:rPr lang="en-US" dirty="0" smtClean="0"/>
              <a:t> ("enter...");</a:t>
            </a:r>
          </a:p>
          <a:p>
            <a:r>
              <a:rPr lang="en-US" dirty="0" smtClean="0"/>
              <a:t>	x=</a:t>
            </a:r>
            <a:r>
              <a:rPr lang="en-US" dirty="0" err="1" smtClean="0"/>
              <a:t>s.nextInt</a:t>
            </a:r>
            <a:r>
              <a:rPr lang="en-US" dirty="0" smtClean="0"/>
              <a:t>();  y=</a:t>
            </a:r>
            <a:r>
              <a:rPr lang="en-US" dirty="0" err="1" smtClean="0"/>
              <a:t>s.nextInt</a:t>
            </a:r>
            <a:r>
              <a:rPr lang="en-US" dirty="0" smtClean="0"/>
              <a:t>();</a:t>
            </a:r>
          </a:p>
          <a:p>
            <a:r>
              <a:rPr lang="en-US" dirty="0" smtClean="0"/>
              <a:t>	r=</a:t>
            </a:r>
            <a:r>
              <a:rPr lang="en-US" dirty="0" err="1" smtClean="0"/>
              <a:t>x+y</a:t>
            </a:r>
            <a:r>
              <a:rPr lang="en-US" dirty="0" smtClean="0"/>
              <a:t>;</a:t>
            </a:r>
          </a:p>
          <a:p>
            <a:r>
              <a:rPr lang="en-US" dirty="0" smtClean="0"/>
              <a:t>	</a:t>
            </a:r>
            <a:r>
              <a:rPr lang="en-US" dirty="0" err="1" smtClean="0"/>
              <a:t>System.out.println</a:t>
            </a:r>
            <a:r>
              <a:rPr lang="en-US" dirty="0" smtClean="0"/>
              <a:t>("res="+r);}</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39</a:t>
            </a:fld>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Overview (cnt’d)</a:t>
            </a:r>
          </a:p>
        </p:txBody>
      </p:sp>
      <p:sp>
        <p:nvSpPr>
          <p:cNvPr id="8195" name="Content Placeholder 2"/>
          <p:cNvSpPr>
            <a:spLocks noGrp="1"/>
          </p:cNvSpPr>
          <p:nvPr>
            <p:ph idx="1"/>
          </p:nvPr>
        </p:nvSpPr>
        <p:spPr/>
        <p:txBody>
          <a:bodyPr/>
          <a:lstStyle/>
          <a:p>
            <a:pPr algn="just"/>
            <a:r>
              <a:rPr lang="en-US" sz="2200" smtClean="0"/>
              <a:t>An interpreter reads the byte code and translates into a sequence of commands that can be directly executed by the computer. </a:t>
            </a:r>
          </a:p>
          <a:p>
            <a:pPr algn="just"/>
            <a:r>
              <a:rPr lang="en-US" sz="2200" smtClean="0"/>
              <a:t>Because the execution of every Java program is under the control of the JVM, the JVM can contain the program and prevent it from generating side effects outside of the system.</a:t>
            </a:r>
          </a:p>
          <a:p>
            <a:endParaRPr lang="en-US" sz="2200" smtClean="0"/>
          </a:p>
        </p:txBody>
      </p:sp>
      <p:sp>
        <p:nvSpPr>
          <p:cNvPr id="8196" name="Slide Number Placeholder 3"/>
          <p:cNvSpPr>
            <a:spLocks noGrp="1"/>
          </p:cNvSpPr>
          <p:nvPr>
            <p:ph type="sldNum" sz="quarter" idx="10"/>
          </p:nvPr>
        </p:nvSpPr>
        <p:spPr>
          <a:noFill/>
        </p:spPr>
        <p:txBody>
          <a:bodyPr/>
          <a:lstStyle/>
          <a:p>
            <a:fld id="{374D8DE4-1093-4F18-A2B8-5A07D8936CB1}" type="slidenum">
              <a:rPr lang="de-DE" smtClean="0"/>
              <a:pPr/>
              <a:t>4</a:t>
            </a:fld>
            <a:endParaRPr lang="de-DE"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Addition of two numbers using Scanner</a:t>
            </a:r>
          </a:p>
          <a:p>
            <a:r>
              <a:rPr lang="en-US" dirty="0" smtClean="0"/>
              <a:t>Addition of two numbers using </a:t>
            </a:r>
            <a:r>
              <a:rPr lang="en-US" dirty="0" err="1" smtClean="0"/>
              <a:t>JOptionPane</a:t>
            </a:r>
            <a:endParaRPr lang="en-US" dirty="0" smtClean="0"/>
          </a:p>
          <a:p>
            <a:r>
              <a:rPr lang="en-US" dirty="0" smtClean="0"/>
              <a:t>Checking the number even or not…using if</a:t>
            </a:r>
          </a:p>
          <a:p>
            <a:r>
              <a:rPr lang="en-US" dirty="0" smtClean="0"/>
              <a:t>Displaying all squares of 1 to 10..using do while</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40</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Overview (cnt’d)</a:t>
            </a:r>
          </a:p>
        </p:txBody>
      </p:sp>
      <p:sp>
        <p:nvSpPr>
          <p:cNvPr id="9219" name="Slide Number Placeholder 3"/>
          <p:cNvSpPr>
            <a:spLocks noGrp="1"/>
          </p:cNvSpPr>
          <p:nvPr>
            <p:ph type="sldNum" sz="quarter" idx="10"/>
          </p:nvPr>
        </p:nvSpPr>
        <p:spPr>
          <a:noFill/>
        </p:spPr>
        <p:txBody>
          <a:bodyPr/>
          <a:lstStyle/>
          <a:p>
            <a:fld id="{8F0280AF-6B92-4CD5-8B50-6C89AAF33127}" type="slidenum">
              <a:rPr lang="de-DE" smtClean="0"/>
              <a:pPr/>
              <a:t>5</a:t>
            </a:fld>
            <a:endParaRPr lang="de-DE" smtClean="0"/>
          </a:p>
        </p:txBody>
      </p:sp>
      <p:pic>
        <p:nvPicPr>
          <p:cNvPr id="9220" name="Picture 2"/>
          <p:cNvPicPr>
            <a:picLocks noChangeAspect="1" noChangeArrowheads="1"/>
          </p:cNvPicPr>
          <p:nvPr/>
        </p:nvPicPr>
        <p:blipFill>
          <a:blip r:embed="rId2"/>
          <a:srcRect/>
          <a:stretch>
            <a:fillRect/>
          </a:stretch>
        </p:blipFill>
        <p:spPr bwMode="auto">
          <a:xfrm>
            <a:off x="1176338" y="914400"/>
            <a:ext cx="679132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05FF768B-449A-4B25-A41B-DBB33CFF39D4}" type="slidenum">
              <a:rPr lang="de-DE" smtClean="0"/>
              <a:pPr/>
              <a:t>6</a:t>
            </a:fld>
            <a:endParaRPr lang="de-DE" smtClean="0"/>
          </a:p>
        </p:txBody>
      </p:sp>
      <p:pic>
        <p:nvPicPr>
          <p:cNvPr id="10243" name="Picture 2"/>
          <p:cNvPicPr>
            <a:picLocks noChangeAspect="1" noChangeArrowheads="1"/>
          </p:cNvPicPr>
          <p:nvPr/>
        </p:nvPicPr>
        <p:blipFill>
          <a:blip r:embed="rId2"/>
          <a:srcRect/>
          <a:stretch>
            <a:fillRect/>
          </a:stretch>
        </p:blipFill>
        <p:spPr bwMode="auto">
          <a:xfrm>
            <a:off x="2357438" y="2390775"/>
            <a:ext cx="4429125"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API, JDK, and IDE</a:t>
            </a:r>
          </a:p>
        </p:txBody>
      </p:sp>
      <p:sp>
        <p:nvSpPr>
          <p:cNvPr id="29699" name="Content Placeholder 2"/>
          <p:cNvSpPr>
            <a:spLocks noGrp="1"/>
          </p:cNvSpPr>
          <p:nvPr>
            <p:ph idx="1"/>
          </p:nvPr>
        </p:nvSpPr>
        <p:spPr/>
        <p:txBody>
          <a:bodyPr/>
          <a:lstStyle/>
          <a:p>
            <a:pPr algn="just"/>
            <a:r>
              <a:rPr lang="en-US" sz="2200" smtClean="0"/>
              <a:t>Computer languages have strict rules of usage. </a:t>
            </a:r>
          </a:p>
          <a:p>
            <a:pPr algn="just"/>
            <a:r>
              <a:rPr lang="en-US" sz="2200" smtClean="0"/>
              <a:t>If you do not follow the rules when writing a program, the computer will be unable to understand it.</a:t>
            </a:r>
          </a:p>
          <a:p>
            <a:pPr algn="just"/>
            <a:r>
              <a:rPr lang="en-US" sz="2200" smtClean="0"/>
              <a:t>The Java language specification and </a:t>
            </a:r>
            <a:r>
              <a:rPr lang="it-IT" sz="2200" smtClean="0"/>
              <a:t>Java API define the Java standard.</a:t>
            </a:r>
          </a:p>
          <a:p>
            <a:pPr algn="just"/>
            <a:r>
              <a:rPr lang="en-US" sz="2200" smtClean="0"/>
              <a:t>The </a:t>
            </a:r>
            <a:r>
              <a:rPr lang="en-US" sz="2200" i="1" smtClean="0"/>
              <a:t>Java language specification is a technical definition of the language that includes the </a:t>
            </a:r>
            <a:r>
              <a:rPr lang="en-US" sz="2200" smtClean="0"/>
              <a:t>syntax and semantics of the Java programming language.</a:t>
            </a:r>
          </a:p>
          <a:p>
            <a:pPr algn="just"/>
            <a:r>
              <a:rPr lang="en-US" sz="2200" smtClean="0"/>
              <a:t>The </a:t>
            </a:r>
            <a:r>
              <a:rPr lang="en-US" sz="2200" i="1" smtClean="0"/>
              <a:t>application program interface (API) contains predefined classes and interfaces for </a:t>
            </a:r>
            <a:r>
              <a:rPr lang="en-US" sz="2200" smtClean="0"/>
              <a:t>developing Java programs.</a:t>
            </a:r>
          </a:p>
          <a:p>
            <a:pPr algn="just"/>
            <a:r>
              <a:rPr lang="en-US" sz="2200" smtClean="0"/>
              <a:t>The Java language specification is stable, but the API is still expanding.</a:t>
            </a:r>
          </a:p>
        </p:txBody>
      </p:sp>
      <p:sp>
        <p:nvSpPr>
          <p:cNvPr id="29700" name="Slide Number Placeholder 3"/>
          <p:cNvSpPr>
            <a:spLocks noGrp="1"/>
          </p:cNvSpPr>
          <p:nvPr>
            <p:ph type="sldNum" sz="quarter" idx="10"/>
          </p:nvPr>
        </p:nvSpPr>
        <p:spPr>
          <a:noFill/>
        </p:spPr>
        <p:txBody>
          <a:bodyPr/>
          <a:lstStyle/>
          <a:p>
            <a:fld id="{F5CDEFE1-9702-4932-926C-42C6EB576EDF}" type="slidenum">
              <a:rPr lang="de-DE" smtClean="0"/>
              <a:pPr/>
              <a:t>7</a:t>
            </a:fld>
            <a:endParaRPr lang="de-DE"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API…</a:t>
            </a:r>
          </a:p>
        </p:txBody>
      </p:sp>
      <p:sp>
        <p:nvSpPr>
          <p:cNvPr id="3" name="Content Placeholder 2"/>
          <p:cNvSpPr>
            <a:spLocks noGrp="1"/>
          </p:cNvSpPr>
          <p:nvPr>
            <p:ph idx="1"/>
          </p:nvPr>
        </p:nvSpPr>
        <p:spPr/>
        <p:txBody>
          <a:bodyPr/>
          <a:lstStyle/>
          <a:p>
            <a:pPr algn="just">
              <a:defRPr/>
            </a:pPr>
            <a:r>
              <a:rPr lang="en-US" sz="2200" dirty="0" smtClean="0"/>
              <a:t>Java comes in three editions: </a:t>
            </a:r>
          </a:p>
          <a:p>
            <a:pPr lvl="1" algn="just">
              <a:defRPr/>
            </a:pPr>
            <a:r>
              <a:rPr lang="en-US" sz="1800" i="1" dirty="0" smtClean="0">
                <a:ea typeface="+mn-ea"/>
                <a:cs typeface="+mn-cs"/>
              </a:rPr>
              <a:t>Java Standard Edition (Java SE) - </a:t>
            </a:r>
            <a:r>
              <a:rPr lang="en-US" sz="1800" dirty="0" smtClean="0">
                <a:ea typeface="+mn-ea"/>
                <a:cs typeface="+mn-cs"/>
              </a:rPr>
              <a:t>to develop client-side standalone applications or applets.</a:t>
            </a:r>
          </a:p>
          <a:p>
            <a:pPr lvl="1" algn="just">
              <a:defRPr/>
            </a:pPr>
            <a:r>
              <a:rPr lang="en-US" sz="1800" i="1" dirty="0" smtClean="0">
                <a:ea typeface="+mn-ea"/>
                <a:cs typeface="+mn-cs"/>
              </a:rPr>
              <a:t>Java Enterprise Edition (Java EE) - </a:t>
            </a:r>
            <a:r>
              <a:rPr lang="en-US" sz="1800" dirty="0" smtClean="0">
                <a:ea typeface="+mn-ea"/>
                <a:cs typeface="+mn-cs"/>
              </a:rPr>
              <a:t>to develop server-side applications, such as Java </a:t>
            </a:r>
            <a:r>
              <a:rPr lang="en-US" sz="1800" dirty="0" err="1" smtClean="0">
                <a:ea typeface="+mn-ea"/>
                <a:cs typeface="+mn-cs"/>
              </a:rPr>
              <a:t>servlets</a:t>
            </a:r>
            <a:r>
              <a:rPr lang="en-US" sz="1800" dirty="0" smtClean="0">
                <a:ea typeface="+mn-ea"/>
                <a:cs typeface="+mn-cs"/>
              </a:rPr>
              <a:t> and </a:t>
            </a:r>
            <a:r>
              <a:rPr lang="en-US" sz="1800" dirty="0" err="1" smtClean="0">
                <a:ea typeface="+mn-ea"/>
                <a:cs typeface="+mn-cs"/>
              </a:rPr>
              <a:t>JavaServer</a:t>
            </a:r>
            <a:r>
              <a:rPr lang="en-US" sz="1800" dirty="0" smtClean="0">
                <a:ea typeface="+mn-ea"/>
                <a:cs typeface="+mn-cs"/>
              </a:rPr>
              <a:t> Pages.</a:t>
            </a:r>
            <a:endParaRPr lang="en-US" sz="1800" i="1" dirty="0" smtClean="0">
              <a:ea typeface="+mn-ea"/>
              <a:cs typeface="+mn-cs"/>
            </a:endParaRPr>
          </a:p>
          <a:p>
            <a:pPr lvl="1" algn="just">
              <a:defRPr/>
            </a:pPr>
            <a:r>
              <a:rPr lang="en-US" sz="1800" i="1" dirty="0" smtClean="0">
                <a:ea typeface="+mn-ea"/>
                <a:cs typeface="+mn-cs"/>
              </a:rPr>
              <a:t>Java Micro Edition (Java ME) - </a:t>
            </a:r>
            <a:r>
              <a:rPr lang="en-US" sz="1800" dirty="0" smtClean="0"/>
              <a:t>to develop applications for mobile devices</a:t>
            </a:r>
          </a:p>
          <a:p>
            <a:pPr algn="just">
              <a:defRPr/>
            </a:pPr>
            <a:r>
              <a:rPr lang="en-US" sz="2200" dirty="0" smtClean="0"/>
              <a:t>There are many versions of Java SE. The latest is Java SE 8.</a:t>
            </a:r>
          </a:p>
          <a:p>
            <a:pPr algn="just">
              <a:defRPr/>
            </a:pPr>
            <a:r>
              <a:rPr lang="en-US" sz="2200" b="1" dirty="0" smtClean="0"/>
              <a:t>JDK</a:t>
            </a:r>
            <a:r>
              <a:rPr lang="en-US" sz="2200" dirty="0" smtClean="0"/>
              <a:t> consists of a set of separate programs, each invoked from a command line, for developing and testing Java programs.</a:t>
            </a:r>
          </a:p>
          <a:p>
            <a:pPr algn="just">
              <a:defRPr/>
            </a:pPr>
            <a:r>
              <a:rPr lang="en-US" sz="2000" dirty="0" smtClean="0"/>
              <a:t>Besides JDK, you can use a Java development tool (e.g., Net-Beans, Eclipse, etc) – provides IDE </a:t>
            </a:r>
            <a:endParaRPr lang="en-US" sz="2200" dirty="0"/>
          </a:p>
        </p:txBody>
      </p:sp>
      <p:sp>
        <p:nvSpPr>
          <p:cNvPr id="30724" name="Slide Number Placeholder 3"/>
          <p:cNvSpPr>
            <a:spLocks noGrp="1"/>
          </p:cNvSpPr>
          <p:nvPr>
            <p:ph type="sldNum" sz="quarter" idx="10"/>
          </p:nvPr>
        </p:nvSpPr>
        <p:spPr>
          <a:noFill/>
        </p:spPr>
        <p:txBody>
          <a:bodyPr/>
          <a:lstStyle/>
          <a:p>
            <a:fld id="{D2B0504B-6E6D-4539-9B21-A82B51B00311}" type="slidenum">
              <a:rPr lang="de-DE" smtClean="0"/>
              <a:pPr/>
              <a:t>8</a:t>
            </a:fld>
            <a:endParaRPr lang="de-DE"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Structure of simple program</a:t>
            </a:r>
            <a:endParaRPr lang="en-US" dirty="0"/>
          </a:p>
        </p:txBody>
      </p:sp>
      <p:sp>
        <p:nvSpPr>
          <p:cNvPr id="3" name="Content Placeholder 2"/>
          <p:cNvSpPr>
            <a:spLocks noGrp="1"/>
          </p:cNvSpPr>
          <p:nvPr>
            <p:ph idx="1"/>
          </p:nvPr>
        </p:nvSpPr>
        <p:spPr/>
        <p:txBody>
          <a:bodyPr/>
          <a:lstStyle/>
          <a:p>
            <a:r>
              <a:rPr lang="en-US" dirty="0" smtClean="0"/>
              <a:t>A Java program has the following structure</a:t>
            </a:r>
          </a:p>
          <a:p>
            <a:r>
              <a:rPr lang="en-US" dirty="0" smtClean="0"/>
              <a:t>[Comments]</a:t>
            </a:r>
          </a:p>
          <a:p>
            <a:r>
              <a:rPr lang="en-US" dirty="0" smtClean="0"/>
              <a:t>[imported packages]</a:t>
            </a:r>
          </a:p>
          <a:p>
            <a:r>
              <a:rPr lang="en-US" dirty="0" smtClean="0"/>
              <a:t>[Global variable declarations]</a:t>
            </a:r>
          </a:p>
          <a:p>
            <a:r>
              <a:rPr lang="en-US" dirty="0" smtClean="0"/>
              <a:t>[Class Definition]</a:t>
            </a:r>
          </a:p>
          <a:p>
            <a:r>
              <a:rPr lang="en-US" dirty="0" smtClean="0"/>
              <a:t> [Definitions of functions]</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9</a:t>
            </a:fld>
            <a:endParaRPr lang="de-DE"/>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end{document}&#10;"/>
  <p:tag name="TEX2PS" val="latex $(base).tex; dvips -D $(res) -E -o $(base).ps $(base).dvi"/>
  <p:tag name="TEX2PSBATCH" val="latex --interaction=nonstopmode $(base).tex; dvips -D $(res) -E -o $(base).ps $(base).dvi"/>
  <p:tag name="DEFAULTWIDTH" val="324"/>
  <p:tag name="DEFAULTHEIGHT" val="370"/>
  <p:tag name="DEFAULTMAGNIFICATION" val="2"/>
  <p:tag name="DEFAULTFONTSIZE" val="10"/>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24253</TotalTime>
  <Words>1894</Words>
  <Application>Microsoft Office PowerPoint</Application>
  <PresentationFormat>On-screen Show (4:3)</PresentationFormat>
  <Paragraphs>395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Blends</vt:lpstr>
      <vt:lpstr>Slide 1</vt:lpstr>
      <vt:lpstr>Overview of Java Programming</vt:lpstr>
      <vt:lpstr>Overview (cnt’d)</vt:lpstr>
      <vt:lpstr>Overview (cnt’d)</vt:lpstr>
      <vt:lpstr>Overview (cnt’d)</vt:lpstr>
      <vt:lpstr>Slide 6</vt:lpstr>
      <vt:lpstr>API, JDK, and IDE</vt:lpstr>
      <vt:lpstr>API…</vt:lpstr>
      <vt:lpstr>Structure of simple program</vt:lpstr>
      <vt:lpstr>Simple java program</vt:lpstr>
      <vt:lpstr>Using Dialogue box(built in-class)</vt:lpstr>
      <vt:lpstr>Identifiers</vt:lpstr>
      <vt:lpstr>Variables</vt:lpstr>
      <vt:lpstr>Data types:</vt:lpstr>
      <vt:lpstr>cnt’d…</vt:lpstr>
      <vt:lpstr>Constants</vt:lpstr>
      <vt:lpstr>Operators </vt:lpstr>
      <vt:lpstr>Cont…</vt:lpstr>
      <vt:lpstr>Simple Type Conversion/Casting</vt:lpstr>
      <vt:lpstr>Basic Classes</vt:lpstr>
      <vt:lpstr>Cont…</vt:lpstr>
      <vt:lpstr>Cont…</vt:lpstr>
      <vt:lpstr>Examples:</vt:lpstr>
      <vt:lpstr>Examples:</vt:lpstr>
      <vt:lpstr>4. Type-classes</vt:lpstr>
      <vt:lpstr>5. Math-class</vt:lpstr>
      <vt:lpstr>Cont…</vt:lpstr>
      <vt:lpstr>6. Random</vt:lpstr>
      <vt:lpstr>Basic Control Structures</vt:lpstr>
      <vt:lpstr>2. Looping structure</vt:lpstr>
      <vt:lpstr>For-each</vt:lpstr>
      <vt:lpstr>3. Branching statement</vt:lpstr>
      <vt:lpstr>Arrays</vt:lpstr>
      <vt:lpstr>Cont…</vt:lpstr>
      <vt:lpstr>Array-Lists</vt:lpstr>
      <vt:lpstr>Example</vt:lpstr>
      <vt:lpstr>Cont…</vt:lpstr>
      <vt:lpstr>Methods-User defined</vt:lpstr>
      <vt:lpstr>Cont…</vt:lpstr>
      <vt:lpstr>Exercises</vt:lpstr>
    </vt:vector>
  </TitlesOfParts>
  <Company>Addis Ababa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Mulugeta Libsie</dc:creator>
  <cp:lastModifiedBy>Bk</cp:lastModifiedBy>
  <cp:revision>1655</cp:revision>
  <cp:lastPrinted>2001-01-16T14:03:29Z</cp:lastPrinted>
  <dcterms:created xsi:type="dcterms:W3CDTF">2000-12-18T09:01:31Z</dcterms:created>
  <dcterms:modified xsi:type="dcterms:W3CDTF">2016-11-17T05:10:44Z</dcterms:modified>
</cp:coreProperties>
</file>