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7"/>
  </p:notesMasterIdLst>
  <p:handoutMasterIdLst>
    <p:handoutMasterId r:id="rId38"/>
  </p:handoutMasterIdLst>
  <p:sldIdLst>
    <p:sldId id="505" r:id="rId2"/>
    <p:sldId id="540" r:id="rId3"/>
    <p:sldId id="580" r:id="rId4"/>
    <p:sldId id="588" r:id="rId5"/>
    <p:sldId id="561" r:id="rId6"/>
    <p:sldId id="533" r:id="rId7"/>
    <p:sldId id="563" r:id="rId8"/>
    <p:sldId id="581" r:id="rId9"/>
    <p:sldId id="564" r:id="rId10"/>
    <p:sldId id="562" r:id="rId11"/>
    <p:sldId id="565" r:id="rId12"/>
    <p:sldId id="566" r:id="rId13"/>
    <p:sldId id="567" r:id="rId14"/>
    <p:sldId id="568" r:id="rId15"/>
    <p:sldId id="582" r:id="rId16"/>
    <p:sldId id="569" r:id="rId17"/>
    <p:sldId id="570" r:id="rId18"/>
    <p:sldId id="573" r:id="rId19"/>
    <p:sldId id="584" r:id="rId20"/>
    <p:sldId id="572" r:id="rId21"/>
    <p:sldId id="571" r:id="rId22"/>
    <p:sldId id="574" r:id="rId23"/>
    <p:sldId id="579" r:id="rId24"/>
    <p:sldId id="589" r:id="rId25"/>
    <p:sldId id="587" r:id="rId26"/>
    <p:sldId id="586" r:id="rId27"/>
    <p:sldId id="576" r:id="rId28"/>
    <p:sldId id="585" r:id="rId29"/>
    <p:sldId id="590" r:id="rId30"/>
    <p:sldId id="591" r:id="rId31"/>
    <p:sldId id="592" r:id="rId32"/>
    <p:sldId id="593" r:id="rId33"/>
    <p:sldId id="594" r:id="rId34"/>
    <p:sldId id="596" r:id="rId35"/>
    <p:sldId id="597" r:id="rId36"/>
  </p:sldIdLst>
  <p:sldSz cx="9144000" cy="6858000" type="screen4x3"/>
  <p:notesSz cx="7010400" cy="9296400"/>
  <p:custDataLst>
    <p:tags r:id="rId39"/>
  </p:custDataLst>
  <p:defaultTextStyle>
    <a:defPPr>
      <a:defRPr lang="en-US"/>
    </a:defPPr>
    <a:lvl1pPr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1pPr>
    <a:lvl2pPr marL="4572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2pPr>
    <a:lvl3pPr marL="9144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3pPr>
    <a:lvl4pPr marL="13716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4pPr>
    <a:lvl5pPr marL="1828800" algn="l" rtl="0" fontAlgn="base">
      <a:spcBef>
        <a:spcPct val="20000"/>
      </a:spcBef>
      <a:spcAft>
        <a:spcPct val="0"/>
      </a:spcAft>
      <a:buClr>
        <a:schemeClr val="hlink"/>
      </a:buClr>
      <a:buSzPct val="55000"/>
      <a:buFont typeface="Wingdings" pitchFamily="2" charset="2"/>
      <a:buChar char="n"/>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12">
          <p15:clr>
            <a:srgbClr val="A4A3A4"/>
          </p15:clr>
        </p15:guide>
        <p15:guide id="2" pos="2832">
          <p15:clr>
            <a:srgbClr val="A4A3A4"/>
          </p15:clr>
        </p15:guide>
      </p15:sldGuideLst>
    </p:ext>
    <p:ext uri="{2D200454-40CA-4A62-9FC3-DE9A4176ACB9}">
      <p15:notesGuideLst xmlns:p15="http://schemas.microsoft.com/office/powerpoint/2012/main">
        <p15:guide id="1" orient="horz" pos="2928">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BD3"/>
    <a:srgbClr val="FFFFCC"/>
    <a:srgbClr val="4CB453"/>
    <a:srgbClr val="A6A6E2"/>
    <a:srgbClr val="F2E092"/>
    <a:srgbClr val="CDB033"/>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12" autoAdjust="0"/>
  </p:normalViewPr>
  <p:slideViewPr>
    <p:cSldViewPr>
      <p:cViewPr varScale="1">
        <p:scale>
          <a:sx n="79" d="100"/>
          <a:sy n="79" d="100"/>
        </p:scale>
        <p:origin x="1140" y="96"/>
      </p:cViewPr>
      <p:guideLst>
        <p:guide orient="horz" pos="2112"/>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836" y="600"/>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2531" name="Rectangle 3"/>
          <p:cNvSpPr>
            <a:spLocks noGrp="1" noChangeArrowheads="1"/>
          </p:cNvSpPr>
          <p:nvPr>
            <p:ph type="dt" sz="quarter" idx="1"/>
          </p:nvPr>
        </p:nvSpPr>
        <p:spPr bwMode="auto">
          <a:xfrm>
            <a:off x="3971752" y="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FDD442A2-ECD0-4E72-AD35-BA70281D9A7D}" type="datetime1">
              <a:rPr lang="de-AT"/>
              <a:pPr>
                <a:defRPr/>
              </a:pPr>
              <a:t>18.01.2017</a:t>
            </a:fld>
            <a:endParaRPr lang="de-DE"/>
          </a:p>
        </p:txBody>
      </p:sp>
      <p:sp>
        <p:nvSpPr>
          <p:cNvPr id="22532" name="Rectangle 4"/>
          <p:cNvSpPr>
            <a:spLocks noGrp="1" noChangeArrowheads="1"/>
          </p:cNvSpPr>
          <p:nvPr>
            <p:ph type="ftr" sz="quarter" idx="2"/>
          </p:nvPr>
        </p:nvSpPr>
        <p:spPr bwMode="auto">
          <a:xfrm>
            <a:off x="0" y="883285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2533" name="Rectangle 5"/>
          <p:cNvSpPr>
            <a:spLocks noGrp="1" noChangeArrowheads="1"/>
          </p:cNvSpPr>
          <p:nvPr>
            <p:ph type="sldNum" sz="quarter" idx="3"/>
          </p:nvPr>
        </p:nvSpPr>
        <p:spPr bwMode="auto">
          <a:xfrm>
            <a:off x="3971752" y="883285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F9095AFA-2667-4ABB-A8D1-2E5DE3592DA6}" type="slidenum">
              <a:rPr lang="de-DE"/>
              <a:pPr>
                <a:defRPr/>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1507" name="Rectangle 3"/>
          <p:cNvSpPr>
            <a:spLocks noGrp="1" noChangeArrowheads="1"/>
          </p:cNvSpPr>
          <p:nvPr>
            <p:ph type="dt" idx="1"/>
          </p:nvPr>
        </p:nvSpPr>
        <p:spPr bwMode="auto">
          <a:xfrm>
            <a:off x="3971752" y="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B2CFFE6F-2525-4EA5-97D5-66806BEC1229}" type="datetime1">
              <a:rPr lang="de-AT"/>
              <a:pPr>
                <a:defRPr/>
              </a:pPr>
              <a:t>17.01.2017</a:t>
            </a:fld>
            <a:endParaRPr lang="de-DE"/>
          </a:p>
        </p:txBody>
      </p:sp>
      <p:sp>
        <p:nvSpPr>
          <p:cNvPr id="34820" name="Rectangle 4"/>
          <p:cNvSpPr>
            <a:spLocks noGrp="1" noRot="1" noChangeAspect="1" noChangeArrowheads="1" noTextEdit="1"/>
          </p:cNvSpPr>
          <p:nvPr>
            <p:ph type="sldImg" idx="2"/>
          </p:nvPr>
        </p:nvSpPr>
        <p:spPr bwMode="auto">
          <a:xfrm>
            <a:off x="1179513" y="696913"/>
            <a:ext cx="4651375" cy="3487737"/>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934721" y="4418014"/>
            <a:ext cx="5140960" cy="4181475"/>
          </a:xfrm>
          <a:prstGeom prst="rect">
            <a:avLst/>
          </a:prstGeom>
          <a:noFill/>
          <a:ln w="12700" cap="sq">
            <a:noFill/>
            <a:miter lim="800000"/>
            <a:headEnd type="none" w="sm" len="sm"/>
            <a:tailEnd type="none" w="sm" len="sm"/>
          </a:ln>
          <a:effectLst/>
        </p:spPr>
        <p:txBody>
          <a:bodyPr vert="horz" wrap="square" lIns="90151" tIns="45075" rIns="90151" bIns="45075" numCol="1" anchor="t" anchorCtr="0" compatLnSpc="1">
            <a:prstTxWarp prst="textNoShape">
              <a:avLst/>
            </a:prstTxWarp>
          </a:bodyPr>
          <a:lstStyle/>
          <a:p>
            <a:pPr lvl="0"/>
            <a:r>
              <a:rPr lang="de-DE" noProof="0"/>
              <a:t>Hier klicken, um Master-Textformat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21510" name="Rectangle 6"/>
          <p:cNvSpPr>
            <a:spLocks noGrp="1" noChangeArrowheads="1"/>
          </p:cNvSpPr>
          <p:nvPr>
            <p:ph type="ftr" sz="quarter" idx="4"/>
          </p:nvPr>
        </p:nvSpPr>
        <p:spPr bwMode="auto">
          <a:xfrm>
            <a:off x="0" y="883285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defTabSz="901700" eaLnBrk="0" hangingPunct="0">
              <a:spcBef>
                <a:spcPct val="0"/>
              </a:spcBef>
              <a:buClrTx/>
              <a:buSzTx/>
              <a:buFontTx/>
              <a:buNone/>
              <a:defRPr kumimoji="1" sz="1200">
                <a:latin typeface="Times New Roman" pitchFamily="18" charset="0"/>
                <a:cs typeface="Arial" charset="0"/>
              </a:defRPr>
            </a:lvl1pPr>
          </a:lstStyle>
          <a:p>
            <a:pPr>
              <a:defRPr/>
            </a:pPr>
            <a:endParaRPr lang="de-DE"/>
          </a:p>
        </p:txBody>
      </p:sp>
      <p:sp>
        <p:nvSpPr>
          <p:cNvPr id="21511" name="Rectangle 7"/>
          <p:cNvSpPr>
            <a:spLocks noGrp="1" noChangeArrowheads="1"/>
          </p:cNvSpPr>
          <p:nvPr>
            <p:ph type="sldNum" sz="quarter" idx="5"/>
          </p:nvPr>
        </p:nvSpPr>
        <p:spPr bwMode="auto">
          <a:xfrm>
            <a:off x="3971752" y="8832850"/>
            <a:ext cx="3038649" cy="463550"/>
          </a:xfrm>
          <a:prstGeom prst="rect">
            <a:avLst/>
          </a:prstGeom>
          <a:noFill/>
          <a:ln w="12700" cap="sq">
            <a:noFill/>
            <a:miter lim="800000"/>
            <a:headEnd type="none" w="sm" len="sm"/>
            <a:tailEnd type="none" w="sm" len="sm"/>
          </a:ln>
          <a:effectLst/>
        </p:spPr>
        <p:txBody>
          <a:bodyPr vert="horz" wrap="square" lIns="90151" tIns="45075" rIns="90151" bIns="45075" numCol="1" anchor="b" anchorCtr="0" compatLnSpc="1">
            <a:prstTxWarp prst="textNoShape">
              <a:avLst/>
            </a:prstTxWarp>
          </a:bodyPr>
          <a:lstStyle>
            <a:lvl1pPr algn="r" defTabSz="901700" eaLnBrk="0" hangingPunct="0">
              <a:spcBef>
                <a:spcPct val="0"/>
              </a:spcBef>
              <a:buClrTx/>
              <a:buSzTx/>
              <a:buFontTx/>
              <a:buNone/>
              <a:defRPr kumimoji="1" sz="1200">
                <a:latin typeface="Times New Roman" pitchFamily="18" charset="0"/>
                <a:cs typeface="Arial" charset="0"/>
              </a:defRPr>
            </a:lvl1pPr>
          </a:lstStyle>
          <a:p>
            <a:pPr>
              <a:defRPr/>
            </a:pPr>
            <a:fld id="{73D743F5-AEC8-45E9-ADDB-BE292BD63808}" type="slidenum">
              <a:rPr lang="de-DE"/>
              <a:pPr>
                <a:defRPr/>
              </a:pPr>
              <a:t>‹#›</a:t>
            </a:fld>
            <a:endParaRPr lang="de-DE"/>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B2CFFE6F-2525-4EA5-97D5-66806BEC1229}" type="datetime1">
              <a:rPr lang="de-AT" smtClean="0"/>
              <a:pPr>
                <a:defRPr/>
              </a:pPr>
              <a:t>18.01.2017</a:t>
            </a:fld>
            <a:endParaRPr lang="de-DE"/>
          </a:p>
        </p:txBody>
      </p:sp>
      <p:sp>
        <p:nvSpPr>
          <p:cNvPr id="5" name="Slide Number Placeholder 4"/>
          <p:cNvSpPr>
            <a:spLocks noGrp="1"/>
          </p:cNvSpPr>
          <p:nvPr>
            <p:ph type="sldNum" sz="quarter" idx="11"/>
          </p:nvPr>
        </p:nvSpPr>
        <p:spPr/>
        <p:txBody>
          <a:bodyPr/>
          <a:lstStyle/>
          <a:p>
            <a:pPr>
              <a:defRPr/>
            </a:pPr>
            <a:fld id="{73D743F5-AEC8-45E9-ADDB-BE292BD63808}" type="slidenum">
              <a:rPr lang="de-DE" smtClean="0"/>
              <a:pPr>
                <a:defRPr/>
              </a:pPr>
              <a:t>5</a:t>
            </a:fld>
            <a:endParaRPr lang="de-DE"/>
          </a:p>
        </p:txBody>
      </p:sp>
    </p:spTree>
    <p:extLst>
      <p:ext uri="{BB962C8B-B14F-4D97-AF65-F5344CB8AC3E}">
        <p14:creationId xmlns:p14="http://schemas.microsoft.com/office/powerpoint/2010/main" val="386317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B2CFFE6F-2525-4EA5-97D5-66806BEC1229}" type="datetime1">
              <a:rPr lang="de-AT" smtClean="0"/>
              <a:pPr>
                <a:defRPr/>
              </a:pPr>
              <a:t>18.01.2017</a:t>
            </a:fld>
            <a:endParaRPr lang="de-DE"/>
          </a:p>
        </p:txBody>
      </p:sp>
      <p:sp>
        <p:nvSpPr>
          <p:cNvPr id="5" name="Slide Number Placeholder 4"/>
          <p:cNvSpPr>
            <a:spLocks noGrp="1"/>
          </p:cNvSpPr>
          <p:nvPr>
            <p:ph type="sldNum" sz="quarter" idx="11"/>
          </p:nvPr>
        </p:nvSpPr>
        <p:spPr/>
        <p:txBody>
          <a:bodyPr/>
          <a:lstStyle/>
          <a:p>
            <a:pPr>
              <a:defRPr/>
            </a:pPr>
            <a:fld id="{73D743F5-AEC8-45E9-ADDB-BE292BD63808}" type="slidenum">
              <a:rPr lang="de-DE" smtClean="0"/>
              <a:pPr>
                <a:defRPr/>
              </a:pPr>
              <a:t>22</a:t>
            </a:fld>
            <a:endParaRPr lang="de-DE"/>
          </a:p>
        </p:txBody>
      </p:sp>
    </p:spTree>
    <p:extLst>
      <p:ext uri="{BB962C8B-B14F-4D97-AF65-F5344CB8AC3E}">
        <p14:creationId xmlns:p14="http://schemas.microsoft.com/office/powerpoint/2010/main" val="57343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547688"/>
            <a:ext cx="9009063" cy="1052512"/>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89804" name="Rectangle 12"/>
          <p:cNvSpPr>
            <a:spLocks noGrp="1" noChangeArrowheads="1"/>
          </p:cNvSpPr>
          <p:nvPr>
            <p:ph type="ctrTitle"/>
          </p:nvPr>
        </p:nvSpPr>
        <p:spPr>
          <a:xfrm>
            <a:off x="990600" y="1828800"/>
            <a:ext cx="7772400" cy="1143000"/>
          </a:xfrm>
        </p:spPr>
        <p:txBody>
          <a:bodyPr/>
          <a:lstStyle>
            <a:lvl1pPr>
              <a:defRPr/>
            </a:lvl1pPr>
          </a:lstStyle>
          <a:p>
            <a:r>
              <a:rPr lang="de-DE"/>
              <a:t>Click to edit Master title style</a:t>
            </a:r>
          </a:p>
        </p:txBody>
      </p:sp>
      <p:sp>
        <p:nvSpPr>
          <p:cNvPr id="28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de-DE"/>
              <a:t>Click to edit Master subtitle style</a:t>
            </a:r>
          </a:p>
        </p:txBody>
      </p:sp>
      <p:sp>
        <p:nvSpPr>
          <p:cNvPr id="14" name="Rectangle 16"/>
          <p:cNvSpPr>
            <a:spLocks noGrp="1" noChangeArrowheads="1"/>
          </p:cNvSpPr>
          <p:nvPr>
            <p:ph type="sldNum" sz="quarter" idx="10"/>
          </p:nvPr>
        </p:nvSpPr>
        <p:spPr>
          <a:xfrm>
            <a:off x="7086600" y="6629400"/>
            <a:ext cx="1905000" cy="76200"/>
          </a:xfrm>
        </p:spPr>
        <p:txBody>
          <a:bodyPr/>
          <a:lstStyle>
            <a:lvl1pPr>
              <a:defRPr sz="1400" b="0"/>
            </a:lvl1pPr>
          </a:lstStyle>
          <a:p>
            <a:pPr>
              <a:defRPr/>
            </a:pPr>
            <a:fld id="{A67BC547-2B7B-4DFD-B40C-0FEB29481ABE}" type="slidenum">
              <a:rPr lang="de-DE"/>
              <a:pPr>
                <a:defRPr/>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
          <p:cNvSpPr>
            <a:spLocks noGrp="1" noChangeArrowheads="1"/>
          </p:cNvSpPr>
          <p:nvPr>
            <p:ph type="sldNum" sz="quarter" idx="10"/>
          </p:nvPr>
        </p:nvSpPr>
        <p:spPr>
          <a:ln/>
        </p:spPr>
        <p:txBody>
          <a:bodyPr/>
          <a:lstStyle>
            <a:lvl1pPr>
              <a:defRPr/>
            </a:lvl1pPr>
          </a:lstStyle>
          <a:p>
            <a:pPr>
              <a:defRPr/>
            </a:pPr>
            <a:fld id="{FC484E63-D119-4723-9708-F800F76CD1CE}"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373063"/>
            <a:ext cx="1943100" cy="5722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373063"/>
            <a:ext cx="5676900" cy="5722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
          <p:cNvSpPr>
            <a:spLocks noGrp="1" noChangeArrowheads="1"/>
          </p:cNvSpPr>
          <p:nvPr>
            <p:ph type="sldNum" sz="quarter" idx="10"/>
          </p:nvPr>
        </p:nvSpPr>
        <p:spPr>
          <a:ln/>
        </p:spPr>
        <p:txBody>
          <a:bodyPr/>
          <a:lstStyle>
            <a:lvl1pPr>
              <a:defRPr/>
            </a:lvl1pPr>
          </a:lstStyle>
          <a:p>
            <a:pPr>
              <a:defRPr/>
            </a:pPr>
            <a:fld id="{707A325F-B8AC-4F5E-B262-AA69CAAC1911}"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
          <p:cNvSpPr>
            <a:spLocks noGrp="1" noChangeArrowheads="1"/>
          </p:cNvSpPr>
          <p:nvPr>
            <p:ph type="sldNum" sz="quarter" idx="10"/>
          </p:nvPr>
        </p:nvSpPr>
        <p:spPr>
          <a:ln/>
        </p:spPr>
        <p:txBody>
          <a:bodyPr/>
          <a:lstStyle>
            <a:lvl1pPr>
              <a:defRPr/>
            </a:lvl1pPr>
          </a:lstStyle>
          <a:p>
            <a:pPr>
              <a:defRPr/>
            </a:pPr>
            <a:fld id="{E1347583-04B5-4A6C-B8F7-90ACBB75F601}" type="slidenum">
              <a:rPr lang="de-DE"/>
              <a:pPr>
                <a:defRPr/>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
          <p:cNvSpPr>
            <a:spLocks noGrp="1" noChangeArrowheads="1"/>
          </p:cNvSpPr>
          <p:nvPr>
            <p:ph type="sldNum" sz="quarter" idx="10"/>
          </p:nvPr>
        </p:nvSpPr>
        <p:spPr>
          <a:ln/>
        </p:spPr>
        <p:txBody>
          <a:bodyPr/>
          <a:lstStyle>
            <a:lvl1pPr>
              <a:defRPr/>
            </a:lvl1pPr>
          </a:lstStyle>
          <a:p>
            <a:pPr>
              <a:defRPr/>
            </a:pPr>
            <a:fld id="{AA468B99-4DD7-4E35-A0AD-7A4A73FCDCD6}" type="slidenum">
              <a:rPr lang="de-DE"/>
              <a:pPr>
                <a:defRPr/>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1"/>
          <p:cNvSpPr>
            <a:spLocks noGrp="1" noChangeArrowheads="1"/>
          </p:cNvSpPr>
          <p:nvPr>
            <p:ph type="sldNum" sz="quarter" idx="10"/>
          </p:nvPr>
        </p:nvSpPr>
        <p:spPr>
          <a:ln/>
        </p:spPr>
        <p:txBody>
          <a:bodyPr/>
          <a:lstStyle>
            <a:lvl1pPr>
              <a:defRPr/>
            </a:lvl1pPr>
          </a:lstStyle>
          <a:p>
            <a:pPr>
              <a:defRPr/>
            </a:pPr>
            <a:fld id="{C9B4B508-FD37-4EE5-BDF0-D35CF4FE88C7}" type="slidenum">
              <a:rPr lang="de-DE"/>
              <a:pPr>
                <a:defRPr/>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1"/>
          <p:cNvSpPr>
            <a:spLocks noGrp="1" noChangeArrowheads="1"/>
          </p:cNvSpPr>
          <p:nvPr>
            <p:ph type="sldNum" sz="quarter" idx="10"/>
          </p:nvPr>
        </p:nvSpPr>
        <p:spPr>
          <a:ln/>
        </p:spPr>
        <p:txBody>
          <a:bodyPr/>
          <a:lstStyle>
            <a:lvl1pPr>
              <a:defRPr/>
            </a:lvl1pPr>
          </a:lstStyle>
          <a:p>
            <a:pPr>
              <a:defRPr/>
            </a:pPr>
            <a:fld id="{F559414A-7324-4688-82B9-8108025CD0B0}" type="slidenum">
              <a:rPr lang="de-DE"/>
              <a:pPr>
                <a:defRPr/>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1"/>
          <p:cNvSpPr>
            <a:spLocks noGrp="1" noChangeArrowheads="1"/>
          </p:cNvSpPr>
          <p:nvPr>
            <p:ph type="sldNum" sz="quarter" idx="10"/>
          </p:nvPr>
        </p:nvSpPr>
        <p:spPr>
          <a:ln/>
        </p:spPr>
        <p:txBody>
          <a:bodyPr/>
          <a:lstStyle>
            <a:lvl1pPr>
              <a:defRPr/>
            </a:lvl1pPr>
          </a:lstStyle>
          <a:p>
            <a:pPr>
              <a:defRPr/>
            </a:pPr>
            <a:fld id="{0F5E8665-C096-490D-8F3D-4E635E2025CC}" type="slidenum">
              <a:rPr lang="de-DE"/>
              <a:pPr>
                <a:defRPr/>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pPr>
              <a:defRPr/>
            </a:pPr>
            <a:fld id="{9741EB0D-41CB-4B68-BB9A-2123CA418BCE}" type="slidenum">
              <a:rPr lang="de-DE"/>
              <a:pPr>
                <a:defRPr/>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E01C4705-3C7C-47E9-B6E6-D0AD2BBE81C5}" type="slidenum">
              <a:rPr lang="de-DE"/>
              <a:pPr>
                <a:defRPr/>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defRPr/>
            </a:pPr>
            <a:fld id="{5FC775A0-9683-4194-803C-3EC8116214A3}"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CC"/>
            </a:gs>
            <a:gs pos="100000">
              <a:srgbClr val="FFFFF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427163" y="373063"/>
            <a:ext cx="6802437" cy="6175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a:t>Click to edit Master title style</a:t>
            </a:r>
          </a:p>
        </p:txBody>
      </p:sp>
      <p:sp>
        <p:nvSpPr>
          <p:cNvPr id="1027" name="Rectangle 10"/>
          <p:cNvSpPr>
            <a:spLocks noGrp="1" noChangeArrowheads="1"/>
          </p:cNvSpPr>
          <p:nvPr>
            <p:ph type="body" idx="1"/>
          </p:nvPr>
        </p:nvSpPr>
        <p:spPr bwMode="auto">
          <a:xfrm>
            <a:off x="1219200" y="12954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p>
        </p:txBody>
      </p:sp>
      <p:sp>
        <p:nvSpPr>
          <p:cNvPr id="288789" name="Rectangle 21"/>
          <p:cNvSpPr>
            <a:spLocks noGrp="1" noChangeArrowheads="1"/>
          </p:cNvSpPr>
          <p:nvPr>
            <p:ph type="sldNum" sz="quarter" idx="4"/>
          </p:nvPr>
        </p:nvSpPr>
        <p:spPr bwMode="auto">
          <a:xfrm>
            <a:off x="8534400" y="6629400"/>
            <a:ext cx="533400" cy="152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b="1">
                <a:solidFill>
                  <a:schemeClr val="bg2"/>
                </a:solidFill>
                <a:latin typeface="Tahoma" pitchFamily="34" charset="0"/>
                <a:cs typeface="Arial" charset="0"/>
              </a:defRPr>
            </a:lvl1pPr>
          </a:lstStyle>
          <a:p>
            <a:pPr>
              <a:defRPr/>
            </a:pPr>
            <a:fld id="{9DBD75AC-BFE4-4261-A2A1-151F0D6534DE}" type="slidenum">
              <a:rPr lang="de-DE"/>
              <a:pPr>
                <a:defRPr/>
              </a:pPr>
              <a:t>‹#›</a:t>
            </a:fld>
            <a:endParaRPr lang="de-DE"/>
          </a:p>
        </p:txBody>
      </p:sp>
    </p:spTree>
  </p:cSld>
  <p:clrMap bg1="lt1" tx1="dk1" bg2="lt2" tx2="dk2" accent1="accent1" accent2="accent2" accent3="accent3" accent4="accent4" accent5="accent5" accent6="accent6" hlink="hlink" folHlink="folHlink"/>
  <p:sldLayoutIdLst>
    <p:sldLayoutId id="2147484215"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254000" indent="-254000" algn="l" rtl="0" eaLnBrk="0" fontAlgn="base" hangingPunct="0">
        <a:spcBef>
          <a:spcPct val="50000"/>
        </a:spcBef>
        <a:spcAft>
          <a:spcPct val="0"/>
        </a:spcAft>
        <a:buClr>
          <a:schemeClr val="folHlink"/>
        </a:buClr>
        <a:buFont typeface="Wingdings" pitchFamily="2" charset="2"/>
        <a:buChar char="n"/>
        <a:defRPr sz="2400">
          <a:solidFill>
            <a:schemeClr val="tx1"/>
          </a:solidFill>
          <a:latin typeface="+mn-lt"/>
          <a:ea typeface="+mn-ea"/>
          <a:cs typeface="+mn-cs"/>
        </a:defRPr>
      </a:lvl1pPr>
      <a:lvl2pPr marL="533400" indent="-277813" algn="l" rtl="0" eaLnBrk="0" fontAlgn="base" hangingPunct="0">
        <a:spcBef>
          <a:spcPct val="20000"/>
        </a:spcBef>
        <a:spcAft>
          <a:spcPct val="0"/>
        </a:spcAft>
        <a:buClr>
          <a:schemeClr val="hlink"/>
        </a:buClr>
        <a:buFont typeface="Wingdings" pitchFamily="2" charset="2"/>
        <a:buChar char="n"/>
        <a:defRPr sz="2000">
          <a:solidFill>
            <a:schemeClr val="tx1"/>
          </a:solidFill>
          <a:latin typeface="+mn-lt"/>
        </a:defRPr>
      </a:lvl2pPr>
      <a:lvl3pPr marL="812800" indent="-277813" algn="l" rtl="0" eaLnBrk="0" fontAlgn="base" hangingPunct="0">
        <a:spcBef>
          <a:spcPct val="20000"/>
        </a:spcBef>
        <a:spcAft>
          <a:spcPct val="0"/>
        </a:spcAft>
        <a:buClr>
          <a:schemeClr val="folHlink"/>
        </a:buClr>
        <a:buFont typeface="Wingdings" pitchFamily="2" charset="2"/>
        <a:buChar char="n"/>
        <a:defRPr sz="2400">
          <a:solidFill>
            <a:schemeClr val="tx1"/>
          </a:solidFill>
          <a:latin typeface="Tahoma" pitchFamily="34" charset="0"/>
        </a:defRPr>
      </a:lvl3pPr>
      <a:lvl4pPr marL="1066800" indent="-252413" algn="l" rtl="0" eaLnBrk="0" fontAlgn="base" hangingPunct="0">
        <a:spcBef>
          <a:spcPct val="20000"/>
        </a:spcBef>
        <a:spcAft>
          <a:spcPct val="0"/>
        </a:spcAft>
        <a:buClr>
          <a:schemeClr val="accent2"/>
        </a:buClr>
        <a:buFont typeface="Wingdings" pitchFamily="2" charset="2"/>
        <a:buChar char="n"/>
        <a:defRPr sz="1600">
          <a:solidFill>
            <a:schemeClr val="tx1"/>
          </a:solidFill>
          <a:latin typeface="Tahoma" pitchFamily="34" charset="0"/>
        </a:defRPr>
      </a:lvl4pPr>
      <a:lvl5pPr marL="1270000" indent="-201613" algn="l" rtl="0" eaLnBrk="0" fontAlgn="base" hangingPunct="0">
        <a:spcBef>
          <a:spcPct val="20000"/>
        </a:spcBef>
        <a:spcAft>
          <a:spcPct val="0"/>
        </a:spcAft>
        <a:buClr>
          <a:schemeClr val="accent1"/>
        </a:buClr>
        <a:buFont typeface="Wingdings" pitchFamily="2" charset="2"/>
        <a:buChar char="n"/>
        <a:defRPr sz="1400">
          <a:solidFill>
            <a:schemeClr val="tx1"/>
          </a:solidFill>
          <a:latin typeface="Tahoma" pitchFamily="34" charset="0"/>
        </a:defRPr>
      </a:lvl5pPr>
      <a:lvl6pPr marL="17272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6pPr>
      <a:lvl7pPr marL="21844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7pPr>
      <a:lvl8pPr marL="26416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8pPr>
      <a:lvl9pPr marL="3098800" indent="-201613" algn="l" rtl="0" fontAlgn="base">
        <a:spcBef>
          <a:spcPct val="20000"/>
        </a:spcBef>
        <a:spcAft>
          <a:spcPct val="0"/>
        </a:spcAft>
        <a:buClr>
          <a:schemeClr val="accent1"/>
        </a:buClr>
        <a:buFont typeface="Wingdings" pitchFamily="2" charset="2"/>
        <a:buChar char="n"/>
        <a:defRPr sz="1400">
          <a:solidFill>
            <a:schemeClr val="tx1"/>
          </a:solidFill>
          <a:latin typeface="Tahom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java67.blogspot.com/2012/08/what-is-main-method-in-java-why-main-i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8DCA25B2-55F2-490B-BA91-41E2B50A9A3E}" type="slidenum">
              <a:rPr lang="de-DE" smtClean="0"/>
              <a:pPr/>
              <a:t>1</a:t>
            </a:fld>
            <a:endParaRPr lang="de-DE"/>
          </a:p>
        </p:txBody>
      </p:sp>
      <p:sp>
        <p:nvSpPr>
          <p:cNvPr id="5" name="Rectangle 2"/>
          <p:cNvSpPr txBox="1">
            <a:spLocks noChangeArrowheads="1"/>
          </p:cNvSpPr>
          <p:nvPr/>
        </p:nvSpPr>
        <p:spPr bwMode="auto">
          <a:xfrm>
            <a:off x="250825" y="1773238"/>
            <a:ext cx="8424863" cy="3385542"/>
          </a:xfrm>
          <a:prstGeom prst="rect">
            <a:avLst/>
          </a:prstGeom>
          <a:noFill/>
          <a:ln w="9525">
            <a:noFill/>
            <a:miter lim="800000"/>
            <a:headEnd/>
            <a:tailEnd/>
          </a:ln>
        </p:spPr>
        <p:txBody>
          <a:bodyPr>
            <a:spAutoFit/>
          </a:bodyPr>
          <a:lstStyle/>
          <a:p>
            <a:pPr marL="254000" indent="-254000" algn="ctr">
              <a:spcBef>
                <a:spcPct val="50000"/>
              </a:spcBef>
              <a:buClr>
                <a:schemeClr val="folHlink"/>
              </a:buClr>
              <a:buSzTx/>
              <a:buFontTx/>
              <a:buNone/>
              <a:defRPr/>
            </a:pPr>
            <a:r>
              <a:rPr lang="en-US" sz="4000" kern="0" dirty="0">
                <a:cs typeface="+mn-cs"/>
              </a:rPr>
              <a:t>Chapter three </a:t>
            </a:r>
          </a:p>
          <a:p>
            <a:pPr marL="254000" indent="-254000" algn="ctr">
              <a:spcBef>
                <a:spcPct val="50000"/>
              </a:spcBef>
              <a:buClr>
                <a:schemeClr val="folHlink"/>
              </a:buClr>
              <a:buSzTx/>
              <a:buFontTx/>
              <a:buNone/>
              <a:defRPr/>
            </a:pPr>
            <a:r>
              <a:rPr lang="en-US" sz="4000" kern="0" dirty="0">
                <a:cs typeface="+mn-cs"/>
              </a:rPr>
              <a:t>Class &amp; Objects</a:t>
            </a:r>
          </a:p>
          <a:p>
            <a:pPr marL="254000" indent="-254000" algn="ctr">
              <a:spcBef>
                <a:spcPct val="50000"/>
              </a:spcBef>
              <a:buClr>
                <a:schemeClr val="folHlink"/>
              </a:buClr>
              <a:buSzTx/>
              <a:buFontTx/>
              <a:buNone/>
              <a:defRPr/>
            </a:pPr>
            <a:endParaRPr lang="en-US" sz="4400" kern="0" dirty="0">
              <a:latin typeface="Broadway BT" pitchFamily="82" charset="0"/>
              <a:cs typeface="+mn-cs"/>
            </a:endParaRPr>
          </a:p>
          <a:p>
            <a:pPr marL="254000" indent="-254000" algn="ctr">
              <a:spcBef>
                <a:spcPct val="50000"/>
              </a:spcBef>
              <a:buClr>
                <a:schemeClr val="folHlink"/>
              </a:buClr>
              <a:buSzTx/>
              <a:buFontTx/>
              <a:buNone/>
              <a:defRPr/>
            </a:pPr>
            <a:endParaRPr lang="en-US" sz="3200" kern="0" dirty="0">
              <a:latin typeface="Broadway BT" pitchFamily="82"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228601"/>
            <a:ext cx="6802437" cy="533399"/>
          </a:xfrm>
        </p:spPr>
        <p:txBody>
          <a:bodyPr/>
          <a:lstStyle/>
          <a:p>
            <a:r>
              <a:rPr lang="en-US" b="1" u="sng" dirty="0"/>
              <a:t>Example-1</a:t>
            </a:r>
            <a:endParaRPr lang="en-US" dirty="0"/>
          </a:p>
        </p:txBody>
      </p:sp>
      <p:sp>
        <p:nvSpPr>
          <p:cNvPr id="5" name="Content Placeholder 4"/>
          <p:cNvSpPr>
            <a:spLocks noGrp="1"/>
          </p:cNvSpPr>
          <p:nvPr>
            <p:ph sz="half" idx="1"/>
          </p:nvPr>
        </p:nvSpPr>
        <p:spPr>
          <a:xfrm>
            <a:off x="304800" y="838200"/>
            <a:ext cx="4724400" cy="5791200"/>
          </a:xfrm>
        </p:spPr>
        <p:txBody>
          <a:bodyPr/>
          <a:lstStyle/>
          <a:p>
            <a:r>
              <a:rPr lang="en-US" sz="2000" b="1" dirty="0"/>
              <a:t>class</a:t>
            </a:r>
            <a:r>
              <a:rPr lang="en-US" sz="2000" dirty="0"/>
              <a:t> Student</a:t>
            </a:r>
          </a:p>
          <a:p>
            <a:pPr lvl="1">
              <a:buNone/>
            </a:pPr>
            <a:r>
              <a:rPr lang="en-US" sz="1600" dirty="0"/>
              <a:t>{  </a:t>
            </a:r>
            <a:r>
              <a:rPr lang="en-US" sz="1800" b="1" dirty="0" err="1"/>
              <a:t>int</a:t>
            </a:r>
            <a:r>
              <a:rPr lang="en-US" sz="1800" dirty="0"/>
              <a:t> </a:t>
            </a:r>
            <a:r>
              <a:rPr lang="en-US" sz="1800" dirty="0" err="1"/>
              <a:t>roll_no</a:t>
            </a:r>
            <a:r>
              <a:rPr lang="en-US" sz="1800" dirty="0"/>
              <a:t>;</a:t>
            </a:r>
          </a:p>
          <a:p>
            <a:pPr lvl="1">
              <a:buNone/>
            </a:pPr>
            <a:r>
              <a:rPr lang="en-US" sz="1800" b="1" dirty="0"/>
              <a:t>float</a:t>
            </a:r>
            <a:r>
              <a:rPr lang="en-US" sz="1800" dirty="0"/>
              <a:t> marks;</a:t>
            </a:r>
          </a:p>
          <a:p>
            <a:pPr lvl="1">
              <a:buNone/>
            </a:pPr>
            <a:r>
              <a:rPr lang="en-US" sz="1800" dirty="0"/>
              <a:t>String name;</a:t>
            </a:r>
          </a:p>
          <a:p>
            <a:pPr lvl="1">
              <a:buNone/>
            </a:pPr>
            <a:r>
              <a:rPr lang="en-US" sz="1800" b="1" dirty="0"/>
              <a:t>static</a:t>
            </a:r>
            <a:r>
              <a:rPr lang="en-US" sz="1800" dirty="0"/>
              <a:t> String </a:t>
            </a:r>
            <a:r>
              <a:rPr lang="en-US" sz="1800" dirty="0" err="1"/>
              <a:t>College_Name</a:t>
            </a:r>
            <a:r>
              <a:rPr lang="en-US" sz="1800" dirty="0"/>
              <a:t>="ITM"; </a:t>
            </a:r>
            <a:r>
              <a:rPr lang="en-US" dirty="0"/>
              <a:t>}</a:t>
            </a:r>
          </a:p>
          <a:p>
            <a:r>
              <a:rPr lang="en-US" sz="2400" b="1" dirty="0"/>
              <a:t>class</a:t>
            </a:r>
            <a:r>
              <a:rPr lang="en-US" sz="2400" dirty="0"/>
              <a:t> </a:t>
            </a:r>
            <a:r>
              <a:rPr lang="en-US" sz="2400" dirty="0" err="1"/>
              <a:t>StaticDemo</a:t>
            </a:r>
            <a:r>
              <a:rPr lang="en-US" sz="2400" dirty="0"/>
              <a:t> </a:t>
            </a:r>
            <a:r>
              <a:rPr lang="en-US" sz="1800" dirty="0"/>
              <a:t>{</a:t>
            </a:r>
          </a:p>
          <a:p>
            <a:pPr lvl="1">
              <a:buNone/>
            </a:pP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a:t>
            </a:r>
          </a:p>
          <a:p>
            <a:pPr lvl="1">
              <a:buNone/>
            </a:pPr>
            <a:r>
              <a:rPr lang="en-US" sz="1800" dirty="0"/>
              <a:t>{</a:t>
            </a:r>
          </a:p>
          <a:p>
            <a:pPr lvl="1">
              <a:buNone/>
            </a:pPr>
            <a:r>
              <a:rPr lang="en-US" sz="1800" dirty="0"/>
              <a:t>Student s1=</a:t>
            </a:r>
            <a:r>
              <a:rPr lang="en-US" sz="1800" b="1" dirty="0"/>
              <a:t>new</a:t>
            </a:r>
            <a:r>
              <a:rPr lang="en-US" sz="1800" dirty="0"/>
              <a:t> Student();</a:t>
            </a:r>
          </a:p>
          <a:p>
            <a:pPr lvl="1">
              <a:buNone/>
            </a:pPr>
            <a:r>
              <a:rPr lang="en-US" sz="1800" dirty="0"/>
              <a:t>s1.roll_no=100;</a:t>
            </a:r>
          </a:p>
          <a:p>
            <a:pPr lvl="1">
              <a:buNone/>
            </a:pPr>
            <a:r>
              <a:rPr lang="en-US" sz="1800" dirty="0"/>
              <a:t>s1.marks=65.8f;</a:t>
            </a:r>
          </a:p>
          <a:p>
            <a:pPr lvl="1">
              <a:buNone/>
            </a:pPr>
            <a:r>
              <a:rPr lang="en-US" sz="1800" dirty="0"/>
              <a:t>s1.name="</a:t>
            </a:r>
            <a:r>
              <a:rPr lang="en-US" sz="1800" dirty="0" err="1"/>
              <a:t>abcd</a:t>
            </a:r>
            <a:r>
              <a:rPr lang="en-US" sz="1800" dirty="0"/>
              <a:t>";</a:t>
            </a:r>
          </a:p>
          <a:p>
            <a:pPr lvl="1">
              <a:buNone/>
            </a:pPr>
            <a:r>
              <a:rPr lang="en-US" sz="1800" dirty="0" err="1"/>
              <a:t>System.</a:t>
            </a:r>
            <a:r>
              <a:rPr lang="en-US" sz="1800" b="1" dirty="0" err="1"/>
              <a:t>out</a:t>
            </a:r>
            <a:r>
              <a:rPr lang="en-US" sz="1800" dirty="0" err="1"/>
              <a:t>.println</a:t>
            </a:r>
            <a:r>
              <a:rPr lang="en-US" sz="1800" dirty="0"/>
              <a:t>(s1.roll_no);</a:t>
            </a:r>
          </a:p>
          <a:p>
            <a:pPr lvl="1">
              <a:buNone/>
            </a:pPr>
            <a:r>
              <a:rPr lang="en-US" sz="1800" dirty="0" err="1"/>
              <a:t>System.</a:t>
            </a:r>
            <a:r>
              <a:rPr lang="en-US" sz="1800" b="1" dirty="0" err="1"/>
              <a:t>out</a:t>
            </a:r>
            <a:r>
              <a:rPr lang="en-US" sz="1800" dirty="0" err="1"/>
              <a:t>.println</a:t>
            </a:r>
            <a:r>
              <a:rPr lang="en-US" sz="1800" dirty="0"/>
              <a:t>(s1.marks);</a:t>
            </a:r>
          </a:p>
          <a:p>
            <a:pPr lvl="1">
              <a:buNone/>
            </a:pPr>
            <a:r>
              <a:rPr lang="en-US" sz="1800" dirty="0" err="1"/>
              <a:t>System.</a:t>
            </a:r>
            <a:r>
              <a:rPr lang="en-US" sz="1800" b="1" dirty="0" err="1"/>
              <a:t>out</a:t>
            </a:r>
            <a:r>
              <a:rPr lang="en-US" sz="1800" dirty="0" err="1"/>
              <a:t>.println</a:t>
            </a:r>
            <a:r>
              <a:rPr lang="en-US" sz="1800" dirty="0"/>
              <a:t>(s1.name);</a:t>
            </a:r>
          </a:p>
          <a:p>
            <a:pPr lvl="1">
              <a:buNone/>
            </a:pPr>
            <a:r>
              <a:rPr lang="en-US" sz="1800" dirty="0" err="1"/>
              <a:t>System.</a:t>
            </a:r>
            <a:r>
              <a:rPr lang="en-US" sz="1800" b="1" dirty="0" err="1"/>
              <a:t>out</a:t>
            </a:r>
            <a:r>
              <a:rPr lang="en-US" sz="1800" dirty="0" err="1"/>
              <a:t>.println</a:t>
            </a:r>
            <a:r>
              <a:rPr lang="en-US" sz="1800" dirty="0"/>
              <a:t>(</a:t>
            </a:r>
            <a:r>
              <a:rPr lang="en-US" sz="1800" dirty="0" err="1"/>
              <a:t>Student.College_Name</a:t>
            </a:r>
            <a:r>
              <a:rPr lang="en-US" sz="1800" dirty="0"/>
              <a:t>); </a:t>
            </a:r>
          </a:p>
          <a:p>
            <a:endParaRPr lang="en-US" dirty="0"/>
          </a:p>
        </p:txBody>
      </p:sp>
      <p:sp>
        <p:nvSpPr>
          <p:cNvPr id="6" name="Content Placeholder 5"/>
          <p:cNvSpPr>
            <a:spLocks noGrp="1"/>
          </p:cNvSpPr>
          <p:nvPr>
            <p:ph sz="half" idx="2"/>
          </p:nvPr>
        </p:nvSpPr>
        <p:spPr>
          <a:xfrm>
            <a:off x="5029200" y="457200"/>
            <a:ext cx="3962400" cy="5638800"/>
          </a:xfrm>
        </p:spPr>
        <p:txBody>
          <a:bodyPr/>
          <a:lstStyle/>
          <a:p>
            <a:r>
              <a:rPr lang="en-US" sz="2000" dirty="0"/>
              <a:t>Student  s2=</a:t>
            </a:r>
            <a:r>
              <a:rPr lang="en-US" sz="2000" b="1" dirty="0"/>
              <a:t>new</a:t>
            </a:r>
            <a:r>
              <a:rPr lang="en-US" sz="2000" dirty="0"/>
              <a:t>  Student();</a:t>
            </a:r>
          </a:p>
          <a:p>
            <a:pPr lvl="1">
              <a:buNone/>
            </a:pPr>
            <a:r>
              <a:rPr lang="en-US" sz="2000" dirty="0"/>
              <a:t>s2.roll_no=200;</a:t>
            </a:r>
          </a:p>
          <a:p>
            <a:pPr lvl="1">
              <a:buNone/>
            </a:pPr>
            <a:r>
              <a:rPr lang="en-US" sz="2000" dirty="0"/>
              <a:t>s2.marks=75.8f;</a:t>
            </a:r>
          </a:p>
          <a:p>
            <a:pPr lvl="1">
              <a:buNone/>
            </a:pPr>
            <a:r>
              <a:rPr lang="en-US" sz="2000" dirty="0"/>
              <a:t>s2.name="</a:t>
            </a:r>
            <a:r>
              <a:rPr lang="en-US" sz="2000" dirty="0" err="1"/>
              <a:t>zyx</a:t>
            </a:r>
            <a:r>
              <a:rPr lang="en-US" sz="2000" dirty="0"/>
              <a:t>";</a:t>
            </a:r>
          </a:p>
          <a:p>
            <a:pPr>
              <a:buNone/>
            </a:pPr>
            <a:r>
              <a:rPr lang="en-US" sz="2000" dirty="0" err="1"/>
              <a:t>System.</a:t>
            </a:r>
            <a:r>
              <a:rPr lang="en-US" sz="2000" b="1" dirty="0" err="1"/>
              <a:t>out</a:t>
            </a:r>
            <a:r>
              <a:rPr lang="en-US" sz="2000" dirty="0" err="1"/>
              <a:t>.println</a:t>
            </a:r>
            <a:r>
              <a:rPr lang="en-US" sz="2000" dirty="0"/>
              <a:t>(s2.roll_no);</a:t>
            </a:r>
          </a:p>
          <a:p>
            <a:pPr>
              <a:buNone/>
            </a:pPr>
            <a:r>
              <a:rPr lang="en-US" sz="2000" dirty="0" err="1"/>
              <a:t>System.</a:t>
            </a:r>
            <a:r>
              <a:rPr lang="en-US" sz="2000" b="1" dirty="0" err="1"/>
              <a:t>out</a:t>
            </a:r>
            <a:r>
              <a:rPr lang="en-US" sz="2000" dirty="0" err="1"/>
              <a:t>.println</a:t>
            </a:r>
            <a:r>
              <a:rPr lang="en-US" sz="2000" dirty="0"/>
              <a:t>(s2.marks);</a:t>
            </a:r>
          </a:p>
          <a:p>
            <a:pPr>
              <a:buNone/>
            </a:pPr>
            <a:r>
              <a:rPr lang="en-US" sz="2000" dirty="0" err="1"/>
              <a:t>System.</a:t>
            </a:r>
            <a:r>
              <a:rPr lang="en-US" sz="2000" b="1" dirty="0" err="1"/>
              <a:t>out</a:t>
            </a:r>
            <a:r>
              <a:rPr lang="en-US" sz="2000" dirty="0" err="1"/>
              <a:t>.println</a:t>
            </a:r>
            <a:r>
              <a:rPr lang="en-US" sz="2000" dirty="0"/>
              <a:t>(s2.name);</a:t>
            </a:r>
          </a:p>
          <a:p>
            <a:pPr>
              <a:buNone/>
            </a:pPr>
            <a:r>
              <a:rPr lang="en-US" sz="2000" dirty="0" err="1"/>
              <a:t>System.</a:t>
            </a:r>
            <a:r>
              <a:rPr lang="en-US" sz="2000" b="1" dirty="0" err="1"/>
              <a:t>out</a:t>
            </a:r>
            <a:r>
              <a:rPr lang="en-US" sz="2000" dirty="0" err="1"/>
              <a:t>.println</a:t>
            </a:r>
            <a:r>
              <a:rPr lang="en-US" sz="2000" dirty="0"/>
              <a:t>(</a:t>
            </a:r>
            <a:r>
              <a:rPr lang="en-US" sz="2000" dirty="0" err="1"/>
              <a:t>Student.College_Name</a:t>
            </a:r>
            <a:r>
              <a:rPr lang="en-US" sz="2000" dirty="0"/>
              <a:t>); </a:t>
            </a:r>
          </a:p>
          <a:p>
            <a:pPr>
              <a:buNone/>
            </a:pPr>
            <a:r>
              <a:rPr lang="en-US" sz="2000" dirty="0"/>
              <a:t>}</a:t>
            </a:r>
          </a:p>
          <a:p>
            <a:pPr>
              <a:buNone/>
            </a:pPr>
            <a:r>
              <a:rPr lang="en-US" sz="2000" dirty="0"/>
              <a:t>}</a:t>
            </a:r>
          </a:p>
          <a:p>
            <a:pPr>
              <a:buNone/>
            </a:pPr>
            <a:r>
              <a:rPr lang="en-US" sz="2000" b="1" dirty="0"/>
              <a:t>What will be the output?</a:t>
            </a:r>
          </a:p>
          <a:p>
            <a:endParaRPr lang="en-US" sz="2000"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10</a:t>
            </a:fld>
            <a:endParaRPr lang="de-D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Pictorially:</a:t>
            </a: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11</a:t>
            </a:fld>
            <a:endParaRPr lang="de-DE"/>
          </a:p>
        </p:txBody>
      </p:sp>
      <p:pic>
        <p:nvPicPr>
          <p:cNvPr id="5" name="Content Placeholder 4" descr="Static and non-Static Variable"/>
          <p:cNvPicPr>
            <a:picLocks noGrp="1"/>
          </p:cNvPicPr>
          <p:nvPr>
            <p:ph idx="1"/>
          </p:nvPr>
        </p:nvPicPr>
        <p:blipFill>
          <a:blip r:embed="rId2"/>
          <a:srcRect/>
          <a:stretch>
            <a:fillRect/>
          </a:stretch>
        </p:blipFill>
        <p:spPr bwMode="auto">
          <a:xfrm>
            <a:off x="381000" y="1066800"/>
            <a:ext cx="8153400" cy="5486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465137"/>
          </a:xfrm>
        </p:spPr>
        <p:txBody>
          <a:bodyPr/>
          <a:lstStyle/>
          <a:p>
            <a:r>
              <a:rPr lang="en-US" dirty="0"/>
              <a:t>Example-2 </a:t>
            </a:r>
            <a:r>
              <a:rPr lang="en-US" sz="2400" dirty="0"/>
              <a:t>(predict output for both???)</a:t>
            </a:r>
            <a:endParaRPr lang="en-US" dirty="0"/>
          </a:p>
        </p:txBody>
      </p:sp>
      <p:sp>
        <p:nvSpPr>
          <p:cNvPr id="3" name="Content Placeholder 2"/>
          <p:cNvSpPr>
            <a:spLocks noGrp="1"/>
          </p:cNvSpPr>
          <p:nvPr>
            <p:ph idx="1"/>
          </p:nvPr>
        </p:nvSpPr>
        <p:spPr>
          <a:xfrm>
            <a:off x="762000" y="838200"/>
            <a:ext cx="8229600" cy="5715000"/>
          </a:xfrm>
        </p:spPr>
        <p:txBody>
          <a:bodyPr/>
          <a:lstStyle/>
          <a:p>
            <a:r>
              <a:rPr lang="en-US" b="1" dirty="0"/>
              <a:t>class</a:t>
            </a:r>
            <a:r>
              <a:rPr lang="en-US" dirty="0"/>
              <a:t> Counter</a:t>
            </a:r>
          </a:p>
          <a:p>
            <a:pPr lvl="1">
              <a:buNone/>
            </a:pPr>
            <a:r>
              <a:rPr lang="en-US" dirty="0"/>
              <a:t>{</a:t>
            </a:r>
          </a:p>
          <a:p>
            <a:pPr lvl="1">
              <a:buNone/>
            </a:pPr>
            <a:r>
              <a:rPr lang="en-US" b="1" dirty="0" err="1"/>
              <a:t>int</a:t>
            </a:r>
            <a:r>
              <a:rPr lang="en-US" dirty="0"/>
              <a:t> count=0;// what if it is </a:t>
            </a:r>
            <a:r>
              <a:rPr lang="en-US" b="1" dirty="0"/>
              <a:t>static</a:t>
            </a:r>
            <a:r>
              <a:rPr lang="en-US" dirty="0"/>
              <a:t> </a:t>
            </a:r>
            <a:r>
              <a:rPr lang="en-US" b="1" dirty="0" err="1"/>
              <a:t>int</a:t>
            </a:r>
            <a:r>
              <a:rPr lang="en-US" dirty="0"/>
              <a:t> count=0; </a:t>
            </a:r>
          </a:p>
          <a:p>
            <a:pPr lvl="1">
              <a:buNone/>
            </a:pPr>
            <a:r>
              <a:rPr lang="en-US" dirty="0"/>
              <a:t>Counter()</a:t>
            </a:r>
          </a:p>
          <a:p>
            <a:pPr lvl="1">
              <a:buNone/>
            </a:pPr>
            <a:r>
              <a:rPr lang="en-US" dirty="0"/>
              <a:t>{</a:t>
            </a:r>
          </a:p>
          <a:p>
            <a:pPr lvl="1">
              <a:buNone/>
            </a:pPr>
            <a:r>
              <a:rPr lang="en-US" dirty="0"/>
              <a:t>count++;  </a:t>
            </a:r>
          </a:p>
          <a:p>
            <a:pPr lvl="1">
              <a:buNone/>
            </a:pPr>
            <a:r>
              <a:rPr lang="en-US" dirty="0" err="1"/>
              <a:t>System.</a:t>
            </a:r>
            <a:r>
              <a:rPr lang="en-US" b="1" dirty="0" err="1"/>
              <a:t>out</a:t>
            </a:r>
            <a:r>
              <a:rPr lang="en-US" dirty="0" err="1"/>
              <a:t>.println</a:t>
            </a:r>
            <a:r>
              <a:rPr lang="en-US" dirty="0"/>
              <a:t>(count);  </a:t>
            </a:r>
          </a:p>
          <a:p>
            <a:pPr lvl="1">
              <a:buNone/>
            </a:pPr>
            <a:r>
              <a:rPr lang="en-US" dirty="0"/>
              <a:t>}  </a:t>
            </a:r>
          </a:p>
          <a:p>
            <a:pPr lvl="1">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pPr lvl="1">
              <a:buNone/>
            </a:pPr>
            <a:r>
              <a:rPr lang="en-US" dirty="0"/>
              <a:t>{  </a:t>
            </a:r>
          </a:p>
          <a:p>
            <a:pPr lvl="1">
              <a:buNone/>
            </a:pPr>
            <a:r>
              <a:rPr lang="en-US" dirty="0"/>
              <a:t>Counter c1=</a:t>
            </a:r>
            <a:r>
              <a:rPr lang="en-US" b="1" dirty="0"/>
              <a:t>new</a:t>
            </a:r>
            <a:r>
              <a:rPr lang="en-US" dirty="0"/>
              <a:t> Counter();  </a:t>
            </a:r>
          </a:p>
          <a:p>
            <a:pPr lvl="1">
              <a:buNone/>
            </a:pPr>
            <a:r>
              <a:rPr lang="en-US" dirty="0"/>
              <a:t>Counter c2=</a:t>
            </a:r>
            <a:r>
              <a:rPr lang="en-US" b="1" dirty="0"/>
              <a:t>new</a:t>
            </a:r>
            <a:r>
              <a:rPr lang="en-US" dirty="0"/>
              <a:t> Counter();  </a:t>
            </a:r>
          </a:p>
          <a:p>
            <a:pPr lvl="1">
              <a:buNone/>
            </a:pPr>
            <a:r>
              <a:rPr lang="en-US" dirty="0"/>
              <a:t>Counter c3=</a:t>
            </a:r>
            <a:r>
              <a:rPr lang="en-US" b="1" dirty="0"/>
              <a:t>new</a:t>
            </a:r>
            <a:r>
              <a:rPr lang="en-US" dirty="0"/>
              <a:t> Counter();  </a:t>
            </a:r>
          </a:p>
          <a:p>
            <a:pPr lvl="1">
              <a:buNone/>
            </a:pPr>
            <a:r>
              <a:rPr lang="en-US" dirty="0"/>
              <a:t>}</a:t>
            </a:r>
          </a:p>
          <a:p>
            <a:pPr>
              <a:buNone/>
            </a:pPr>
            <a:r>
              <a:rPr lang="en-US" dirty="0"/>
              <a:t>	}  </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12</a:t>
            </a:fld>
            <a:endParaRPr lang="de-D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b="1" dirty="0"/>
              <a:t>3.3 Access </a:t>
            </a:r>
            <a:r>
              <a:rPr lang="en-US" sz="3200" b="1" dirty="0" err="1"/>
              <a:t>Specifiers</a:t>
            </a:r>
            <a:endParaRPr lang="en-US" sz="3200" dirty="0"/>
          </a:p>
        </p:txBody>
      </p:sp>
      <p:sp>
        <p:nvSpPr>
          <p:cNvPr id="3" name="Content Placeholder 2"/>
          <p:cNvSpPr>
            <a:spLocks noGrp="1"/>
          </p:cNvSpPr>
          <p:nvPr>
            <p:ph idx="1"/>
          </p:nvPr>
        </p:nvSpPr>
        <p:spPr>
          <a:xfrm>
            <a:off x="762000" y="990600"/>
            <a:ext cx="8229600" cy="5638800"/>
          </a:xfrm>
        </p:spPr>
        <p:txBody>
          <a:bodyPr/>
          <a:lstStyle/>
          <a:p>
            <a:r>
              <a:rPr lang="en-US" dirty="0"/>
              <a:t>The four access levels are −</a:t>
            </a:r>
          </a:p>
          <a:p>
            <a:pPr lvl="1"/>
            <a:r>
              <a:rPr lang="en-US" dirty="0"/>
              <a:t>Visible to the package, </a:t>
            </a:r>
            <a:r>
              <a:rPr lang="en-US" b="1" dirty="0"/>
              <a:t>the default</a:t>
            </a:r>
            <a:r>
              <a:rPr lang="en-US" dirty="0"/>
              <a:t>. No modifiers are needed.</a:t>
            </a:r>
          </a:p>
          <a:p>
            <a:pPr lvl="1"/>
            <a:r>
              <a:rPr lang="en-US" dirty="0"/>
              <a:t>Visible to the class only </a:t>
            </a:r>
            <a:r>
              <a:rPr lang="en-US" b="1" dirty="0"/>
              <a:t>(private).</a:t>
            </a:r>
          </a:p>
          <a:p>
            <a:pPr lvl="1"/>
            <a:r>
              <a:rPr lang="en-US" dirty="0"/>
              <a:t>Visible to the world </a:t>
            </a:r>
            <a:r>
              <a:rPr lang="en-US" b="1" dirty="0"/>
              <a:t>(public).</a:t>
            </a:r>
          </a:p>
          <a:p>
            <a:pPr lvl="1"/>
            <a:r>
              <a:rPr lang="en-US" dirty="0"/>
              <a:t>Visible to the package and all subclasses </a:t>
            </a:r>
            <a:r>
              <a:rPr lang="en-US" b="1" dirty="0"/>
              <a:t>(protected).</a:t>
            </a:r>
          </a:p>
          <a:p>
            <a:r>
              <a:rPr lang="en-US" b="1" dirty="0"/>
              <a:t>Note:</a:t>
            </a:r>
            <a:endParaRPr lang="en-US" dirty="0"/>
          </a:p>
          <a:p>
            <a:pPr lvl="1"/>
            <a:r>
              <a:rPr lang="en-US" dirty="0"/>
              <a:t>a class cannot be associated with the access modifier </a:t>
            </a:r>
            <a:r>
              <a:rPr lang="en-US" b="1" dirty="0"/>
              <a:t>private</a:t>
            </a:r>
            <a:r>
              <a:rPr lang="en-US" dirty="0"/>
              <a:t>, but if we have the class as </a:t>
            </a:r>
            <a:r>
              <a:rPr lang="en-US" b="1" dirty="0"/>
              <a:t>a member of other class</a:t>
            </a:r>
            <a:r>
              <a:rPr lang="en-US" dirty="0"/>
              <a:t>, then the inner class can be made private. </a:t>
            </a:r>
          </a:p>
          <a:p>
            <a:pPr lvl="1"/>
            <a:r>
              <a:rPr lang="en-US" dirty="0"/>
              <a:t>outer classes can only be declared public or </a:t>
            </a:r>
            <a:r>
              <a:rPr lang="en-US" i="1" dirty="0"/>
              <a:t>package private</a:t>
            </a:r>
            <a:r>
              <a:rPr lang="en-US" dirty="0"/>
              <a:t>.</a:t>
            </a:r>
          </a:p>
          <a:p>
            <a:pPr lvl="1"/>
            <a:r>
              <a:rPr lang="en-US" dirty="0"/>
              <a:t>Use the most restrictive access level that makes sense for a particular member. (private )unless you have a good reason not to.</a:t>
            </a:r>
            <a:endParaRPr lang="en-US" sz="2800" dirty="0"/>
          </a:p>
          <a:p>
            <a:pPr lvl="1"/>
            <a:r>
              <a:rPr lang="en-US" dirty="0"/>
              <a:t>Avoid public fields except for </a:t>
            </a:r>
            <a:r>
              <a:rPr lang="en-US" dirty="0" err="1"/>
              <a:t>constants.It</a:t>
            </a:r>
            <a:r>
              <a:rPr lang="en-US" dirty="0"/>
              <a:t> is not recommended for production code. (Public fields tend to link you to a particular implementation)</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13</a:t>
            </a:fld>
            <a:endParaRPr lang="de-D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312737"/>
          </a:xfrm>
        </p:spPr>
        <p:txBody>
          <a:bodyPr/>
          <a:lstStyle/>
          <a:p>
            <a:r>
              <a:rPr lang="en-US" dirty="0"/>
              <a:t>Cont…</a:t>
            </a:r>
          </a:p>
        </p:txBody>
      </p:sp>
      <p:sp>
        <p:nvSpPr>
          <p:cNvPr id="3" name="Content Placeholder 2"/>
          <p:cNvSpPr>
            <a:spLocks noGrp="1"/>
          </p:cNvSpPr>
          <p:nvPr>
            <p:ph sz="half" idx="1"/>
          </p:nvPr>
        </p:nvSpPr>
        <p:spPr>
          <a:xfrm>
            <a:off x="533400" y="762000"/>
            <a:ext cx="4495800" cy="5943600"/>
          </a:xfrm>
        </p:spPr>
        <p:txBody>
          <a:bodyPr/>
          <a:lstStyle/>
          <a:p>
            <a:pPr lvl="0">
              <a:buNone/>
            </a:pPr>
            <a:r>
              <a:rPr lang="en-US" sz="2400" b="1" dirty="0"/>
              <a:t>1. Default Access Modifier - No Keyword</a:t>
            </a:r>
          </a:p>
          <a:p>
            <a:pPr lvl="1"/>
            <a:r>
              <a:rPr lang="en-US" sz="2000" dirty="0"/>
              <a:t>we do not explicitly declare an access modifier for a class, field, method, etc.</a:t>
            </a:r>
          </a:p>
          <a:p>
            <a:pPr lvl="1"/>
            <a:r>
              <a:rPr lang="en-US" sz="2000" dirty="0"/>
              <a:t>A variable or method declared without any access control modifier is available to any other class </a:t>
            </a:r>
            <a:r>
              <a:rPr lang="en-US" sz="2000" b="1" dirty="0"/>
              <a:t>in the same package. </a:t>
            </a:r>
          </a:p>
          <a:p>
            <a:r>
              <a:rPr lang="en-US" sz="2000" b="1" dirty="0"/>
              <a:t>Example:</a:t>
            </a:r>
          </a:p>
          <a:p>
            <a:pPr lvl="1"/>
            <a:r>
              <a:rPr lang="en-US" sz="2000" dirty="0"/>
              <a:t>Variables and methods can be declared without any modifiers, −</a:t>
            </a:r>
          </a:p>
          <a:p>
            <a:pPr lvl="1">
              <a:buNone/>
            </a:pPr>
            <a:r>
              <a:rPr lang="en-US" sz="2000" b="1" dirty="0"/>
              <a:t>String version = "1.5.1";</a:t>
            </a:r>
          </a:p>
          <a:p>
            <a:pPr lvl="1">
              <a:buNone/>
            </a:pPr>
            <a:r>
              <a:rPr lang="en-US" sz="2000" b="1" dirty="0"/>
              <a:t> </a:t>
            </a:r>
            <a:r>
              <a:rPr lang="en-US" sz="2000" b="1" dirty="0" err="1"/>
              <a:t>boolean</a:t>
            </a:r>
            <a:r>
              <a:rPr lang="en-US" sz="2000" b="1" dirty="0"/>
              <a:t> </a:t>
            </a:r>
            <a:r>
              <a:rPr lang="en-US" sz="2000" b="1" dirty="0" err="1"/>
              <a:t>processOrder</a:t>
            </a:r>
            <a:r>
              <a:rPr lang="en-US" sz="2000" b="1" dirty="0"/>
              <a:t>() {   return true;}</a:t>
            </a:r>
          </a:p>
          <a:p>
            <a:endParaRPr lang="en-US" sz="2000" b="1" dirty="0"/>
          </a:p>
          <a:p>
            <a:pPr>
              <a:buNone/>
            </a:pPr>
            <a:endParaRPr lang="en-US" dirty="0"/>
          </a:p>
          <a:p>
            <a:endParaRPr lang="en-US" sz="2000" dirty="0"/>
          </a:p>
          <a:p>
            <a:pPr lvl="1"/>
            <a:endParaRPr lang="en-US" dirty="0"/>
          </a:p>
        </p:txBody>
      </p:sp>
      <p:sp>
        <p:nvSpPr>
          <p:cNvPr id="5" name="Content Placeholder 4"/>
          <p:cNvSpPr>
            <a:spLocks noGrp="1"/>
          </p:cNvSpPr>
          <p:nvPr>
            <p:ph sz="half" idx="2"/>
          </p:nvPr>
        </p:nvSpPr>
        <p:spPr>
          <a:xfrm>
            <a:off x="4953000" y="381000"/>
            <a:ext cx="4038600" cy="6477000"/>
          </a:xfrm>
        </p:spPr>
        <p:txBody>
          <a:bodyPr/>
          <a:lstStyle/>
          <a:p>
            <a:pPr lvl="0">
              <a:buNone/>
            </a:pPr>
            <a:r>
              <a:rPr lang="en-US" sz="2400" b="1" dirty="0"/>
              <a:t>2. Private Access Modifier</a:t>
            </a:r>
          </a:p>
          <a:p>
            <a:pPr lvl="1"/>
            <a:r>
              <a:rPr lang="en-US" sz="2000" dirty="0"/>
              <a:t>Methods, variables, and constructors that are declared private can only be accessed within the declared class itself.</a:t>
            </a:r>
          </a:p>
          <a:p>
            <a:pPr lvl="1"/>
            <a:r>
              <a:rPr lang="en-US" sz="2000" dirty="0"/>
              <a:t>the most restrictive access level. Class and interfaces cannot be private.</a:t>
            </a:r>
          </a:p>
          <a:p>
            <a:pPr lvl="1"/>
            <a:r>
              <a:rPr lang="en-US" sz="2000" dirty="0"/>
              <a:t>Using the private modifier is the main way that an object </a:t>
            </a:r>
            <a:r>
              <a:rPr lang="en-US" sz="2000" b="1" dirty="0"/>
              <a:t>encapsulates </a:t>
            </a:r>
            <a:r>
              <a:rPr lang="en-US" sz="2000" dirty="0"/>
              <a:t>itself and hides data from the outside world</a:t>
            </a:r>
            <a:r>
              <a:rPr lang="en-US" dirty="0"/>
              <a:t>.</a:t>
            </a:r>
          </a:p>
          <a:p>
            <a:pPr lvl="1"/>
            <a:r>
              <a:rPr lang="en-US" sz="2000" b="1" dirty="0"/>
              <a:t>Example:</a:t>
            </a:r>
          </a:p>
          <a:p>
            <a:pPr lvl="1">
              <a:buNone/>
            </a:pPr>
            <a:r>
              <a:rPr lang="en-US" sz="2000" dirty="0"/>
              <a:t>public class Eg1 {  </a:t>
            </a:r>
          </a:p>
          <a:p>
            <a:pPr lvl="1">
              <a:buNone/>
            </a:pPr>
            <a:r>
              <a:rPr lang="en-US" sz="2000" dirty="0"/>
              <a:t> private String name;    </a:t>
            </a:r>
          </a:p>
          <a:p>
            <a:pPr lvl="1">
              <a:buNone/>
            </a:pPr>
            <a:r>
              <a:rPr lang="en-US" sz="2000" dirty="0"/>
              <a:t>public String </a:t>
            </a:r>
            <a:r>
              <a:rPr lang="en-US" sz="2000" dirty="0" err="1"/>
              <a:t>getName</a:t>
            </a:r>
            <a:r>
              <a:rPr lang="en-US" sz="2000" dirty="0"/>
              <a:t>() {      return  this.name;   } </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14</a:t>
            </a:fld>
            <a:endParaRPr lang="de-D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465137"/>
          </a:xfrm>
        </p:spPr>
        <p:txBody>
          <a:bodyPr/>
          <a:lstStyle/>
          <a:p>
            <a:r>
              <a:rPr lang="en-US" dirty="0"/>
              <a:t>Cont…</a:t>
            </a:r>
          </a:p>
        </p:txBody>
      </p:sp>
      <p:sp>
        <p:nvSpPr>
          <p:cNvPr id="3" name="Content Placeholder 2"/>
          <p:cNvSpPr>
            <a:spLocks noGrp="1"/>
          </p:cNvSpPr>
          <p:nvPr>
            <p:ph sz="half" idx="1"/>
          </p:nvPr>
        </p:nvSpPr>
        <p:spPr>
          <a:xfrm>
            <a:off x="381000" y="762000"/>
            <a:ext cx="4648200" cy="5791200"/>
          </a:xfrm>
        </p:spPr>
        <p:txBody>
          <a:bodyPr/>
          <a:lstStyle/>
          <a:p>
            <a:pPr lvl="0">
              <a:buNone/>
            </a:pPr>
            <a:r>
              <a:rPr lang="en-US" sz="2000" b="1" dirty="0"/>
              <a:t>3. Public Access Modifier </a:t>
            </a:r>
          </a:p>
          <a:p>
            <a:pPr lvl="1"/>
            <a:r>
              <a:rPr lang="en-US" sz="2000" dirty="0"/>
              <a:t>A class, method, constructor, interface, etc. declared public can be accessed from any other class</a:t>
            </a:r>
            <a:r>
              <a:rPr lang="en-US" dirty="0"/>
              <a:t>. </a:t>
            </a:r>
          </a:p>
          <a:p>
            <a:pPr lvl="1"/>
            <a:r>
              <a:rPr lang="en-US" sz="2000" dirty="0"/>
              <a:t>Therefore, fields, methods, blocks declared inside a public class can be accessed from any class belonging to the Java Universe.</a:t>
            </a:r>
          </a:p>
          <a:p>
            <a:pPr lvl="1"/>
            <a:r>
              <a:rPr lang="en-US" sz="2000" dirty="0"/>
              <a:t>However, if the public class we are trying to access is in a different package, then the public class still </a:t>
            </a:r>
            <a:r>
              <a:rPr lang="en-US" sz="2000" b="1" dirty="0"/>
              <a:t>needs to be imported</a:t>
            </a:r>
            <a:r>
              <a:rPr lang="en-US" sz="2000" dirty="0"/>
              <a:t>. Because of class inheritance, all public methods and variables of a class are inherited by its subclasses.</a:t>
            </a:r>
          </a:p>
          <a:p>
            <a:pPr lvl="2"/>
            <a:r>
              <a:rPr lang="en-US" b="1" dirty="0"/>
              <a:t>Example</a:t>
            </a:r>
          </a:p>
          <a:p>
            <a:pPr lvl="2">
              <a:buNone/>
            </a:pPr>
            <a:r>
              <a:rPr lang="en-US" dirty="0"/>
              <a:t>public static void main(String[] arguments) {   // ...}</a:t>
            </a:r>
          </a:p>
          <a:p>
            <a:pPr lvl="1">
              <a:buNone/>
            </a:pPr>
            <a:endParaRPr lang="en-US" dirty="0"/>
          </a:p>
        </p:txBody>
      </p:sp>
      <p:sp>
        <p:nvSpPr>
          <p:cNvPr id="4" name="Content Placeholder 3"/>
          <p:cNvSpPr>
            <a:spLocks noGrp="1"/>
          </p:cNvSpPr>
          <p:nvPr>
            <p:ph sz="half" idx="2"/>
          </p:nvPr>
        </p:nvSpPr>
        <p:spPr>
          <a:xfrm>
            <a:off x="4953000" y="228600"/>
            <a:ext cx="4038600" cy="6248400"/>
          </a:xfrm>
        </p:spPr>
        <p:txBody>
          <a:bodyPr/>
          <a:lstStyle/>
          <a:p>
            <a:pPr lvl="0">
              <a:buNone/>
            </a:pPr>
            <a:r>
              <a:rPr lang="en-US" sz="2000" b="1" dirty="0"/>
              <a:t>4. Protected Access Modifier</a:t>
            </a:r>
          </a:p>
          <a:p>
            <a:pPr lvl="1"/>
            <a:r>
              <a:rPr lang="en-US" sz="2000" dirty="0"/>
              <a:t>Variables, methods, and constructors, which are declared protected in a </a:t>
            </a:r>
            <a:r>
              <a:rPr lang="en-US" sz="2000" dirty="0" err="1"/>
              <a:t>superclass</a:t>
            </a:r>
            <a:r>
              <a:rPr lang="en-US" sz="2000" dirty="0"/>
              <a:t> can be accessed only by the subclasses in other package or any class within the package of the protected members' class</a:t>
            </a:r>
            <a:r>
              <a:rPr lang="en-US" dirty="0"/>
              <a:t>.</a:t>
            </a:r>
          </a:p>
          <a:p>
            <a:pPr lvl="1"/>
            <a:r>
              <a:rPr lang="en-US" sz="2000" dirty="0"/>
              <a:t>The protected access modifier </a:t>
            </a:r>
            <a:r>
              <a:rPr lang="en-US" sz="2000" b="1" dirty="0"/>
              <a:t>cannot be applied to class and interfaces. </a:t>
            </a:r>
          </a:p>
          <a:p>
            <a:pPr lvl="1"/>
            <a:r>
              <a:rPr lang="en-US" sz="2000" dirty="0"/>
              <a:t>Methods, fields can be declared protected, however methods and fields in an interface cannot be declared protected.</a:t>
            </a:r>
          </a:p>
          <a:p>
            <a:endParaRPr lang="en-US" dirty="0"/>
          </a:p>
          <a:p>
            <a:endParaRPr lang="en-US" dirty="0"/>
          </a:p>
        </p:txBody>
      </p:sp>
      <p:sp>
        <p:nvSpPr>
          <p:cNvPr id="5" name="Slide Number Placeholder 4"/>
          <p:cNvSpPr>
            <a:spLocks noGrp="1"/>
          </p:cNvSpPr>
          <p:nvPr>
            <p:ph type="sldNum" sz="quarter" idx="10"/>
          </p:nvPr>
        </p:nvSpPr>
        <p:spPr/>
        <p:txBody>
          <a:bodyPr/>
          <a:lstStyle/>
          <a:p>
            <a:pPr>
              <a:defRPr/>
            </a:pPr>
            <a:fld id="{C9B4B508-FD37-4EE5-BDF0-D35CF4FE88C7}" type="slidenum">
              <a:rPr lang="de-DE" smtClean="0"/>
              <a:pPr>
                <a:defRPr/>
              </a:pPr>
              <a:t>15</a:t>
            </a:fld>
            <a:endParaRPr lang="de-D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762000" y="1143000"/>
            <a:ext cx="8229600" cy="5257800"/>
          </a:xfrm>
        </p:spPr>
        <p:txBody>
          <a:bodyPr/>
          <a:lstStyle/>
          <a:p>
            <a:pPr marL="254000" lvl="1" indent="-254000">
              <a:spcBef>
                <a:spcPct val="50000"/>
              </a:spcBef>
              <a:buClr>
                <a:schemeClr val="folHlink"/>
              </a:buClr>
            </a:pPr>
            <a:r>
              <a:rPr lang="en-US" dirty="0"/>
              <a:t>Protected access gives the subclass a chance to use the helper method or variable, while preventing a nonrelated class from trying to use it.</a:t>
            </a:r>
          </a:p>
          <a:p>
            <a:r>
              <a:rPr lang="en-US" dirty="0"/>
              <a:t>Example</a:t>
            </a:r>
            <a:endParaRPr lang="en-US" b="1" dirty="0"/>
          </a:p>
          <a:p>
            <a:pPr lvl="1"/>
            <a:r>
              <a:rPr lang="en-US" b="1" dirty="0"/>
              <a:t>its child class override </a:t>
            </a:r>
            <a:r>
              <a:rPr lang="en-US" b="1" i="1" dirty="0" err="1"/>
              <a:t>openSpeaker</a:t>
            </a:r>
            <a:r>
              <a:rPr lang="en-US" b="1" i="1" dirty="0"/>
              <a:t>()</a:t>
            </a:r>
            <a:r>
              <a:rPr lang="en-US" b="1" dirty="0"/>
              <a:t> method −</a:t>
            </a:r>
          </a:p>
          <a:p>
            <a:pPr lvl="2">
              <a:buNone/>
            </a:pPr>
            <a:r>
              <a:rPr lang="en-US" sz="2000" dirty="0"/>
              <a:t>class </a:t>
            </a:r>
            <a:r>
              <a:rPr lang="en-US" sz="2000" dirty="0" err="1"/>
              <a:t>AudioPlayer</a:t>
            </a:r>
            <a:r>
              <a:rPr lang="en-US" sz="2000" dirty="0"/>
              <a:t> { </a:t>
            </a:r>
          </a:p>
          <a:p>
            <a:pPr lvl="2">
              <a:buNone/>
            </a:pPr>
            <a:r>
              <a:rPr lang="en-US" sz="2000" dirty="0"/>
              <a:t>  protected </a:t>
            </a:r>
            <a:r>
              <a:rPr lang="en-US" sz="2000" dirty="0" err="1"/>
              <a:t>boolean</a:t>
            </a:r>
            <a:r>
              <a:rPr lang="en-US" sz="2000" dirty="0"/>
              <a:t> </a:t>
            </a:r>
            <a:r>
              <a:rPr lang="en-US" sz="2000" dirty="0" err="1"/>
              <a:t>openSpeaker</a:t>
            </a:r>
            <a:r>
              <a:rPr lang="en-US" sz="2000" dirty="0"/>
              <a:t>(Speaker sp) {      // implementation details   }} </a:t>
            </a:r>
          </a:p>
          <a:p>
            <a:pPr lvl="2">
              <a:buNone/>
            </a:pPr>
            <a:r>
              <a:rPr lang="en-US" sz="2000" dirty="0"/>
              <a:t>class </a:t>
            </a:r>
            <a:r>
              <a:rPr lang="en-US" sz="2000" dirty="0" err="1"/>
              <a:t>StreamingAudioPlayer</a:t>
            </a:r>
            <a:r>
              <a:rPr lang="en-US" sz="2000" dirty="0"/>
              <a:t> </a:t>
            </a:r>
          </a:p>
          <a:p>
            <a:pPr lvl="2">
              <a:buNone/>
            </a:pPr>
            <a:r>
              <a:rPr lang="en-US" sz="2000" dirty="0"/>
              <a:t>{//sub-class   </a:t>
            </a:r>
          </a:p>
          <a:p>
            <a:pPr lvl="2">
              <a:buNone/>
            </a:pPr>
            <a:r>
              <a:rPr lang="en-US" sz="2000" dirty="0" err="1"/>
              <a:t>boolean</a:t>
            </a:r>
            <a:r>
              <a:rPr lang="en-US" sz="2000" dirty="0"/>
              <a:t> </a:t>
            </a:r>
            <a:r>
              <a:rPr lang="en-US" sz="2000" dirty="0" err="1"/>
              <a:t>openSpeaker</a:t>
            </a:r>
            <a:r>
              <a:rPr lang="en-US" sz="2000" dirty="0"/>
              <a:t>(Speaker sp)</a:t>
            </a:r>
          </a:p>
          <a:p>
            <a:pPr lvl="2">
              <a:buNone/>
            </a:pPr>
            <a:r>
              <a:rPr lang="en-US" sz="2000" dirty="0"/>
              <a:t> {      // implementation details   }}</a:t>
            </a:r>
            <a:endParaRPr lang="en-US" dirty="0">
              <a:latin typeface="Minion-Italic" charset="0"/>
            </a:endParaRPr>
          </a:p>
          <a:p>
            <a:pPr lvl="1"/>
            <a:r>
              <a:rPr lang="en-US" b="1" dirty="0">
                <a:latin typeface="Minion-Italic" charset="0"/>
              </a:rPr>
              <a:t>What if it (</a:t>
            </a:r>
            <a:r>
              <a:rPr lang="en-US" dirty="0" err="1"/>
              <a:t>openSpeaker</a:t>
            </a:r>
            <a:r>
              <a:rPr lang="en-US" b="1" dirty="0">
                <a:latin typeface="Minion-Italic" charset="0"/>
              </a:rPr>
              <a:t>) is declared as private? Or public?</a:t>
            </a:r>
          </a:p>
          <a:p>
            <a:pPr lvl="1">
              <a:buNone/>
            </a:pPr>
            <a:endParaRPr lang="en-US" b="1" dirty="0"/>
          </a:p>
          <a:p>
            <a:pPr lvl="1"/>
            <a:endParaRPr lang="en-US" b="1" dirty="0"/>
          </a:p>
          <a:p>
            <a:pPr lvl="1">
              <a:buNone/>
            </a:pPr>
            <a:endParaRPr lang="en-US" b="1" dirty="0"/>
          </a:p>
          <a:p>
            <a:pPr lvl="2">
              <a:buNone/>
            </a:pPr>
            <a:endParaRPr lang="en-US" sz="2000" dirty="0"/>
          </a:p>
          <a:p>
            <a:pPr lvl="2"/>
            <a:endParaRPr lang="en-US" sz="2000" dirty="0"/>
          </a:p>
          <a:p>
            <a:pPr lvl="2"/>
            <a:endParaRPr lang="en-US" b="1" dirty="0"/>
          </a:p>
          <a:p>
            <a:pPr lvl="1"/>
            <a:endParaRPr lang="en-US" b="1"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16</a:t>
            </a:fld>
            <a:endParaRPr lang="de-D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457200" y="1295400"/>
            <a:ext cx="4572000" cy="4800600"/>
          </a:xfrm>
        </p:spPr>
        <p:txBody>
          <a:bodyPr/>
          <a:lstStyle/>
          <a:p>
            <a:r>
              <a:rPr lang="en-US" sz="2000" dirty="0"/>
              <a:t>The following table shows the access to members permitted by each modifier</a:t>
            </a:r>
            <a:endParaRPr lang="en-US" sz="2000" dirty="0">
              <a:cs typeface="Times New Roman" pitchFamily="18" charset="0"/>
            </a:endParaRPr>
          </a:p>
          <a:p>
            <a:endParaRPr lang="en-US" dirty="0">
              <a:cs typeface="Times New Roman" pitchFamily="18" charset="0"/>
            </a:endParaRPr>
          </a:p>
          <a:p>
            <a:endParaRPr lang="en-US" dirty="0">
              <a:cs typeface="Times New Roman" pitchFamily="18" charset="0"/>
            </a:endParaRPr>
          </a:p>
          <a:p>
            <a:pPr lvl="2"/>
            <a:endParaRPr lang="en-US" sz="2000" dirty="0"/>
          </a:p>
          <a:p>
            <a:endParaRPr lang="en-US" dirty="0"/>
          </a:p>
        </p:txBody>
      </p:sp>
      <p:sp>
        <p:nvSpPr>
          <p:cNvPr id="9" name="Content Placeholder 8"/>
          <p:cNvSpPr>
            <a:spLocks noGrp="1"/>
          </p:cNvSpPr>
          <p:nvPr>
            <p:ph sz="half" idx="2"/>
          </p:nvPr>
        </p:nvSpPr>
        <p:spPr>
          <a:xfrm>
            <a:off x="4648200" y="381000"/>
            <a:ext cx="4343400" cy="5943600"/>
          </a:xfrm>
        </p:spPr>
        <p:txBody>
          <a:bodyPr/>
          <a:lstStyle/>
          <a:p>
            <a:r>
              <a:rPr lang="en-US" sz="2000" dirty="0"/>
              <a:t>how access levels affect visibility in class relationships</a:t>
            </a:r>
            <a:r>
              <a:rPr lang="en-US" dirty="0"/>
              <a:t> </a:t>
            </a:r>
            <a:endParaRPr lang="en-US" sz="2000" dirty="0"/>
          </a:p>
          <a:p>
            <a:r>
              <a:rPr lang="en-US" sz="2000" dirty="0" err="1"/>
              <a:t>Eg</a:t>
            </a:r>
            <a:r>
              <a:rPr lang="en-US" sz="2000" dirty="0"/>
              <a:t>:-member of Alpha-class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17</a:t>
            </a:fld>
            <a:endParaRPr lang="de-DE"/>
          </a:p>
        </p:txBody>
      </p:sp>
      <p:pic>
        <p:nvPicPr>
          <p:cNvPr id="22531" name="Picture 3"/>
          <p:cNvPicPr>
            <a:picLocks noChangeAspect="1" noChangeArrowheads="1"/>
          </p:cNvPicPr>
          <p:nvPr/>
        </p:nvPicPr>
        <p:blipFill>
          <a:blip r:embed="rId2"/>
          <a:srcRect/>
          <a:stretch>
            <a:fillRect/>
          </a:stretch>
        </p:blipFill>
        <p:spPr bwMode="auto">
          <a:xfrm>
            <a:off x="609600" y="2209800"/>
            <a:ext cx="3886200" cy="3810000"/>
          </a:xfrm>
          <a:prstGeom prst="rect">
            <a:avLst/>
          </a:prstGeom>
          <a:noFill/>
          <a:ln w="9525">
            <a:noFill/>
            <a:miter lim="800000"/>
            <a:headEnd/>
            <a:tailEnd/>
          </a:ln>
          <a:effectLst/>
        </p:spPr>
      </p:pic>
      <p:pic>
        <p:nvPicPr>
          <p:cNvPr id="15" name="Picture 14" descr="Classes and Packages of the Example Used to Illustrate Access Levels"/>
          <p:cNvPicPr/>
          <p:nvPr/>
        </p:nvPicPr>
        <p:blipFill>
          <a:blip r:embed="rId3"/>
          <a:srcRect/>
          <a:stretch>
            <a:fillRect/>
          </a:stretch>
        </p:blipFill>
        <p:spPr bwMode="auto">
          <a:xfrm>
            <a:off x="4800600" y="1600200"/>
            <a:ext cx="4038600" cy="1905000"/>
          </a:xfrm>
          <a:prstGeom prst="rect">
            <a:avLst/>
          </a:prstGeom>
          <a:noFill/>
          <a:ln w="9525">
            <a:noFill/>
            <a:miter lim="800000"/>
            <a:headEnd/>
            <a:tailEnd/>
          </a:ln>
        </p:spPr>
      </p:pic>
      <p:pic>
        <p:nvPicPr>
          <p:cNvPr id="22532" name="Picture 4"/>
          <p:cNvPicPr>
            <a:picLocks noChangeAspect="1" noChangeArrowheads="1"/>
          </p:cNvPicPr>
          <p:nvPr/>
        </p:nvPicPr>
        <p:blipFill>
          <a:blip r:embed="rId4"/>
          <a:srcRect/>
          <a:stretch>
            <a:fillRect/>
          </a:stretch>
        </p:blipFill>
        <p:spPr bwMode="auto">
          <a:xfrm>
            <a:off x="4953000" y="3657600"/>
            <a:ext cx="3962400" cy="2895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388937"/>
          </a:xfrm>
        </p:spPr>
        <p:txBody>
          <a:bodyPr/>
          <a:lstStyle/>
          <a:p>
            <a:r>
              <a:rPr lang="en-US" dirty="0"/>
              <a:t>Example-1</a:t>
            </a:r>
            <a:r>
              <a:rPr lang="en-US" sz="2000" dirty="0"/>
              <a:t>(class &amp; Objects)</a:t>
            </a:r>
            <a:endParaRPr lang="en-US" dirty="0"/>
          </a:p>
        </p:txBody>
      </p:sp>
      <p:sp>
        <p:nvSpPr>
          <p:cNvPr id="3" name="Content Placeholder 2"/>
          <p:cNvSpPr>
            <a:spLocks noGrp="1"/>
          </p:cNvSpPr>
          <p:nvPr>
            <p:ph idx="1"/>
          </p:nvPr>
        </p:nvSpPr>
        <p:spPr>
          <a:xfrm>
            <a:off x="685800" y="762000"/>
            <a:ext cx="8305800" cy="5867400"/>
          </a:xfrm>
        </p:spPr>
        <p:txBody>
          <a:bodyPr/>
          <a:lstStyle/>
          <a:p>
            <a:pPr>
              <a:buNone/>
            </a:pPr>
            <a:r>
              <a:rPr lang="en-US" sz="2200" b="1" dirty="0"/>
              <a:t>public</a:t>
            </a:r>
            <a:r>
              <a:rPr lang="en-US" sz="2200" dirty="0"/>
              <a:t> </a:t>
            </a:r>
            <a:r>
              <a:rPr lang="en-US" sz="2200" b="1" dirty="0"/>
              <a:t>class</a:t>
            </a:r>
            <a:r>
              <a:rPr lang="en-US" sz="2200" dirty="0"/>
              <a:t> </a:t>
            </a:r>
            <a:r>
              <a:rPr lang="en-US" sz="2200" dirty="0" err="1"/>
              <a:t>simpleClass</a:t>
            </a:r>
            <a:r>
              <a:rPr lang="en-US" sz="2200" dirty="0"/>
              <a:t> { </a:t>
            </a:r>
          </a:p>
          <a:p>
            <a:pPr lvl="2">
              <a:buNone/>
            </a:pPr>
            <a:r>
              <a:rPr lang="en-US" sz="1800" b="1" dirty="0"/>
              <a:t>private</a:t>
            </a:r>
            <a:r>
              <a:rPr lang="en-US" sz="1800" dirty="0"/>
              <a:t> String name;</a:t>
            </a:r>
          </a:p>
          <a:p>
            <a:pPr lvl="2">
              <a:buNone/>
            </a:pPr>
            <a:r>
              <a:rPr lang="en-US" sz="1800" b="1" dirty="0"/>
              <a:t>private</a:t>
            </a:r>
            <a:r>
              <a:rPr lang="en-US" sz="1800" dirty="0"/>
              <a:t> </a:t>
            </a:r>
            <a:r>
              <a:rPr lang="en-US" sz="1800" b="1" dirty="0" err="1"/>
              <a:t>int</a:t>
            </a:r>
            <a:r>
              <a:rPr lang="en-US" sz="1800" dirty="0"/>
              <a:t> age;</a:t>
            </a:r>
          </a:p>
          <a:p>
            <a:pPr lvl="2">
              <a:buNone/>
            </a:pPr>
            <a:r>
              <a:rPr lang="en-US" sz="1800" b="1" dirty="0"/>
              <a:t>public</a:t>
            </a:r>
            <a:r>
              <a:rPr lang="en-US" sz="1800" dirty="0"/>
              <a:t> </a:t>
            </a:r>
            <a:r>
              <a:rPr lang="en-US" sz="1800" dirty="0" err="1"/>
              <a:t>simpleClass</a:t>
            </a:r>
            <a:r>
              <a:rPr lang="en-US" sz="1800" dirty="0"/>
              <a:t>(String </a:t>
            </a:r>
            <a:r>
              <a:rPr lang="en-US" sz="1800" dirty="0" err="1"/>
              <a:t>n,</a:t>
            </a:r>
            <a:r>
              <a:rPr lang="en-US" sz="1800" b="1" dirty="0" err="1"/>
              <a:t>int</a:t>
            </a:r>
            <a:r>
              <a:rPr lang="en-US" sz="1800" dirty="0"/>
              <a:t> a)</a:t>
            </a:r>
          </a:p>
          <a:p>
            <a:pPr lvl="2">
              <a:buNone/>
            </a:pPr>
            <a:r>
              <a:rPr lang="en-US" sz="1800" dirty="0"/>
              <a:t>{</a:t>
            </a:r>
          </a:p>
          <a:p>
            <a:pPr lvl="3">
              <a:buNone/>
            </a:pPr>
            <a:r>
              <a:rPr lang="en-US" sz="1800" b="1" dirty="0"/>
              <a:t>this</a:t>
            </a:r>
            <a:r>
              <a:rPr lang="en-US" sz="1800" dirty="0"/>
              <a:t>.name=n; //</a:t>
            </a:r>
            <a:r>
              <a:rPr lang="en-US" sz="1800" b="1" dirty="0"/>
              <a:t>what if there is setter methods?</a:t>
            </a:r>
          </a:p>
          <a:p>
            <a:pPr lvl="3">
              <a:buNone/>
            </a:pPr>
            <a:r>
              <a:rPr lang="en-US" sz="1800" b="1" dirty="0" err="1"/>
              <a:t>this</a:t>
            </a:r>
            <a:r>
              <a:rPr lang="en-US" sz="1800" dirty="0" err="1"/>
              <a:t>.age</a:t>
            </a:r>
            <a:r>
              <a:rPr lang="en-US" sz="1800" dirty="0"/>
              <a:t>=a;</a:t>
            </a:r>
          </a:p>
          <a:p>
            <a:pPr lvl="2">
              <a:buNone/>
            </a:pPr>
            <a:r>
              <a:rPr lang="en-US" sz="1800" dirty="0"/>
              <a:t>}</a:t>
            </a:r>
          </a:p>
          <a:p>
            <a:pPr lvl="2">
              <a:buNone/>
            </a:pPr>
            <a:r>
              <a:rPr lang="en-US" sz="1800" b="1" dirty="0"/>
              <a:t>public</a:t>
            </a:r>
            <a:r>
              <a:rPr lang="en-US" sz="1800" dirty="0"/>
              <a:t> String </a:t>
            </a:r>
            <a:r>
              <a:rPr lang="en-US" sz="1800" dirty="0" err="1"/>
              <a:t>getName</a:t>
            </a:r>
            <a:r>
              <a:rPr lang="en-US" sz="1800" dirty="0"/>
              <a:t>()</a:t>
            </a:r>
          </a:p>
          <a:p>
            <a:pPr lvl="2">
              <a:buNone/>
            </a:pPr>
            <a:r>
              <a:rPr lang="en-US" sz="1800" dirty="0"/>
              <a:t>{ </a:t>
            </a:r>
            <a:r>
              <a:rPr lang="en-US" sz="1800" b="1" dirty="0"/>
              <a:t>return</a:t>
            </a:r>
            <a:r>
              <a:rPr lang="en-US" sz="1800" dirty="0"/>
              <a:t> name; }</a:t>
            </a:r>
          </a:p>
          <a:p>
            <a:pPr lvl="2">
              <a:buNone/>
            </a:pPr>
            <a:r>
              <a:rPr lang="en-US" sz="1800" b="1" dirty="0"/>
              <a:t>public</a:t>
            </a:r>
            <a:r>
              <a:rPr lang="en-US" sz="1800" dirty="0"/>
              <a:t> </a:t>
            </a:r>
            <a:r>
              <a:rPr lang="en-US" sz="1800" b="1" dirty="0" err="1"/>
              <a:t>int</a:t>
            </a:r>
            <a:r>
              <a:rPr lang="en-US" sz="1800" dirty="0"/>
              <a:t> </a:t>
            </a:r>
            <a:r>
              <a:rPr lang="en-US" sz="1800" dirty="0" err="1"/>
              <a:t>getAge</a:t>
            </a:r>
            <a:r>
              <a:rPr lang="en-US" sz="1800" dirty="0"/>
              <a:t>()</a:t>
            </a:r>
          </a:p>
          <a:p>
            <a:pPr lvl="2">
              <a:buNone/>
            </a:pPr>
            <a:r>
              <a:rPr lang="en-US" sz="1800" dirty="0"/>
              <a:t>{ </a:t>
            </a:r>
            <a:r>
              <a:rPr lang="en-US" sz="1800" b="1" dirty="0"/>
              <a:t>return</a:t>
            </a:r>
            <a:r>
              <a:rPr lang="en-US" sz="1800" dirty="0"/>
              <a:t> age; }</a:t>
            </a:r>
          </a:p>
          <a:p>
            <a:pPr lvl="2">
              <a:buNone/>
            </a:pP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a:t>
            </a:r>
          </a:p>
          <a:p>
            <a:pPr lvl="2">
              <a:buNone/>
            </a:pPr>
            <a:r>
              <a:rPr lang="en-US" sz="1800" dirty="0"/>
              <a:t>{		</a:t>
            </a:r>
            <a:r>
              <a:rPr lang="en-US" sz="1800" dirty="0" err="1"/>
              <a:t>simpleClass</a:t>
            </a:r>
            <a:r>
              <a:rPr lang="en-US" sz="1800" dirty="0"/>
              <a:t> s1=new </a:t>
            </a:r>
            <a:r>
              <a:rPr lang="en-US" sz="1800" dirty="0" err="1"/>
              <a:t>simpleClass</a:t>
            </a:r>
            <a:r>
              <a:rPr lang="en-US" sz="1800" dirty="0"/>
              <a:t>("</a:t>
            </a:r>
            <a:r>
              <a:rPr lang="en-US" sz="1800" u="sng" dirty="0"/>
              <a:t>abe</a:t>
            </a:r>
            <a:r>
              <a:rPr lang="en-US" sz="1800" dirty="0"/>
              <a:t>",12);</a:t>
            </a:r>
          </a:p>
          <a:p>
            <a:pPr lvl="3">
              <a:buNone/>
            </a:pPr>
            <a:r>
              <a:rPr lang="en-US" sz="1800" dirty="0"/>
              <a:t>String n=s1.getName();</a:t>
            </a:r>
          </a:p>
          <a:p>
            <a:pPr lvl="3">
              <a:buNone/>
            </a:pPr>
            <a:r>
              <a:rPr lang="en-US" sz="1800" u="sng" dirty="0" err="1"/>
              <a:t>int</a:t>
            </a:r>
            <a:r>
              <a:rPr lang="en-US" sz="1800" dirty="0"/>
              <a:t> a=s1.getAge();</a:t>
            </a:r>
          </a:p>
          <a:p>
            <a:pPr lvl="3">
              <a:buNone/>
            </a:pPr>
            <a:r>
              <a:rPr lang="en-US" sz="1800" dirty="0" err="1"/>
              <a:t>System.out.println</a:t>
            </a:r>
            <a:r>
              <a:rPr lang="en-US" sz="1800" dirty="0"/>
              <a:t>(n+"\t"+a);</a:t>
            </a:r>
          </a:p>
          <a:p>
            <a:pPr lvl="3">
              <a:buNone/>
            </a:pPr>
            <a:r>
              <a:rPr lang="en-US" sz="1800" dirty="0"/>
              <a:t>}</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18</a:t>
            </a:fld>
            <a:endParaRPr lang="de-D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228601"/>
            <a:ext cx="6802437" cy="533400"/>
          </a:xfrm>
        </p:spPr>
        <p:txBody>
          <a:bodyPr/>
          <a:lstStyle/>
          <a:p>
            <a:r>
              <a:rPr lang="en-US" dirty="0"/>
              <a:t>Example-2</a:t>
            </a:r>
            <a:r>
              <a:rPr lang="en-US" sz="2000" dirty="0"/>
              <a:t>(static-methods</a:t>
            </a:r>
            <a:r>
              <a:rPr lang="en-US" dirty="0"/>
              <a:t>)</a:t>
            </a:r>
          </a:p>
        </p:txBody>
      </p:sp>
      <p:sp>
        <p:nvSpPr>
          <p:cNvPr id="3" name="Content Placeholder 2"/>
          <p:cNvSpPr>
            <a:spLocks noGrp="1"/>
          </p:cNvSpPr>
          <p:nvPr>
            <p:ph idx="1"/>
          </p:nvPr>
        </p:nvSpPr>
        <p:spPr>
          <a:xfrm>
            <a:off x="381000" y="762000"/>
            <a:ext cx="8610600" cy="5867400"/>
          </a:xfrm>
        </p:spPr>
        <p:txBody>
          <a:bodyPr/>
          <a:lstStyle/>
          <a:p>
            <a:pPr>
              <a:buNone/>
            </a:pPr>
            <a:r>
              <a:rPr lang="en-US" sz="1800" dirty="0"/>
              <a:t>import </a:t>
            </a:r>
            <a:r>
              <a:rPr lang="en-US" sz="1800" dirty="0" err="1"/>
              <a:t>java.util.Scanner</a:t>
            </a:r>
            <a:r>
              <a:rPr lang="en-US" sz="1800" dirty="0"/>
              <a:t>; </a:t>
            </a:r>
          </a:p>
          <a:p>
            <a:pPr>
              <a:buNone/>
            </a:pPr>
            <a:r>
              <a:rPr lang="en-US" sz="1800" b="1" dirty="0"/>
              <a:t>public class Func1 {</a:t>
            </a:r>
          </a:p>
          <a:p>
            <a:pPr>
              <a:buNone/>
            </a:pPr>
            <a:r>
              <a:rPr lang="en-US" sz="1800" dirty="0"/>
              <a:t>	public static void main(String[] </a:t>
            </a:r>
            <a:r>
              <a:rPr lang="en-US" sz="1800" dirty="0" err="1"/>
              <a:t>args</a:t>
            </a:r>
            <a:r>
              <a:rPr lang="en-US" sz="1800" dirty="0"/>
              <a:t>)</a:t>
            </a:r>
          </a:p>
          <a:p>
            <a:pPr>
              <a:buNone/>
            </a:pPr>
            <a:r>
              <a:rPr lang="en-US" sz="1800" dirty="0"/>
              <a:t>	{	pr();</a:t>
            </a:r>
          </a:p>
          <a:p>
            <a:pPr>
              <a:buNone/>
            </a:pPr>
            <a:r>
              <a:rPr lang="en-US" sz="1800" dirty="0"/>
              <a:t>		Func1.pr2();		</a:t>
            </a:r>
          </a:p>
          <a:p>
            <a:pPr>
              <a:buNone/>
            </a:pPr>
            <a:r>
              <a:rPr lang="en-US" sz="1800" dirty="0"/>
              <a:t>          }</a:t>
            </a:r>
          </a:p>
          <a:p>
            <a:pPr lvl="3">
              <a:buNone/>
            </a:pPr>
            <a:r>
              <a:rPr lang="en-US" sz="1800" b="1" dirty="0"/>
              <a:t>public static void pr()</a:t>
            </a:r>
          </a:p>
          <a:p>
            <a:pPr lvl="3">
              <a:buNone/>
            </a:pPr>
            <a:r>
              <a:rPr lang="en-US" sz="1800" dirty="0"/>
              <a:t>{  </a:t>
            </a:r>
            <a:r>
              <a:rPr lang="en-US" sz="1800" dirty="0" err="1"/>
              <a:t>System.out.println</a:t>
            </a:r>
            <a:r>
              <a:rPr lang="en-US" sz="1800" dirty="0"/>
              <a:t>("hello");}</a:t>
            </a:r>
          </a:p>
          <a:p>
            <a:pPr lvl="3">
              <a:buNone/>
            </a:pPr>
            <a:endParaRPr lang="en-US" sz="1800" dirty="0"/>
          </a:p>
          <a:p>
            <a:pPr lvl="3">
              <a:buNone/>
            </a:pPr>
            <a:r>
              <a:rPr lang="en-US" sz="1800" b="1" dirty="0"/>
              <a:t>public  static void pr2()</a:t>
            </a:r>
          </a:p>
          <a:p>
            <a:pPr lvl="3">
              <a:buNone/>
            </a:pPr>
            <a:r>
              <a:rPr lang="en-US" sz="1800" dirty="0"/>
              <a:t>{    </a:t>
            </a:r>
            <a:r>
              <a:rPr lang="en-US" sz="1800" dirty="0" err="1"/>
              <a:t>int</a:t>
            </a:r>
            <a:r>
              <a:rPr lang="en-US" sz="1800" dirty="0"/>
              <a:t> </a:t>
            </a:r>
            <a:r>
              <a:rPr lang="en-US" sz="1800" dirty="0" err="1"/>
              <a:t>x,y,r</a:t>
            </a:r>
            <a:r>
              <a:rPr lang="en-US" sz="1800" dirty="0"/>
              <a:t>;</a:t>
            </a:r>
          </a:p>
          <a:p>
            <a:pPr lvl="3">
              <a:buNone/>
            </a:pPr>
            <a:r>
              <a:rPr lang="en-US" sz="1800" dirty="0"/>
              <a:t>	Scanner s=new Scanner (</a:t>
            </a:r>
            <a:r>
              <a:rPr lang="en-US" sz="1800" dirty="0" err="1"/>
              <a:t>System.in</a:t>
            </a:r>
            <a:r>
              <a:rPr lang="en-US" sz="1800" dirty="0"/>
              <a:t>);</a:t>
            </a:r>
          </a:p>
          <a:p>
            <a:pPr lvl="3">
              <a:buNone/>
            </a:pPr>
            <a:r>
              <a:rPr lang="en-US" sz="1800" dirty="0"/>
              <a:t>	</a:t>
            </a:r>
            <a:r>
              <a:rPr lang="en-US" sz="1800" dirty="0" err="1"/>
              <a:t>System.out.println</a:t>
            </a:r>
            <a:r>
              <a:rPr lang="en-US" sz="1800" dirty="0"/>
              <a:t> ("enter...");</a:t>
            </a:r>
          </a:p>
          <a:p>
            <a:pPr lvl="3">
              <a:buNone/>
            </a:pPr>
            <a:r>
              <a:rPr lang="en-US" sz="1800" dirty="0"/>
              <a:t>	x=</a:t>
            </a:r>
            <a:r>
              <a:rPr lang="en-US" sz="1800" dirty="0" err="1"/>
              <a:t>s.nextInt</a:t>
            </a:r>
            <a:r>
              <a:rPr lang="en-US" sz="1800" dirty="0"/>
              <a:t>();  y=</a:t>
            </a:r>
            <a:r>
              <a:rPr lang="en-US" sz="1800" dirty="0" err="1"/>
              <a:t>s.nextInt</a:t>
            </a:r>
            <a:r>
              <a:rPr lang="en-US" sz="1800" dirty="0"/>
              <a:t>();</a:t>
            </a:r>
          </a:p>
          <a:p>
            <a:pPr lvl="3">
              <a:buNone/>
            </a:pPr>
            <a:r>
              <a:rPr lang="en-US" sz="1800" dirty="0"/>
              <a:t>	r=</a:t>
            </a:r>
            <a:r>
              <a:rPr lang="en-US" sz="1800" dirty="0" err="1"/>
              <a:t>x+y</a:t>
            </a:r>
            <a:r>
              <a:rPr lang="en-US" sz="1800" dirty="0"/>
              <a:t>;</a:t>
            </a:r>
          </a:p>
          <a:p>
            <a:pPr>
              <a:buNone/>
            </a:pPr>
            <a:r>
              <a:rPr lang="en-US" sz="1800" dirty="0"/>
              <a:t>	             </a:t>
            </a:r>
            <a:r>
              <a:rPr lang="en-US" sz="1800" dirty="0" err="1"/>
              <a:t>System.out.println</a:t>
            </a:r>
            <a:r>
              <a:rPr lang="en-US" sz="1800" dirty="0"/>
              <a:t>("res="+r);}</a:t>
            </a:r>
          </a:p>
          <a:p>
            <a:pPr>
              <a:buNone/>
            </a:pPr>
            <a:r>
              <a:rPr lang="en-US" sz="1800" dirty="0"/>
              <a:t>		}</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19</a:t>
            </a:fld>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465137"/>
          </a:xfrm>
        </p:spPr>
        <p:txBody>
          <a:bodyPr/>
          <a:lstStyle/>
          <a:p>
            <a:r>
              <a:rPr lang="en-US" dirty="0"/>
              <a:t>3.1. Introduction</a:t>
            </a:r>
          </a:p>
        </p:txBody>
      </p:sp>
      <p:sp>
        <p:nvSpPr>
          <p:cNvPr id="3" name="Content Placeholder 2"/>
          <p:cNvSpPr>
            <a:spLocks noGrp="1"/>
          </p:cNvSpPr>
          <p:nvPr>
            <p:ph idx="1"/>
          </p:nvPr>
        </p:nvSpPr>
        <p:spPr>
          <a:xfrm>
            <a:off x="685800" y="838200"/>
            <a:ext cx="8458200" cy="6019800"/>
          </a:xfrm>
        </p:spPr>
        <p:txBody>
          <a:bodyPr/>
          <a:lstStyle/>
          <a:p>
            <a:pPr lvl="0"/>
            <a:r>
              <a:rPr lang="en-US" dirty="0"/>
              <a:t>Classes</a:t>
            </a:r>
            <a:endParaRPr lang="en-US" sz="1200" dirty="0"/>
          </a:p>
          <a:p>
            <a:pPr lvl="1"/>
            <a:r>
              <a:rPr lang="en-US" dirty="0"/>
              <a:t>A set of similar objects is called a class.</a:t>
            </a:r>
            <a:endParaRPr lang="en-US" sz="1600" dirty="0"/>
          </a:p>
          <a:p>
            <a:pPr lvl="1"/>
            <a:r>
              <a:rPr lang="en-US" dirty="0"/>
              <a:t>Model objects that have attributes (data members) and behaviors (member functions)</a:t>
            </a:r>
            <a:endParaRPr lang="en-US" sz="1600" dirty="0"/>
          </a:p>
          <a:p>
            <a:pPr lvl="1"/>
            <a:r>
              <a:rPr lang="en-US" dirty="0"/>
              <a:t>Defined using keyword </a:t>
            </a:r>
            <a:r>
              <a:rPr lang="en-US" b="1" dirty="0"/>
              <a:t>class</a:t>
            </a:r>
            <a:endParaRPr lang="en-US" sz="1600" dirty="0"/>
          </a:p>
          <a:p>
            <a:pPr lvl="1"/>
            <a:r>
              <a:rPr lang="en-US" dirty="0"/>
              <a:t>Have a body delineated with braces (</a:t>
            </a:r>
            <a:r>
              <a:rPr lang="en-US" b="1" dirty="0"/>
              <a:t>{</a:t>
            </a:r>
            <a:r>
              <a:rPr lang="en-US" dirty="0"/>
              <a:t> and </a:t>
            </a:r>
            <a:r>
              <a:rPr lang="en-US" b="1" dirty="0"/>
              <a:t>}</a:t>
            </a:r>
            <a:r>
              <a:rPr lang="en-US" dirty="0"/>
              <a:t>)</a:t>
            </a:r>
            <a:endParaRPr lang="en-US" sz="1600" dirty="0"/>
          </a:p>
          <a:p>
            <a:pPr lvl="2"/>
            <a:r>
              <a:rPr lang="en-US" sz="2000" dirty="0"/>
              <a:t>Example: public Student{….}</a:t>
            </a:r>
          </a:p>
          <a:p>
            <a:pPr lvl="1"/>
            <a:r>
              <a:rPr lang="en-US" sz="1800" dirty="0"/>
              <a:t>Each </a:t>
            </a:r>
            <a:r>
              <a:rPr lang="en-US" sz="1800" b="1" dirty="0"/>
              <a:t>.java</a:t>
            </a:r>
            <a:r>
              <a:rPr lang="en-US" sz="1800" dirty="0"/>
              <a:t> source file may contain only one public class. A source file may contain any number of default visible classes.</a:t>
            </a:r>
          </a:p>
          <a:p>
            <a:pPr lvl="1"/>
            <a:r>
              <a:rPr lang="en-US" sz="1800" dirty="0"/>
              <a:t>Finally, the source file name must match the public class name and it must have a .java suffix</a:t>
            </a:r>
            <a:r>
              <a:rPr lang="en-US" dirty="0"/>
              <a:t>.</a:t>
            </a:r>
            <a:endParaRPr lang="en-US" sz="2000" dirty="0"/>
          </a:p>
          <a:p>
            <a:pPr lvl="0"/>
            <a:r>
              <a:rPr lang="en-US" dirty="0"/>
              <a:t>Object</a:t>
            </a:r>
            <a:endParaRPr lang="en-US" sz="1200" dirty="0"/>
          </a:p>
          <a:p>
            <a:pPr lvl="1"/>
            <a:r>
              <a:rPr lang="en-US" dirty="0"/>
              <a:t>An Object represents a real world entity. It is complete and self contained with distinct characteristics and behaviors. </a:t>
            </a:r>
            <a:endParaRPr lang="en-US" sz="1600" dirty="0"/>
          </a:p>
          <a:p>
            <a:pPr lvl="1"/>
            <a:r>
              <a:rPr lang="en-US" dirty="0"/>
              <a:t>Is a unique instance of one class</a:t>
            </a:r>
            <a:endParaRPr lang="en-US" sz="1600" dirty="0"/>
          </a:p>
          <a:p>
            <a:pPr lvl="1"/>
            <a:r>
              <a:rPr lang="en-US" dirty="0" err="1"/>
              <a:t>Eg</a:t>
            </a:r>
            <a:r>
              <a:rPr lang="en-US" dirty="0"/>
              <a:t>:   </a:t>
            </a:r>
            <a:r>
              <a:rPr lang="en-US" sz="1800" dirty="0"/>
              <a:t>Student s1=new Student (“Abebe”,20)</a:t>
            </a:r>
          </a:p>
          <a:p>
            <a:pPr lvl="1">
              <a:buNone/>
            </a:pPr>
            <a:r>
              <a:rPr lang="en-US" sz="1800" dirty="0"/>
              <a:t>		  S1:-is an object</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a:t>
            </a:fld>
            <a:endParaRPr lang="de-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762000" y="990600"/>
            <a:ext cx="8229600" cy="5105400"/>
          </a:xfrm>
        </p:spPr>
        <p:txBody>
          <a:bodyPr/>
          <a:lstStyle/>
          <a:p>
            <a:pPr lvl="1"/>
            <a:r>
              <a:rPr lang="en-US" dirty="0"/>
              <a:t>Define a </a:t>
            </a:r>
            <a:r>
              <a:rPr lang="en-US" b="1" dirty="0"/>
              <a:t>class product </a:t>
            </a:r>
            <a:r>
              <a:rPr lang="en-US" dirty="0"/>
              <a:t>with members(name, cost, qty &amp; </a:t>
            </a:r>
            <a:r>
              <a:rPr lang="en-US" dirty="0" err="1"/>
              <a:t>calcCost</a:t>
            </a:r>
            <a:r>
              <a:rPr lang="en-US" dirty="0"/>
              <a:t>(),</a:t>
            </a:r>
            <a:r>
              <a:rPr lang="en-US" dirty="0" err="1"/>
              <a:t>calcTax</a:t>
            </a:r>
            <a:r>
              <a:rPr lang="en-US" dirty="0"/>
              <a:t>(),</a:t>
            </a:r>
            <a:r>
              <a:rPr lang="en-US" dirty="0" err="1"/>
              <a:t>calcProf</a:t>
            </a:r>
            <a:r>
              <a:rPr lang="en-US" dirty="0"/>
              <a:t>())</a:t>
            </a:r>
          </a:p>
          <a:p>
            <a:pPr lvl="2"/>
            <a:r>
              <a:rPr lang="en-US" sz="2000" dirty="0"/>
              <a:t>Input values</a:t>
            </a:r>
          </a:p>
          <a:p>
            <a:pPr lvl="3"/>
            <a:r>
              <a:rPr lang="en-US" sz="1800" dirty="0"/>
              <a:t>Using constructor</a:t>
            </a:r>
          </a:p>
          <a:p>
            <a:pPr lvl="3"/>
            <a:r>
              <a:rPr lang="en-US" sz="1800" dirty="0"/>
              <a:t>Using input from keyboard(Scanner/</a:t>
            </a:r>
            <a:r>
              <a:rPr lang="en-US" sz="1800" dirty="0" err="1"/>
              <a:t>JOptionPane</a:t>
            </a:r>
            <a:r>
              <a:rPr lang="en-US" sz="1800" dirty="0"/>
              <a:t>)</a:t>
            </a:r>
          </a:p>
          <a:p>
            <a:pPr lvl="3"/>
            <a:r>
              <a:rPr lang="en-US" sz="1800" dirty="0"/>
              <a:t>What if for N-products</a:t>
            </a:r>
          </a:p>
          <a:p>
            <a:pPr lvl="1"/>
            <a:r>
              <a:rPr lang="en-US" dirty="0"/>
              <a:t>Define </a:t>
            </a:r>
            <a:r>
              <a:rPr lang="en-US" b="1" dirty="0"/>
              <a:t>four static methods</a:t>
            </a:r>
            <a:r>
              <a:rPr lang="en-US" dirty="0"/>
              <a:t> of simple calculator(</a:t>
            </a:r>
            <a:r>
              <a:rPr lang="en-US" dirty="0" err="1"/>
              <a:t>Arithemetics</a:t>
            </a:r>
            <a:r>
              <a:rPr lang="en-US" dirty="0"/>
              <a:t>)</a:t>
            </a:r>
          </a:p>
          <a:p>
            <a:pPr lvl="2"/>
            <a:r>
              <a:rPr lang="en-US" sz="2000" dirty="0"/>
              <a:t>Input values</a:t>
            </a:r>
          </a:p>
          <a:p>
            <a:pPr lvl="3"/>
            <a:r>
              <a:rPr lang="en-US" sz="1800" dirty="0"/>
              <a:t>Using constructor</a:t>
            </a:r>
          </a:p>
          <a:p>
            <a:pPr lvl="3"/>
            <a:r>
              <a:rPr lang="en-US" sz="1800" dirty="0"/>
              <a:t>Using input from keyboard(Scanner/</a:t>
            </a:r>
            <a:r>
              <a:rPr lang="en-US" sz="1800" dirty="0" err="1"/>
              <a:t>JOptionPane</a:t>
            </a:r>
            <a:r>
              <a:rPr lang="en-US" sz="1800" dirty="0"/>
              <a:t>)</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20</a:t>
            </a:fld>
            <a:endParaRPr lang="de-D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388937"/>
          </a:xfrm>
        </p:spPr>
        <p:txBody>
          <a:bodyPr/>
          <a:lstStyle/>
          <a:p>
            <a:pPr lvl="0"/>
            <a:r>
              <a:rPr lang="en-US" dirty="0"/>
              <a:t>3.4 This and this()</a:t>
            </a:r>
          </a:p>
        </p:txBody>
      </p:sp>
      <p:sp>
        <p:nvSpPr>
          <p:cNvPr id="3" name="Content Placeholder 2"/>
          <p:cNvSpPr>
            <a:spLocks noGrp="1"/>
          </p:cNvSpPr>
          <p:nvPr>
            <p:ph idx="1"/>
          </p:nvPr>
        </p:nvSpPr>
        <p:spPr>
          <a:xfrm>
            <a:off x="609600" y="762000"/>
            <a:ext cx="8382000" cy="5791200"/>
          </a:xfrm>
        </p:spPr>
        <p:txBody>
          <a:bodyPr/>
          <a:lstStyle/>
          <a:p>
            <a:pPr lvl="0"/>
            <a:r>
              <a:rPr lang="en-US" b="1" dirty="0"/>
              <a:t>this keyword</a:t>
            </a:r>
          </a:p>
          <a:p>
            <a:pPr lvl="1"/>
            <a:r>
              <a:rPr lang="en-US" dirty="0"/>
              <a:t> </a:t>
            </a:r>
            <a:r>
              <a:rPr lang="en-US" sz="1800" dirty="0"/>
              <a:t>is used to refer always current object/current instance of a class, </a:t>
            </a:r>
          </a:p>
          <a:p>
            <a:pPr lvl="1"/>
            <a:r>
              <a:rPr lang="en-US" sz="1800" dirty="0"/>
              <a:t>this is a non static and can not be used in static context, which means you can not use this  keyword inside </a:t>
            </a:r>
            <a:r>
              <a:rPr lang="en-US" sz="1800" u="sng" dirty="0">
                <a:hlinkClick r:id="rId2"/>
              </a:rPr>
              <a:t>main method in Java</a:t>
            </a:r>
            <a:r>
              <a:rPr lang="en-US" sz="1800" dirty="0"/>
              <a:t>(compilation error)</a:t>
            </a:r>
          </a:p>
          <a:p>
            <a:pPr lvl="0"/>
            <a:r>
              <a:rPr lang="en-US" b="1" dirty="0"/>
              <a:t>this()</a:t>
            </a:r>
            <a:r>
              <a:rPr lang="en-US" dirty="0"/>
              <a:t> method</a:t>
            </a:r>
          </a:p>
          <a:p>
            <a:pPr lvl="1"/>
            <a:r>
              <a:rPr lang="en-US" sz="1800" dirty="0"/>
              <a:t>is used to access one constructor from another where both constructors belong to the same class</a:t>
            </a:r>
          </a:p>
          <a:p>
            <a:pPr lvl="2"/>
            <a:r>
              <a:rPr lang="en-US" sz="1800" dirty="0"/>
              <a:t>With the both, </a:t>
            </a:r>
            <a:r>
              <a:rPr lang="en-US" sz="1800" b="1" dirty="0"/>
              <a:t>inheritance</a:t>
            </a:r>
            <a:r>
              <a:rPr lang="en-US" sz="1800" dirty="0"/>
              <a:t> is not involved; everything happens within the same class.</a:t>
            </a:r>
          </a:p>
          <a:p>
            <a:pPr lvl="1"/>
            <a:r>
              <a:rPr lang="en-US" sz="1800" dirty="0"/>
              <a:t> OR it can be used in constructor chaining to call another constructor </a:t>
            </a:r>
          </a:p>
          <a:p>
            <a:pPr lvl="2"/>
            <a:r>
              <a:rPr lang="en-US" sz="1800" dirty="0"/>
              <a:t>e.g. this() calls </a:t>
            </a:r>
            <a:r>
              <a:rPr lang="en-US" sz="1800" b="1" dirty="0"/>
              <a:t>no argument constructor</a:t>
            </a:r>
            <a:r>
              <a:rPr lang="en-US" sz="1800" dirty="0"/>
              <a:t> of child and parent class.</a:t>
            </a:r>
          </a:p>
          <a:p>
            <a:r>
              <a:rPr lang="en-US" sz="1800" b="1" dirty="0"/>
              <a:t>Note:</a:t>
            </a:r>
          </a:p>
          <a:p>
            <a:pPr lvl="2"/>
            <a:r>
              <a:rPr lang="en-US" sz="1800" dirty="0">
                <a:latin typeface="+mj-lt"/>
              </a:rPr>
              <a:t>Another use of this in Java is for </a:t>
            </a:r>
            <a:r>
              <a:rPr lang="en-US" sz="1800" i="1" dirty="0">
                <a:latin typeface="+mj-lt"/>
              </a:rPr>
              <a:t>accessing instance variables of a class and it's parent (if it is the same instance-to </a:t>
            </a:r>
            <a:r>
              <a:rPr lang="en-US" sz="1800" b="1" i="1" dirty="0">
                <a:latin typeface="+mj-lt"/>
              </a:rPr>
              <a:t>remove ambiguity</a:t>
            </a:r>
            <a:r>
              <a:rPr lang="en-US" sz="1800" i="1" dirty="0">
                <a:latin typeface="+mj-lt"/>
              </a:rPr>
              <a:t>)</a:t>
            </a:r>
            <a:endParaRPr lang="en-US" sz="1800" dirty="0">
              <a:latin typeface="+mj-lt"/>
            </a:endParaRPr>
          </a:p>
          <a:p>
            <a:pPr lvl="2"/>
            <a:r>
              <a:rPr lang="en-US" sz="1800" i="1" dirty="0">
                <a:latin typeface="+mj-lt"/>
              </a:rPr>
              <a:t>You can not reassign the (this variable) because you can not assign a new value to final variable this"</a:t>
            </a:r>
            <a:r>
              <a:rPr lang="en-US" sz="1800" dirty="0">
                <a:latin typeface="+mj-lt"/>
              </a:rPr>
              <a:t>.-they are special variables and they are final</a:t>
            </a:r>
            <a:br>
              <a:rPr lang="en-US" sz="2200" dirty="0"/>
            </a:br>
            <a:endParaRPr lang="en-US" sz="2200" dirty="0"/>
          </a:p>
          <a:p>
            <a:endParaRPr lang="en-US" dirty="0"/>
          </a:p>
          <a:p>
            <a:pPr lvl="1">
              <a:buNone/>
            </a:pPr>
            <a:endParaRPr lang="en-US" sz="2400" dirty="0"/>
          </a:p>
          <a:p>
            <a:pPr>
              <a:buNone/>
            </a:pP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21</a:t>
            </a:fld>
            <a:endParaRPr lang="de-D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388937"/>
          </a:xfrm>
        </p:spPr>
        <p:txBody>
          <a:bodyPr/>
          <a:lstStyle/>
          <a:p>
            <a:r>
              <a:rPr lang="en-US" dirty="0"/>
              <a:t>Examples-predict?</a:t>
            </a:r>
          </a:p>
        </p:txBody>
      </p:sp>
      <p:sp>
        <p:nvSpPr>
          <p:cNvPr id="3" name="Content Placeholder 2"/>
          <p:cNvSpPr>
            <a:spLocks noGrp="1"/>
          </p:cNvSpPr>
          <p:nvPr>
            <p:ph sz="half" idx="1"/>
          </p:nvPr>
        </p:nvSpPr>
        <p:spPr>
          <a:xfrm>
            <a:off x="381000" y="762000"/>
            <a:ext cx="4648200" cy="5791200"/>
          </a:xfrm>
        </p:spPr>
        <p:txBody>
          <a:bodyPr/>
          <a:lstStyle/>
          <a:p>
            <a:r>
              <a:rPr lang="en-US" dirty="0"/>
              <a:t>Eg-1</a:t>
            </a:r>
          </a:p>
          <a:p>
            <a:pPr lvl="1">
              <a:buNone/>
            </a:pPr>
            <a:r>
              <a:rPr lang="en-US" sz="2000" dirty="0"/>
              <a:t>public class Number</a:t>
            </a:r>
          </a:p>
          <a:p>
            <a:pPr lvl="1">
              <a:buNone/>
            </a:pPr>
            <a:r>
              <a:rPr lang="en-US" sz="2000" dirty="0"/>
              <a:t>{   </a:t>
            </a:r>
            <a:r>
              <a:rPr lang="en-US" sz="2000" dirty="0" err="1"/>
              <a:t>int</a:t>
            </a:r>
            <a:r>
              <a:rPr lang="en-US" sz="2000" dirty="0"/>
              <a:t> num;</a:t>
            </a:r>
          </a:p>
          <a:p>
            <a:pPr lvl="1">
              <a:buNone/>
            </a:pPr>
            <a:r>
              <a:rPr lang="en-US" sz="2000" dirty="0"/>
              <a:t>  public void favorite(</a:t>
            </a:r>
            <a:r>
              <a:rPr lang="en-US" sz="2000" dirty="0" err="1"/>
              <a:t>int</a:t>
            </a:r>
            <a:r>
              <a:rPr lang="en-US" sz="2000" dirty="0"/>
              <a:t> num)</a:t>
            </a:r>
          </a:p>
          <a:p>
            <a:pPr lvl="1">
              <a:buNone/>
            </a:pPr>
            <a:r>
              <a:rPr lang="en-US" sz="2000" dirty="0"/>
              <a:t>  {  </a:t>
            </a:r>
            <a:r>
              <a:rPr lang="en-US" sz="2000" b="1" dirty="0"/>
              <a:t>this.num = num;</a:t>
            </a:r>
            <a:r>
              <a:rPr lang="en-US" sz="2000" dirty="0"/>
              <a:t>		</a:t>
            </a:r>
          </a:p>
          <a:p>
            <a:pPr lvl="1">
              <a:buNone/>
            </a:pPr>
            <a:r>
              <a:rPr lang="en-US" sz="2000" dirty="0"/>
              <a:t>  }</a:t>
            </a:r>
          </a:p>
          <a:p>
            <a:pPr lvl="1">
              <a:buNone/>
            </a:pPr>
            <a:r>
              <a:rPr lang="en-US" sz="2000" dirty="0"/>
              <a:t>  public static void main(String </a:t>
            </a:r>
            <a:r>
              <a:rPr lang="en-US" sz="2000" dirty="0" err="1"/>
              <a:t>args</a:t>
            </a:r>
            <a:r>
              <a:rPr lang="en-US" sz="2000" dirty="0"/>
              <a:t>[])</a:t>
            </a:r>
          </a:p>
          <a:p>
            <a:pPr lvl="1">
              <a:buNone/>
            </a:pPr>
            <a:r>
              <a:rPr lang="en-US" sz="2000" dirty="0"/>
              <a:t>  {</a:t>
            </a:r>
          </a:p>
          <a:p>
            <a:pPr lvl="1">
              <a:buNone/>
            </a:pPr>
            <a:r>
              <a:rPr lang="en-US" sz="2000" dirty="0"/>
              <a:t>    Number n1 = new Number();</a:t>
            </a:r>
          </a:p>
          <a:p>
            <a:pPr lvl="1">
              <a:buNone/>
            </a:pPr>
            <a:r>
              <a:rPr lang="en-US" sz="2000" dirty="0"/>
              <a:t>    n1.favorite(8);</a:t>
            </a:r>
          </a:p>
          <a:p>
            <a:pPr lvl="1">
              <a:buNone/>
            </a:pPr>
            <a:r>
              <a:rPr lang="en-US" sz="2000" dirty="0"/>
              <a:t>    </a:t>
            </a:r>
            <a:r>
              <a:rPr lang="en-US" sz="2000" dirty="0" err="1"/>
              <a:t>System.out.println</a:t>
            </a:r>
            <a:r>
              <a:rPr lang="en-US" sz="2000" dirty="0"/>
              <a:t>("Your favorite number is " + n1.num);</a:t>
            </a:r>
          </a:p>
          <a:p>
            <a:pPr lvl="1">
              <a:buNone/>
            </a:pPr>
            <a:r>
              <a:rPr lang="en-US" sz="2000" dirty="0"/>
              <a:t>  }</a:t>
            </a:r>
          </a:p>
          <a:p>
            <a:pPr lvl="1">
              <a:buNone/>
            </a:pPr>
            <a:r>
              <a:rPr lang="en-US" sz="2000" dirty="0"/>
              <a:t>}</a:t>
            </a:r>
          </a:p>
          <a:p>
            <a:r>
              <a:rPr lang="en-US" b="1" dirty="0"/>
              <a:t>What if num=num?</a:t>
            </a:r>
          </a:p>
        </p:txBody>
      </p:sp>
      <p:sp>
        <p:nvSpPr>
          <p:cNvPr id="5" name="Content Placeholder 4"/>
          <p:cNvSpPr>
            <a:spLocks noGrp="1"/>
          </p:cNvSpPr>
          <p:nvPr>
            <p:ph sz="half" idx="2"/>
          </p:nvPr>
        </p:nvSpPr>
        <p:spPr>
          <a:xfrm>
            <a:off x="4724400" y="609600"/>
            <a:ext cx="4267200" cy="6019800"/>
          </a:xfrm>
        </p:spPr>
        <p:txBody>
          <a:bodyPr/>
          <a:lstStyle/>
          <a:p>
            <a:r>
              <a:rPr lang="en-US" sz="2400" b="1" dirty="0"/>
              <a:t>Eg-2</a:t>
            </a:r>
          </a:p>
          <a:p>
            <a:r>
              <a:rPr lang="en-US" sz="1800" dirty="0"/>
              <a:t>public class Officer</a:t>
            </a:r>
          </a:p>
          <a:p>
            <a:pPr>
              <a:buNone/>
            </a:pPr>
            <a:r>
              <a:rPr lang="en-US" sz="1800" dirty="0"/>
              <a:t>{  </a:t>
            </a:r>
            <a:r>
              <a:rPr lang="en-US" sz="1800" b="1" dirty="0"/>
              <a:t>public Officer()</a:t>
            </a:r>
            <a:r>
              <a:rPr lang="en-US" sz="1800" dirty="0"/>
              <a:t>  {</a:t>
            </a:r>
          </a:p>
          <a:p>
            <a:pPr>
              <a:buNone/>
            </a:pPr>
            <a:r>
              <a:rPr lang="en-US" sz="1800" dirty="0"/>
              <a:t>    this(“Second");</a:t>
            </a:r>
          </a:p>
          <a:p>
            <a:pPr>
              <a:buNone/>
            </a:pPr>
            <a:r>
              <a:rPr lang="en-US" sz="1800" dirty="0"/>
              <a:t>   </a:t>
            </a:r>
            <a:r>
              <a:rPr lang="en-US" sz="1800" dirty="0" err="1"/>
              <a:t>System.out.println</a:t>
            </a:r>
            <a:r>
              <a:rPr lang="en-US" sz="1800" dirty="0"/>
              <a:t>(“I am First");</a:t>
            </a:r>
          </a:p>
          <a:p>
            <a:pPr>
              <a:buNone/>
            </a:pPr>
            <a:r>
              <a:rPr lang="en-US" sz="1800" dirty="0"/>
              <a:t>  }</a:t>
            </a:r>
          </a:p>
          <a:p>
            <a:pPr>
              <a:buNone/>
            </a:pPr>
            <a:r>
              <a:rPr lang="en-US" sz="1800" dirty="0"/>
              <a:t>  </a:t>
            </a:r>
            <a:r>
              <a:rPr lang="en-US" sz="1800" b="1" dirty="0"/>
              <a:t>public Officer(String name)</a:t>
            </a:r>
            <a:r>
              <a:rPr lang="en-US" sz="1800" dirty="0"/>
              <a:t>  {</a:t>
            </a:r>
          </a:p>
          <a:p>
            <a:pPr>
              <a:buNone/>
            </a:pPr>
            <a:r>
              <a:rPr lang="en-US" sz="1800" dirty="0"/>
              <a:t>    </a:t>
            </a:r>
            <a:r>
              <a:rPr lang="en-US" sz="1800" dirty="0" err="1"/>
              <a:t>System.out.println</a:t>
            </a:r>
            <a:r>
              <a:rPr lang="en-US" sz="1800" dirty="0"/>
              <a:t>("Officer name is " + name);   }</a:t>
            </a:r>
          </a:p>
          <a:p>
            <a:pPr>
              <a:buNone/>
            </a:pPr>
            <a:r>
              <a:rPr lang="en-US" sz="1800" b="1" dirty="0"/>
              <a:t>public Officer(</a:t>
            </a:r>
            <a:r>
              <a:rPr lang="en-US" sz="1800" b="1" dirty="0" err="1"/>
              <a:t>int</a:t>
            </a:r>
            <a:r>
              <a:rPr lang="en-US" sz="1800" b="1" dirty="0"/>
              <a:t> salary) {</a:t>
            </a:r>
            <a:r>
              <a:rPr lang="en-US" sz="1800" dirty="0"/>
              <a:t>        </a:t>
            </a:r>
          </a:p>
          <a:p>
            <a:pPr>
              <a:buNone/>
            </a:pPr>
            <a:r>
              <a:rPr lang="en-US" sz="1800" dirty="0"/>
              <a:t>		this();	</a:t>
            </a:r>
          </a:p>
          <a:p>
            <a:pPr>
              <a:buNone/>
            </a:pPr>
            <a:r>
              <a:rPr lang="en-US" sz="1800" dirty="0"/>
              <a:t> </a:t>
            </a:r>
            <a:r>
              <a:rPr lang="en-US" sz="1800" dirty="0" err="1"/>
              <a:t>System.out.println</a:t>
            </a:r>
            <a:r>
              <a:rPr lang="en-US" sz="1800" dirty="0"/>
              <a:t>("Officer salary is Rs." + salary);  }</a:t>
            </a:r>
          </a:p>
          <a:p>
            <a:pPr>
              <a:buNone/>
            </a:pPr>
            <a:r>
              <a:rPr lang="en-US" sz="1800" b="1" dirty="0"/>
              <a:t>public static void main(String </a:t>
            </a:r>
            <a:r>
              <a:rPr lang="en-US" sz="1800" b="1" dirty="0" err="1"/>
              <a:t>args</a:t>
            </a:r>
            <a:r>
              <a:rPr lang="en-US" sz="1800" b="1" dirty="0"/>
              <a:t>[])</a:t>
            </a:r>
          </a:p>
          <a:p>
            <a:pPr>
              <a:buNone/>
            </a:pPr>
            <a:r>
              <a:rPr lang="en-US" sz="1800" dirty="0"/>
              <a:t>  {    Officer o1 = new Officer(9000); </a:t>
            </a:r>
          </a:p>
          <a:p>
            <a:pPr>
              <a:buNone/>
            </a:pPr>
            <a:r>
              <a:rPr lang="en-US" sz="1800" dirty="0"/>
              <a:t>	}</a:t>
            </a:r>
          </a:p>
          <a:p>
            <a:endParaRPr lang="en-US" sz="1800"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22</a:t>
            </a:fld>
            <a:endParaRPr lang="de-D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1219200" y="1295400"/>
            <a:ext cx="7772400" cy="5029200"/>
          </a:xfrm>
        </p:spPr>
        <p:txBody>
          <a:bodyPr/>
          <a:lstStyle/>
          <a:p>
            <a:r>
              <a:rPr lang="en-US" sz="2000" b="1" dirty="0"/>
              <a:t>The this is also used to call Method of that class.</a:t>
            </a:r>
          </a:p>
          <a:p>
            <a:pPr lvl="1"/>
            <a:r>
              <a:rPr lang="en-US" sz="2400" dirty="0"/>
              <a:t>public void </a:t>
            </a:r>
            <a:r>
              <a:rPr lang="en-US" sz="2400" dirty="0" err="1"/>
              <a:t>getName</a:t>
            </a:r>
            <a:r>
              <a:rPr lang="en-US" sz="2400" dirty="0"/>
              <a:t>()</a:t>
            </a:r>
          </a:p>
          <a:p>
            <a:pPr lvl="1"/>
            <a:r>
              <a:rPr lang="en-US" sz="2400" dirty="0"/>
              <a:t> { </a:t>
            </a:r>
          </a:p>
          <a:p>
            <a:pPr lvl="1"/>
            <a:r>
              <a:rPr lang="en-US" sz="2400" dirty="0" err="1"/>
              <a:t>System.out.println</a:t>
            </a:r>
            <a:r>
              <a:rPr lang="en-US" sz="2400" dirty="0"/>
              <a:t>("</a:t>
            </a:r>
            <a:r>
              <a:rPr lang="en-US" sz="2400" dirty="0" err="1"/>
              <a:t>Studytonight</a:t>
            </a:r>
            <a:r>
              <a:rPr lang="en-US" sz="2400" dirty="0"/>
              <a:t>"); }</a:t>
            </a:r>
          </a:p>
          <a:p>
            <a:pPr lvl="1"/>
            <a:r>
              <a:rPr lang="en-US" sz="2400" dirty="0"/>
              <a:t> public void display() </a:t>
            </a:r>
          </a:p>
          <a:p>
            <a:pPr lvl="1"/>
            <a:r>
              <a:rPr lang="en-US" sz="2400" dirty="0"/>
              <a:t>{</a:t>
            </a:r>
          </a:p>
          <a:p>
            <a:pPr lvl="1"/>
            <a:r>
              <a:rPr lang="en-US" sz="2400" dirty="0"/>
              <a:t> </a:t>
            </a:r>
            <a:r>
              <a:rPr lang="en-US" sz="2400" dirty="0" err="1"/>
              <a:t>this.getName</a:t>
            </a:r>
            <a:r>
              <a:rPr lang="en-US" sz="2400" dirty="0"/>
              <a:t>(); </a:t>
            </a:r>
          </a:p>
          <a:p>
            <a:pPr lvl="1"/>
            <a:r>
              <a:rPr lang="en-US" sz="2400" dirty="0" err="1"/>
              <a:t>System.out.println</a:t>
            </a:r>
            <a:r>
              <a:rPr lang="en-US" sz="2400" dirty="0"/>
              <a:t>(); }</a:t>
            </a:r>
          </a:p>
          <a:p>
            <a:r>
              <a:rPr lang="en-US" dirty="0"/>
              <a:t> </a:t>
            </a:r>
            <a:r>
              <a:rPr lang="en-US" b="1" dirty="0"/>
              <a:t>this is used to return current Object</a:t>
            </a:r>
          </a:p>
          <a:p>
            <a:pPr lvl="1"/>
            <a:r>
              <a:rPr lang="en-US" sz="2400" dirty="0"/>
              <a:t>public Car </a:t>
            </a:r>
            <a:r>
              <a:rPr lang="en-US" sz="2400" dirty="0" err="1"/>
              <a:t>getCar</a:t>
            </a:r>
            <a:r>
              <a:rPr lang="en-US" sz="2400" dirty="0"/>
              <a:t>() </a:t>
            </a:r>
          </a:p>
          <a:p>
            <a:pPr lvl="1"/>
            <a:r>
              <a:rPr lang="en-US" sz="2400" dirty="0"/>
              <a:t>{ return this; }</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23</a:t>
            </a:fld>
            <a:endParaRPr lang="de-D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3.5 Mutable &amp; Immutable Class</a:t>
            </a:r>
          </a:p>
        </p:txBody>
      </p:sp>
      <p:sp>
        <p:nvSpPr>
          <p:cNvPr id="3" name="Content Placeholder 2"/>
          <p:cNvSpPr>
            <a:spLocks noGrp="1"/>
          </p:cNvSpPr>
          <p:nvPr>
            <p:ph idx="1"/>
          </p:nvPr>
        </p:nvSpPr>
        <p:spPr/>
        <p:txBody>
          <a:bodyPr/>
          <a:lstStyle/>
          <a:p>
            <a:pPr lvl="0"/>
            <a:r>
              <a:rPr lang="en-US" sz="2000" dirty="0"/>
              <a:t>Mutable classes</a:t>
            </a:r>
          </a:p>
          <a:p>
            <a:pPr lvl="1"/>
            <a:r>
              <a:rPr lang="en-US" dirty="0"/>
              <a:t>We can change the state of object after initiation in case of mutable classes.</a:t>
            </a:r>
          </a:p>
          <a:p>
            <a:pPr lvl="1"/>
            <a:r>
              <a:rPr lang="en-US" dirty="0"/>
              <a:t>These classes are not thread safe so we should use proper synchronize block to access its member data(instance variable).</a:t>
            </a:r>
          </a:p>
          <a:p>
            <a:pPr lvl="1"/>
            <a:r>
              <a:rPr lang="en-US" dirty="0"/>
              <a:t> Its recommended to create getter and setter methods in mutable class to embrace Encapsulation.</a:t>
            </a:r>
          </a:p>
          <a:p>
            <a:pPr lvl="1"/>
            <a:r>
              <a:rPr lang="en-US" sz="1800" dirty="0"/>
              <a:t>With mutable objects you can change the state anytime during its lifetime (via the setters), </a:t>
            </a:r>
          </a:p>
          <a:p>
            <a:pPr lvl="1"/>
            <a:r>
              <a:rPr lang="en-US" sz="1800" dirty="0"/>
              <a:t>whereas with immutable objects you change only set its state when you create it (via the constructor).</a:t>
            </a:r>
          </a:p>
          <a:p>
            <a:endParaRPr lang="en-US" sz="2000"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24</a:t>
            </a:fld>
            <a:endParaRPr lang="de-D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lvl="0"/>
            <a:r>
              <a:rPr lang="en-US" dirty="0"/>
              <a:t>Immutable Classes </a:t>
            </a:r>
          </a:p>
          <a:p>
            <a:pPr lvl="1"/>
            <a:r>
              <a:rPr lang="en-US" dirty="0"/>
              <a:t>are those classes whose state can not be changed after initiation(object creation). </a:t>
            </a:r>
            <a:endParaRPr lang="en-US" sz="1600" dirty="0"/>
          </a:p>
          <a:p>
            <a:pPr lvl="1"/>
            <a:r>
              <a:rPr lang="en-US" dirty="0"/>
              <a:t> Immutable classes have only one state for whole life; So we can use these classes in multi-threading code without any data inconstancy.</a:t>
            </a:r>
          </a:p>
          <a:p>
            <a:pPr lvl="2"/>
            <a:r>
              <a:rPr lang="en-US" sz="1800" dirty="0"/>
              <a:t>because the effect of state change is often dependent on the order of a sequence of events, which you can't guarantee during multithreaded operation.</a:t>
            </a:r>
            <a:endParaRPr lang="en-US" sz="1400" dirty="0"/>
          </a:p>
          <a:p>
            <a:pPr lvl="1"/>
            <a:r>
              <a:rPr lang="en-US" dirty="0"/>
              <a:t> Immutable classes do not required setter methods :</a:t>
            </a:r>
            <a:endParaRPr lang="en-US" sz="1800" dirty="0"/>
          </a:p>
          <a:p>
            <a:pPr lvl="1"/>
            <a:r>
              <a:rPr lang="en-US" dirty="0"/>
              <a:t> Immutable classes are final no one can extend them(if you need to extend one class not make/call this immutable)</a:t>
            </a:r>
            <a:endParaRPr lang="en-US" sz="1800" dirty="0"/>
          </a:p>
          <a:p>
            <a:pPr lvl="2"/>
            <a:r>
              <a:rPr lang="en-US" sz="1800" dirty="0"/>
              <a:t>Java itself provide many immutable classes - String, Integer, Boolean, Float, other Wrapper classes.</a:t>
            </a:r>
          </a:p>
          <a:p>
            <a:pPr lvl="0"/>
            <a:r>
              <a:rPr lang="en-US" sz="1800" dirty="0"/>
              <a:t>For the JVM, there is no notion of "mutable" or "immutable" classes, and mutable objects are not treated differently from immutable objects.</a:t>
            </a:r>
          </a:p>
          <a:p>
            <a:endParaRPr lang="en-US" sz="1800" dirty="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25</a:t>
            </a:fld>
            <a:endParaRPr lang="de-D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sz="half" idx="1"/>
          </p:nvPr>
        </p:nvSpPr>
        <p:spPr>
          <a:xfrm>
            <a:off x="457200" y="1066800"/>
            <a:ext cx="4572000" cy="5562600"/>
          </a:xfrm>
        </p:spPr>
        <p:txBody>
          <a:bodyPr/>
          <a:lstStyle/>
          <a:p>
            <a:r>
              <a:rPr lang="en-US" sz="2400" dirty="0"/>
              <a:t>class Mutable{  </a:t>
            </a:r>
          </a:p>
          <a:p>
            <a:pPr lvl="1">
              <a:buNone/>
            </a:pPr>
            <a:r>
              <a:rPr lang="en-US" dirty="0"/>
              <a:t>private </a:t>
            </a:r>
            <a:r>
              <a:rPr lang="en-US" dirty="0" err="1"/>
              <a:t>int</a:t>
            </a:r>
            <a:r>
              <a:rPr lang="en-US" dirty="0"/>
              <a:t> value;  </a:t>
            </a:r>
          </a:p>
          <a:p>
            <a:pPr lvl="1">
              <a:buNone/>
            </a:pPr>
            <a:r>
              <a:rPr lang="en-US" dirty="0"/>
              <a:t> public Mutable(</a:t>
            </a:r>
            <a:r>
              <a:rPr lang="en-US" dirty="0" err="1"/>
              <a:t>int</a:t>
            </a:r>
            <a:r>
              <a:rPr lang="en-US" dirty="0"/>
              <a:t> value) { </a:t>
            </a:r>
          </a:p>
          <a:p>
            <a:pPr lvl="1">
              <a:buNone/>
            </a:pPr>
            <a:r>
              <a:rPr lang="en-US" dirty="0"/>
              <a:t>      </a:t>
            </a:r>
            <a:r>
              <a:rPr lang="en-US" dirty="0" err="1"/>
              <a:t>this.value</a:t>
            </a:r>
            <a:r>
              <a:rPr lang="en-US" dirty="0"/>
              <a:t> = value;  </a:t>
            </a:r>
          </a:p>
          <a:p>
            <a:pPr lvl="1">
              <a:buNone/>
            </a:pPr>
            <a:r>
              <a:rPr lang="en-US" dirty="0"/>
              <a:t>}  </a:t>
            </a:r>
          </a:p>
          <a:p>
            <a:pPr lvl="1">
              <a:buNone/>
            </a:pPr>
            <a:r>
              <a:rPr lang="en-US" dirty="0"/>
              <a:t> getter and setter for value</a:t>
            </a:r>
          </a:p>
          <a:p>
            <a:pPr lvl="1">
              <a:buNone/>
            </a:pPr>
            <a:r>
              <a:rPr lang="en-US" dirty="0"/>
              <a:t>} </a:t>
            </a:r>
          </a:p>
          <a:p>
            <a:r>
              <a:rPr lang="en-US" sz="2400" dirty="0"/>
              <a:t>class Immutable {</a:t>
            </a:r>
          </a:p>
          <a:p>
            <a:pPr lvl="1">
              <a:buNone/>
            </a:pPr>
            <a:r>
              <a:rPr lang="en-US" dirty="0"/>
              <a:t>  private final </a:t>
            </a:r>
            <a:r>
              <a:rPr lang="en-US" dirty="0" err="1"/>
              <a:t>int</a:t>
            </a:r>
            <a:r>
              <a:rPr lang="en-US" dirty="0"/>
              <a:t> value;  </a:t>
            </a:r>
          </a:p>
          <a:p>
            <a:pPr lvl="1">
              <a:buNone/>
            </a:pPr>
            <a:r>
              <a:rPr lang="en-US" dirty="0"/>
              <a:t> public Immutable(</a:t>
            </a:r>
            <a:r>
              <a:rPr lang="en-US" dirty="0" err="1"/>
              <a:t>int</a:t>
            </a:r>
            <a:r>
              <a:rPr lang="en-US" dirty="0"/>
              <a:t> value) {   </a:t>
            </a:r>
          </a:p>
          <a:p>
            <a:pPr lvl="1">
              <a:buNone/>
            </a:pPr>
            <a:r>
              <a:rPr lang="en-US" dirty="0"/>
              <a:t>      </a:t>
            </a:r>
            <a:r>
              <a:rPr lang="en-US" dirty="0" err="1"/>
              <a:t>this.value</a:t>
            </a:r>
            <a:r>
              <a:rPr lang="en-US" dirty="0"/>
              <a:t> = value;  }  </a:t>
            </a:r>
          </a:p>
          <a:p>
            <a:pPr lvl="1">
              <a:buNone/>
            </a:pPr>
            <a:r>
              <a:rPr lang="en-US" dirty="0"/>
              <a:t> only getter</a:t>
            </a:r>
          </a:p>
          <a:p>
            <a:pPr lvl="1">
              <a:buNone/>
            </a:pPr>
            <a:r>
              <a:rPr lang="en-US" dirty="0"/>
              <a:t>}</a:t>
            </a:r>
          </a:p>
        </p:txBody>
      </p:sp>
      <p:sp>
        <p:nvSpPr>
          <p:cNvPr id="5" name="Content Placeholder 4"/>
          <p:cNvSpPr>
            <a:spLocks noGrp="1"/>
          </p:cNvSpPr>
          <p:nvPr>
            <p:ph sz="half" idx="2"/>
          </p:nvPr>
        </p:nvSpPr>
        <p:spPr>
          <a:xfrm>
            <a:off x="5029200" y="1295400"/>
            <a:ext cx="3962400" cy="4800600"/>
          </a:xfrm>
        </p:spPr>
        <p:txBody>
          <a:bodyPr/>
          <a:lstStyle/>
          <a:p>
            <a:pPr lvl="0"/>
            <a:r>
              <a:rPr lang="en-US" dirty="0"/>
              <a:t>Eg-2 </a:t>
            </a:r>
            <a:endParaRPr lang="en-US" sz="2400" dirty="0"/>
          </a:p>
          <a:p>
            <a:pPr lvl="1"/>
            <a:r>
              <a:rPr lang="en-US" dirty="0"/>
              <a:t>class Person {</a:t>
            </a:r>
          </a:p>
          <a:p>
            <a:pPr lvl="2">
              <a:buNone/>
            </a:pPr>
            <a:r>
              <a:rPr lang="en-US" dirty="0"/>
              <a:t>public </a:t>
            </a:r>
            <a:r>
              <a:rPr lang="en-US" dirty="0" err="1"/>
              <a:t>int</a:t>
            </a:r>
            <a:r>
              <a:rPr lang="en-US" dirty="0"/>
              <a:t> age;}.</a:t>
            </a:r>
          </a:p>
          <a:p>
            <a:pPr lvl="2">
              <a:buNone/>
            </a:pPr>
            <a:r>
              <a:rPr lang="en-US" dirty="0"/>
              <a:t> The age variable can be changed, hence mutability achieved. whereas </a:t>
            </a:r>
            <a:endParaRPr lang="en-US" sz="1600" dirty="0"/>
          </a:p>
          <a:p>
            <a:pPr lvl="1"/>
            <a:r>
              <a:rPr lang="en-US" dirty="0"/>
              <a:t>class Person {</a:t>
            </a:r>
          </a:p>
          <a:p>
            <a:pPr lvl="2">
              <a:buNone/>
            </a:pPr>
            <a:r>
              <a:rPr lang="en-US" sz="1800" dirty="0"/>
              <a:t>public final </a:t>
            </a:r>
            <a:r>
              <a:rPr lang="en-US" sz="1800" dirty="0" err="1"/>
              <a:t>int</a:t>
            </a:r>
            <a:r>
              <a:rPr lang="en-US" sz="1800" dirty="0"/>
              <a:t> </a:t>
            </a:r>
            <a:r>
              <a:rPr lang="en-US" sz="1800" dirty="0" err="1"/>
              <a:t>fingerNo</a:t>
            </a:r>
            <a:r>
              <a:rPr lang="en-US" sz="1800" dirty="0"/>
              <a:t> = 10;}. </a:t>
            </a:r>
          </a:p>
          <a:p>
            <a:pPr lvl="2">
              <a:buNone/>
            </a:pPr>
            <a:r>
              <a:rPr lang="en-US" sz="1800" dirty="0"/>
              <a:t>Immutable objects can't be changed:</a:t>
            </a:r>
            <a:r>
              <a:rPr lang="en-US" dirty="0"/>
              <a:t> </a:t>
            </a:r>
            <a:endParaRPr lang="en-US" sz="1600" dirty="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26</a:t>
            </a:fld>
            <a:endParaRPr lang="de-D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3.6 Packages</a:t>
            </a:r>
            <a:endParaRPr lang="en-US" dirty="0"/>
          </a:p>
        </p:txBody>
      </p:sp>
      <p:sp>
        <p:nvSpPr>
          <p:cNvPr id="3" name="Content Placeholder 2"/>
          <p:cNvSpPr>
            <a:spLocks noGrp="1"/>
          </p:cNvSpPr>
          <p:nvPr>
            <p:ph idx="1"/>
          </p:nvPr>
        </p:nvSpPr>
        <p:spPr>
          <a:xfrm>
            <a:off x="381000" y="762000"/>
            <a:ext cx="8610600" cy="5791200"/>
          </a:xfrm>
        </p:spPr>
        <p:txBody>
          <a:bodyPr/>
          <a:lstStyle/>
          <a:p>
            <a:pPr>
              <a:buFont typeface="Arial" pitchFamily="34" charset="0"/>
              <a:buChar char="•"/>
            </a:pPr>
            <a:r>
              <a:rPr lang="en-US" b="1" dirty="0"/>
              <a:t>Packages</a:t>
            </a:r>
            <a:r>
              <a:rPr lang="en-US" dirty="0"/>
              <a:t> in Java are a way of grouping similar types of classes / interfaces together.(acts as a</a:t>
            </a:r>
            <a:r>
              <a:rPr lang="en-US" b="1" dirty="0"/>
              <a:t> container </a:t>
            </a:r>
            <a:r>
              <a:rPr lang="en-US" dirty="0"/>
              <a:t>for group of related classes). </a:t>
            </a:r>
          </a:p>
          <a:p>
            <a:pPr>
              <a:buFont typeface="Arial" pitchFamily="34" charset="0"/>
              <a:buChar char="•"/>
            </a:pPr>
            <a:r>
              <a:rPr lang="en-US" dirty="0"/>
              <a:t> It is a great way to achieve </a:t>
            </a:r>
            <a:r>
              <a:rPr lang="en-US" b="1" dirty="0"/>
              <a:t>reusability. </a:t>
            </a:r>
          </a:p>
          <a:p>
            <a:pPr>
              <a:buFont typeface="Arial" pitchFamily="34" charset="0"/>
              <a:buChar char="•"/>
            </a:pPr>
            <a:r>
              <a:rPr lang="en-US" dirty="0"/>
              <a:t>We can simply </a:t>
            </a:r>
            <a:r>
              <a:rPr lang="en-US" b="1" dirty="0"/>
              <a:t>import</a:t>
            </a:r>
            <a:r>
              <a:rPr lang="en-US" dirty="0"/>
              <a:t> a class providing the required functionality from an existing package and use it in our program.</a:t>
            </a:r>
          </a:p>
          <a:p>
            <a:pPr lvl="1">
              <a:buFont typeface="Arial" pitchFamily="34" charset="0"/>
              <a:buChar char="•"/>
            </a:pPr>
            <a:r>
              <a:rPr lang="en-US" dirty="0"/>
              <a:t>it avoids name conflicts and  controls access of class, interface and enumeration etc</a:t>
            </a:r>
          </a:p>
          <a:p>
            <a:pPr lvl="1">
              <a:buFont typeface="Arial" pitchFamily="34" charset="0"/>
              <a:buChar char="•"/>
            </a:pPr>
            <a:r>
              <a:rPr lang="en-US" dirty="0"/>
              <a:t>It is easier to locate the related classes</a:t>
            </a:r>
          </a:p>
          <a:p>
            <a:pPr lvl="1">
              <a:buFont typeface="Arial" pitchFamily="34" charset="0"/>
              <a:buChar char="•"/>
            </a:pPr>
            <a:r>
              <a:rPr lang="en-US" dirty="0"/>
              <a:t>The concept of package can be considered as means to achieve </a:t>
            </a:r>
            <a:r>
              <a:rPr lang="en-US" b="1" dirty="0"/>
              <a:t>data encapsulation</a:t>
            </a:r>
            <a:r>
              <a:rPr lang="en-US" dirty="0"/>
              <a:t>. </a:t>
            </a:r>
          </a:p>
          <a:p>
            <a:pPr lvl="1">
              <a:buFont typeface="Arial" pitchFamily="34" charset="0"/>
              <a:buChar char="•"/>
            </a:pPr>
            <a:r>
              <a:rPr lang="en-US" dirty="0"/>
              <a:t>consists of a lot of classes but only few needs to be exposed as most of them are required internally. Thus, we can </a:t>
            </a:r>
            <a:r>
              <a:rPr lang="en-US" b="1" dirty="0"/>
              <a:t>hide </a:t>
            </a:r>
            <a:r>
              <a:rPr lang="en-US" dirty="0"/>
              <a:t>the classes and prevent programs or other packages from accessing classes which are meant for internal usage only. </a:t>
            </a:r>
            <a:br>
              <a:rPr lang="en-US" dirty="0"/>
            </a:b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27</a:t>
            </a:fld>
            <a:endParaRPr lang="de-D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1219200" y="914400"/>
            <a:ext cx="7772400" cy="5943600"/>
          </a:xfrm>
        </p:spPr>
        <p:txBody>
          <a:bodyPr/>
          <a:lstStyle/>
          <a:p>
            <a:pPr marL="254000" lvl="1" indent="-254000">
              <a:spcBef>
                <a:spcPct val="50000"/>
              </a:spcBef>
              <a:buClr>
                <a:schemeClr val="folHlink"/>
              </a:buClr>
            </a:pPr>
            <a:r>
              <a:rPr lang="en-US" dirty="0"/>
              <a:t>The Packages are categorized as :</a:t>
            </a:r>
          </a:p>
          <a:p>
            <a:pPr marL="533400" lvl="2" indent="-254000">
              <a:spcBef>
                <a:spcPct val="50000"/>
              </a:spcBef>
            </a:pPr>
            <a:r>
              <a:rPr lang="en-US" b="1" dirty="0"/>
              <a:t> </a:t>
            </a:r>
            <a:r>
              <a:rPr lang="en-US" sz="2000" b="1" dirty="0"/>
              <a:t>Built-in packages</a:t>
            </a:r>
            <a:r>
              <a:rPr lang="en-US" sz="2000" dirty="0"/>
              <a:t> ( standard packages which come as a part of Java Runtime Environment )</a:t>
            </a:r>
          </a:p>
          <a:p>
            <a:pPr marL="787400" lvl="3" indent="-254000">
              <a:spcBef>
                <a:spcPct val="50000"/>
              </a:spcBef>
            </a:pPr>
            <a:r>
              <a:rPr lang="en-US" sz="1800" dirty="0"/>
              <a:t>These packages consists of a large number of classes which are a part of Java </a:t>
            </a:r>
            <a:r>
              <a:rPr lang="en-US" sz="1800" b="1" dirty="0"/>
              <a:t>API</a:t>
            </a:r>
          </a:p>
          <a:p>
            <a:pPr lvl="2"/>
            <a:r>
              <a:rPr lang="en-US" sz="2000" b="1" dirty="0"/>
              <a:t>Accessing classes in a package: </a:t>
            </a:r>
            <a:r>
              <a:rPr lang="en-US" sz="2000" b="1" dirty="0" err="1"/>
              <a:t>Eg</a:t>
            </a:r>
            <a:r>
              <a:rPr lang="en-US" sz="2000" b="1" dirty="0"/>
              <a:t>:-</a:t>
            </a:r>
            <a:endParaRPr lang="en-US" sz="3200" dirty="0"/>
          </a:p>
          <a:p>
            <a:pPr lvl="3">
              <a:buNone/>
            </a:pPr>
            <a:r>
              <a:rPr lang="en-US" b="1" dirty="0"/>
              <a:t>	1 ) import</a:t>
            </a:r>
            <a:r>
              <a:rPr lang="en-US" dirty="0"/>
              <a:t> </a:t>
            </a:r>
            <a:r>
              <a:rPr lang="en-US" dirty="0" err="1"/>
              <a:t>java.util.Random</a:t>
            </a:r>
            <a:r>
              <a:rPr lang="en-US" dirty="0"/>
              <a:t>; </a:t>
            </a:r>
            <a:r>
              <a:rPr lang="en-US" i="1" dirty="0"/>
              <a:t>// import the Random class from </a:t>
            </a:r>
            <a:r>
              <a:rPr lang="en-US" i="1" dirty="0" err="1"/>
              <a:t>util</a:t>
            </a:r>
            <a:r>
              <a:rPr lang="en-US" i="1" dirty="0"/>
              <a:t> package</a:t>
            </a:r>
            <a:br>
              <a:rPr lang="en-US" dirty="0"/>
            </a:br>
            <a:br>
              <a:rPr lang="en-US" dirty="0"/>
            </a:br>
            <a:r>
              <a:rPr lang="en-US" b="1" dirty="0"/>
              <a:t>2 ) import</a:t>
            </a:r>
            <a:r>
              <a:rPr lang="en-US" dirty="0"/>
              <a:t> </a:t>
            </a:r>
            <a:r>
              <a:rPr lang="en-US" dirty="0" err="1"/>
              <a:t>java.util</a:t>
            </a:r>
            <a:r>
              <a:rPr lang="en-US" dirty="0"/>
              <a:t>.*; </a:t>
            </a:r>
            <a:r>
              <a:rPr lang="en-US" i="1" dirty="0"/>
              <a:t>// import all the class from </a:t>
            </a:r>
            <a:r>
              <a:rPr lang="en-US" i="1" dirty="0" err="1"/>
              <a:t>util</a:t>
            </a:r>
            <a:r>
              <a:rPr lang="en-US" i="1" dirty="0"/>
              <a:t> package</a:t>
            </a:r>
            <a:endParaRPr lang="en-US" sz="1800" dirty="0"/>
          </a:p>
          <a:p>
            <a:pPr marL="533400" lvl="2" indent="-254000">
              <a:spcBef>
                <a:spcPct val="50000"/>
              </a:spcBef>
            </a:pPr>
            <a:r>
              <a:rPr lang="en-US" sz="2000" b="1" dirty="0"/>
              <a:t> User-defined packages</a:t>
            </a:r>
            <a:r>
              <a:rPr lang="en-US" sz="2000" dirty="0"/>
              <a:t> ( packages defined by programmers to bundle group of related classes </a:t>
            </a:r>
            <a:r>
              <a:rPr lang="en-US" dirty="0"/>
              <a:t>)</a:t>
            </a:r>
          </a:p>
          <a:p>
            <a:pPr marL="787400" lvl="3" indent="-254000">
              <a:spcBef>
                <a:spcPct val="50000"/>
              </a:spcBef>
            </a:pPr>
            <a:r>
              <a:rPr lang="en-US" sz="1400" dirty="0"/>
              <a:t>Java is a friendly language and permits to create our own packages and use in programming. </a:t>
            </a:r>
          </a:p>
          <a:p>
            <a:pPr marL="787400" lvl="3" indent="-254000">
              <a:spcBef>
                <a:spcPct val="50000"/>
              </a:spcBef>
            </a:pPr>
            <a:r>
              <a:rPr lang="en-US" sz="1400" dirty="0"/>
              <a:t>We know packages avoid </a:t>
            </a:r>
            <a:r>
              <a:rPr lang="en-US" sz="1400" b="1" dirty="0"/>
              <a:t>name collision </a:t>
            </a:r>
            <a:r>
              <a:rPr lang="en-US" sz="1400" dirty="0"/>
              <a:t>problems. </a:t>
            </a:r>
          </a:p>
          <a:p>
            <a:pPr marL="787400" lvl="3" indent="-254000">
              <a:spcBef>
                <a:spcPct val="50000"/>
              </a:spcBef>
            </a:pPr>
            <a:r>
              <a:rPr lang="en-US" dirty="0"/>
              <a:t>Creating packages are indispensable in project development where number of developers are involved doing different modules and tasks. </a:t>
            </a:r>
            <a:br>
              <a:rPr lang="en-US" dirty="0"/>
            </a:br>
            <a:endParaRPr lang="en-US" dirty="0"/>
          </a:p>
          <a:p>
            <a:pPr>
              <a:buNone/>
            </a:pPr>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28</a:t>
            </a:fld>
            <a:endParaRPr lang="de-D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Built-in packages</a:t>
            </a:r>
            <a:endParaRPr lang="en-US" dirty="0"/>
          </a:p>
        </p:txBody>
      </p:sp>
      <p:sp>
        <p:nvSpPr>
          <p:cNvPr id="3" name="Content Placeholder 2"/>
          <p:cNvSpPr>
            <a:spLocks noGrp="1"/>
          </p:cNvSpPr>
          <p:nvPr>
            <p:ph idx="1"/>
          </p:nvPr>
        </p:nvSpPr>
        <p:spPr>
          <a:xfrm>
            <a:off x="1219200" y="1295400"/>
            <a:ext cx="7772400" cy="5257800"/>
          </a:xfrm>
        </p:spPr>
        <p:txBody>
          <a:bodyPr/>
          <a:lstStyle/>
          <a:p>
            <a:r>
              <a:rPr lang="en-US" dirty="0"/>
              <a:t>Examples:</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29</a:t>
            </a:fld>
            <a:endParaRPr lang="de-DE"/>
          </a:p>
        </p:txBody>
      </p:sp>
      <p:graphicFrame>
        <p:nvGraphicFramePr>
          <p:cNvPr id="5" name="Table 4"/>
          <p:cNvGraphicFramePr>
            <a:graphicFrameLocks noGrp="1"/>
          </p:cNvGraphicFramePr>
          <p:nvPr/>
        </p:nvGraphicFramePr>
        <p:xfrm>
          <a:off x="1447800" y="1905001"/>
          <a:ext cx="7162800" cy="4571238"/>
        </p:xfrm>
        <a:graphic>
          <a:graphicData uri="http://schemas.openxmlformats.org/drawingml/2006/table">
            <a:tbl>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293634">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Package Name</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Description</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0"/>
                  </a:ext>
                </a:extLst>
              </a:tr>
              <a:tr h="951411">
                <a:tc>
                  <a:txBody>
                    <a:bodyPr/>
                    <a:lstStyle/>
                    <a:p>
                      <a:pPr marL="0" marR="0">
                        <a:lnSpc>
                          <a:spcPct val="115000"/>
                        </a:lnSpc>
                        <a:spcBef>
                          <a:spcPts val="0"/>
                        </a:spcBef>
                        <a:spcAft>
                          <a:spcPts val="0"/>
                        </a:spcAft>
                      </a:pPr>
                      <a:r>
                        <a:rPr lang="en-US" sz="1400" b="1" dirty="0" err="1">
                          <a:solidFill>
                            <a:srgbClr val="000000"/>
                          </a:solidFill>
                          <a:latin typeface="Arial"/>
                          <a:ea typeface="Times New Roman"/>
                          <a:cs typeface="Times New Roman"/>
                        </a:rPr>
                        <a:t>java.lang</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Contains language support classes ( for </a:t>
                      </a:r>
                      <a:r>
                        <a:rPr lang="en-US" sz="1400" b="1" dirty="0" err="1">
                          <a:solidFill>
                            <a:srgbClr val="000000"/>
                          </a:solidFill>
                          <a:latin typeface="Arial"/>
                          <a:ea typeface="Times New Roman"/>
                          <a:cs typeface="Times New Roman"/>
                        </a:rPr>
                        <a:t>e.g</a:t>
                      </a:r>
                      <a:r>
                        <a:rPr lang="en-US" sz="1400" b="1" dirty="0">
                          <a:solidFill>
                            <a:srgbClr val="000000"/>
                          </a:solidFill>
                          <a:latin typeface="Arial"/>
                          <a:ea typeface="Times New Roman"/>
                          <a:cs typeface="Times New Roman"/>
                        </a:rPr>
                        <a:t> classes which defines primitive data types, math operations, etc.) . This package is automatically imported.</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1"/>
                  </a:ext>
                </a:extLst>
              </a:tr>
              <a:tr h="517686">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java.io</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Contains classes for supporting input / output operations.</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965791">
                <a:tc>
                  <a:txBody>
                    <a:bodyPr/>
                    <a:lstStyle/>
                    <a:p>
                      <a:pPr marL="0" marR="0">
                        <a:lnSpc>
                          <a:spcPct val="115000"/>
                        </a:lnSpc>
                        <a:spcBef>
                          <a:spcPts val="0"/>
                        </a:spcBef>
                        <a:spcAft>
                          <a:spcPts val="0"/>
                        </a:spcAft>
                      </a:pPr>
                      <a:r>
                        <a:rPr lang="en-US" sz="1400" b="1" dirty="0" err="1">
                          <a:solidFill>
                            <a:srgbClr val="000000"/>
                          </a:solidFill>
                          <a:latin typeface="Arial"/>
                          <a:ea typeface="Times New Roman"/>
                          <a:cs typeface="Times New Roman"/>
                        </a:rPr>
                        <a:t>java.util</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Contains utility classes which implement data structures like Linked List, Hash Table, Dictionary, etc and support for Date / Time operations.</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3"/>
                  </a:ext>
                </a:extLst>
              </a:tr>
              <a:tr h="293634">
                <a:tc>
                  <a:txBody>
                    <a:bodyPr/>
                    <a:lstStyle/>
                    <a:p>
                      <a:pPr marL="0" marR="0">
                        <a:lnSpc>
                          <a:spcPct val="115000"/>
                        </a:lnSpc>
                        <a:spcBef>
                          <a:spcPts val="0"/>
                        </a:spcBef>
                        <a:spcAft>
                          <a:spcPts val="0"/>
                        </a:spcAft>
                      </a:pPr>
                      <a:r>
                        <a:rPr lang="en-US" sz="1400" b="1" dirty="0" err="1">
                          <a:solidFill>
                            <a:srgbClr val="000000"/>
                          </a:solidFill>
                          <a:latin typeface="Arial"/>
                          <a:ea typeface="Times New Roman"/>
                          <a:cs typeface="Times New Roman"/>
                        </a:rPr>
                        <a:t>java.applet</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Contains classes for creating Applets.</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4"/>
                  </a:ext>
                </a:extLst>
              </a:tr>
              <a:tr h="741739">
                <a:tc>
                  <a:txBody>
                    <a:bodyPr/>
                    <a:lstStyle/>
                    <a:p>
                      <a:pPr marL="0" marR="0">
                        <a:lnSpc>
                          <a:spcPct val="115000"/>
                        </a:lnSpc>
                        <a:spcBef>
                          <a:spcPts val="0"/>
                        </a:spcBef>
                        <a:spcAft>
                          <a:spcPts val="0"/>
                        </a:spcAft>
                      </a:pPr>
                      <a:r>
                        <a:rPr lang="en-US" sz="1400" b="1" dirty="0" err="1">
                          <a:solidFill>
                            <a:srgbClr val="000000"/>
                          </a:solidFill>
                          <a:latin typeface="Arial"/>
                          <a:ea typeface="Times New Roman"/>
                          <a:cs typeface="Times New Roman"/>
                        </a:rPr>
                        <a:t>java.awt</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Contains classes for implementing the components of graphical user interface ( like buttons, menus, etc. ).</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5"/>
                  </a:ext>
                </a:extLst>
              </a:tr>
              <a:tr h="503306">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java.net</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L="0" marR="0">
                        <a:lnSpc>
                          <a:spcPct val="115000"/>
                        </a:lnSpc>
                        <a:spcBef>
                          <a:spcPts val="0"/>
                        </a:spcBef>
                        <a:spcAft>
                          <a:spcPts val="0"/>
                        </a:spcAft>
                      </a:pPr>
                      <a:r>
                        <a:rPr lang="en-US" sz="1400" b="1" dirty="0">
                          <a:solidFill>
                            <a:srgbClr val="000000"/>
                          </a:solidFill>
                          <a:latin typeface="Arial"/>
                          <a:ea typeface="Times New Roman"/>
                          <a:cs typeface="Times New Roman"/>
                        </a:rPr>
                        <a:t>Contains classes for supporting networking operations.</a:t>
                      </a:r>
                      <a:endParaRPr lang="en-US" sz="1600" b="1" dirty="0">
                        <a:latin typeface="Calibri"/>
                        <a:ea typeface="Calibri"/>
                        <a:cs typeface="Times New Roman"/>
                      </a:endParaRPr>
                    </a:p>
                  </a:txBody>
                  <a:tcPr marL="95250" marR="95250" marT="28575" marB="2857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1219200" y="990600"/>
            <a:ext cx="7772400" cy="5562600"/>
          </a:xfrm>
        </p:spPr>
        <p:txBody>
          <a:bodyPr/>
          <a:lstStyle/>
          <a:p>
            <a:pPr lvl="0"/>
            <a:r>
              <a:rPr lang="en-US" dirty="0" err="1"/>
              <a:t>Eg</a:t>
            </a:r>
            <a:r>
              <a:rPr lang="en-US" dirty="0"/>
              <a:t>:</a:t>
            </a:r>
          </a:p>
          <a:p>
            <a:pPr lvl="1"/>
            <a:r>
              <a:rPr lang="en-US" dirty="0"/>
              <a:t>class Student. { String name; </a:t>
            </a:r>
            <a:r>
              <a:rPr lang="en-US" dirty="0" err="1"/>
              <a:t>int</a:t>
            </a:r>
            <a:r>
              <a:rPr lang="en-US" dirty="0"/>
              <a:t> </a:t>
            </a:r>
            <a:r>
              <a:rPr lang="en-US" dirty="0" err="1"/>
              <a:t>rollno</a:t>
            </a:r>
            <a:r>
              <a:rPr lang="en-US" dirty="0"/>
              <a:t>; </a:t>
            </a:r>
            <a:r>
              <a:rPr lang="en-US" dirty="0" err="1"/>
              <a:t>int</a:t>
            </a:r>
            <a:r>
              <a:rPr lang="en-US" dirty="0"/>
              <a:t> age; }</a:t>
            </a:r>
          </a:p>
          <a:p>
            <a:pPr lvl="1"/>
            <a:r>
              <a:rPr lang="en-US" dirty="0"/>
              <a:t>Student std=new Student();</a:t>
            </a:r>
          </a:p>
          <a:p>
            <a:pPr lvl="2"/>
            <a:r>
              <a:rPr lang="en-US" sz="1600" b="1" dirty="0"/>
              <a:t>The new operator dynamically allocates memory for an object</a:t>
            </a:r>
            <a:endParaRPr lang="en-US" sz="1600" dirty="0"/>
          </a:p>
          <a:p>
            <a:pPr lvl="1"/>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a:t>
            </a:fld>
            <a:endParaRPr lang="de-DE"/>
          </a:p>
        </p:txBody>
      </p:sp>
      <p:pic>
        <p:nvPicPr>
          <p:cNvPr id="1026" name="Picture 2"/>
          <p:cNvPicPr>
            <a:picLocks noChangeAspect="1" noChangeArrowheads="1"/>
          </p:cNvPicPr>
          <p:nvPr/>
        </p:nvPicPr>
        <p:blipFill>
          <a:blip r:embed="rId2"/>
          <a:srcRect/>
          <a:stretch>
            <a:fillRect/>
          </a:stretch>
        </p:blipFill>
        <p:spPr bwMode="auto">
          <a:xfrm>
            <a:off x="1219200" y="2819400"/>
            <a:ext cx="6934200" cy="3429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762000" y="990600"/>
            <a:ext cx="8229600" cy="5562600"/>
          </a:xfrm>
        </p:spPr>
        <p:txBody>
          <a:bodyPr/>
          <a:lstStyle/>
          <a:p>
            <a:r>
              <a:rPr lang="en-US" b="1" dirty="0" err="1"/>
              <a:t>Subpackage</a:t>
            </a:r>
            <a:endParaRPr lang="en-US" b="1" dirty="0"/>
          </a:p>
          <a:p>
            <a:pPr lvl="1"/>
            <a:r>
              <a:rPr lang="en-US" dirty="0"/>
              <a:t>A package created inside another package is known as a </a:t>
            </a:r>
            <a:r>
              <a:rPr lang="en-US" b="1" dirty="0" err="1"/>
              <a:t>subpackage</a:t>
            </a:r>
            <a:r>
              <a:rPr lang="en-US" dirty="0"/>
              <a:t>. </a:t>
            </a:r>
          </a:p>
          <a:p>
            <a:pPr lvl="1"/>
            <a:r>
              <a:rPr lang="en-US" dirty="0"/>
              <a:t>When we import a package, </a:t>
            </a:r>
            <a:r>
              <a:rPr lang="en-US" dirty="0" err="1"/>
              <a:t>subpackages</a:t>
            </a:r>
            <a:r>
              <a:rPr lang="en-US" dirty="0"/>
              <a:t> are not imported by default. They have to be imported explicitly. </a:t>
            </a:r>
          </a:p>
          <a:p>
            <a:pPr lvl="1"/>
            <a:r>
              <a:rPr lang="en-US" dirty="0" err="1"/>
              <a:t>Eg</a:t>
            </a:r>
            <a:r>
              <a:rPr lang="en-US" dirty="0"/>
              <a:t>:</a:t>
            </a:r>
          </a:p>
          <a:p>
            <a:pPr lvl="2"/>
            <a:r>
              <a:rPr lang="en-US" b="1" dirty="0"/>
              <a:t>import</a:t>
            </a:r>
            <a:r>
              <a:rPr lang="en-US" dirty="0"/>
              <a:t> </a:t>
            </a:r>
            <a:r>
              <a:rPr lang="en-US" dirty="0" err="1"/>
              <a:t>java.util</a:t>
            </a:r>
            <a:r>
              <a:rPr lang="en-US" dirty="0"/>
              <a:t>.*;(</a:t>
            </a:r>
            <a:r>
              <a:rPr lang="en-US" sz="1600" b="1" dirty="0" err="1"/>
              <a:t>util</a:t>
            </a:r>
            <a:r>
              <a:rPr lang="en-US" sz="1600" dirty="0"/>
              <a:t> is a </a:t>
            </a:r>
            <a:r>
              <a:rPr lang="en-US" sz="1600" dirty="0" err="1"/>
              <a:t>subpackage</a:t>
            </a:r>
            <a:r>
              <a:rPr lang="en-US" sz="1600" dirty="0"/>
              <a:t> inside </a:t>
            </a:r>
            <a:r>
              <a:rPr lang="en-US" sz="1600" b="1" dirty="0"/>
              <a:t>java</a:t>
            </a:r>
            <a:r>
              <a:rPr lang="en-US" sz="1600" dirty="0"/>
              <a:t> package)</a:t>
            </a:r>
          </a:p>
          <a:p>
            <a:pPr lvl="2"/>
            <a:r>
              <a:rPr lang="en-US" sz="1800" b="1" dirty="0"/>
              <a:t>import </a:t>
            </a:r>
            <a:r>
              <a:rPr lang="en-US" sz="1800" b="1" dirty="0" err="1"/>
              <a:t>javax.swing.Jbutton</a:t>
            </a:r>
            <a:r>
              <a:rPr lang="en-US" sz="1800" b="1" dirty="0"/>
              <a:t>;?</a:t>
            </a:r>
          </a:p>
          <a:p>
            <a:pPr lvl="2"/>
            <a:r>
              <a:rPr lang="en-US" sz="1800" b="1" dirty="0"/>
              <a:t>import java.io.*;?</a:t>
            </a:r>
          </a:p>
          <a:p>
            <a:pPr lvl="2"/>
            <a:r>
              <a:rPr lang="en-US" sz="1800" b="1" dirty="0"/>
              <a:t>import </a:t>
            </a:r>
            <a:r>
              <a:rPr lang="en-US" sz="1800" b="1" dirty="0" err="1"/>
              <a:t>javax.swing.ActionListener</a:t>
            </a:r>
            <a:r>
              <a:rPr lang="en-US" sz="1800" b="1" dirty="0"/>
              <a:t>;?</a:t>
            </a:r>
            <a:br>
              <a:rPr lang="en-US" sz="2800" dirty="0"/>
            </a:b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30</a:t>
            </a:fld>
            <a:endParaRPr lang="de-DE"/>
          </a:p>
        </p:txBody>
      </p:sp>
      <p:pic>
        <p:nvPicPr>
          <p:cNvPr id="5" name="Picture 4" descr="Packages in java"/>
          <p:cNvPicPr/>
          <p:nvPr/>
        </p:nvPicPr>
        <p:blipFill>
          <a:blip r:embed="rId2"/>
          <a:srcRect/>
          <a:stretch>
            <a:fillRect/>
          </a:stretch>
        </p:blipFill>
        <p:spPr bwMode="auto">
          <a:xfrm>
            <a:off x="1066800" y="4572000"/>
            <a:ext cx="7038975" cy="2286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Import and  Static Import</a:t>
            </a:r>
            <a:endParaRPr lang="en-US" sz="3200" dirty="0"/>
          </a:p>
        </p:txBody>
      </p:sp>
      <p:sp>
        <p:nvSpPr>
          <p:cNvPr id="3" name="Content Placeholder 2"/>
          <p:cNvSpPr>
            <a:spLocks noGrp="1"/>
          </p:cNvSpPr>
          <p:nvPr>
            <p:ph idx="1"/>
          </p:nvPr>
        </p:nvSpPr>
        <p:spPr>
          <a:xfrm>
            <a:off x="1219200" y="1143000"/>
            <a:ext cx="7772400" cy="4953000"/>
          </a:xfrm>
        </p:spPr>
        <p:txBody>
          <a:bodyPr/>
          <a:lstStyle/>
          <a:p>
            <a:r>
              <a:rPr lang="en-US" b="1" dirty="0"/>
              <a:t>Import :</a:t>
            </a:r>
          </a:p>
          <a:p>
            <a:pPr lvl="1"/>
            <a:r>
              <a:rPr lang="en-US" dirty="0"/>
              <a:t>It facilitates accessing any static member of an imported class using the class name. </a:t>
            </a:r>
          </a:p>
          <a:p>
            <a:pPr lvl="3">
              <a:buNone/>
            </a:pPr>
            <a:r>
              <a:rPr lang="en-US" sz="1800" b="1" dirty="0"/>
              <a:t>import </a:t>
            </a:r>
            <a:r>
              <a:rPr lang="en-US" sz="1800" b="1" dirty="0" err="1"/>
              <a:t>java.lang.Math</a:t>
            </a:r>
            <a:r>
              <a:rPr lang="en-US" sz="1800" b="1" dirty="0"/>
              <a:t>;</a:t>
            </a:r>
          </a:p>
          <a:p>
            <a:pPr lvl="3">
              <a:buNone/>
            </a:pPr>
            <a:r>
              <a:rPr lang="en-US" sz="1800" b="1" dirty="0"/>
              <a:t>public class Eg1 {</a:t>
            </a:r>
          </a:p>
          <a:p>
            <a:pPr lvl="3">
              <a:buNone/>
            </a:pPr>
            <a:r>
              <a:rPr lang="en-US" sz="1800" b="1" dirty="0"/>
              <a:t>   public static void main(String </a:t>
            </a:r>
            <a:r>
              <a:rPr lang="en-US" sz="1800" b="1" dirty="0" err="1"/>
              <a:t>args</a:t>
            </a:r>
            <a:r>
              <a:rPr lang="en-US" sz="1800" b="1" dirty="0"/>
              <a:t>[]) {</a:t>
            </a:r>
          </a:p>
          <a:p>
            <a:pPr lvl="3">
              <a:buNone/>
            </a:pPr>
            <a:r>
              <a:rPr lang="en-US" sz="1800" b="1" dirty="0"/>
              <a:t>      double </a:t>
            </a:r>
            <a:r>
              <a:rPr lang="en-US" sz="1800" b="1" dirty="0" err="1"/>
              <a:t>val</a:t>
            </a:r>
            <a:r>
              <a:rPr lang="en-US" sz="1800" b="1" dirty="0"/>
              <a:t> = 64.0;</a:t>
            </a:r>
          </a:p>
          <a:p>
            <a:pPr lvl="3">
              <a:buNone/>
            </a:pPr>
            <a:r>
              <a:rPr lang="en-US" sz="1800" b="1" dirty="0"/>
              <a:t>      double </a:t>
            </a:r>
            <a:r>
              <a:rPr lang="en-US" sz="1800" b="1" dirty="0" err="1"/>
              <a:t>sqroot</a:t>
            </a:r>
            <a:r>
              <a:rPr lang="en-US" sz="1800" b="1" dirty="0"/>
              <a:t> = </a:t>
            </a:r>
            <a:r>
              <a:rPr lang="en-US" sz="1800" b="1" dirty="0" err="1"/>
              <a:t>Math.sqrt</a:t>
            </a:r>
            <a:r>
              <a:rPr lang="en-US" sz="1800" b="1" dirty="0"/>
              <a:t>(</a:t>
            </a:r>
            <a:r>
              <a:rPr lang="en-US" sz="1800" b="1" dirty="0" err="1"/>
              <a:t>val</a:t>
            </a:r>
            <a:r>
              <a:rPr lang="en-US" sz="1800" b="1" dirty="0"/>
              <a:t>);</a:t>
            </a:r>
          </a:p>
          <a:p>
            <a:pPr lvl="3">
              <a:buNone/>
            </a:pPr>
            <a:r>
              <a:rPr lang="en-US" sz="1800" b="1" dirty="0"/>
              <a:t>      </a:t>
            </a:r>
            <a:r>
              <a:rPr lang="en-US" sz="1800" b="1" dirty="0" err="1"/>
              <a:t>System.out.println</a:t>
            </a:r>
            <a:r>
              <a:rPr lang="en-US" sz="1800" b="1" dirty="0"/>
              <a:t>("Sq. root of " + </a:t>
            </a:r>
            <a:r>
              <a:rPr lang="en-US" sz="1800" b="1" dirty="0" err="1"/>
              <a:t>val</a:t>
            </a:r>
            <a:r>
              <a:rPr lang="en-US" sz="1800" b="1" dirty="0"/>
              <a:t> + " is " + </a:t>
            </a:r>
            <a:r>
              <a:rPr lang="en-US" sz="1800" b="1" dirty="0" err="1"/>
              <a:t>sqroot</a:t>
            </a:r>
            <a:r>
              <a:rPr lang="en-US" sz="1800" b="1" dirty="0"/>
              <a:t>);</a:t>
            </a:r>
          </a:p>
          <a:p>
            <a:pPr lvl="3">
              <a:buNone/>
            </a:pPr>
            <a:r>
              <a:rPr lang="en-US" sz="1800" b="1" dirty="0"/>
              <a:t>   }</a:t>
            </a:r>
          </a:p>
          <a:p>
            <a:pPr lvl="3">
              <a:buNone/>
            </a:pPr>
            <a:r>
              <a:rPr lang="en-US" sz="1800" b="1" dirty="0"/>
              <a:t>}</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31</a:t>
            </a:fld>
            <a:endParaRPr lang="de-D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1219200" y="1295400"/>
            <a:ext cx="7772400" cy="5105400"/>
          </a:xfrm>
        </p:spPr>
        <p:txBody>
          <a:bodyPr/>
          <a:lstStyle/>
          <a:p>
            <a:r>
              <a:rPr lang="en-US" b="1" dirty="0"/>
              <a:t>Static Import</a:t>
            </a:r>
          </a:p>
          <a:p>
            <a:pPr lvl="1"/>
            <a:r>
              <a:rPr lang="en-US" dirty="0"/>
              <a:t> It facilitates accessing any static member of an imported class directly </a:t>
            </a:r>
            <a:r>
              <a:rPr lang="en-US" dirty="0" err="1"/>
              <a:t>i.e</a:t>
            </a:r>
            <a:r>
              <a:rPr lang="en-US" dirty="0"/>
              <a:t> without using the class name. </a:t>
            </a:r>
          </a:p>
          <a:p>
            <a:pPr lvl="3"/>
            <a:r>
              <a:rPr lang="en-US" sz="2000" b="1" dirty="0"/>
              <a:t>import static </a:t>
            </a:r>
            <a:r>
              <a:rPr lang="en-US" sz="2000" b="1" dirty="0" err="1"/>
              <a:t>java.lang.Math</a:t>
            </a:r>
            <a:r>
              <a:rPr lang="en-US" sz="2000" b="1" dirty="0"/>
              <a:t>.*; </a:t>
            </a:r>
          </a:p>
          <a:p>
            <a:pPr lvl="3"/>
            <a:r>
              <a:rPr lang="en-US" sz="2000" b="1" dirty="0"/>
              <a:t>public class Eg2 {</a:t>
            </a:r>
          </a:p>
          <a:p>
            <a:pPr lvl="3"/>
            <a:r>
              <a:rPr lang="en-US" sz="2000" b="1" dirty="0"/>
              <a:t>   public static void main(String </a:t>
            </a:r>
            <a:r>
              <a:rPr lang="en-US" sz="2000" b="1" dirty="0" err="1"/>
              <a:t>args</a:t>
            </a:r>
            <a:r>
              <a:rPr lang="en-US" sz="2000" b="1" dirty="0"/>
              <a:t>[]) {</a:t>
            </a:r>
          </a:p>
          <a:p>
            <a:pPr lvl="3"/>
            <a:r>
              <a:rPr lang="en-US" sz="2000" b="1" dirty="0"/>
              <a:t>      double </a:t>
            </a:r>
            <a:r>
              <a:rPr lang="en-US" sz="2000" b="1" dirty="0" err="1"/>
              <a:t>val</a:t>
            </a:r>
            <a:r>
              <a:rPr lang="en-US" sz="2000" b="1" dirty="0"/>
              <a:t> = 64.0;</a:t>
            </a:r>
          </a:p>
          <a:p>
            <a:pPr lvl="3"/>
            <a:r>
              <a:rPr lang="en-US" sz="2000" b="1" dirty="0"/>
              <a:t>      double </a:t>
            </a:r>
            <a:r>
              <a:rPr lang="en-US" sz="2000" b="1" dirty="0" err="1"/>
              <a:t>sqroot</a:t>
            </a:r>
            <a:r>
              <a:rPr lang="en-US" sz="2000" b="1" dirty="0"/>
              <a:t> = </a:t>
            </a:r>
            <a:r>
              <a:rPr lang="en-US" sz="2000" b="1" dirty="0" err="1"/>
              <a:t>sqrt</a:t>
            </a:r>
            <a:r>
              <a:rPr lang="en-US" sz="2000" b="1" dirty="0"/>
              <a:t>(</a:t>
            </a:r>
            <a:r>
              <a:rPr lang="en-US" sz="2000" b="1" dirty="0" err="1"/>
              <a:t>val</a:t>
            </a:r>
            <a:r>
              <a:rPr lang="en-US" sz="2000" b="1" dirty="0"/>
              <a:t>); </a:t>
            </a:r>
          </a:p>
          <a:p>
            <a:pPr lvl="3"/>
            <a:r>
              <a:rPr lang="en-US" sz="2000" b="1" dirty="0"/>
              <a:t>      </a:t>
            </a:r>
            <a:r>
              <a:rPr lang="en-US" sz="2000" b="1" dirty="0" err="1"/>
              <a:t>System.out.println</a:t>
            </a:r>
            <a:r>
              <a:rPr lang="en-US" sz="2000" b="1" dirty="0"/>
              <a:t>("Sq. root of " + </a:t>
            </a:r>
            <a:r>
              <a:rPr lang="en-US" sz="2000" b="1" dirty="0" err="1"/>
              <a:t>val</a:t>
            </a:r>
            <a:r>
              <a:rPr lang="en-US" sz="2000" b="1" dirty="0"/>
              <a:t> + " is " + </a:t>
            </a:r>
            <a:r>
              <a:rPr lang="en-US" sz="2000" b="1" dirty="0" err="1"/>
              <a:t>sqroot</a:t>
            </a:r>
            <a:r>
              <a:rPr lang="en-US" sz="2000" b="1" dirty="0"/>
              <a:t>);</a:t>
            </a:r>
          </a:p>
          <a:p>
            <a:pPr lvl="3"/>
            <a:r>
              <a:rPr lang="en-US" sz="2000" b="1" dirty="0"/>
              <a:t>   }</a:t>
            </a:r>
          </a:p>
          <a:p>
            <a:pPr lvl="3"/>
            <a:r>
              <a:rPr lang="en-US" sz="600" b="1" dirty="0"/>
              <a:t>}</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32</a:t>
            </a:fld>
            <a:endParaRPr lang="de-D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packages</a:t>
            </a:r>
          </a:p>
        </p:txBody>
      </p:sp>
      <p:sp>
        <p:nvSpPr>
          <p:cNvPr id="3" name="Content Placeholder 2"/>
          <p:cNvSpPr>
            <a:spLocks noGrp="1"/>
          </p:cNvSpPr>
          <p:nvPr>
            <p:ph idx="1"/>
          </p:nvPr>
        </p:nvSpPr>
        <p:spPr/>
        <p:txBody>
          <a:bodyPr/>
          <a:lstStyle/>
          <a:p>
            <a:r>
              <a:rPr lang="en-US" dirty="0"/>
              <a:t>Creating a package in java is quite easy. </a:t>
            </a:r>
          </a:p>
          <a:p>
            <a:r>
              <a:rPr lang="en-US" dirty="0"/>
              <a:t>Simply include a package command followed by name of the package as the first statement in java source file.</a:t>
            </a:r>
          </a:p>
          <a:p>
            <a:pPr lvl="1"/>
            <a:r>
              <a:rPr lang="en-US" dirty="0"/>
              <a:t>package </a:t>
            </a:r>
            <a:r>
              <a:rPr lang="en-US" dirty="0" err="1"/>
              <a:t>RelationEg</a:t>
            </a:r>
            <a:r>
              <a:rPr lang="en-US" dirty="0"/>
              <a:t>;</a:t>
            </a:r>
          </a:p>
          <a:p>
            <a:r>
              <a:rPr lang="en-US" dirty="0"/>
              <a:t>However, because of new editors we can simply create using GUI wizard</a:t>
            </a:r>
          </a:p>
          <a:p>
            <a:pPr lvl="1"/>
            <a:r>
              <a:rPr lang="en-US" dirty="0"/>
              <a:t>R-&gt;click on </a:t>
            </a:r>
            <a:r>
              <a:rPr lang="en-US" dirty="0" err="1"/>
              <a:t>ur</a:t>
            </a:r>
            <a:r>
              <a:rPr lang="en-US" dirty="0"/>
              <a:t> project</a:t>
            </a:r>
          </a:p>
          <a:p>
            <a:pPr lvl="1"/>
            <a:r>
              <a:rPr lang="en-US" dirty="0"/>
              <a:t>New java-package</a:t>
            </a:r>
          </a:p>
          <a:p>
            <a:pPr lvl="1"/>
            <a:r>
              <a:rPr lang="en-US" dirty="0"/>
              <a:t>Then you can create many-related classes in it</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33</a:t>
            </a:fld>
            <a:endParaRPr lang="de-D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package REL1;</a:t>
            </a:r>
          </a:p>
          <a:p>
            <a:pPr lvl="1"/>
            <a:r>
              <a:rPr lang="en-US" dirty="0"/>
              <a:t>public class Comp1 {</a:t>
            </a:r>
          </a:p>
          <a:p>
            <a:pPr lvl="1"/>
            <a:r>
              <a:rPr lang="en-US" dirty="0"/>
              <a:t>   public </a:t>
            </a:r>
            <a:r>
              <a:rPr lang="en-US" dirty="0" err="1"/>
              <a:t>int</a:t>
            </a:r>
            <a:r>
              <a:rPr lang="en-US" dirty="0"/>
              <a:t> </a:t>
            </a:r>
            <a:r>
              <a:rPr lang="en-US" dirty="0" err="1"/>
              <a:t>getMax</a:t>
            </a:r>
            <a:r>
              <a:rPr lang="en-US" dirty="0"/>
              <a:t>(</a:t>
            </a:r>
            <a:r>
              <a:rPr lang="en-US" dirty="0" err="1"/>
              <a:t>int</a:t>
            </a:r>
            <a:r>
              <a:rPr lang="en-US" dirty="0"/>
              <a:t> x, </a:t>
            </a:r>
            <a:r>
              <a:rPr lang="en-US" dirty="0" err="1"/>
              <a:t>int</a:t>
            </a:r>
            <a:r>
              <a:rPr lang="en-US" dirty="0"/>
              <a:t> y) {</a:t>
            </a:r>
          </a:p>
          <a:p>
            <a:pPr lvl="1"/>
            <a:r>
              <a:rPr lang="en-US" dirty="0"/>
              <a:t>      if ( x &gt; y ) {</a:t>
            </a:r>
          </a:p>
          <a:p>
            <a:pPr lvl="1"/>
            <a:r>
              <a:rPr lang="en-US" dirty="0"/>
              <a:t>         return x;</a:t>
            </a:r>
          </a:p>
          <a:p>
            <a:pPr lvl="1"/>
            <a:r>
              <a:rPr lang="en-US" dirty="0"/>
              <a:t>      }</a:t>
            </a:r>
          </a:p>
          <a:p>
            <a:pPr lvl="1"/>
            <a:r>
              <a:rPr lang="en-US" dirty="0"/>
              <a:t>      else {</a:t>
            </a:r>
          </a:p>
          <a:p>
            <a:pPr lvl="1"/>
            <a:r>
              <a:rPr lang="en-US" dirty="0"/>
              <a:t>         return y;</a:t>
            </a:r>
          </a:p>
          <a:p>
            <a:pPr lvl="1"/>
            <a:r>
              <a:rPr lang="en-US" dirty="0"/>
              <a:t>      }</a:t>
            </a:r>
          </a:p>
          <a:p>
            <a:pPr lvl="1"/>
            <a:r>
              <a:rPr lang="en-US" dirty="0"/>
              <a:t>   }</a:t>
            </a:r>
          </a:p>
          <a:p>
            <a:pPr lvl="1"/>
            <a:r>
              <a:rPr lang="en-US" dirty="0"/>
              <a:t>}</a:t>
            </a:r>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34</a:t>
            </a:fld>
            <a:endParaRPr lang="de-D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package </a:t>
            </a:r>
            <a:r>
              <a:rPr lang="en-US" dirty="0" err="1"/>
              <a:t>packageeg</a:t>
            </a:r>
            <a:r>
              <a:rPr lang="en-US" dirty="0"/>
              <a:t>;</a:t>
            </a:r>
          </a:p>
          <a:p>
            <a:pPr lvl="1"/>
            <a:r>
              <a:rPr lang="en-US" dirty="0"/>
              <a:t>import REL1.Comp1;</a:t>
            </a:r>
          </a:p>
          <a:p>
            <a:pPr lvl="1"/>
            <a:r>
              <a:rPr lang="en-US" dirty="0"/>
              <a:t>public class </a:t>
            </a:r>
            <a:r>
              <a:rPr lang="en-US" dirty="0" err="1"/>
              <a:t>EgComp</a:t>
            </a:r>
            <a:r>
              <a:rPr lang="en-US" dirty="0"/>
              <a:t> {</a:t>
            </a:r>
          </a:p>
          <a:p>
            <a:pPr lvl="1"/>
            <a:r>
              <a:rPr lang="en-US" dirty="0"/>
              <a:t>   public static void main(String </a:t>
            </a:r>
            <a:r>
              <a:rPr lang="en-US" dirty="0" err="1"/>
              <a:t>args</a:t>
            </a:r>
            <a:r>
              <a:rPr lang="en-US" dirty="0"/>
              <a:t>[]) {</a:t>
            </a:r>
          </a:p>
          <a:p>
            <a:pPr lvl="1"/>
            <a:r>
              <a:rPr lang="en-US" dirty="0"/>
              <a:t>      </a:t>
            </a:r>
            <a:r>
              <a:rPr lang="en-US" dirty="0" err="1"/>
              <a:t>int</a:t>
            </a:r>
            <a:r>
              <a:rPr lang="en-US" dirty="0"/>
              <a:t> val1 = 7, val2 = 9;</a:t>
            </a:r>
          </a:p>
          <a:p>
            <a:pPr lvl="1"/>
            <a:r>
              <a:rPr lang="en-US" dirty="0"/>
              <a:t>      Comp1 comp = new Comp1();</a:t>
            </a:r>
          </a:p>
          <a:p>
            <a:pPr lvl="1"/>
            <a:r>
              <a:rPr lang="en-US" dirty="0"/>
              <a:t>      </a:t>
            </a:r>
            <a:r>
              <a:rPr lang="en-US" dirty="0" err="1"/>
              <a:t>int</a:t>
            </a:r>
            <a:r>
              <a:rPr lang="en-US" dirty="0"/>
              <a:t> max = </a:t>
            </a:r>
            <a:r>
              <a:rPr lang="en-US" dirty="0" err="1"/>
              <a:t>comp.getMax</a:t>
            </a:r>
            <a:r>
              <a:rPr lang="en-US" dirty="0"/>
              <a:t>(val1, val2); // get the max value</a:t>
            </a:r>
          </a:p>
          <a:p>
            <a:pPr lvl="1"/>
            <a:r>
              <a:rPr lang="en-US" dirty="0"/>
              <a:t>      </a:t>
            </a:r>
            <a:r>
              <a:rPr lang="en-US" dirty="0" err="1"/>
              <a:t>System.out.println</a:t>
            </a:r>
            <a:r>
              <a:rPr lang="en-US" dirty="0"/>
              <a:t>("Maximum value is " + max);</a:t>
            </a:r>
          </a:p>
          <a:p>
            <a:pPr lvl="1"/>
            <a:r>
              <a:rPr lang="en-US" dirty="0"/>
              <a:t>   }</a:t>
            </a:r>
          </a:p>
          <a:p>
            <a:pPr lvl="1"/>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35</a:t>
            </a:fld>
            <a:endParaRPr lang="de-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373063"/>
            <a:ext cx="6802437" cy="465137"/>
          </a:xfrm>
        </p:spPr>
        <p:txBody>
          <a:bodyPr/>
          <a:lstStyle/>
          <a:p>
            <a:r>
              <a:rPr lang="en-US" dirty="0"/>
              <a:t>Cont…</a:t>
            </a:r>
          </a:p>
        </p:txBody>
      </p:sp>
      <p:sp>
        <p:nvSpPr>
          <p:cNvPr id="3" name="Content Placeholder 2"/>
          <p:cNvSpPr>
            <a:spLocks noGrp="1"/>
          </p:cNvSpPr>
          <p:nvPr>
            <p:ph idx="1"/>
          </p:nvPr>
        </p:nvSpPr>
        <p:spPr>
          <a:xfrm>
            <a:off x="685800" y="685800"/>
            <a:ext cx="8305800" cy="5867400"/>
          </a:xfrm>
        </p:spPr>
        <p:txBody>
          <a:bodyPr/>
          <a:lstStyle/>
          <a:p>
            <a:pPr lvl="0"/>
            <a:r>
              <a:rPr lang="en-US" dirty="0"/>
              <a:t>Methods</a:t>
            </a:r>
          </a:p>
          <a:p>
            <a:pPr lvl="1"/>
            <a:r>
              <a:rPr lang="en-US" sz="1800" dirty="0"/>
              <a:t>Method describe behavior of an object.</a:t>
            </a:r>
          </a:p>
          <a:p>
            <a:pPr lvl="1"/>
            <a:r>
              <a:rPr lang="en-US" sz="1800" dirty="0"/>
              <a:t> A method is a collection of statements that are group together to perform an operation.</a:t>
            </a:r>
          </a:p>
          <a:p>
            <a:pPr lvl="1"/>
            <a:r>
              <a:rPr lang="en-US" b="1" dirty="0"/>
              <a:t>Syntax :</a:t>
            </a:r>
            <a:endParaRPr lang="en-US" dirty="0"/>
          </a:p>
          <a:p>
            <a:pPr lvl="2"/>
            <a:r>
              <a:rPr lang="en-US" sz="1800" dirty="0"/>
              <a:t>return-type </a:t>
            </a:r>
            <a:r>
              <a:rPr lang="en-US" sz="1800" dirty="0" err="1"/>
              <a:t>methodName</a:t>
            </a:r>
            <a:r>
              <a:rPr lang="en-US" sz="1800" dirty="0"/>
              <a:t>(parameter-list) { //body of method } </a:t>
            </a:r>
          </a:p>
          <a:p>
            <a:pPr lvl="1"/>
            <a:r>
              <a:rPr lang="en-US" sz="1600" b="1" dirty="0"/>
              <a:t>Example</a:t>
            </a:r>
          </a:p>
          <a:p>
            <a:pPr lvl="2"/>
            <a:r>
              <a:rPr lang="en-US" sz="1800" dirty="0"/>
              <a:t>public String </a:t>
            </a:r>
            <a:r>
              <a:rPr lang="en-US" sz="1800" dirty="0" err="1"/>
              <a:t>getName</a:t>
            </a:r>
            <a:r>
              <a:rPr lang="en-US" sz="1800" dirty="0"/>
              <a:t>(String </a:t>
            </a:r>
            <a:r>
              <a:rPr lang="en-US" sz="1800" dirty="0" err="1"/>
              <a:t>st</a:t>
            </a:r>
            <a:r>
              <a:rPr lang="en-US" sz="1800" dirty="0"/>
              <a:t>)</a:t>
            </a:r>
          </a:p>
          <a:p>
            <a:pPr lvl="2">
              <a:buNone/>
            </a:pPr>
            <a:r>
              <a:rPr lang="en-US" sz="1800" dirty="0"/>
              <a:t> { String name="</a:t>
            </a:r>
            <a:r>
              <a:rPr lang="en-US" sz="1800" dirty="0" err="1"/>
              <a:t>StudyTonight</a:t>
            </a:r>
            <a:r>
              <a:rPr lang="en-US" sz="1800" dirty="0"/>
              <a:t>";</a:t>
            </a:r>
          </a:p>
          <a:p>
            <a:pPr lvl="2">
              <a:buNone/>
            </a:pPr>
            <a:r>
              <a:rPr lang="en-US" sz="1800" dirty="0"/>
              <a:t> name=</a:t>
            </a:r>
            <a:r>
              <a:rPr lang="en-US" sz="1800" dirty="0" err="1"/>
              <a:t>name+st</a:t>
            </a:r>
            <a:r>
              <a:rPr lang="en-US" sz="1800" dirty="0"/>
              <a:t>;  return name; }</a:t>
            </a:r>
          </a:p>
          <a:p>
            <a:pPr lvl="1"/>
            <a:r>
              <a:rPr lang="en-US" dirty="0"/>
              <a:t>Member Methods</a:t>
            </a:r>
          </a:p>
          <a:p>
            <a:pPr lvl="2"/>
            <a:r>
              <a:rPr lang="en-US" sz="1800" dirty="0"/>
              <a:t>Methods that are defined in the class and invoked using the class object</a:t>
            </a:r>
          </a:p>
          <a:p>
            <a:pPr lvl="2"/>
            <a:r>
              <a:rPr lang="en-US" sz="1800" dirty="0" err="1"/>
              <a:t>Eg</a:t>
            </a:r>
            <a:r>
              <a:rPr lang="en-US" sz="1800" dirty="0"/>
              <a:t>:  public </a:t>
            </a:r>
            <a:r>
              <a:rPr lang="en-US" sz="1800" dirty="0" err="1"/>
              <a:t>int</a:t>
            </a:r>
            <a:r>
              <a:rPr lang="en-US" sz="1800" dirty="0"/>
              <a:t> </a:t>
            </a:r>
            <a:r>
              <a:rPr lang="en-US" sz="1800" dirty="0" err="1"/>
              <a:t>getAge</a:t>
            </a:r>
            <a:r>
              <a:rPr lang="en-US" sz="1800" dirty="0"/>
              <a:t>():-is a member function </a:t>
            </a:r>
          </a:p>
          <a:p>
            <a:pPr lvl="1"/>
            <a:r>
              <a:rPr lang="en-US" sz="1800" b="1" dirty="0"/>
              <a:t>Static methods: </a:t>
            </a:r>
          </a:p>
          <a:p>
            <a:pPr lvl="2"/>
            <a:r>
              <a:rPr lang="en-US" sz="1800" dirty="0"/>
              <a:t>Methods that can be defined by using keyword </a:t>
            </a:r>
            <a:r>
              <a:rPr lang="en-US" sz="1800" b="1" dirty="0"/>
              <a:t>static</a:t>
            </a:r>
            <a:r>
              <a:rPr lang="en-US" sz="1800" dirty="0"/>
              <a:t> and can be called using simple </a:t>
            </a:r>
            <a:r>
              <a:rPr lang="en-US" sz="1800" b="1" dirty="0"/>
              <a:t>function name or </a:t>
            </a:r>
            <a:r>
              <a:rPr lang="en-US" sz="1800" b="1" dirty="0" err="1"/>
              <a:t>clasname.functionname</a:t>
            </a:r>
            <a:endParaRPr lang="en-US" sz="1800" b="1" dirty="0"/>
          </a:p>
          <a:p>
            <a:pPr lvl="2"/>
            <a:r>
              <a:rPr lang="en-US" sz="1800" dirty="0" err="1"/>
              <a:t>Eg</a:t>
            </a:r>
            <a:r>
              <a:rPr lang="en-US" sz="1800" dirty="0"/>
              <a:t>: public static void </a:t>
            </a:r>
            <a:r>
              <a:rPr lang="en-US" sz="1800" dirty="0" err="1"/>
              <a:t>disp</a:t>
            </a:r>
            <a:r>
              <a:rPr lang="en-US" sz="1800" dirty="0"/>
              <a:t>();….</a:t>
            </a:r>
          </a:p>
          <a:p>
            <a:pPr lvl="2"/>
            <a:r>
              <a:rPr lang="en-US" sz="1800" dirty="0"/>
              <a:t>its function calling will be :</a:t>
            </a:r>
            <a:r>
              <a:rPr lang="en-US" sz="1800" dirty="0" err="1"/>
              <a:t>disp</a:t>
            </a:r>
            <a:r>
              <a:rPr lang="en-US" sz="1800" dirty="0"/>
              <a:t>()/</a:t>
            </a:r>
            <a:r>
              <a:rPr lang="en-US" sz="1800" dirty="0" err="1"/>
              <a:t>clasname.disp</a:t>
            </a:r>
            <a:r>
              <a:rPr lang="en-US" sz="1800" dirty="0"/>
              <a:t>()</a:t>
            </a:r>
          </a:p>
          <a:p>
            <a:pPr lvl="1"/>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4</a:t>
            </a:fld>
            <a:endParaRPr lang="de-DE"/>
          </a:p>
        </p:txBody>
      </p:sp>
      <p:pic>
        <p:nvPicPr>
          <p:cNvPr id="2051" name="Picture 3"/>
          <p:cNvPicPr>
            <a:picLocks noChangeAspect="1" noChangeArrowheads="1"/>
          </p:cNvPicPr>
          <p:nvPr/>
        </p:nvPicPr>
        <p:blipFill>
          <a:blip r:embed="rId2"/>
          <a:srcRect/>
          <a:stretch>
            <a:fillRect/>
          </a:stretch>
        </p:blipFill>
        <p:spPr bwMode="auto">
          <a:xfrm>
            <a:off x="5029201" y="28194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ox(in)">
                                      <p:cBhvr>
                                        <p:cTn id="7"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a:xfrm>
            <a:off x="1219200" y="1066800"/>
            <a:ext cx="7772400" cy="5334000"/>
          </a:xfrm>
        </p:spPr>
        <p:txBody>
          <a:bodyPr/>
          <a:lstStyle/>
          <a:p>
            <a:pPr lvl="0"/>
            <a:r>
              <a:rPr lang="en-US" dirty="0"/>
              <a:t>Constructor</a:t>
            </a:r>
            <a:endParaRPr lang="en-US" sz="1800" dirty="0"/>
          </a:p>
          <a:p>
            <a:pPr lvl="1"/>
            <a:r>
              <a:rPr lang="en-US" dirty="0"/>
              <a:t>A class contains constructors that are invoked to create objects from the class blueprint.</a:t>
            </a:r>
            <a:endParaRPr lang="en-US" sz="2800" dirty="0"/>
          </a:p>
          <a:p>
            <a:pPr lvl="1"/>
            <a:r>
              <a:rPr lang="en-US" dirty="0"/>
              <a:t> Constructor declarations look like method declarations—except that they use the name of the class and have no return type. </a:t>
            </a:r>
            <a:endParaRPr lang="en-US" sz="2800" dirty="0"/>
          </a:p>
          <a:p>
            <a:pPr lvl="1"/>
            <a:r>
              <a:rPr lang="en-US" dirty="0"/>
              <a:t>For example, Student constructor:</a:t>
            </a:r>
          </a:p>
          <a:p>
            <a:pPr lvl="1"/>
            <a:r>
              <a:rPr lang="en-US" dirty="0"/>
              <a:t>private String name; private </a:t>
            </a:r>
            <a:r>
              <a:rPr lang="en-US" dirty="0" err="1"/>
              <a:t>int</a:t>
            </a:r>
            <a:r>
              <a:rPr lang="en-US" dirty="0"/>
              <a:t> age;</a:t>
            </a:r>
          </a:p>
          <a:p>
            <a:pPr lvl="1"/>
            <a:r>
              <a:rPr lang="en-US" dirty="0"/>
              <a:t>public Student(String n, </a:t>
            </a:r>
            <a:r>
              <a:rPr lang="en-US" dirty="0" err="1"/>
              <a:t>int</a:t>
            </a:r>
            <a:r>
              <a:rPr lang="en-US" dirty="0"/>
              <a:t> a) {</a:t>
            </a:r>
            <a:endParaRPr lang="en-US" sz="2800" dirty="0"/>
          </a:p>
          <a:p>
            <a:pPr lvl="1"/>
            <a:r>
              <a:rPr lang="en-US" dirty="0"/>
              <a:t>    name=n;</a:t>
            </a:r>
            <a:endParaRPr lang="en-US" sz="2800" dirty="0"/>
          </a:p>
          <a:p>
            <a:pPr lvl="1"/>
            <a:r>
              <a:rPr lang="en-US" dirty="0"/>
              <a:t>     age=a;</a:t>
            </a:r>
            <a:endParaRPr lang="en-US" sz="2800" dirty="0"/>
          </a:p>
          <a:p>
            <a:pPr lvl="1"/>
            <a:r>
              <a:rPr lang="en-US" dirty="0"/>
              <a:t>}</a:t>
            </a:r>
            <a:endParaRPr lang="en-US" sz="2800" dirty="0"/>
          </a:p>
          <a:p>
            <a:pPr lvl="1"/>
            <a:r>
              <a:rPr lang="en-US" dirty="0"/>
              <a:t>To create a new Student object called s1, a constructor is called by the new operator:</a:t>
            </a:r>
            <a:endParaRPr lang="en-US" sz="2800" dirty="0"/>
          </a:p>
          <a:p>
            <a:pPr lvl="1"/>
            <a:r>
              <a:rPr lang="en-US" dirty="0"/>
              <a:t>Student s1=new Student (“Abebe”,20</a:t>
            </a:r>
            <a:r>
              <a:rPr lang="en-US" sz="2400" dirty="0"/>
              <a:t>)</a:t>
            </a:r>
            <a:r>
              <a:rPr lang="en-US" sz="1400" dirty="0"/>
              <a:t>;//creates space in memory for the object and initializes its fields.</a:t>
            </a:r>
            <a:endParaRPr lang="en-US" sz="280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5</a:t>
            </a:fld>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33401" y="152401"/>
            <a:ext cx="7696200" cy="533400"/>
          </a:xfrm>
        </p:spPr>
        <p:txBody>
          <a:bodyPr/>
          <a:lstStyle/>
          <a:p>
            <a:r>
              <a:rPr lang="en-US" dirty="0"/>
              <a:t>Cont…</a:t>
            </a:r>
          </a:p>
        </p:txBody>
      </p:sp>
      <p:sp>
        <p:nvSpPr>
          <p:cNvPr id="27651" name="Content Placeholder 2"/>
          <p:cNvSpPr>
            <a:spLocks noGrp="1"/>
          </p:cNvSpPr>
          <p:nvPr>
            <p:ph idx="1"/>
          </p:nvPr>
        </p:nvSpPr>
        <p:spPr>
          <a:xfrm>
            <a:off x="609600" y="533400"/>
            <a:ext cx="8382000" cy="6096000"/>
          </a:xfrm>
        </p:spPr>
        <p:txBody>
          <a:bodyPr/>
          <a:lstStyle/>
          <a:p>
            <a:pPr lvl="0"/>
            <a:r>
              <a:rPr lang="en-US" sz="2000" dirty="0"/>
              <a:t>We can also create a no-argument constructor/default-const:</a:t>
            </a:r>
            <a:endParaRPr lang="en-US" sz="2800" dirty="0"/>
          </a:p>
          <a:p>
            <a:pPr lvl="1">
              <a:buNone/>
            </a:pPr>
            <a:r>
              <a:rPr lang="en-US" sz="2400" dirty="0"/>
              <a:t>public Student() {name=”</a:t>
            </a:r>
            <a:r>
              <a:rPr lang="en-US" sz="2400" dirty="0" err="1"/>
              <a:t>abebe</a:t>
            </a:r>
            <a:r>
              <a:rPr lang="en-US" sz="2400" dirty="0"/>
              <a:t>”; age=12;}	</a:t>
            </a:r>
          </a:p>
          <a:p>
            <a:pPr lvl="1"/>
            <a:r>
              <a:rPr lang="en-US" sz="1800" b="1" dirty="0"/>
              <a:t>Difference b/n Constructors &amp; Methods???</a:t>
            </a:r>
          </a:p>
          <a:p>
            <a:pPr lvl="2"/>
            <a:r>
              <a:rPr lang="en-US" sz="1800" b="1" dirty="0"/>
              <a:t>constructors</a:t>
            </a:r>
            <a:r>
              <a:rPr lang="en-US" sz="1800" dirty="0"/>
              <a:t> can not return a value and are only called once (return current instant of a class)</a:t>
            </a:r>
          </a:p>
          <a:p>
            <a:pPr lvl="2"/>
            <a:r>
              <a:rPr lang="en-US" sz="1800" dirty="0"/>
              <a:t>while regular methods could be called many times and it can return a value or can be void.</a:t>
            </a:r>
          </a:p>
          <a:p>
            <a:r>
              <a:rPr lang="en-US" dirty="0"/>
              <a:t>Student s1=new Student ()</a:t>
            </a:r>
            <a:r>
              <a:rPr lang="en-US" sz="1600" dirty="0"/>
              <a:t>;</a:t>
            </a:r>
            <a:r>
              <a:rPr lang="en-US" sz="2000" dirty="0"/>
              <a:t> invokes the no-argument constructor to create a new Student object (s1)</a:t>
            </a:r>
            <a:endParaRPr lang="en-US" sz="2800" dirty="0"/>
          </a:p>
          <a:p>
            <a:pPr lvl="0"/>
            <a:r>
              <a:rPr lang="en-US" sz="2000" dirty="0"/>
              <a:t>As with methods, the Java platform differentiates constructors on the basis of </a:t>
            </a:r>
            <a:r>
              <a:rPr lang="en-US" sz="2000" b="1" dirty="0"/>
              <a:t>the number of arguments in the list and their types</a:t>
            </a:r>
            <a:r>
              <a:rPr lang="en-US" sz="2000" dirty="0"/>
              <a:t>.(constructor overloading) </a:t>
            </a:r>
            <a:endParaRPr lang="en-US" sz="2800" dirty="0"/>
          </a:p>
          <a:p>
            <a:pPr lvl="0"/>
            <a:r>
              <a:rPr lang="en-US" sz="2000" dirty="0"/>
              <a:t>You cannot write two constructors that have the same number and type of arguments for the same class, because the platform would not be able to tell them apart. Doing so causes a compile-time error.</a:t>
            </a:r>
            <a:endParaRPr lang="en-US" sz="2800" dirty="0"/>
          </a:p>
          <a:p>
            <a:pPr lvl="0"/>
            <a:r>
              <a:rPr lang="en-US" sz="2000" dirty="0"/>
              <a:t>By default, the compiler automatically provides a no-</a:t>
            </a:r>
            <a:r>
              <a:rPr lang="en-US" sz="2000" dirty="0" err="1"/>
              <a:t>argument,default</a:t>
            </a:r>
            <a:r>
              <a:rPr lang="en-US" sz="2000" dirty="0"/>
              <a:t> constructor for any class without constructors. </a:t>
            </a:r>
            <a:endParaRPr lang="en-US" sz="2800" dirty="0"/>
          </a:p>
          <a:p>
            <a:pPr algn="just"/>
            <a:endParaRPr lang="en-US" dirty="0"/>
          </a:p>
          <a:p>
            <a:pPr lvl="1" algn="just">
              <a:buFont typeface="Wingdings" pitchFamily="2" charset="2"/>
              <a:buNone/>
            </a:pPr>
            <a:endParaRPr lang="en-US" sz="1800" dirty="0"/>
          </a:p>
          <a:p>
            <a:pPr lvl="1" algn="just">
              <a:buFont typeface="Wingdings" pitchFamily="2" charset="2"/>
              <a:buNone/>
            </a:pPr>
            <a:endParaRPr lang="en-US" sz="1800" dirty="0"/>
          </a:p>
        </p:txBody>
      </p:sp>
      <p:sp>
        <p:nvSpPr>
          <p:cNvPr id="27652" name="Slide Number Placeholder 3"/>
          <p:cNvSpPr>
            <a:spLocks noGrp="1"/>
          </p:cNvSpPr>
          <p:nvPr>
            <p:ph type="sldNum" sz="quarter" idx="10"/>
          </p:nvPr>
        </p:nvSpPr>
        <p:spPr>
          <a:noFill/>
        </p:spPr>
        <p:txBody>
          <a:bodyPr/>
          <a:lstStyle/>
          <a:p>
            <a:fld id="{67D35B09-C449-4697-A43A-932BBC554E0F}" type="slidenum">
              <a:rPr lang="de-DE" smtClean="0"/>
              <a:pPr/>
              <a:t>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animEffect transition="in" filter="fade">
                                      <p:cBhvr>
                                        <p:cTn id="7" dur="2000"/>
                                        <p:tgtEl>
                                          <p:spTgt spid="27651">
                                            <p:txEl>
                                              <p:pRg st="3" end="3"/>
                                            </p:txEl>
                                          </p:spTgt>
                                        </p:tgtEl>
                                      </p:cBhvr>
                                    </p:animEffect>
                                    <p:anim calcmode="lin" valueType="num">
                                      <p:cBhvr>
                                        <p:cTn id="8" dur="2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9" dur="1800" decel="100000" fill="hold"/>
                                        <p:tgtEl>
                                          <p:spTgt spid="27651">
                                            <p:txEl>
                                              <p:pRg st="3" end="3"/>
                                            </p:txEl>
                                          </p:spTgt>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27651">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animEffect transition="in" filter="fade">
                                      <p:cBhvr>
                                        <p:cTn id="13" dur="2000"/>
                                        <p:tgtEl>
                                          <p:spTgt spid="27651">
                                            <p:txEl>
                                              <p:pRg st="4" end="4"/>
                                            </p:txEl>
                                          </p:spTgt>
                                        </p:tgtEl>
                                      </p:cBhvr>
                                    </p:animEffect>
                                    <p:anim calcmode="lin" valueType="num">
                                      <p:cBhvr>
                                        <p:cTn id="14" dur="2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15" dur="1800" decel="100000" fill="hold"/>
                                        <p:tgtEl>
                                          <p:spTgt spid="27651">
                                            <p:txEl>
                                              <p:pRg st="4" end="4"/>
                                            </p:txEl>
                                          </p:spTgt>
                                        </p:tgtEl>
                                        <p:attrNameLst>
                                          <p:attrName>ppt_y</p:attrName>
                                        </p:attrNameLst>
                                      </p:cBhvr>
                                      <p:tavLst>
                                        <p:tav tm="0">
                                          <p:val>
                                            <p:strVal val="#ppt_y+1"/>
                                          </p:val>
                                        </p:tav>
                                        <p:tav tm="100000">
                                          <p:val>
                                            <p:strVal val="#ppt_y-.03"/>
                                          </p:val>
                                        </p:tav>
                                      </p:tavLst>
                                    </p:anim>
                                    <p:anim calcmode="lin" valueType="num">
                                      <p:cBhvr>
                                        <p:cTn id="16" dur="200" accel="100000" fill="hold">
                                          <p:stCondLst>
                                            <p:cond delay="1800"/>
                                          </p:stCondLst>
                                        </p:cTn>
                                        <p:tgtEl>
                                          <p:spTgt spid="27651">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3.2 Class Variables</a:t>
            </a:r>
            <a:endParaRPr lang="en-US" dirty="0"/>
          </a:p>
        </p:txBody>
      </p:sp>
      <p:sp>
        <p:nvSpPr>
          <p:cNvPr id="3" name="Content Placeholder 2"/>
          <p:cNvSpPr>
            <a:spLocks noGrp="1"/>
          </p:cNvSpPr>
          <p:nvPr>
            <p:ph idx="1"/>
          </p:nvPr>
        </p:nvSpPr>
        <p:spPr>
          <a:xfrm>
            <a:off x="914400" y="990600"/>
            <a:ext cx="8077200" cy="5562600"/>
          </a:xfrm>
        </p:spPr>
        <p:txBody>
          <a:bodyPr/>
          <a:lstStyle/>
          <a:p>
            <a:r>
              <a:rPr lang="en-US" dirty="0"/>
              <a:t>The variable of any class are classified into two types;</a:t>
            </a:r>
          </a:p>
          <a:p>
            <a:pPr lvl="1"/>
            <a:r>
              <a:rPr lang="en-US" dirty="0"/>
              <a:t>Static or class variable</a:t>
            </a:r>
          </a:p>
          <a:p>
            <a:pPr lvl="1"/>
            <a:r>
              <a:rPr lang="en-US" dirty="0"/>
              <a:t>Non-static or instance variable</a:t>
            </a:r>
          </a:p>
          <a:p>
            <a:r>
              <a:rPr lang="en-US" b="1" dirty="0"/>
              <a:t>Static variable</a:t>
            </a:r>
            <a:endParaRPr lang="en-US" dirty="0"/>
          </a:p>
          <a:p>
            <a:pPr lvl="1"/>
            <a:r>
              <a:rPr lang="en-US" dirty="0"/>
              <a:t>Memory for static variable is created only one in the program at the time of loading of class.</a:t>
            </a:r>
          </a:p>
          <a:p>
            <a:pPr lvl="1"/>
            <a:r>
              <a:rPr lang="en-US" dirty="0"/>
              <a:t> These variables are preceded by </a:t>
            </a:r>
            <a:r>
              <a:rPr lang="en-US" b="1" dirty="0"/>
              <a:t>static keyword</a:t>
            </a:r>
            <a:r>
              <a:rPr lang="en-US" dirty="0"/>
              <a:t>. static variable can access </a:t>
            </a:r>
            <a:r>
              <a:rPr lang="en-US" b="1" dirty="0"/>
              <a:t>with class reference</a:t>
            </a:r>
            <a:r>
              <a:rPr lang="en-US" dirty="0"/>
              <a:t>.</a:t>
            </a:r>
          </a:p>
          <a:p>
            <a:pPr lvl="1"/>
            <a:r>
              <a:rPr lang="en-US" dirty="0"/>
              <a:t>static variable not only can be access with class reference but also some time it can be accessed with object reference.</a:t>
            </a:r>
          </a:p>
          <a:p>
            <a:r>
              <a:rPr lang="en-US" b="1" dirty="0"/>
              <a:t>Non-static variable</a:t>
            </a:r>
            <a:endParaRPr lang="en-US" dirty="0"/>
          </a:p>
          <a:p>
            <a:pPr lvl="1"/>
            <a:r>
              <a:rPr lang="en-US" dirty="0"/>
              <a:t>Memory for non-static variable is created at the time of create an object of class. </a:t>
            </a:r>
          </a:p>
          <a:p>
            <a:pPr lvl="1"/>
            <a:r>
              <a:rPr lang="en-US" dirty="0"/>
              <a:t>These variable should not be preceded by any static keyword Example: </a:t>
            </a:r>
            <a:r>
              <a:rPr lang="en-US" b="1" dirty="0"/>
              <a:t>These variables can access with object reference</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E1347583-04B5-4A6C-B8F7-90ACBB75F601}" type="slidenum">
              <a:rPr lang="de-DE" smtClean="0"/>
              <a:pPr>
                <a:defRPr/>
              </a:pPr>
              <a:t>7</a:t>
            </a:fld>
            <a:endParaRPr lang="de-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a:t>Cont…</a:t>
            </a:r>
          </a:p>
        </p:txBody>
      </p:sp>
      <p:sp>
        <p:nvSpPr>
          <p:cNvPr id="3" name="Text Placeholder 2"/>
          <p:cNvSpPr>
            <a:spLocks noGrp="1"/>
          </p:cNvSpPr>
          <p:nvPr>
            <p:ph type="body" idx="1"/>
          </p:nvPr>
        </p:nvSpPr>
        <p:spPr>
          <a:xfrm>
            <a:off x="381000" y="838200"/>
            <a:ext cx="4040188" cy="639762"/>
          </a:xfrm>
        </p:spPr>
        <p:txBody>
          <a:bodyPr/>
          <a:lstStyle/>
          <a:p>
            <a:r>
              <a:rPr lang="en-US" dirty="0"/>
              <a:t>Non-static variable</a:t>
            </a:r>
          </a:p>
        </p:txBody>
      </p:sp>
      <p:sp>
        <p:nvSpPr>
          <p:cNvPr id="4" name="Content Placeholder 3"/>
          <p:cNvSpPr>
            <a:spLocks noGrp="1"/>
          </p:cNvSpPr>
          <p:nvPr>
            <p:ph sz="half" idx="2"/>
          </p:nvPr>
        </p:nvSpPr>
        <p:spPr>
          <a:xfrm>
            <a:off x="457200" y="1447800"/>
            <a:ext cx="4040188" cy="4952999"/>
          </a:xfrm>
        </p:spPr>
        <p:txBody>
          <a:bodyPr/>
          <a:lstStyle/>
          <a:p>
            <a:r>
              <a:rPr lang="en-US" dirty="0"/>
              <a:t>No static keyword-EG:</a:t>
            </a:r>
          </a:p>
          <a:p>
            <a:pPr lvl="1">
              <a:buNone/>
            </a:pPr>
            <a:r>
              <a:rPr lang="en-US" b="1" dirty="0"/>
              <a:t>class</a:t>
            </a:r>
            <a:r>
              <a:rPr lang="en-US" dirty="0"/>
              <a:t>  A</a:t>
            </a:r>
          </a:p>
          <a:p>
            <a:pPr lvl="1">
              <a:buNone/>
            </a:pPr>
            <a:r>
              <a:rPr lang="en-US" dirty="0"/>
              <a:t>{</a:t>
            </a:r>
          </a:p>
          <a:p>
            <a:pPr lvl="1">
              <a:buNone/>
            </a:pPr>
            <a:r>
              <a:rPr lang="en-US" b="1" dirty="0" err="1"/>
              <a:t>int</a:t>
            </a:r>
            <a:r>
              <a:rPr lang="en-US" dirty="0"/>
              <a:t> a;</a:t>
            </a:r>
          </a:p>
          <a:p>
            <a:pPr lvl="1">
              <a:buNone/>
            </a:pPr>
            <a:r>
              <a:rPr lang="en-US" dirty="0"/>
              <a:t>}</a:t>
            </a:r>
          </a:p>
          <a:p>
            <a:r>
              <a:rPr lang="en-US" dirty="0"/>
              <a:t>They are specific to an object</a:t>
            </a:r>
            <a:endParaRPr lang="en-US" sz="2800" dirty="0"/>
          </a:p>
          <a:p>
            <a:r>
              <a:rPr lang="en-US" dirty="0"/>
              <a:t>They can access with object reference.</a:t>
            </a:r>
            <a:endParaRPr lang="en-US" sz="2800" dirty="0"/>
          </a:p>
          <a:p>
            <a:r>
              <a:rPr lang="en-US" b="1" dirty="0"/>
              <a:t>Syntax</a:t>
            </a:r>
            <a:endParaRPr lang="en-US" sz="2800" dirty="0"/>
          </a:p>
          <a:p>
            <a:pPr lvl="1"/>
            <a:r>
              <a:rPr lang="en-US" dirty="0" err="1"/>
              <a:t>obj_ref.variable_name</a:t>
            </a:r>
            <a:endParaRPr lang="en-US" dirty="0"/>
          </a:p>
          <a:p>
            <a:pPr lvl="1" eaLnBrk="1" hangingPunct="1"/>
            <a:endParaRPr lang="en-US" dirty="0"/>
          </a:p>
          <a:p>
            <a:endParaRPr lang="en-US" dirty="0"/>
          </a:p>
        </p:txBody>
      </p:sp>
      <p:sp>
        <p:nvSpPr>
          <p:cNvPr id="5" name="Text Placeholder 4"/>
          <p:cNvSpPr>
            <a:spLocks noGrp="1"/>
          </p:cNvSpPr>
          <p:nvPr>
            <p:ph type="body" sz="quarter" idx="3"/>
          </p:nvPr>
        </p:nvSpPr>
        <p:spPr>
          <a:xfrm>
            <a:off x="4724400" y="609600"/>
            <a:ext cx="4041775" cy="609600"/>
          </a:xfrm>
        </p:spPr>
        <p:txBody>
          <a:bodyPr/>
          <a:lstStyle/>
          <a:p>
            <a:r>
              <a:rPr lang="en-US" dirty="0"/>
              <a:t>Static-variable</a:t>
            </a:r>
          </a:p>
        </p:txBody>
      </p:sp>
      <p:sp>
        <p:nvSpPr>
          <p:cNvPr id="6" name="Content Placeholder 5"/>
          <p:cNvSpPr>
            <a:spLocks noGrp="1"/>
          </p:cNvSpPr>
          <p:nvPr>
            <p:ph sz="quarter" idx="4"/>
          </p:nvPr>
        </p:nvSpPr>
        <p:spPr>
          <a:xfrm>
            <a:off x="4267200" y="1295400"/>
            <a:ext cx="4648201" cy="5334000"/>
          </a:xfrm>
        </p:spPr>
        <p:txBody>
          <a:bodyPr/>
          <a:lstStyle/>
          <a:p>
            <a:r>
              <a:rPr lang="en-US" dirty="0"/>
              <a:t>preceded by static keyword.</a:t>
            </a:r>
          </a:p>
          <a:p>
            <a:pPr lvl="1">
              <a:buNone/>
            </a:pPr>
            <a:r>
              <a:rPr lang="en-US" b="1" dirty="0"/>
              <a:t>class</a:t>
            </a:r>
            <a:r>
              <a:rPr lang="en-US" dirty="0"/>
              <a:t>  A</a:t>
            </a:r>
          </a:p>
          <a:p>
            <a:pPr lvl="1">
              <a:buNone/>
            </a:pPr>
            <a:r>
              <a:rPr lang="en-US" dirty="0"/>
              <a:t>{</a:t>
            </a:r>
          </a:p>
          <a:p>
            <a:pPr lvl="1">
              <a:buNone/>
            </a:pPr>
            <a:r>
              <a:rPr lang="en-US" b="1" dirty="0"/>
              <a:t>static</a:t>
            </a:r>
            <a:r>
              <a:rPr lang="en-US" dirty="0"/>
              <a:t> </a:t>
            </a:r>
            <a:r>
              <a:rPr lang="en-US" b="1" dirty="0" err="1"/>
              <a:t>int</a:t>
            </a:r>
            <a:r>
              <a:rPr lang="en-US" dirty="0"/>
              <a:t> b;</a:t>
            </a:r>
          </a:p>
          <a:p>
            <a:pPr lvl="1">
              <a:buNone/>
            </a:pPr>
            <a:r>
              <a:rPr lang="en-US" dirty="0"/>
              <a:t>}</a:t>
            </a:r>
          </a:p>
          <a:p>
            <a:r>
              <a:rPr lang="en-US" dirty="0"/>
              <a:t>They are common for every object /there memory location can be </a:t>
            </a:r>
            <a:r>
              <a:rPr lang="en-US" b="1" dirty="0"/>
              <a:t>sharable</a:t>
            </a:r>
            <a:r>
              <a:rPr lang="en-US" dirty="0"/>
              <a:t> by every object reference or same class.</a:t>
            </a:r>
          </a:p>
          <a:p>
            <a:r>
              <a:rPr lang="en-US" dirty="0"/>
              <a:t>Static variable can access with class reference.</a:t>
            </a:r>
          </a:p>
          <a:p>
            <a:pPr lvl="1"/>
            <a:r>
              <a:rPr lang="en-US" b="1" dirty="0" err="1"/>
              <a:t>Syntax:</a:t>
            </a:r>
            <a:r>
              <a:rPr lang="en-US" dirty="0" err="1"/>
              <a:t>class_name.variable_nam</a:t>
            </a:r>
            <a:endParaRPr lang="en-US" dirty="0"/>
          </a:p>
        </p:txBody>
      </p:sp>
      <p:sp>
        <p:nvSpPr>
          <p:cNvPr id="7" name="Slide Number Placeholder 6"/>
          <p:cNvSpPr>
            <a:spLocks noGrp="1"/>
          </p:cNvSpPr>
          <p:nvPr>
            <p:ph type="sldNum" sz="quarter" idx="10"/>
          </p:nvPr>
        </p:nvSpPr>
        <p:spPr/>
        <p:txBody>
          <a:bodyPr/>
          <a:lstStyle/>
          <a:p>
            <a:pPr>
              <a:defRPr/>
            </a:pPr>
            <a:fld id="{F559414A-7324-4688-82B9-8108025CD0B0}" type="slidenum">
              <a:rPr lang="de-DE" smtClean="0"/>
              <a:pPr>
                <a:defRPr/>
              </a:pPr>
              <a:t>8</a:t>
            </a:fld>
            <a:endParaRPr lang="de-D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563562"/>
          </a:xfrm>
        </p:spPr>
        <p:txBody>
          <a:bodyPr/>
          <a:lstStyle/>
          <a:p>
            <a:r>
              <a:rPr lang="en-US" dirty="0" err="1"/>
              <a:t>cnt’d</a:t>
            </a:r>
            <a:r>
              <a:rPr lang="en-US" dirty="0"/>
              <a:t>…</a:t>
            </a:r>
          </a:p>
        </p:txBody>
      </p:sp>
      <p:sp>
        <p:nvSpPr>
          <p:cNvPr id="6" name="Text Placeholder 5"/>
          <p:cNvSpPr>
            <a:spLocks noGrp="1"/>
          </p:cNvSpPr>
          <p:nvPr>
            <p:ph type="body" idx="1"/>
          </p:nvPr>
        </p:nvSpPr>
        <p:spPr>
          <a:xfrm>
            <a:off x="457200" y="990600"/>
            <a:ext cx="4040188" cy="639762"/>
          </a:xfrm>
        </p:spPr>
        <p:txBody>
          <a:bodyPr/>
          <a:lstStyle/>
          <a:p>
            <a:r>
              <a:rPr lang="en-US" dirty="0"/>
              <a:t>Non-static variable</a:t>
            </a:r>
          </a:p>
        </p:txBody>
      </p:sp>
      <p:sp>
        <p:nvSpPr>
          <p:cNvPr id="28675" name="Content Placeholder 2"/>
          <p:cNvSpPr>
            <a:spLocks noGrp="1"/>
          </p:cNvSpPr>
          <p:nvPr>
            <p:ph sz="half" idx="2"/>
          </p:nvPr>
        </p:nvSpPr>
        <p:spPr>
          <a:xfrm>
            <a:off x="304800" y="1752600"/>
            <a:ext cx="4419600" cy="4373563"/>
          </a:xfrm>
        </p:spPr>
        <p:txBody>
          <a:bodyPr/>
          <a:lstStyle/>
          <a:p>
            <a:r>
              <a:rPr lang="en-US" dirty="0"/>
              <a:t>Memory is allocated for these variable whenever an object is created</a:t>
            </a:r>
            <a:endParaRPr lang="en-US" sz="2800" dirty="0"/>
          </a:p>
          <a:p>
            <a:r>
              <a:rPr lang="en-US" dirty="0"/>
              <a:t>Memory is allocated multiple time whenever a new object is created.</a:t>
            </a:r>
            <a:endParaRPr lang="en-US" sz="2800" dirty="0"/>
          </a:p>
          <a:p>
            <a:r>
              <a:rPr lang="en-US" dirty="0"/>
              <a:t>Non-static </a:t>
            </a:r>
            <a:r>
              <a:rPr lang="en-US" dirty="0" err="1"/>
              <a:t>var</a:t>
            </a:r>
            <a:r>
              <a:rPr lang="en-US" dirty="0"/>
              <a:t>/instance </a:t>
            </a:r>
            <a:r>
              <a:rPr lang="en-US" dirty="0" err="1"/>
              <a:t>var</a:t>
            </a:r>
            <a:r>
              <a:rPr lang="en-US" dirty="0"/>
              <a:t> because memory is allocated whenever instance is created.</a:t>
            </a:r>
            <a:endParaRPr lang="en-US" sz="2800" dirty="0"/>
          </a:p>
          <a:p>
            <a:pPr lvl="1" algn="just"/>
            <a:endParaRPr lang="en-US" b="1" dirty="0"/>
          </a:p>
          <a:p>
            <a:endParaRPr lang="en-US" dirty="0"/>
          </a:p>
        </p:txBody>
      </p:sp>
      <p:sp>
        <p:nvSpPr>
          <p:cNvPr id="7" name="Text Placeholder 6"/>
          <p:cNvSpPr>
            <a:spLocks noGrp="1"/>
          </p:cNvSpPr>
          <p:nvPr>
            <p:ph type="body" sz="quarter" idx="3"/>
          </p:nvPr>
        </p:nvSpPr>
        <p:spPr>
          <a:xfrm>
            <a:off x="4648200" y="990600"/>
            <a:ext cx="4041775" cy="639762"/>
          </a:xfrm>
        </p:spPr>
        <p:txBody>
          <a:bodyPr/>
          <a:lstStyle/>
          <a:p>
            <a:r>
              <a:rPr lang="en-US" dirty="0"/>
              <a:t>Static-variable</a:t>
            </a:r>
          </a:p>
        </p:txBody>
      </p:sp>
      <p:sp>
        <p:nvSpPr>
          <p:cNvPr id="8" name="Content Placeholder 7"/>
          <p:cNvSpPr>
            <a:spLocks noGrp="1"/>
          </p:cNvSpPr>
          <p:nvPr>
            <p:ph sz="quarter" idx="4"/>
          </p:nvPr>
        </p:nvSpPr>
        <p:spPr>
          <a:xfrm>
            <a:off x="4645025" y="1676400"/>
            <a:ext cx="4270375" cy="4449763"/>
          </a:xfrm>
        </p:spPr>
        <p:txBody>
          <a:bodyPr/>
          <a:lstStyle/>
          <a:p>
            <a:r>
              <a:rPr lang="en-US" dirty="0"/>
              <a:t>Memory is allocated for these variable at the time of loading of the class.</a:t>
            </a:r>
          </a:p>
          <a:p>
            <a:r>
              <a:rPr lang="en-US" dirty="0"/>
              <a:t>Memory is allocated for these variable only once in the program.</a:t>
            </a:r>
          </a:p>
          <a:p>
            <a:r>
              <a:rPr lang="en-US" dirty="0"/>
              <a:t>Static </a:t>
            </a:r>
            <a:r>
              <a:rPr lang="en-US" dirty="0" err="1"/>
              <a:t>var</a:t>
            </a:r>
            <a:r>
              <a:rPr lang="en-US" dirty="0"/>
              <a:t>/class-</a:t>
            </a:r>
            <a:r>
              <a:rPr lang="en-US" dirty="0" err="1"/>
              <a:t>var</a:t>
            </a:r>
            <a:r>
              <a:rPr lang="en-US" dirty="0"/>
              <a:t> Because Memory is allocated at the time of loading of class</a:t>
            </a:r>
          </a:p>
          <a:p>
            <a:endParaRPr lang="en-US" dirty="0"/>
          </a:p>
          <a:p>
            <a:endParaRPr lang="en-US" dirty="0"/>
          </a:p>
        </p:txBody>
      </p:sp>
      <p:sp>
        <p:nvSpPr>
          <p:cNvPr id="28676" name="Slide Number Placeholder 3"/>
          <p:cNvSpPr>
            <a:spLocks noGrp="1"/>
          </p:cNvSpPr>
          <p:nvPr>
            <p:ph type="sldNum" sz="quarter" idx="10"/>
          </p:nvPr>
        </p:nvSpPr>
        <p:spPr>
          <a:noFill/>
        </p:spPr>
        <p:txBody>
          <a:bodyPr/>
          <a:lstStyle/>
          <a:p>
            <a:fld id="{E776E417-8550-423E-A487-F083491F2590}" type="slidenum">
              <a:rPr lang="de-DE" smtClean="0"/>
              <a:pPr/>
              <a:t>9</a:t>
            </a:fld>
            <a:endParaRPr lang="de-DE"/>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end{document}&#10;"/>
  <p:tag name="TEX2PS" val="latex $(base).tex; dvips -D $(res) -E -o $(base).ps $(base).dvi"/>
  <p:tag name="TEX2PSBATCH" val="latex --interaction=nonstopmode $(base).tex; dvips -D $(res) -E -o $(base).ps $(base).dvi"/>
  <p:tag name="DEFAULTWIDTH" val="324"/>
  <p:tag name="DEFAULTHEIGHT" val="370"/>
  <p:tag name="DEFAULTMAGNIFICATION" val="2"/>
  <p:tag name="DEFAULTFONTSIZE" val="10"/>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32136</TotalTime>
  <Words>2000</Words>
  <Application>Microsoft Office PowerPoint</Application>
  <PresentationFormat>On-screen Show (4:3)</PresentationFormat>
  <Paragraphs>480</Paragraphs>
  <Slides>35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Broadway BT</vt:lpstr>
      <vt:lpstr>Calibri</vt:lpstr>
      <vt:lpstr>Minion-Italic</vt:lpstr>
      <vt:lpstr>Tahoma</vt:lpstr>
      <vt:lpstr>Times New Roman</vt:lpstr>
      <vt:lpstr>Wingdings</vt:lpstr>
      <vt:lpstr>Blends</vt:lpstr>
      <vt:lpstr>PowerPoint Presentation</vt:lpstr>
      <vt:lpstr>3.1. Introduction</vt:lpstr>
      <vt:lpstr>Cont…</vt:lpstr>
      <vt:lpstr>Cont…</vt:lpstr>
      <vt:lpstr>Cont…</vt:lpstr>
      <vt:lpstr>Cont…</vt:lpstr>
      <vt:lpstr>3.2 Class Variables</vt:lpstr>
      <vt:lpstr>Cont…</vt:lpstr>
      <vt:lpstr>cnt’d…</vt:lpstr>
      <vt:lpstr>Example-1</vt:lpstr>
      <vt:lpstr>Pictorially:</vt:lpstr>
      <vt:lpstr>Example-2 (predict output for both???)</vt:lpstr>
      <vt:lpstr>3.3 Access Specifiers</vt:lpstr>
      <vt:lpstr>Cont…</vt:lpstr>
      <vt:lpstr>Cont…</vt:lpstr>
      <vt:lpstr>Cont…</vt:lpstr>
      <vt:lpstr>Summary</vt:lpstr>
      <vt:lpstr>Example-1(class &amp; Objects)</vt:lpstr>
      <vt:lpstr>Example-2(static-methods)</vt:lpstr>
      <vt:lpstr>Exercises:</vt:lpstr>
      <vt:lpstr>3.4 This and this()</vt:lpstr>
      <vt:lpstr>Examples-predict?</vt:lpstr>
      <vt:lpstr>Cont…</vt:lpstr>
      <vt:lpstr>3.5 Mutable &amp; Immutable Class</vt:lpstr>
      <vt:lpstr>Cont…</vt:lpstr>
      <vt:lpstr>Examples:</vt:lpstr>
      <vt:lpstr>3.6 Packages</vt:lpstr>
      <vt:lpstr>Cont…</vt:lpstr>
      <vt:lpstr>Built-in packages</vt:lpstr>
      <vt:lpstr>Cont..</vt:lpstr>
      <vt:lpstr>Import and  Static Import</vt:lpstr>
      <vt:lpstr>Cont…</vt:lpstr>
      <vt:lpstr>User defined packages</vt:lpstr>
      <vt:lpstr>PowerPoint Presentation</vt:lpstr>
      <vt:lpstr>PowerPoint Presentation</vt:lpstr>
    </vt:vector>
  </TitlesOfParts>
  <Company>Addis Ababa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Mulugeta Libsie</dc:creator>
  <cp:lastModifiedBy>aboma balcha</cp:lastModifiedBy>
  <cp:revision>1699</cp:revision>
  <cp:lastPrinted>2001-01-16T14:03:29Z</cp:lastPrinted>
  <dcterms:created xsi:type="dcterms:W3CDTF">2000-12-18T09:01:31Z</dcterms:created>
  <dcterms:modified xsi:type="dcterms:W3CDTF">2017-01-18T08:45:10Z</dcterms:modified>
</cp:coreProperties>
</file>