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7"/>
  </p:notesMasterIdLst>
  <p:handoutMasterIdLst>
    <p:handoutMasterId r:id="rId48"/>
  </p:handoutMasterIdLst>
  <p:sldIdLst>
    <p:sldId id="505" r:id="rId2"/>
    <p:sldId id="540" r:id="rId3"/>
    <p:sldId id="580" r:id="rId4"/>
    <p:sldId id="588" r:id="rId5"/>
    <p:sldId id="561" r:id="rId6"/>
    <p:sldId id="533" r:id="rId7"/>
    <p:sldId id="589" r:id="rId8"/>
    <p:sldId id="563" r:id="rId9"/>
    <p:sldId id="591" r:id="rId10"/>
    <p:sldId id="567" r:id="rId11"/>
    <p:sldId id="569" r:id="rId12"/>
    <p:sldId id="592" r:id="rId13"/>
    <p:sldId id="596" r:id="rId14"/>
    <p:sldId id="597" r:id="rId15"/>
    <p:sldId id="595" r:id="rId16"/>
    <p:sldId id="573" r:id="rId17"/>
    <p:sldId id="594" r:id="rId18"/>
    <p:sldId id="584" r:id="rId19"/>
    <p:sldId id="571" r:id="rId20"/>
    <p:sldId id="579" r:id="rId21"/>
    <p:sldId id="587" r:id="rId22"/>
    <p:sldId id="593" r:id="rId23"/>
    <p:sldId id="575" r:id="rId24"/>
    <p:sldId id="576" r:id="rId25"/>
    <p:sldId id="585" r:id="rId26"/>
    <p:sldId id="601" r:id="rId27"/>
    <p:sldId id="598" r:id="rId28"/>
    <p:sldId id="602" r:id="rId29"/>
    <p:sldId id="603" r:id="rId30"/>
    <p:sldId id="604" r:id="rId31"/>
    <p:sldId id="608" r:id="rId32"/>
    <p:sldId id="606" r:id="rId33"/>
    <p:sldId id="607" r:id="rId34"/>
    <p:sldId id="605" r:id="rId35"/>
    <p:sldId id="612" r:id="rId36"/>
    <p:sldId id="614" r:id="rId37"/>
    <p:sldId id="613" r:id="rId38"/>
    <p:sldId id="600" r:id="rId39"/>
    <p:sldId id="615" r:id="rId40"/>
    <p:sldId id="616" r:id="rId41"/>
    <p:sldId id="617" r:id="rId42"/>
    <p:sldId id="618" r:id="rId43"/>
    <p:sldId id="609" r:id="rId44"/>
    <p:sldId id="610" r:id="rId45"/>
    <p:sldId id="611" r:id="rId46"/>
  </p:sldIdLst>
  <p:sldSz cx="9144000" cy="6858000" type="screen4x3"/>
  <p:notesSz cx="7010400" cy="9296400"/>
  <p:custDataLst>
    <p:tags r:id="rId4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schemeClr val="tx1"/>
    </p:penClr>
  </p:showPr>
  <p:clrMru>
    <a:srgbClr val="7B7BD3"/>
    <a:srgbClr val="FFFFCC"/>
    <a:srgbClr val="4CB453"/>
    <a:srgbClr val="A6A6E2"/>
    <a:srgbClr val="F2E092"/>
    <a:srgbClr val="CDB033"/>
    <a:srgbClr val="FFFF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 autoAdjust="0"/>
    <p:restoredTop sz="94612" autoAdjust="0"/>
  </p:normalViewPr>
  <p:slideViewPr>
    <p:cSldViewPr>
      <p:cViewPr>
        <p:scale>
          <a:sx n="63" d="100"/>
          <a:sy n="63" d="100"/>
        </p:scale>
        <p:origin x="-1590" y="-23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36" y="600"/>
      </p:cViewPr>
      <p:guideLst>
        <p:guide orient="horz" pos="2928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52" y="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DD442A2-ECD0-4E72-AD35-BA70281D9A7D}" type="datetime1">
              <a:rPr lang="de-AT"/>
              <a:pPr>
                <a:defRPr/>
              </a:pPr>
              <a:t>29.11.2016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52" y="883285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9095AFA-2667-4ABB-A8D1-2E5DE3592D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52" y="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B2CFFE6F-2525-4EA5-97D5-66806BEC1229}" type="datetime1">
              <a:rPr lang="de-AT"/>
              <a:pPr>
                <a:defRPr/>
              </a:pPr>
              <a:t>29.11.2016</a:t>
            </a:fld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8014"/>
            <a:ext cx="5140960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Hier klicken, um Master-Textformat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52" y="8832850"/>
            <a:ext cx="3038649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3D743F5-AEC8-45E9-ADDB-BE292BD638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5476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28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629400"/>
            <a:ext cx="1905000" cy="762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A67BC547-2B7B-4DFD-B40C-0FEB29481AB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84E63-D119-4723-9708-F800F76CD1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73063"/>
            <a:ext cx="1943100" cy="5722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3063"/>
            <a:ext cx="5676900" cy="5722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A325F-B8AC-4F5E-B262-AA69CAAC191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47583-04B5-4A6C-B8F7-90ACBB75F60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68B99-4DD7-4E35-A0AD-7A4A73FCDC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4B508-FD37-4EE5-BDF0-D35CF4FE88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414A-7324-4688-82B9-8108025CD0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E8665-C096-490D-8F3D-4E635E2025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1EB0D-41CB-4B68-BB9A-2123CA418B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C4705-3C7C-47E9-B6E6-D0AD2BBE81C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75A0-9683-4194-803C-3EC8116214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73063"/>
            <a:ext cx="68024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28878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2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9DBD75AC-BFE4-4261-A2A1-151F0D6534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54000" indent="-2540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78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2800" indent="-2778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</a:defRPr>
      </a:lvl3pPr>
      <a:lvl4pPr marL="1066800" indent="-2524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Tahoma" pitchFamily="34" charset="0"/>
        </a:defRPr>
      </a:lvl4pPr>
      <a:lvl5pPr marL="1270000" indent="-201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5pPr>
      <a:lvl6pPr marL="17272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6pPr>
      <a:lvl7pPr marL="21844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7pPr>
      <a:lvl8pPr marL="26416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8pPr>
      <a:lvl9pPr marL="30988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67.blogspot.com/2012/08/what-is-main-method-in-java-why-main-i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CA25B2-55F2-490B-BA91-41E2B50A9A3E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773238"/>
            <a:ext cx="8424863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000" kern="0" dirty="0">
                <a:cs typeface="+mn-cs"/>
              </a:rPr>
              <a:t>Chapter </a:t>
            </a:r>
            <a:r>
              <a:rPr lang="en-US" sz="4000" kern="0" dirty="0" smtClean="0">
                <a:cs typeface="+mn-cs"/>
              </a:rPr>
              <a:t>four</a:t>
            </a: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000" kern="0" dirty="0" smtClean="0">
                <a:cs typeface="+mn-cs"/>
              </a:rPr>
              <a:t>INHERITANCE</a:t>
            </a:r>
            <a:endParaRPr lang="en-US" sz="4000" kern="0" dirty="0"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4400" kern="0" dirty="0">
              <a:latin typeface="Broadway BT" pitchFamily="82" charset="0"/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3200" kern="0" dirty="0">
              <a:latin typeface="Broadway BT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4.4 Types of Inheritance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Based on number of ways inheriting the feature of base class into derived class we have five types of inheritance; they are:</a:t>
            </a:r>
            <a:endParaRPr lang="en-US" sz="2800" dirty="0" smtClean="0"/>
          </a:p>
          <a:p>
            <a:pPr lvl="1"/>
            <a:r>
              <a:rPr lang="en-US" dirty="0" smtClean="0"/>
              <a:t>Single inheritance</a:t>
            </a:r>
            <a:endParaRPr lang="en-US" sz="1600" dirty="0" smtClean="0"/>
          </a:p>
          <a:p>
            <a:pPr lvl="1"/>
            <a:r>
              <a:rPr lang="en-US" dirty="0" smtClean="0"/>
              <a:t>Multiple inheritance</a:t>
            </a:r>
            <a:endParaRPr lang="en-US" sz="1600" dirty="0" smtClean="0"/>
          </a:p>
          <a:p>
            <a:pPr lvl="1"/>
            <a:r>
              <a:rPr lang="en-US" dirty="0" smtClean="0"/>
              <a:t>Hierarchical inheritance</a:t>
            </a:r>
            <a:endParaRPr lang="en-US" sz="1600" dirty="0" smtClean="0"/>
          </a:p>
          <a:p>
            <a:pPr lvl="1"/>
            <a:r>
              <a:rPr lang="en-US" dirty="0" smtClean="0"/>
              <a:t>Multilevel inheritance</a:t>
            </a:r>
            <a:endParaRPr lang="en-US" sz="1600" dirty="0" smtClean="0"/>
          </a:p>
          <a:p>
            <a:pPr lvl="1"/>
            <a:r>
              <a:rPr lang="en-US" dirty="0" smtClean="0"/>
              <a:t>Hybrid inheritance</a:t>
            </a:r>
          </a:p>
          <a:p>
            <a:r>
              <a:rPr lang="en-US" b="1" dirty="0" smtClean="0"/>
              <a:t>Syntax</a:t>
            </a:r>
            <a:endParaRPr lang="en-US" sz="2800" dirty="0" smtClean="0"/>
          </a:p>
          <a:p>
            <a:pPr lvl="3">
              <a:buNone/>
            </a:pPr>
            <a:r>
              <a:rPr lang="en-US" sz="2000" b="1" dirty="0" smtClean="0"/>
              <a:t>class</a:t>
            </a:r>
            <a:r>
              <a:rPr lang="en-US" sz="2000" dirty="0" smtClean="0"/>
              <a:t> ClassName-2 </a:t>
            </a:r>
            <a:r>
              <a:rPr lang="en-US" sz="2000" b="1" dirty="0" smtClean="0"/>
              <a:t>extends</a:t>
            </a:r>
            <a:r>
              <a:rPr lang="en-US" sz="2000" dirty="0" smtClean="0"/>
              <a:t> ClasssName-1</a:t>
            </a:r>
          </a:p>
          <a:p>
            <a:pPr lvl="3">
              <a:buNone/>
            </a:pPr>
            <a:r>
              <a:rPr lang="en-US" sz="2000" dirty="0" smtClean="0"/>
              <a:t>{</a:t>
            </a:r>
          </a:p>
          <a:p>
            <a:pPr lvl="3">
              <a:buNone/>
            </a:pPr>
            <a:r>
              <a:rPr lang="en-US" sz="2000" dirty="0" smtClean="0"/>
              <a:t>variable  declaration;</a:t>
            </a:r>
          </a:p>
          <a:p>
            <a:pPr lvl="3">
              <a:buNone/>
            </a:pPr>
            <a:r>
              <a:rPr lang="en-US" sz="2000" dirty="0" smtClean="0"/>
              <a:t>Method declaration;</a:t>
            </a:r>
          </a:p>
          <a:p>
            <a:pPr lvl="3">
              <a:buNone/>
            </a:pPr>
            <a:r>
              <a:rPr lang="en-US" sz="2000" dirty="0" smtClean="0"/>
              <a:t>}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257800"/>
          </a:xfrm>
        </p:spPr>
        <p:txBody>
          <a:bodyPr/>
          <a:lstStyle/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2">
              <a:buNone/>
            </a:pP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" name="Picture 4" descr="types of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ltiple inheritance in jav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609600"/>
            <a:ext cx="403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628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Class 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388937"/>
          </a:xfrm>
        </p:spPr>
        <p:txBody>
          <a:bodyPr/>
          <a:lstStyle/>
          <a:p>
            <a:r>
              <a:rPr lang="en-US" dirty="0" smtClean="0"/>
              <a:t>1.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458200" cy="5867400"/>
          </a:xfrm>
        </p:spPr>
        <p:txBody>
          <a:bodyPr/>
          <a:lstStyle/>
          <a:p>
            <a:r>
              <a:rPr lang="en-US" dirty="0" smtClean="0"/>
              <a:t>In single inheritance there exists single base class and single derived class.</a:t>
            </a:r>
          </a:p>
          <a:p>
            <a:r>
              <a:rPr lang="en-US" b="1" dirty="0" smtClean="0"/>
              <a:t>Example: </a:t>
            </a:r>
            <a:r>
              <a:rPr lang="en-US" sz="2000" b="1" dirty="0" smtClean="0"/>
              <a:t>class</a:t>
            </a:r>
            <a:r>
              <a:rPr lang="en-US" sz="2000" dirty="0" smtClean="0"/>
              <a:t> Faculty</a:t>
            </a:r>
          </a:p>
          <a:p>
            <a:pPr lvl="6">
              <a:buNone/>
            </a:pPr>
            <a:r>
              <a:rPr lang="en-US" sz="1800" dirty="0" smtClean="0"/>
              <a:t>{  </a:t>
            </a:r>
          </a:p>
          <a:p>
            <a:pPr lvl="6">
              <a:buNone/>
            </a:pPr>
            <a:r>
              <a:rPr lang="en-US" sz="1800" b="1" dirty="0" smtClean="0"/>
              <a:t>float</a:t>
            </a:r>
            <a:r>
              <a:rPr lang="en-US" sz="1800" dirty="0" smtClean="0"/>
              <a:t> salary=30000;  </a:t>
            </a:r>
          </a:p>
          <a:p>
            <a:pPr lvl="6">
              <a:buNone/>
            </a:pPr>
            <a:r>
              <a:rPr lang="en-US" sz="1800" dirty="0" smtClean="0"/>
              <a:t>}  </a:t>
            </a:r>
          </a:p>
          <a:p>
            <a:pPr lvl="6">
              <a:buNone/>
            </a:pPr>
            <a:r>
              <a:rPr lang="en-US" sz="1800" b="1" dirty="0" smtClean="0"/>
              <a:t>class</a:t>
            </a:r>
            <a:r>
              <a:rPr lang="en-US" sz="1800" dirty="0" smtClean="0"/>
              <a:t> Science </a:t>
            </a:r>
            <a:r>
              <a:rPr lang="en-US" sz="1800" b="1" dirty="0" smtClean="0"/>
              <a:t>extends</a:t>
            </a:r>
            <a:r>
              <a:rPr lang="en-US" sz="1800" dirty="0" smtClean="0"/>
              <a:t> Faculty</a:t>
            </a:r>
          </a:p>
          <a:p>
            <a:pPr lvl="6">
              <a:buNone/>
            </a:pPr>
            <a:r>
              <a:rPr lang="en-US" sz="1800" dirty="0" smtClean="0"/>
              <a:t>{ </a:t>
            </a:r>
          </a:p>
          <a:p>
            <a:pPr lvl="6">
              <a:buNone/>
            </a:pPr>
            <a:r>
              <a:rPr lang="en-US" sz="1800" b="1" dirty="0" smtClean="0"/>
              <a:t>float</a:t>
            </a:r>
            <a:r>
              <a:rPr lang="en-US" sz="1800" dirty="0" smtClean="0"/>
              <a:t> </a:t>
            </a:r>
            <a:r>
              <a:rPr lang="en-US" sz="1800" dirty="0" err="1" smtClean="0"/>
              <a:t>bonous</a:t>
            </a:r>
            <a:r>
              <a:rPr lang="en-US" sz="1800" dirty="0" smtClean="0"/>
              <a:t>=2000;</a:t>
            </a:r>
          </a:p>
          <a:p>
            <a:pPr lvl="6"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pPr lvl="6">
              <a:buNone/>
            </a:pPr>
            <a:r>
              <a:rPr lang="en-US" sz="1800" dirty="0" smtClean="0"/>
              <a:t>{</a:t>
            </a:r>
          </a:p>
          <a:p>
            <a:pPr lvl="6">
              <a:buNone/>
            </a:pPr>
            <a:r>
              <a:rPr lang="en-US" sz="1800" dirty="0" smtClean="0"/>
              <a:t>Science </a:t>
            </a:r>
            <a:r>
              <a:rPr lang="en-US" sz="1800" dirty="0" err="1" smtClean="0"/>
              <a:t>obj</a:t>
            </a:r>
            <a:r>
              <a:rPr lang="en-US" sz="1800" dirty="0" smtClean="0"/>
              <a:t>=</a:t>
            </a:r>
            <a:r>
              <a:rPr lang="en-US" sz="1800" b="1" dirty="0" smtClean="0"/>
              <a:t>new</a:t>
            </a:r>
            <a:r>
              <a:rPr lang="en-US" sz="1800" dirty="0" smtClean="0"/>
              <a:t> Science(); </a:t>
            </a:r>
          </a:p>
          <a:p>
            <a:pPr lvl="6">
              <a:buNone/>
            </a:pPr>
            <a:r>
              <a:rPr lang="en-US" sz="1800" dirty="0" err="1" smtClean="0"/>
              <a:t>System.</a:t>
            </a:r>
            <a:r>
              <a:rPr lang="en-US" sz="1800" b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("Salary is:"+</a:t>
            </a:r>
            <a:r>
              <a:rPr lang="en-US" sz="1800" dirty="0" err="1" smtClean="0"/>
              <a:t>obj.salary</a:t>
            </a:r>
            <a:r>
              <a:rPr lang="en-US" sz="1800" dirty="0" smtClean="0"/>
              <a:t>);  </a:t>
            </a:r>
          </a:p>
          <a:p>
            <a:pPr lvl="6">
              <a:buNone/>
            </a:pPr>
            <a:r>
              <a:rPr lang="en-US" sz="1800" dirty="0" err="1" smtClean="0"/>
              <a:t>System.</a:t>
            </a:r>
            <a:r>
              <a:rPr lang="en-US" sz="1800" b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Bonous</a:t>
            </a:r>
            <a:r>
              <a:rPr lang="en-US" sz="1800" dirty="0" smtClean="0"/>
              <a:t> is:"+</a:t>
            </a:r>
            <a:r>
              <a:rPr lang="en-US" sz="1800" dirty="0" err="1" smtClean="0"/>
              <a:t>obj.bonous</a:t>
            </a:r>
            <a:r>
              <a:rPr lang="en-US" sz="1800" dirty="0" smtClean="0"/>
              <a:t>);  </a:t>
            </a:r>
          </a:p>
          <a:p>
            <a:pPr lvl="6">
              <a:buNone/>
            </a:pPr>
            <a:r>
              <a:rPr lang="en-US" sz="1800" dirty="0" smtClean="0"/>
              <a:t>}  </a:t>
            </a:r>
          </a:p>
          <a:p>
            <a:pPr lvl="6">
              <a:buNone/>
            </a:pPr>
            <a:r>
              <a:rPr lang="en-US" sz="1800" dirty="0" smtClean="0"/>
              <a:t>}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524000"/>
            <a:ext cx="1828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388937"/>
          </a:xfrm>
        </p:spPr>
        <p:txBody>
          <a:bodyPr/>
          <a:lstStyle/>
          <a:p>
            <a:r>
              <a:rPr lang="en-US" sz="2800" dirty="0" smtClean="0"/>
              <a:t>Eg-2</a:t>
            </a:r>
            <a:r>
              <a:rPr lang="en-US" sz="1800" dirty="0" smtClean="0"/>
              <a:t>(two-classes in one package)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7543800" cy="5638800"/>
          </a:xfrm>
        </p:spPr>
        <p:txBody>
          <a:bodyPr/>
          <a:lstStyle/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person {</a:t>
            </a:r>
          </a:p>
          <a:p>
            <a:pPr lvl="0">
              <a:buNone/>
            </a:pPr>
            <a:r>
              <a:rPr lang="en-US" sz="2000" b="1" dirty="0" smtClean="0"/>
              <a:t>private</a:t>
            </a:r>
            <a:r>
              <a:rPr lang="en-US" sz="2000" dirty="0" smtClean="0"/>
              <a:t> String name;</a:t>
            </a:r>
          </a:p>
          <a:p>
            <a:pPr lvl="0">
              <a:buNone/>
            </a:pPr>
            <a:r>
              <a:rPr lang="en-US" sz="2000" b="1" dirty="0" smtClean="0"/>
              <a:t>private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age;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person(String </a:t>
            </a:r>
            <a:r>
              <a:rPr lang="en-US" sz="2000" dirty="0" err="1" smtClean="0"/>
              <a:t>n,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a)</a:t>
            </a:r>
          </a:p>
          <a:p>
            <a:pPr lvl="0">
              <a:buNone/>
            </a:pPr>
            <a:r>
              <a:rPr lang="en-US" sz="2000" dirty="0" smtClean="0"/>
              <a:t>{</a:t>
            </a:r>
          </a:p>
          <a:p>
            <a:pPr lvl="0">
              <a:buNone/>
            </a:pPr>
            <a:r>
              <a:rPr lang="en-US" sz="2000" b="1" dirty="0" smtClean="0"/>
              <a:t>this</a:t>
            </a:r>
            <a:r>
              <a:rPr lang="en-US" sz="2000" dirty="0" smtClean="0"/>
              <a:t>.name=n;</a:t>
            </a:r>
          </a:p>
          <a:p>
            <a:pPr lvl="0">
              <a:buNone/>
            </a:pPr>
            <a:r>
              <a:rPr lang="en-US" sz="2000" b="1" dirty="0" err="1" smtClean="0"/>
              <a:t>this</a:t>
            </a:r>
            <a:r>
              <a:rPr lang="en-US" sz="2000" dirty="0" err="1" smtClean="0"/>
              <a:t>.age</a:t>
            </a:r>
            <a:r>
              <a:rPr lang="en-US" sz="2000" dirty="0" smtClean="0"/>
              <a:t>=a;</a:t>
            </a:r>
          </a:p>
          <a:p>
            <a:pPr lvl="0">
              <a:buNone/>
            </a:pPr>
            <a:r>
              <a:rPr lang="en-US" sz="2000" dirty="0" smtClean="0"/>
              <a:t>}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</a:t>
            </a:r>
          </a:p>
          <a:p>
            <a:pPr lvl="0">
              <a:buNone/>
            </a:pPr>
            <a:r>
              <a:rPr lang="en-US" sz="2000" dirty="0" smtClean="0"/>
              <a:t>{</a:t>
            </a:r>
            <a:r>
              <a:rPr lang="en-US" sz="2000" b="1" dirty="0" smtClean="0"/>
              <a:t>return</a:t>
            </a:r>
            <a:r>
              <a:rPr lang="en-US" sz="2000" dirty="0" smtClean="0"/>
              <a:t> name;	}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getAge</a:t>
            </a:r>
            <a:r>
              <a:rPr lang="en-US" sz="2000" dirty="0" smtClean="0"/>
              <a:t>()</a:t>
            </a:r>
          </a:p>
          <a:p>
            <a:pPr lvl="0">
              <a:buNone/>
            </a:pPr>
            <a:r>
              <a:rPr lang="en-US" sz="2000" dirty="0" smtClean="0"/>
              <a:t>{ </a:t>
            </a:r>
            <a:r>
              <a:rPr lang="en-US" sz="2000" b="1" dirty="0" smtClean="0"/>
              <a:t>return</a:t>
            </a:r>
            <a:r>
              <a:rPr lang="en-US" sz="2000" dirty="0" smtClean="0"/>
              <a:t> age;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5029200" cy="5638800"/>
          </a:xfrm>
        </p:spPr>
        <p:txBody>
          <a:bodyPr/>
          <a:lstStyle/>
          <a:p>
            <a:pPr lvl="0">
              <a:buNone/>
            </a:pPr>
            <a:r>
              <a:rPr lang="en-US" sz="2000" b="1" dirty="0" smtClean="0"/>
              <a:t>import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java.util.Scanner</a:t>
            </a:r>
            <a:r>
              <a:rPr lang="en-US" sz="2000" dirty="0" smtClean="0"/>
              <a:t>;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sampleStudent</a:t>
            </a:r>
            <a:r>
              <a:rPr lang="en-US" sz="2000" dirty="0" smtClean="0"/>
              <a:t> </a:t>
            </a:r>
            <a:r>
              <a:rPr lang="en-US" sz="2000" b="1" dirty="0" smtClean="0"/>
              <a:t>extends</a:t>
            </a:r>
            <a:r>
              <a:rPr lang="en-US" sz="2000" dirty="0" smtClean="0"/>
              <a:t> Person {</a:t>
            </a:r>
          </a:p>
          <a:p>
            <a:pPr lvl="0">
              <a:buNone/>
            </a:pPr>
            <a:r>
              <a:rPr lang="en-US" sz="2000" b="1" dirty="0" smtClean="0"/>
              <a:t>private</a:t>
            </a:r>
            <a:r>
              <a:rPr lang="en-US" sz="2000" dirty="0" smtClean="0"/>
              <a:t> </a:t>
            </a:r>
            <a:r>
              <a:rPr lang="en-US" sz="2000" b="1" dirty="0" smtClean="0"/>
              <a:t>double</a:t>
            </a:r>
            <a:r>
              <a:rPr lang="en-US" sz="2000" dirty="0" smtClean="0"/>
              <a:t> cum;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dirty="0" err="1" smtClean="0"/>
              <a:t>sampleStudent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n,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a)</a:t>
            </a:r>
          </a:p>
          <a:p>
            <a:pPr lvl="0">
              <a:buNone/>
            </a:pPr>
            <a:r>
              <a:rPr lang="en-US" sz="2000" dirty="0" smtClean="0"/>
              <a:t>{   </a:t>
            </a:r>
            <a:r>
              <a:rPr lang="en-US" sz="2000" b="1" dirty="0" smtClean="0"/>
              <a:t>super</a:t>
            </a:r>
            <a:r>
              <a:rPr lang="en-US" sz="2000" dirty="0" smtClean="0"/>
              <a:t>(</a:t>
            </a:r>
            <a:r>
              <a:rPr lang="en-US" sz="2000" dirty="0" err="1" smtClean="0"/>
              <a:t>n,a</a:t>
            </a:r>
            <a:r>
              <a:rPr lang="en-US" sz="2000" dirty="0" smtClean="0"/>
              <a:t>);</a:t>
            </a:r>
          </a:p>
          <a:p>
            <a:pPr lvl="0">
              <a:buNone/>
            </a:pPr>
            <a:r>
              <a:rPr lang="en-US" sz="2000" dirty="0" smtClean="0"/>
              <a:t>}</a:t>
            </a: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setGrade</a:t>
            </a:r>
            <a:r>
              <a:rPr lang="en-US" sz="2000" dirty="0" smtClean="0"/>
              <a:t>(</a:t>
            </a:r>
            <a:r>
              <a:rPr lang="en-US" sz="2000" b="1" dirty="0" smtClean="0"/>
              <a:t>double</a:t>
            </a:r>
            <a:r>
              <a:rPr lang="en-US" sz="2000" dirty="0" smtClean="0"/>
              <a:t> cum)</a:t>
            </a:r>
          </a:p>
          <a:p>
            <a:pPr lvl="0">
              <a:buNone/>
            </a:pPr>
            <a:r>
              <a:rPr lang="en-US" sz="2000" dirty="0" smtClean="0"/>
              <a:t>{   </a:t>
            </a:r>
            <a:r>
              <a:rPr lang="en-US" sz="2000" b="1" dirty="0" smtClean="0"/>
              <a:t>this</a:t>
            </a:r>
            <a:r>
              <a:rPr lang="en-US" sz="2000" dirty="0" smtClean="0"/>
              <a:t>.cum=cum;	</a:t>
            </a:r>
          </a:p>
          <a:p>
            <a:pPr lvl="0">
              <a:buNone/>
            </a:pPr>
            <a:r>
              <a:rPr lang="en-US" sz="2000" dirty="0" smtClean="0"/>
              <a:t>}</a:t>
            </a:r>
          </a:p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getGrade</a:t>
            </a:r>
            <a:r>
              <a:rPr lang="en-US" sz="2000" dirty="0" smtClean="0"/>
              <a:t>()</a:t>
            </a:r>
          </a:p>
          <a:p>
            <a:pPr lvl="0">
              <a:buNone/>
            </a:pPr>
            <a:r>
              <a:rPr lang="en-US" sz="2000" dirty="0" smtClean="0"/>
              <a:t>{  String s=</a:t>
            </a:r>
            <a:r>
              <a:rPr lang="en-US" sz="2000" b="1" dirty="0" err="1" smtClean="0"/>
              <a:t>super</a:t>
            </a:r>
            <a:r>
              <a:rPr lang="en-US" sz="2000" dirty="0" err="1" smtClean="0"/>
              <a:t>.getName</a:t>
            </a:r>
            <a:r>
              <a:rPr lang="en-US" sz="2000" dirty="0" smtClean="0"/>
              <a:t>()+" \t"+</a:t>
            </a:r>
            <a:r>
              <a:rPr lang="en-US" sz="2000" b="1" dirty="0" err="1" smtClean="0"/>
              <a:t>super</a:t>
            </a:r>
            <a:r>
              <a:rPr lang="en-US" sz="2000" dirty="0" err="1" smtClean="0"/>
              <a:t>.getAge</a:t>
            </a:r>
            <a:r>
              <a:rPr lang="en-US" sz="2000" dirty="0" smtClean="0"/>
              <a:t>()+"\t "+cum;</a:t>
            </a:r>
          </a:p>
          <a:p>
            <a:pPr lvl="0"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s;}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762000"/>
            <a:ext cx="3962400" cy="5334000"/>
          </a:xfrm>
        </p:spPr>
        <p:txBody>
          <a:bodyPr/>
          <a:lstStyle/>
          <a:p>
            <a:pPr lvl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static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pPr lvl="0">
              <a:buNone/>
            </a:pPr>
            <a:r>
              <a:rPr lang="en-US" sz="2000" dirty="0" smtClean="0"/>
              <a:t>{	</a:t>
            </a:r>
          </a:p>
          <a:p>
            <a:pPr lvl="0">
              <a:buNone/>
            </a:pPr>
            <a:r>
              <a:rPr lang="en-US" sz="2000" dirty="0" err="1" smtClean="0"/>
              <a:t>sampleStudent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st</a:t>
            </a:r>
            <a:r>
              <a:rPr lang="en-US" sz="2000" dirty="0" smtClean="0"/>
              <a:t>=new </a:t>
            </a:r>
            <a:r>
              <a:rPr lang="en-US" sz="2000" dirty="0" err="1" smtClean="0"/>
              <a:t>sampleStudent</a:t>
            </a:r>
            <a:r>
              <a:rPr lang="en-US" sz="2000" dirty="0" smtClean="0"/>
              <a:t>("</a:t>
            </a:r>
            <a:r>
              <a:rPr lang="en-US" sz="2000" u="sng" dirty="0" smtClean="0"/>
              <a:t>kk</a:t>
            </a:r>
            <a:r>
              <a:rPr lang="en-US" sz="2000" dirty="0" smtClean="0"/>
              <a:t>",20);</a:t>
            </a:r>
          </a:p>
          <a:p>
            <a:pPr lvl="0">
              <a:buNone/>
            </a:pPr>
            <a:r>
              <a:rPr lang="en-US" sz="2000" dirty="0" err="1" smtClean="0"/>
              <a:t>st.setGrade</a:t>
            </a:r>
            <a:r>
              <a:rPr lang="en-US" sz="2000" dirty="0" smtClean="0"/>
              <a:t>(3.6);</a:t>
            </a:r>
          </a:p>
          <a:p>
            <a:pPr lvl="0">
              <a:buNone/>
            </a:pPr>
            <a:r>
              <a:rPr lang="en-US" sz="2000" dirty="0" smtClean="0"/>
              <a:t>String n=</a:t>
            </a:r>
            <a:r>
              <a:rPr lang="en-US" sz="2000" dirty="0" err="1" smtClean="0"/>
              <a:t>st.getGrade</a:t>
            </a:r>
            <a:r>
              <a:rPr lang="en-US" sz="2000" dirty="0" smtClean="0"/>
              <a:t>();</a:t>
            </a:r>
          </a:p>
          <a:p>
            <a:pPr lvl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(“result=”+n);</a:t>
            </a:r>
          </a:p>
          <a:p>
            <a:pPr lvl="0">
              <a:buNone/>
            </a:pPr>
            <a:r>
              <a:rPr lang="en-US" sz="2000" dirty="0" smtClean="0"/>
              <a:t>}</a:t>
            </a:r>
          </a:p>
          <a:p>
            <a:pPr lvl="0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vs</a:t>
            </a:r>
            <a:r>
              <a:rPr lang="en-US" dirty="0" smtClean="0"/>
              <a:t> 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105400"/>
          </a:xfrm>
        </p:spPr>
        <p:txBody>
          <a:bodyPr/>
          <a:lstStyle/>
          <a:p>
            <a:r>
              <a:rPr lang="en-US" b="1" dirty="0" smtClean="0"/>
              <a:t>Super…key word </a:t>
            </a:r>
          </a:p>
          <a:p>
            <a:pPr lvl="1"/>
            <a:r>
              <a:rPr lang="en-US" dirty="0" smtClean="0"/>
              <a:t>super represent current instance of the parent class</a:t>
            </a:r>
            <a:endParaRPr lang="en-US" sz="2400" dirty="0" smtClean="0"/>
          </a:p>
          <a:p>
            <a:pPr lvl="1"/>
            <a:r>
              <a:rPr lang="en-US" dirty="0" smtClean="0"/>
              <a:t>super in Java is for </a:t>
            </a:r>
            <a:r>
              <a:rPr lang="en-US" b="1" i="1" dirty="0" smtClean="0"/>
              <a:t>accessing instance variables of it's parent</a:t>
            </a:r>
            <a:r>
              <a:rPr lang="en-US" i="1" dirty="0" smtClean="0"/>
              <a:t> (if it is the same instance-to remove ambiguity)</a:t>
            </a:r>
            <a:endParaRPr lang="en-US" sz="2400" dirty="0" smtClean="0"/>
          </a:p>
          <a:p>
            <a:pPr lvl="1"/>
            <a:r>
              <a:rPr lang="en-US" i="1" dirty="0" smtClean="0"/>
              <a:t>You can not reassign the (this and super variable) because you can not assign a new value to final variable this"</a:t>
            </a:r>
            <a:r>
              <a:rPr lang="en-US" dirty="0" smtClean="0"/>
              <a:t>.-they are special variables and they are final</a:t>
            </a:r>
          </a:p>
          <a:p>
            <a:pPr lvl="1"/>
            <a:r>
              <a:rPr lang="en-US" b="1" dirty="0" smtClean="0"/>
              <a:t>super with variables and methods: </a:t>
            </a:r>
            <a:r>
              <a:rPr lang="en-US" dirty="0" smtClean="0"/>
              <a:t>super is used to call super class variables and methods by the subclass object when they are overridden by subclass.(keyword</a:t>
            </a:r>
            <a:r>
              <a:rPr lang="en-US" sz="2800" dirty="0" smtClean="0"/>
              <a:t>)</a:t>
            </a:r>
            <a:endParaRPr lang="en-US" dirty="0" smtClean="0"/>
          </a:p>
          <a:p>
            <a:pPr lvl="2"/>
            <a:r>
              <a:rPr lang="en-US" sz="2000" dirty="0" smtClean="0"/>
              <a:t>Both this and super are non static and can not be used in static context, which means you can not use this and </a:t>
            </a:r>
            <a:r>
              <a:rPr lang="en-US" dirty="0" smtClean="0"/>
              <a:t>super</a:t>
            </a:r>
            <a:r>
              <a:rPr lang="en-US" sz="2000" dirty="0" smtClean="0"/>
              <a:t> keyword inside </a:t>
            </a:r>
            <a:r>
              <a:rPr lang="en-US" sz="2000" u="sng" dirty="0" smtClean="0">
                <a:hlinkClick r:id="rId2"/>
              </a:rPr>
              <a:t>main method in Java</a:t>
            </a:r>
            <a:r>
              <a:rPr lang="en-US" sz="2000" dirty="0" smtClean="0"/>
              <a:t>(compilation error)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400" dirty="0" smtClean="0"/>
              <a:t>(predict output?)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648200" cy="5105400"/>
          </a:xfrm>
        </p:spPr>
        <p:txBody>
          <a:bodyPr/>
          <a:lstStyle/>
          <a:p>
            <a:pPr lvl="2">
              <a:buNone/>
            </a:pPr>
            <a:r>
              <a:rPr lang="en-US" dirty="0" smtClean="0"/>
              <a:t>class Test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{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}</a:t>
            </a:r>
            <a:endParaRPr lang="en-US" sz="1600" dirty="0" smtClean="0"/>
          </a:p>
          <a:p>
            <a:pPr lvl="1">
              <a:buNone/>
            </a:pPr>
            <a:r>
              <a:rPr lang="en-US" sz="2000" dirty="0" smtClean="0"/>
              <a:t>public class Demo extends Test</a:t>
            </a:r>
          </a:p>
          <a:p>
            <a:pPr lvl="2">
              <a:buNone/>
            </a:pPr>
            <a:r>
              <a:rPr lang="en-US" dirty="0" smtClean="0"/>
              <a:t>{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x = 100;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public void display()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{</a:t>
            </a:r>
            <a:endParaRPr lang="en-US" sz="1600" dirty="0" smtClean="0"/>
          </a:p>
          <a:p>
            <a:pPr lvl="1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("Subclass x value: " </a:t>
            </a:r>
            <a:r>
              <a:rPr lang="en-US" sz="2000" b="1" dirty="0" smtClean="0"/>
              <a:t>+ x</a:t>
            </a:r>
            <a:r>
              <a:rPr lang="en-US" sz="2000" dirty="0" smtClean="0"/>
              <a:t>);	</a:t>
            </a:r>
            <a:r>
              <a:rPr lang="en-US" dirty="0" smtClean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609600"/>
            <a:ext cx="4267200" cy="548640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("Super class x value: " + </a:t>
            </a:r>
            <a:r>
              <a:rPr lang="en-US" sz="2000" b="1" dirty="0" err="1" smtClean="0"/>
              <a:t>super.x</a:t>
            </a:r>
            <a:r>
              <a:rPr lang="en-US" sz="2000" dirty="0" smtClean="0"/>
              <a:t>);</a:t>
            </a:r>
          </a:p>
          <a:p>
            <a:pPr lvl="1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("Sum of x values: " + (</a:t>
            </a:r>
            <a:r>
              <a:rPr lang="en-US" sz="2000" b="1" dirty="0" smtClean="0"/>
              <a:t>x + </a:t>
            </a:r>
            <a:r>
              <a:rPr lang="en-US" sz="2000" b="1" dirty="0" err="1" smtClean="0"/>
              <a:t>super.x</a:t>
            </a:r>
            <a:r>
              <a:rPr lang="en-US" sz="2000" b="1" dirty="0" smtClean="0"/>
              <a:t>));</a:t>
            </a:r>
            <a:r>
              <a:rPr lang="en-US" sz="2000" dirty="0" smtClean="0"/>
              <a:t>	</a:t>
            </a:r>
            <a:endParaRPr lang="en-US" sz="1400" dirty="0" smtClean="0"/>
          </a:p>
          <a:p>
            <a:pPr lvl="2">
              <a:buNone/>
            </a:pPr>
            <a:r>
              <a:rPr lang="en-US" sz="1800" dirty="0" smtClean="0"/>
              <a:t>  }</a:t>
            </a:r>
            <a:endParaRPr lang="en-US" sz="1400" dirty="0" smtClean="0"/>
          </a:p>
          <a:p>
            <a:pPr lvl="2"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pPr lvl="2">
              <a:buNone/>
            </a:pPr>
            <a:r>
              <a:rPr lang="en-US" dirty="0" smtClean="0"/>
              <a:t>  {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  Demo d1 = new Demo();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  d1.display();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  }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dirty="0" smtClean="0"/>
              <a:t>Output?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572000" cy="5181600"/>
          </a:xfrm>
        </p:spPr>
        <p:txBody>
          <a:bodyPr/>
          <a:lstStyle/>
          <a:p>
            <a:pPr lvl="2"/>
            <a:r>
              <a:rPr lang="en-US" b="1" dirty="0" smtClean="0"/>
              <a:t>EG:</a:t>
            </a:r>
            <a:endParaRPr lang="en-US" sz="1400" dirty="0" smtClean="0"/>
          </a:p>
          <a:p>
            <a:pPr lvl="3">
              <a:buNone/>
            </a:pPr>
            <a:r>
              <a:rPr lang="en-US" sz="2000" b="1" dirty="0" smtClean="0"/>
              <a:t>class Test</a:t>
            </a:r>
          </a:p>
          <a:p>
            <a:pPr lvl="3">
              <a:buNone/>
            </a:pPr>
            <a:r>
              <a:rPr lang="en-US" sz="2000" dirty="0" smtClean="0"/>
              <a:t>{</a:t>
            </a:r>
          </a:p>
          <a:p>
            <a:pPr lvl="3">
              <a:buNone/>
            </a:pPr>
            <a:r>
              <a:rPr lang="en-US" sz="2000" dirty="0" smtClean="0"/>
              <a:t>  public void display()</a:t>
            </a:r>
          </a:p>
          <a:p>
            <a:pPr lvl="3">
              <a:buNone/>
            </a:pPr>
            <a:r>
              <a:rPr lang="en-US" sz="2000" dirty="0" smtClean="0"/>
              <a:t>  {</a:t>
            </a:r>
          </a:p>
          <a:p>
            <a:pPr lvl="3"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("From super class");</a:t>
            </a:r>
          </a:p>
          <a:p>
            <a:pPr lvl="3">
              <a:buNone/>
            </a:pPr>
            <a:r>
              <a:rPr lang="en-US" sz="2000" dirty="0" smtClean="0"/>
              <a:t>  }</a:t>
            </a:r>
          </a:p>
          <a:p>
            <a:pPr lvl="3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4191000" cy="55626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public class Demo extends Test</a:t>
            </a:r>
          </a:p>
          <a:p>
            <a:pPr lvl="2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  public void display()</a:t>
            </a:r>
          </a:p>
          <a:p>
            <a:pPr lvl="2">
              <a:buNone/>
            </a:pPr>
            <a:r>
              <a:rPr lang="en-US" dirty="0" smtClean="0"/>
              <a:t>  {</a:t>
            </a:r>
          </a:p>
          <a:p>
            <a:pPr lvl="2">
              <a:buNone/>
            </a:pPr>
            <a:r>
              <a:rPr lang="en-US" dirty="0" smtClean="0"/>
              <a:t>   </a:t>
            </a:r>
            <a:r>
              <a:rPr lang="en-US" b="1" dirty="0" smtClean="0"/>
              <a:t> </a:t>
            </a:r>
            <a:r>
              <a:rPr lang="en-US" b="1" dirty="0" err="1" smtClean="0"/>
              <a:t>super.display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("From subclass");</a:t>
            </a:r>
          </a:p>
          <a:p>
            <a:pPr lvl="2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super.display</a:t>
            </a:r>
            <a:r>
              <a:rPr lang="en-US" dirty="0" smtClean="0"/>
              <a:t>();	</a:t>
            </a:r>
          </a:p>
          <a:p>
            <a:pPr lvl="4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pPr lvl="2">
              <a:buNone/>
            </a:pPr>
            <a:r>
              <a:rPr lang="en-US" dirty="0" smtClean="0"/>
              <a:t>  {</a:t>
            </a:r>
          </a:p>
          <a:p>
            <a:pPr lvl="2">
              <a:buNone/>
            </a:pPr>
            <a:r>
              <a:rPr lang="en-US" dirty="0" smtClean="0"/>
              <a:t>   </a:t>
            </a:r>
            <a:r>
              <a:rPr lang="en-US" b="1" dirty="0" smtClean="0"/>
              <a:t>Demo d1 = new Demo();</a:t>
            </a:r>
          </a:p>
          <a:p>
            <a:pPr lvl="2">
              <a:buNone/>
            </a:pPr>
            <a:r>
              <a:rPr lang="en-US" b="1" dirty="0" smtClean="0"/>
              <a:t>    d1.display();</a:t>
            </a:r>
            <a:r>
              <a:rPr lang="en-US" dirty="0" smtClean="0"/>
              <a:t>			  }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 </a:t>
            </a:r>
            <a:r>
              <a:rPr lang="en-US" dirty="0" err="1" smtClean="0"/>
              <a:t>vs</a:t>
            </a:r>
            <a:r>
              <a:rPr lang="en-US" dirty="0" smtClean="0"/>
              <a:t> this()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495800" cy="5715000"/>
          </a:xfrm>
        </p:spPr>
        <p:txBody>
          <a:bodyPr/>
          <a:lstStyle/>
          <a:p>
            <a:r>
              <a:rPr lang="en-US" sz="1800" dirty="0" smtClean="0"/>
              <a:t>super() is used to call super class constructor from subclass constructor</a:t>
            </a:r>
          </a:p>
          <a:p>
            <a:r>
              <a:rPr lang="en-US" sz="1800" dirty="0" smtClean="0"/>
              <a:t> this and super can be used in constructor chaining to call another constructor </a:t>
            </a:r>
          </a:p>
          <a:p>
            <a:r>
              <a:rPr lang="en-US" sz="1800" dirty="0" smtClean="0"/>
              <a:t>e.g. this() and super() respectively calls </a:t>
            </a:r>
            <a:r>
              <a:rPr lang="en-US" sz="1800" b="1" dirty="0" smtClean="0"/>
              <a:t>no argument constructor</a:t>
            </a:r>
            <a:r>
              <a:rPr lang="en-US" sz="1800" dirty="0" smtClean="0"/>
              <a:t> of child and parent class.</a:t>
            </a:r>
          </a:p>
          <a:p>
            <a:pPr lvl="1">
              <a:buNone/>
            </a:pPr>
            <a:r>
              <a:rPr lang="en-US" sz="2000" b="1" dirty="0" smtClean="0"/>
              <a:t>class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    </a:t>
            </a:r>
            <a:r>
              <a:rPr lang="en-US" sz="2000" i="1" dirty="0" smtClean="0"/>
              <a:t>A</a:t>
            </a:r>
            <a:r>
              <a:rPr lang="en-US" sz="2000" dirty="0" smtClean="0"/>
              <a:t>(){</a:t>
            </a:r>
            <a:r>
              <a:rPr lang="en-US" sz="2000" dirty="0" err="1" smtClean="0"/>
              <a:t>System.out.</a:t>
            </a:r>
            <a:r>
              <a:rPr lang="en-US" sz="2000" b="1" dirty="0" err="1" smtClean="0"/>
              <a:t>println</a:t>
            </a:r>
            <a:r>
              <a:rPr lang="en-US" sz="2000" dirty="0" smtClean="0"/>
              <a:t>("A'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i="1" dirty="0" smtClean="0"/>
              <a:t>no-constructor</a:t>
            </a:r>
            <a:r>
              <a:rPr lang="en-US" sz="2000" dirty="0" smtClean="0"/>
              <a:t>"); } </a:t>
            </a:r>
          </a:p>
          <a:p>
            <a:pPr lvl="1">
              <a:buNone/>
            </a:pPr>
            <a:r>
              <a:rPr lang="en-US" sz="2000" dirty="0" smtClean="0"/>
              <a:t>    A(String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        </a:t>
            </a:r>
            <a:r>
              <a:rPr lang="en-US" sz="2000" dirty="0" err="1" smtClean="0"/>
              <a:t>System.out.</a:t>
            </a:r>
            <a:r>
              <a:rPr lang="en-US" sz="2000" b="1" dirty="0" err="1" smtClean="0"/>
              <a:t>println</a:t>
            </a:r>
            <a:r>
              <a:rPr lang="en-US" sz="2000" dirty="0" smtClean="0"/>
              <a:t>("A'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i="1" dirty="0" smtClean="0"/>
              <a:t>one</a:t>
            </a:r>
            <a:r>
              <a:rPr lang="en-US" sz="2000" dirty="0" smtClean="0"/>
              <a:t> –string 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");}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 </a:t>
            </a:r>
            <a:r>
              <a:rPr lang="en-US" sz="2000" b="1" dirty="0" smtClean="0"/>
              <a:t>output?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457200"/>
            <a:ext cx="4114800" cy="6172200"/>
          </a:xfrm>
        </p:spPr>
        <p:txBody>
          <a:bodyPr/>
          <a:lstStyle/>
          <a:p>
            <a:r>
              <a:rPr lang="en-US" sz="2000" b="1" dirty="0" smtClean="0"/>
              <a:t>class </a:t>
            </a:r>
            <a:r>
              <a:rPr lang="en-US" sz="2000" b="1" i="1" dirty="0" smtClean="0"/>
              <a:t>B</a:t>
            </a:r>
            <a:r>
              <a:rPr lang="en-US" sz="2000" b="1" dirty="0" smtClean="0"/>
              <a:t> extends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{ </a:t>
            </a:r>
          </a:p>
          <a:p>
            <a:r>
              <a:rPr lang="en-US" sz="2000" b="1" dirty="0" smtClean="0"/>
              <a:t>   </a:t>
            </a:r>
            <a:r>
              <a:rPr lang="en-US" sz="2000" i="1" dirty="0" smtClean="0"/>
              <a:t>B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        </a:t>
            </a:r>
            <a:r>
              <a:rPr lang="en-US" sz="2000" b="1" dirty="0" smtClean="0"/>
              <a:t>this</a:t>
            </a:r>
            <a:r>
              <a:rPr lang="en-US" sz="2000" dirty="0" smtClean="0"/>
              <a:t>(""); 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System.out.</a:t>
            </a:r>
            <a:r>
              <a:rPr lang="en-US" sz="2000" b="1" dirty="0" err="1" smtClean="0"/>
              <a:t>println</a:t>
            </a:r>
            <a:r>
              <a:rPr lang="en-US" sz="2000" dirty="0" smtClean="0"/>
              <a:t>("B'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i="1" dirty="0" smtClean="0"/>
              <a:t>no</a:t>
            </a:r>
            <a:r>
              <a:rPr lang="en-US" sz="2000" dirty="0" smtClean="0"/>
              <a:t>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");} </a:t>
            </a:r>
          </a:p>
          <a:p>
            <a:r>
              <a:rPr lang="en-US" sz="2000" dirty="0" smtClean="0"/>
              <a:t>   B(String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        </a:t>
            </a:r>
            <a:r>
              <a:rPr lang="en-US" sz="2000" b="1" dirty="0" smtClean="0"/>
              <a:t>super</a:t>
            </a:r>
            <a:r>
              <a:rPr lang="en-US" sz="2000" dirty="0" smtClean="0"/>
              <a:t>(""); </a:t>
            </a:r>
          </a:p>
          <a:p>
            <a:pPr>
              <a:buNone/>
            </a:pPr>
            <a:r>
              <a:rPr lang="en-US" sz="2000" dirty="0" err="1" smtClean="0"/>
              <a:t>System.out.</a:t>
            </a:r>
            <a:r>
              <a:rPr lang="en-US" sz="2000" b="1" dirty="0" err="1" smtClean="0"/>
              <a:t>println</a:t>
            </a:r>
            <a:r>
              <a:rPr lang="en-US" sz="2000" dirty="0" smtClean="0"/>
              <a:t>("B'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i="1" dirty="0" smtClean="0"/>
              <a:t>one</a:t>
            </a:r>
            <a:r>
              <a:rPr lang="en-US" sz="2000" dirty="0" smtClean="0"/>
              <a:t> </a:t>
            </a:r>
            <a:r>
              <a:rPr lang="en-US" sz="2000" i="1" dirty="0" smtClean="0"/>
              <a:t>-string</a:t>
            </a:r>
            <a:r>
              <a:rPr lang="en-US" sz="2000" dirty="0" smtClean="0"/>
              <a:t>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");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public class </a:t>
            </a:r>
            <a:r>
              <a:rPr lang="en-US" sz="2000" b="1" i="1" dirty="0" smtClean="0"/>
              <a:t>Test</a:t>
            </a: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public static void </a:t>
            </a:r>
            <a:r>
              <a:rPr lang="en-US" sz="2000" b="1" dirty="0" smtClean="0"/>
              <a:t>main</a:t>
            </a:r>
            <a:r>
              <a:rPr lang="en-US" sz="2000" dirty="0" smtClean="0"/>
              <a:t>(String </a:t>
            </a:r>
            <a:r>
              <a:rPr lang="en-US" sz="2000" i="1" dirty="0" err="1" smtClean="0"/>
              <a:t>args</a:t>
            </a:r>
            <a:r>
              <a:rPr lang="en-US" sz="2000" dirty="0" smtClean="0"/>
              <a:t>[]) {  </a:t>
            </a:r>
          </a:p>
          <a:p>
            <a:pPr>
              <a:buNone/>
            </a:pPr>
            <a:r>
              <a:rPr lang="en-US" sz="2000" dirty="0" smtClean="0"/>
              <a:t>     B </a:t>
            </a:r>
            <a:r>
              <a:rPr lang="en-US" sz="2000" dirty="0" err="1" smtClean="0"/>
              <a:t>b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b="1" dirty="0" smtClean="0"/>
              <a:t>new</a:t>
            </a:r>
            <a:r>
              <a:rPr lang="en-US" sz="2000" dirty="0" smtClean="0"/>
              <a:t> B();             }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3889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382000" cy="5791200"/>
          </a:xfrm>
        </p:spPr>
        <p:txBody>
          <a:bodyPr/>
          <a:lstStyle/>
          <a:p>
            <a:r>
              <a:rPr lang="en-US" b="1" dirty="0" smtClean="0"/>
              <a:t>Can you use both this() and super() in a Constructor?</a:t>
            </a:r>
            <a:endParaRPr lang="en-US" dirty="0" smtClean="0"/>
          </a:p>
          <a:p>
            <a:pPr lvl="1"/>
            <a:r>
              <a:rPr lang="en-US" dirty="0" smtClean="0"/>
              <a:t>NO, because both super() and this() must be first statement inside a constructor. Hence we cannot use them together.</a:t>
            </a:r>
          </a:p>
          <a:p>
            <a:pPr lvl="1"/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5" name="Picture 4" descr="inheritan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594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real life example of inheritance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668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Multi-level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Multilevel inheritances there exists single base class, single derived class and multiple intermediate base classes.</a:t>
            </a:r>
          </a:p>
          <a:p>
            <a:pPr lvl="1"/>
            <a:r>
              <a:rPr lang="en-US" sz="1600" b="1" dirty="0" smtClean="0"/>
              <a:t>Single base class + single derived class + multiple intermediate base classes.</a:t>
            </a:r>
            <a:endParaRPr lang="en-US" sz="1600" dirty="0" smtClean="0"/>
          </a:p>
          <a:p>
            <a:r>
              <a:rPr lang="en-US" sz="2000" b="1" dirty="0" smtClean="0"/>
              <a:t>Intermediate base classes</a:t>
            </a:r>
            <a:endParaRPr lang="en-US" sz="2000" dirty="0" smtClean="0"/>
          </a:p>
          <a:p>
            <a:pPr lvl="1"/>
            <a:r>
              <a:rPr lang="en-US" sz="1800" dirty="0" smtClean="0"/>
              <a:t>An intermediate base class is one in one context with access derived class and in another context same class access base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Picture 4" descr="multilevel inheritan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495800" cy="5638800"/>
          </a:xfrm>
        </p:spPr>
        <p:txBody>
          <a:bodyPr/>
          <a:lstStyle/>
          <a:p>
            <a:r>
              <a:rPr lang="en-US" sz="1800" b="1" dirty="0" smtClean="0"/>
              <a:t>class</a:t>
            </a:r>
            <a:r>
              <a:rPr lang="en-US" sz="1800" dirty="0" smtClean="0"/>
              <a:t> Faculty</a:t>
            </a:r>
          </a:p>
          <a:p>
            <a:pPr>
              <a:buNone/>
            </a:pPr>
            <a:r>
              <a:rPr lang="en-US" sz="1800" dirty="0" smtClean="0"/>
              <a:t>{  </a:t>
            </a:r>
          </a:p>
          <a:p>
            <a:pPr>
              <a:buNone/>
            </a:pPr>
            <a:r>
              <a:rPr lang="en-US" sz="1800" b="1" dirty="0" smtClean="0"/>
              <a:t>float</a:t>
            </a:r>
            <a:r>
              <a:rPr lang="en-US" sz="1800" dirty="0" smtClean="0"/>
              <a:t> </a:t>
            </a:r>
            <a:r>
              <a:rPr lang="en-US" sz="1800" dirty="0" err="1" smtClean="0"/>
              <a:t>total_sal</a:t>
            </a:r>
            <a:r>
              <a:rPr lang="en-US" sz="1800" dirty="0" smtClean="0"/>
              <a:t>=0, salary=30000;  </a:t>
            </a:r>
          </a:p>
          <a:p>
            <a:pPr>
              <a:buNone/>
            </a:pPr>
            <a:r>
              <a:rPr lang="en-US" sz="1800" dirty="0" smtClean="0"/>
              <a:t>}   </a:t>
            </a:r>
          </a:p>
          <a:p>
            <a:r>
              <a:rPr lang="en-US" sz="1800" b="1" dirty="0" smtClean="0"/>
              <a:t>class</a:t>
            </a:r>
            <a:r>
              <a:rPr lang="en-US" sz="1800" dirty="0" smtClean="0"/>
              <a:t> HRA </a:t>
            </a:r>
            <a:r>
              <a:rPr lang="en-US" sz="1800" b="1" dirty="0" smtClean="0"/>
              <a:t>extends</a:t>
            </a:r>
            <a:r>
              <a:rPr lang="en-US" sz="1800" dirty="0" smtClean="0"/>
              <a:t> Faculty</a:t>
            </a:r>
          </a:p>
          <a:p>
            <a:pPr>
              <a:buNone/>
            </a:pPr>
            <a:r>
              <a:rPr lang="en-US" sz="1800" dirty="0" smtClean="0"/>
              <a:t>{  </a:t>
            </a:r>
          </a:p>
          <a:p>
            <a:pPr>
              <a:buNone/>
            </a:pPr>
            <a:r>
              <a:rPr lang="en-US" sz="1800" b="1" dirty="0" smtClean="0"/>
              <a:t>float</a:t>
            </a:r>
            <a:r>
              <a:rPr lang="en-US" sz="1800" dirty="0" smtClean="0"/>
              <a:t> </a:t>
            </a:r>
            <a:r>
              <a:rPr lang="en-US" sz="1800" dirty="0" err="1" smtClean="0"/>
              <a:t>hra</a:t>
            </a:r>
            <a:r>
              <a:rPr lang="en-US" sz="1800" dirty="0" smtClean="0"/>
              <a:t>=3000;  </a:t>
            </a:r>
          </a:p>
          <a:p>
            <a:pPr>
              <a:buNone/>
            </a:pPr>
            <a:r>
              <a:rPr lang="en-US" sz="1800" dirty="0" smtClean="0"/>
              <a:t>}  </a:t>
            </a:r>
          </a:p>
          <a:p>
            <a:r>
              <a:rPr lang="en-US" sz="1800" b="1" dirty="0" smtClean="0"/>
              <a:t>class</a:t>
            </a:r>
            <a:r>
              <a:rPr lang="en-US" sz="1800" dirty="0" smtClean="0"/>
              <a:t> DA </a:t>
            </a:r>
            <a:r>
              <a:rPr lang="en-US" sz="1800" b="1" dirty="0" smtClean="0"/>
              <a:t>extends</a:t>
            </a:r>
            <a:r>
              <a:rPr lang="en-US" sz="1800" dirty="0" smtClean="0"/>
              <a:t> HRA</a:t>
            </a:r>
          </a:p>
          <a:p>
            <a:pPr>
              <a:buNone/>
            </a:pPr>
            <a:r>
              <a:rPr lang="en-US" sz="1800" dirty="0" smtClean="0"/>
              <a:t>{  </a:t>
            </a:r>
          </a:p>
          <a:p>
            <a:pPr>
              <a:buNone/>
            </a:pPr>
            <a:r>
              <a:rPr lang="en-US" sz="1800" b="1" dirty="0" smtClean="0"/>
              <a:t>float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=2000;  </a:t>
            </a:r>
          </a:p>
          <a:p>
            <a:pPr>
              <a:buNone/>
            </a:pPr>
            <a:r>
              <a:rPr lang="en-US" sz="1800" dirty="0" smtClean="0"/>
              <a:t>}  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343400" cy="6019800"/>
          </a:xfrm>
        </p:spPr>
        <p:txBody>
          <a:bodyPr/>
          <a:lstStyle/>
          <a:p>
            <a:r>
              <a:rPr lang="en-US" sz="2000" b="1" dirty="0" smtClean="0"/>
              <a:t>class</a:t>
            </a:r>
            <a:r>
              <a:rPr lang="en-US" sz="2000" dirty="0" smtClean="0"/>
              <a:t> Science </a:t>
            </a:r>
            <a:r>
              <a:rPr lang="en-US" sz="2000" b="1" dirty="0" smtClean="0"/>
              <a:t>extends</a:t>
            </a:r>
            <a:r>
              <a:rPr lang="en-US" sz="2000" dirty="0" smtClean="0"/>
              <a:t> DA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float</a:t>
            </a:r>
            <a:r>
              <a:rPr lang="en-US" sz="2000" dirty="0" smtClean="0"/>
              <a:t> </a:t>
            </a:r>
            <a:r>
              <a:rPr lang="en-US" sz="2000" dirty="0" err="1" smtClean="0"/>
              <a:t>bonous</a:t>
            </a:r>
            <a:r>
              <a:rPr lang="en-US" sz="2000" dirty="0" smtClean="0"/>
              <a:t>=2000;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static</a:t>
            </a:r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Science </a:t>
            </a:r>
            <a:r>
              <a:rPr lang="en-US" sz="2000" dirty="0" err="1" smtClean="0"/>
              <a:t>obj</a:t>
            </a:r>
            <a:r>
              <a:rPr lang="en-US" sz="2000" dirty="0" smtClean="0"/>
              <a:t>=</a:t>
            </a:r>
            <a:r>
              <a:rPr lang="en-US" sz="2000" b="1" dirty="0" smtClean="0"/>
              <a:t>new</a:t>
            </a:r>
            <a:r>
              <a:rPr lang="en-US" sz="2000" dirty="0" smtClean="0"/>
              <a:t> Science(); </a:t>
            </a:r>
          </a:p>
          <a:p>
            <a:pPr>
              <a:buNone/>
            </a:pPr>
            <a:r>
              <a:rPr lang="en-US" sz="2000" dirty="0" err="1" smtClean="0"/>
              <a:t>obj.total_sal</a:t>
            </a:r>
            <a:r>
              <a:rPr lang="en-US" sz="2000" dirty="0" smtClean="0"/>
              <a:t>=</a:t>
            </a:r>
            <a:r>
              <a:rPr lang="en-US" sz="2000" dirty="0" err="1" smtClean="0"/>
              <a:t>obj.salary+obj.hra+obj.da+obj.bonous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System.</a:t>
            </a:r>
            <a:r>
              <a:rPr lang="en-US" sz="2000" b="1" dirty="0" err="1" smtClean="0"/>
              <a:t>out</a:t>
            </a:r>
            <a:r>
              <a:rPr lang="en-US" sz="2000" dirty="0" err="1" smtClean="0"/>
              <a:t>.println</a:t>
            </a:r>
            <a:r>
              <a:rPr lang="en-US" sz="2000" dirty="0" smtClean="0"/>
              <a:t>("Total Salary is:"+</a:t>
            </a:r>
            <a:r>
              <a:rPr lang="en-US" sz="2000" dirty="0" err="1" smtClean="0"/>
              <a:t>obj.total_sal</a:t>
            </a:r>
            <a:r>
              <a:rPr lang="en-US" sz="2000" dirty="0" smtClean="0"/>
              <a:t>);   </a:t>
            </a:r>
          </a:p>
          <a:p>
            <a:pPr>
              <a:buNone/>
            </a:pPr>
            <a:r>
              <a:rPr lang="en-US" sz="2000" dirty="0" smtClean="0"/>
              <a:t>}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dirty="0" smtClean="0"/>
              <a:t>Output??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562600"/>
          </a:xfrm>
        </p:spPr>
        <p:txBody>
          <a:bodyPr/>
          <a:lstStyle/>
          <a:p>
            <a:pPr lvl="1"/>
            <a:r>
              <a:rPr lang="en-US" dirty="0" smtClean="0"/>
              <a:t>Define a </a:t>
            </a:r>
            <a:r>
              <a:rPr lang="en-US" b="1" dirty="0" smtClean="0"/>
              <a:t>class Person </a:t>
            </a:r>
            <a:r>
              <a:rPr lang="en-US" dirty="0" smtClean="0"/>
              <a:t>with members(name, salary, age,&amp; member-methods())</a:t>
            </a:r>
          </a:p>
          <a:p>
            <a:pPr lvl="2"/>
            <a:r>
              <a:rPr lang="en-US" sz="1800" b="1" dirty="0" smtClean="0"/>
              <a:t>Define a child class Instructor</a:t>
            </a:r>
            <a:r>
              <a:rPr lang="en-US" sz="1800" dirty="0" smtClean="0"/>
              <a:t> with members(name, age, </a:t>
            </a:r>
            <a:r>
              <a:rPr lang="en-US" sz="1800" dirty="0" err="1" smtClean="0"/>
              <a:t>salary,acadamic</a:t>
            </a:r>
            <a:r>
              <a:rPr lang="en-US" sz="1800" dirty="0" smtClean="0"/>
              <a:t>-</a:t>
            </a:r>
            <a:r>
              <a:rPr lang="en-US" sz="1800" dirty="0" err="1" smtClean="0"/>
              <a:t>rank,member</a:t>
            </a:r>
            <a:r>
              <a:rPr lang="en-US" sz="1800" dirty="0" smtClean="0"/>
              <a:t>-methods())</a:t>
            </a:r>
          </a:p>
          <a:p>
            <a:pPr lvl="2"/>
            <a:r>
              <a:rPr lang="en-US" sz="2000" dirty="0" smtClean="0"/>
              <a:t>Input values</a:t>
            </a:r>
          </a:p>
          <a:p>
            <a:pPr lvl="3"/>
            <a:r>
              <a:rPr lang="en-US" sz="1800" dirty="0" smtClean="0"/>
              <a:t>Using input from keyboard(Scanner/</a:t>
            </a:r>
            <a:r>
              <a:rPr lang="en-US" sz="1800" dirty="0" err="1" smtClean="0"/>
              <a:t>JOptionPane</a:t>
            </a:r>
            <a:r>
              <a:rPr lang="en-US" sz="1800" dirty="0" smtClean="0"/>
              <a:t>)</a:t>
            </a:r>
          </a:p>
          <a:p>
            <a:pPr lvl="3"/>
            <a:r>
              <a:rPr lang="en-US" sz="1800" dirty="0" smtClean="0"/>
              <a:t>What if for N-number of objects</a:t>
            </a:r>
          </a:p>
          <a:p>
            <a:pPr lvl="1"/>
            <a:r>
              <a:rPr lang="en-US" dirty="0" smtClean="0"/>
              <a:t>Show a </a:t>
            </a:r>
            <a:r>
              <a:rPr lang="en-US" b="1" dirty="0" smtClean="0"/>
              <a:t>multi-level inheritance using the following classes:</a:t>
            </a:r>
          </a:p>
          <a:p>
            <a:pPr lvl="2"/>
            <a:r>
              <a:rPr lang="en-US" b="1" dirty="0" smtClean="0"/>
              <a:t>College</a:t>
            </a:r>
          </a:p>
          <a:p>
            <a:pPr lvl="3"/>
            <a:r>
              <a:rPr lang="en-US" b="1" dirty="0" smtClean="0"/>
              <a:t>School</a:t>
            </a:r>
          </a:p>
          <a:p>
            <a:pPr lvl="4"/>
            <a:r>
              <a:rPr lang="en-US" b="1" dirty="0" smtClean="0"/>
              <a:t>Department</a:t>
            </a:r>
          </a:p>
          <a:p>
            <a:pPr lvl="5"/>
            <a:r>
              <a:rPr lang="en-US" b="1" dirty="0" smtClean="0"/>
              <a:t>Student</a:t>
            </a:r>
          </a:p>
          <a:p>
            <a:pPr lvl="3"/>
            <a:r>
              <a:rPr lang="en-US" sz="1400" dirty="0" smtClean="0"/>
              <a:t>Input values</a:t>
            </a:r>
          </a:p>
          <a:p>
            <a:pPr lvl="4"/>
            <a:r>
              <a:rPr lang="en-US" sz="1600" dirty="0" smtClean="0"/>
              <a:t>Using input from keyboard(Scanner/</a:t>
            </a:r>
            <a:r>
              <a:rPr lang="en-US" sz="1600" dirty="0" err="1" smtClean="0"/>
              <a:t>JOptionPane</a:t>
            </a:r>
            <a:r>
              <a:rPr lang="en-US" sz="1600" dirty="0" smtClean="0"/>
              <a:t>)</a:t>
            </a:r>
          </a:p>
          <a:p>
            <a:pPr lvl="4"/>
            <a:r>
              <a:rPr lang="en-US" sz="1600" dirty="0" smtClean="0"/>
              <a:t>What if for N-number of objects</a:t>
            </a:r>
          </a:p>
          <a:p>
            <a:pPr lvl="1"/>
            <a:r>
              <a:rPr lang="en-US" b="1" dirty="0" smtClean="0"/>
              <a:t>Create your own classes interfaces and methods to show multiple inheritance is possible in java?</a:t>
            </a:r>
          </a:p>
          <a:p>
            <a:pPr lvl="1"/>
            <a:endParaRPr lang="en-US" b="1" dirty="0" smtClean="0"/>
          </a:p>
          <a:p>
            <a:pPr lvl="5"/>
            <a:endParaRPr lang="en-US" sz="1200" b="1" dirty="0" smtClean="0"/>
          </a:p>
          <a:p>
            <a:pPr lvl="5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541337"/>
          </a:xfrm>
        </p:spPr>
        <p:txBody>
          <a:bodyPr/>
          <a:lstStyle/>
          <a:p>
            <a:r>
              <a:rPr lang="en-US" dirty="0" smtClean="0"/>
              <a:t>3. Hierarchical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638800"/>
          </a:xfrm>
        </p:spPr>
        <p:txBody>
          <a:bodyPr/>
          <a:lstStyle/>
          <a:p>
            <a:r>
              <a:rPr lang="en-US" dirty="0" smtClean="0"/>
              <a:t>when a class has more than one child classes (sub classes) or</a:t>
            </a:r>
          </a:p>
          <a:p>
            <a:r>
              <a:rPr lang="en-US" dirty="0" smtClean="0"/>
              <a:t> in other words more than one child classes have the same parent class then such kind of inheritance is known as hierarchical.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5" name="Picture 4" descr="Hierarchical-dia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124200"/>
            <a:ext cx="510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648200" cy="5486400"/>
          </a:xfrm>
        </p:spPr>
        <p:txBody>
          <a:bodyPr/>
          <a:lstStyle/>
          <a:p>
            <a:r>
              <a:rPr lang="en-US" sz="1800" b="1" dirty="0" smtClean="0"/>
              <a:t>Class A{</a:t>
            </a:r>
          </a:p>
          <a:p>
            <a:pPr>
              <a:buNone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methodA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{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("method of Class A");</a:t>
            </a:r>
          </a:p>
          <a:p>
            <a:pPr>
              <a:buNone/>
            </a:pPr>
            <a:r>
              <a:rPr lang="en-US" sz="1800" dirty="0" smtClean="0"/>
              <a:t>  }}</a:t>
            </a:r>
          </a:p>
          <a:p>
            <a:r>
              <a:rPr lang="en-US" sz="1800" b="1" dirty="0" smtClean="0"/>
              <a:t>Class B extends A{</a:t>
            </a:r>
          </a:p>
          <a:p>
            <a:pPr>
              <a:buNone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methodB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{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("method of Class B");</a:t>
            </a:r>
          </a:p>
          <a:p>
            <a:pPr>
              <a:buNone/>
            </a:pPr>
            <a:r>
              <a:rPr lang="en-US" sz="1800" dirty="0" smtClean="0"/>
              <a:t>}}</a:t>
            </a:r>
          </a:p>
          <a:p>
            <a:r>
              <a:rPr lang="en-US" sz="1800" b="1" dirty="0" smtClean="0"/>
              <a:t>Class C extends A{</a:t>
            </a:r>
          </a:p>
          <a:p>
            <a:pPr>
              <a:buNone/>
            </a:pPr>
            <a:r>
              <a:rPr lang="en-US" sz="1800" dirty="0" smtClean="0"/>
              <a:t> public void </a:t>
            </a:r>
            <a:r>
              <a:rPr lang="en-US" sz="1800" dirty="0" err="1" smtClean="0"/>
              <a:t>methodC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 {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("method of Class C");</a:t>
            </a:r>
          </a:p>
          <a:p>
            <a:pPr>
              <a:buNone/>
            </a:pPr>
            <a:r>
              <a:rPr lang="en-US" sz="1800" dirty="0" smtClean="0"/>
              <a:t> }}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3962400" cy="5638800"/>
          </a:xfrm>
        </p:spPr>
        <p:txBody>
          <a:bodyPr/>
          <a:lstStyle/>
          <a:p>
            <a:r>
              <a:rPr lang="en-US" sz="1800" b="1" dirty="0" smtClean="0"/>
              <a:t>Class </a:t>
            </a:r>
            <a:r>
              <a:rPr lang="en-US" sz="1800" b="1" dirty="0" err="1" smtClean="0"/>
              <a:t>MyClass</a:t>
            </a: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methodSampl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 {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("method </a:t>
            </a:r>
            <a:r>
              <a:rPr lang="en-US" sz="1800" dirty="0" smtClean="0"/>
              <a:t>sample");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}</a:t>
            </a:r>
          </a:p>
          <a:p>
            <a:pPr>
              <a:buNone/>
            </a:pPr>
            <a:r>
              <a:rPr lang="en-US" sz="1800" dirty="0" smtClean="0"/>
              <a:t> 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pPr>
              <a:buNone/>
            </a:pPr>
            <a:r>
              <a:rPr lang="en-US" sz="1800" dirty="0" smtClean="0"/>
              <a:t>  {</a:t>
            </a:r>
          </a:p>
          <a:p>
            <a:pPr>
              <a:buNone/>
            </a:pPr>
            <a:r>
              <a:rPr lang="en-US" sz="1800" dirty="0" smtClean="0"/>
              <a:t>     B obj1 = new B();</a:t>
            </a:r>
          </a:p>
          <a:p>
            <a:pPr>
              <a:buNone/>
            </a:pPr>
            <a:r>
              <a:rPr lang="en-US" sz="1800" dirty="0" smtClean="0"/>
              <a:t>     C obj2 = new C();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b="1" dirty="0" smtClean="0"/>
              <a:t>obj1.methodA();</a:t>
            </a:r>
          </a:p>
          <a:p>
            <a:pPr>
              <a:buNone/>
            </a:pPr>
            <a:r>
              <a:rPr lang="en-US" sz="1800" b="1" dirty="0" smtClean="0"/>
              <a:t>     obj2.methodA();    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dirty="0" smtClean="0"/>
          </a:p>
          <a:p>
            <a:r>
              <a:rPr lang="en-US" sz="2000" b="1" dirty="0" smtClean="0"/>
              <a:t>Output??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486400"/>
          </a:xfrm>
        </p:spPr>
        <p:txBody>
          <a:bodyPr/>
          <a:lstStyle/>
          <a:p>
            <a:r>
              <a:rPr lang="en-US" sz="2000" dirty="0" smtClean="0"/>
              <a:t>In multiple inheritance there exist multiple classes and </a:t>
            </a:r>
            <a:r>
              <a:rPr lang="en-US" sz="2000" dirty="0" err="1" smtClean="0"/>
              <a:t>singel</a:t>
            </a:r>
            <a:r>
              <a:rPr lang="en-US" sz="2000" dirty="0" smtClean="0"/>
              <a:t> derived class.</a:t>
            </a:r>
          </a:p>
          <a:p>
            <a:r>
              <a:rPr lang="en-US" sz="2000" dirty="0" smtClean="0"/>
              <a:t>The concept of multiple </a:t>
            </a:r>
            <a:r>
              <a:rPr lang="en-US" sz="2000" b="1" dirty="0" smtClean="0"/>
              <a:t>inheritance is not supported in java through concept of classes </a:t>
            </a:r>
          </a:p>
          <a:p>
            <a:pPr lvl="1"/>
            <a:r>
              <a:rPr lang="en-US" sz="1800" dirty="0" smtClean="0"/>
              <a:t>but it can be supported through the concept of interface.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reduce the complexity (avoid ambiguity)and simplify the language, multiple inheritance is not supported in java.</a:t>
            </a:r>
          </a:p>
          <a:p>
            <a:r>
              <a:rPr lang="en-US" sz="2000" dirty="0" smtClean="0"/>
              <a:t>Consider a scenario where A, B and C are three classes. The C class inherits A and B classes. If A and B classes have same method and you call it from child class object, there will be ambiguity to call method of A or B class.</a:t>
            </a:r>
          </a:p>
          <a:p>
            <a:r>
              <a:rPr lang="en-US" sz="2000" dirty="0" smtClean="0"/>
              <a:t>Since </a:t>
            </a:r>
            <a:r>
              <a:rPr lang="en-US" sz="2000" b="1" dirty="0" smtClean="0"/>
              <a:t>compile time error</a:t>
            </a:r>
            <a:r>
              <a:rPr lang="en-US" sz="2000" dirty="0" smtClean="0"/>
              <a:t>s are better than </a:t>
            </a:r>
            <a:r>
              <a:rPr lang="en-US" sz="2000" b="1" dirty="0" smtClean="0"/>
              <a:t>runtime errors</a:t>
            </a:r>
            <a:r>
              <a:rPr lang="en-US" sz="2000" dirty="0" smtClean="0"/>
              <a:t>, java renders compile time error if you inherit 2 classes. So whether you have same method or different, there will be compile time error now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495800" cy="5105400"/>
          </a:xfrm>
        </p:spPr>
        <p:txBody>
          <a:bodyPr/>
          <a:lstStyle/>
          <a:p>
            <a:pPr lvl="0"/>
            <a:r>
              <a:rPr lang="en-US" sz="2000" b="1" dirty="0" smtClean="0"/>
              <a:t>class</a:t>
            </a:r>
            <a:r>
              <a:rPr lang="en-US" sz="2000" dirty="0" smtClean="0"/>
              <a:t> A{  </a:t>
            </a:r>
          </a:p>
          <a:p>
            <a:pPr lvl="2">
              <a:buNone/>
            </a:pPr>
            <a:r>
              <a:rPr lang="en-US" sz="1800" b="1" dirty="0" smtClean="0"/>
              <a:t>void</a:t>
            </a:r>
            <a:r>
              <a:rPr lang="en-US" sz="1800" dirty="0" smtClean="0"/>
              <a:t> </a:t>
            </a:r>
            <a:r>
              <a:rPr lang="en-US" sz="1800" dirty="0" err="1" smtClean="0"/>
              <a:t>msg</a:t>
            </a:r>
            <a:r>
              <a:rPr lang="en-US" sz="1800" dirty="0" smtClean="0"/>
              <a:t>()</a:t>
            </a:r>
          </a:p>
          <a:p>
            <a:pPr lvl="2">
              <a:buNone/>
            </a:pPr>
            <a:r>
              <a:rPr lang="en-US" sz="1800" dirty="0" smtClean="0"/>
              <a:t>{</a:t>
            </a:r>
          </a:p>
          <a:p>
            <a:pPr lvl="2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("Hello");</a:t>
            </a:r>
          </a:p>
          <a:p>
            <a:pPr lvl="2">
              <a:buNone/>
            </a:pPr>
            <a:r>
              <a:rPr lang="en-US" sz="1800" dirty="0" smtClean="0"/>
              <a:t>}  </a:t>
            </a:r>
          </a:p>
          <a:p>
            <a:pPr lvl="0">
              <a:buNone/>
            </a:pPr>
            <a:r>
              <a:rPr lang="en-US" sz="2000" dirty="0" smtClean="0"/>
              <a:t>   }  </a:t>
            </a:r>
          </a:p>
          <a:p>
            <a:pPr lvl="0"/>
            <a:r>
              <a:rPr lang="en-US" sz="2000" b="1" dirty="0" smtClean="0"/>
              <a:t>class</a:t>
            </a:r>
            <a:r>
              <a:rPr lang="en-US" sz="2000" dirty="0" smtClean="0"/>
              <a:t> B{  </a:t>
            </a:r>
          </a:p>
          <a:p>
            <a:pPr lvl="1">
              <a:buNone/>
            </a:pPr>
            <a:r>
              <a:rPr lang="en-US" sz="1800" b="1" dirty="0" smtClean="0"/>
              <a:t>void</a:t>
            </a:r>
            <a:r>
              <a:rPr lang="en-US" sz="1800" dirty="0" smtClean="0"/>
              <a:t> </a:t>
            </a:r>
            <a:r>
              <a:rPr lang="en-US" sz="1800" dirty="0" err="1" smtClean="0"/>
              <a:t>msg</a:t>
            </a:r>
            <a:r>
              <a:rPr lang="en-US" sz="1800" dirty="0" smtClean="0"/>
              <a:t>()</a:t>
            </a:r>
          </a:p>
          <a:p>
            <a:pPr lvl="1"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("Welcome");</a:t>
            </a:r>
          </a:p>
          <a:p>
            <a:pPr lvl="1">
              <a:buNone/>
            </a:pPr>
            <a:r>
              <a:rPr lang="en-US" sz="1800" dirty="0" smtClean="0"/>
              <a:t>}  </a:t>
            </a:r>
          </a:p>
          <a:p>
            <a:pPr lvl="0">
              <a:buNone/>
            </a:pPr>
            <a:r>
              <a:rPr lang="en-US" sz="2000" dirty="0" smtClean="0"/>
              <a:t>} 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533400"/>
            <a:ext cx="4572000" cy="6096000"/>
          </a:xfrm>
        </p:spPr>
        <p:txBody>
          <a:bodyPr/>
          <a:lstStyle/>
          <a:p>
            <a:pPr lvl="0"/>
            <a:r>
              <a:rPr lang="en-US" sz="2000" b="1" dirty="0" smtClean="0"/>
              <a:t>class</a:t>
            </a:r>
            <a:r>
              <a:rPr lang="en-US" sz="2000" dirty="0" smtClean="0"/>
              <a:t> C </a:t>
            </a:r>
            <a:r>
              <a:rPr lang="en-US" sz="2000" b="1" dirty="0" smtClean="0"/>
              <a:t>extends</a:t>
            </a:r>
            <a:r>
              <a:rPr lang="en-US" sz="2000" dirty="0" smtClean="0"/>
              <a:t> A,B{  </a:t>
            </a:r>
          </a:p>
          <a:p>
            <a:pPr lvl="2">
              <a:buNone/>
            </a:pPr>
            <a:r>
              <a:rPr lang="en-US" sz="1200" dirty="0" smtClean="0"/>
              <a:t> </a:t>
            </a:r>
            <a:r>
              <a:rPr lang="en-US" sz="1800" dirty="0" smtClean="0"/>
              <a:t>Public Static </a:t>
            </a:r>
            <a:r>
              <a:rPr lang="en-US" sz="1800" b="1" dirty="0" smtClean="0"/>
              <a:t>void</a:t>
            </a:r>
            <a:r>
              <a:rPr lang="en-US" sz="1800" dirty="0" smtClean="0"/>
              <a:t> main(String 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  </a:t>
            </a:r>
          </a:p>
          <a:p>
            <a:pPr lvl="2">
              <a:buNone/>
            </a:pPr>
            <a:r>
              <a:rPr lang="en-US" sz="1800" dirty="0" smtClean="0"/>
              <a:t>   </a:t>
            </a:r>
            <a:r>
              <a:rPr lang="en-US" sz="1800" b="1" dirty="0" smtClean="0"/>
              <a:t>C 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=new C();  </a:t>
            </a:r>
          </a:p>
          <a:p>
            <a:pPr lvl="2">
              <a:buNone/>
            </a:pPr>
            <a:r>
              <a:rPr lang="en-US" sz="1800" b="1" dirty="0" smtClean="0"/>
              <a:t>   obj.msg();  </a:t>
            </a:r>
          </a:p>
          <a:p>
            <a:pPr lvl="2">
              <a:buNone/>
            </a:pPr>
            <a:r>
              <a:rPr lang="en-US" sz="1800" dirty="0" smtClean="0"/>
              <a:t>}  </a:t>
            </a:r>
          </a:p>
          <a:p>
            <a:pPr lvl="0">
              <a:buNone/>
            </a:pPr>
            <a:r>
              <a:rPr lang="en-US" sz="2000" dirty="0" smtClean="0"/>
              <a:t>}  </a:t>
            </a:r>
          </a:p>
          <a:p>
            <a:pPr lvl="0">
              <a:buNone/>
            </a:pPr>
            <a:r>
              <a:rPr lang="en-US" sz="2000" b="1" dirty="0" smtClean="0"/>
              <a:t>Which </a:t>
            </a:r>
            <a:r>
              <a:rPr lang="en-US" sz="2000" b="1" dirty="0" err="1" smtClean="0"/>
              <a:t>msg</a:t>
            </a:r>
            <a:r>
              <a:rPr lang="en-US" sz="2000" b="1" dirty="0" smtClean="0"/>
              <a:t>() will be called???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/>
              <a:t>Ambiguity(Error)?</a:t>
            </a:r>
          </a:p>
          <a:p>
            <a:pPr lvl="0"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191000"/>
            <a:ext cx="381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562600"/>
          </a:xfrm>
        </p:spPr>
        <p:txBody>
          <a:bodyPr/>
          <a:lstStyle/>
          <a:p>
            <a:r>
              <a:rPr lang="en-US" dirty="0" smtClean="0"/>
              <a:t>Combination of any inheritance type</a:t>
            </a:r>
          </a:p>
          <a:p>
            <a:pPr lvl="1"/>
            <a:r>
              <a:rPr lang="en-US" dirty="0" smtClean="0"/>
              <a:t>In the combination if one of the combination is multiple inheritance then the inherited combination is not supported by java through the classes concept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5" name="Picture 4" descr="hybrid inheritan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6781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063"/>
            <a:ext cx="8077200" cy="846137"/>
          </a:xfrm>
        </p:spPr>
        <p:txBody>
          <a:bodyPr/>
          <a:lstStyle/>
          <a:p>
            <a:r>
              <a:rPr lang="en-US" sz="2400" b="1" dirty="0" smtClean="0"/>
              <a:t>Why Java Doesn’t support Multiple &amp; Hybrid Inheritance?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just to </a:t>
            </a:r>
            <a:r>
              <a:rPr lang="en-US" b="1" dirty="0" smtClean="0"/>
              <a:t>remove ambiguity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One of the most common scenario is </a:t>
            </a:r>
            <a:r>
              <a:rPr lang="en-US" b="1" dirty="0" smtClean="0"/>
              <a:t>Diamond problem.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5" name="Picture 4" descr="multiple-inheritance-diamond-problem-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438400"/>
            <a:ext cx="266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5791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 inheritance using Interfaces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562600"/>
          </a:xfrm>
        </p:spPr>
        <p:txBody>
          <a:bodyPr/>
          <a:lstStyle/>
          <a:p>
            <a:r>
              <a:rPr lang="en-US" dirty="0" smtClean="0"/>
              <a:t>interface X{ </a:t>
            </a:r>
          </a:p>
          <a:p>
            <a:pPr lvl="1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myMethod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interface Y{  </a:t>
            </a:r>
          </a:p>
          <a:p>
            <a:pPr lvl="1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myMethod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class Demo implements X, Y{ </a:t>
            </a:r>
          </a:p>
          <a:p>
            <a:pPr lvl="1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myMethod</a:t>
            </a:r>
            <a:r>
              <a:rPr lang="en-US" dirty="0" smtClean="0"/>
              <a:t>()   { </a:t>
            </a:r>
          </a:p>
          <a:p>
            <a:pPr lvl="3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 implementation");  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 </a:t>
            </a:r>
            <a:r>
              <a:rPr lang="en-US" dirty="0" smtClean="0"/>
              <a:t>Inheritance provided mechanism that allowed </a:t>
            </a:r>
            <a:r>
              <a:rPr lang="en-US" b="1" dirty="0" smtClean="0"/>
              <a:t>a class to inherit property of another class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Inheritance allows a software developer to derive a new class from an existing one, </a:t>
            </a:r>
          </a:p>
          <a:p>
            <a:pPr lvl="1"/>
            <a:r>
              <a:rPr lang="en-US" dirty="0" smtClean="0"/>
              <a:t>The process of obtaining the data members and methods from one class to another class </a:t>
            </a:r>
          </a:p>
          <a:p>
            <a:r>
              <a:rPr lang="en-US" dirty="0" smtClean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reuse,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enhancement,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adaptation,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Method Overriding (so runtime polymorphism can be achieved).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Inheritance models the </a:t>
            </a:r>
            <a:r>
              <a:rPr lang="en-US" i="1" dirty="0" smtClean="0"/>
              <a:t>is-a</a:t>
            </a:r>
            <a:r>
              <a:rPr lang="en-US" dirty="0" smtClean="0"/>
              <a:t> relationship.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class E is an extended class of class B, then any object of E can </a:t>
            </a:r>
            <a:r>
              <a:rPr lang="en-US" i="1" dirty="0" smtClean="0"/>
              <a:t>act-as</a:t>
            </a:r>
            <a:r>
              <a:rPr lang="en-US" dirty="0" smtClean="0"/>
              <a:t> an object of 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02437" cy="617537"/>
          </a:xfrm>
        </p:spPr>
        <p:txBody>
          <a:bodyPr/>
          <a:lstStyle/>
          <a:p>
            <a:r>
              <a:rPr lang="en-US" sz="2400" dirty="0" smtClean="0"/>
              <a:t>Eg-2(diamond through interface)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5181600"/>
          </a:xfrm>
        </p:spPr>
        <p:txBody>
          <a:bodyPr/>
          <a:lstStyle/>
          <a:p>
            <a:r>
              <a:rPr lang="en-US" sz="2400" dirty="0" smtClean="0"/>
              <a:t>interface A{   </a:t>
            </a:r>
          </a:p>
          <a:p>
            <a:pPr lvl="1"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interface B extends A{  </a:t>
            </a:r>
          </a:p>
          <a:p>
            <a:pPr lvl="1"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interface C extends A{   </a:t>
            </a:r>
          </a:p>
          <a:p>
            <a:pPr>
              <a:buNone/>
            </a:pPr>
            <a:r>
              <a:rPr lang="en-US" sz="2400" dirty="0" smtClean="0"/>
              <a:t>  public void </a:t>
            </a:r>
            <a:r>
              <a:rPr lang="en-US" sz="2400" dirty="0" err="1" smtClean="0"/>
              <a:t>methodC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609600"/>
            <a:ext cx="4267200" cy="5867400"/>
          </a:xfrm>
        </p:spPr>
        <p:txBody>
          <a:bodyPr/>
          <a:lstStyle/>
          <a:p>
            <a:r>
              <a:rPr lang="en-US" sz="2400" dirty="0" smtClean="0"/>
              <a:t>class D implements B, C{    </a:t>
            </a:r>
          </a:p>
          <a:p>
            <a:pPr lvl="1"/>
            <a:r>
              <a:rPr lang="en-US" sz="2000" dirty="0" smtClean="0"/>
              <a:t>public void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()  </a:t>
            </a:r>
          </a:p>
          <a:p>
            <a:pPr lvl="1">
              <a:buNone/>
            </a:pPr>
            <a:r>
              <a:rPr lang="en-US" sz="2000" dirty="0" smtClean="0"/>
              <a:t>  {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MethodA</a:t>
            </a:r>
            <a:r>
              <a:rPr lang="en-US" sz="2000" dirty="0" smtClean="0"/>
              <a:t>");    }  </a:t>
            </a:r>
          </a:p>
          <a:p>
            <a:pPr lvl="1"/>
            <a:r>
              <a:rPr lang="en-US" sz="2000" dirty="0" smtClean="0"/>
              <a:t>  public void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()    {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MethodB</a:t>
            </a:r>
            <a:r>
              <a:rPr lang="en-US" sz="2000" dirty="0" smtClean="0"/>
              <a:t>");    }   </a:t>
            </a:r>
          </a:p>
          <a:p>
            <a:pPr lvl="1"/>
            <a:r>
              <a:rPr lang="en-US" sz="2000" dirty="0" smtClean="0"/>
              <a:t> public void </a:t>
            </a:r>
            <a:r>
              <a:rPr lang="en-US" sz="2000" dirty="0" err="1" smtClean="0"/>
              <a:t>methodC</a:t>
            </a:r>
            <a:r>
              <a:rPr lang="en-US" sz="2000" dirty="0" smtClean="0"/>
              <a:t>()    {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MethodC</a:t>
            </a:r>
            <a:r>
              <a:rPr lang="en-US" sz="2000" dirty="0" smtClean="0"/>
              <a:t>");    }   </a:t>
            </a:r>
          </a:p>
          <a:p>
            <a:pPr lvl="1"/>
            <a:r>
              <a:rPr lang="en-US" sz="2000" dirty="0" smtClean="0"/>
              <a:t>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   {       </a:t>
            </a:r>
          </a:p>
          <a:p>
            <a:pPr lvl="1"/>
            <a:r>
              <a:rPr lang="en-US" sz="2000" dirty="0" smtClean="0"/>
              <a:t>  D obj1= new D();         obj1.methodA();         obj1.methodB();         obj1.methodC();     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648200" cy="4800600"/>
          </a:xfrm>
        </p:spPr>
        <p:txBody>
          <a:bodyPr/>
          <a:lstStyle/>
          <a:p>
            <a:r>
              <a:rPr lang="en-US" sz="2000" dirty="0" smtClean="0"/>
              <a:t>Default methods enable you to add </a:t>
            </a:r>
            <a:r>
              <a:rPr lang="en-US" sz="2000" b="1" dirty="0" smtClean="0"/>
              <a:t>new functionality to the interfaces </a:t>
            </a:r>
            <a:r>
              <a:rPr lang="en-US" sz="2000" dirty="0" smtClean="0"/>
              <a:t>and </a:t>
            </a:r>
          </a:p>
          <a:p>
            <a:r>
              <a:rPr lang="en-US" sz="2000" dirty="0" smtClean="0"/>
              <a:t>ensure backward compatibility for existing classes which implement that interface.</a:t>
            </a:r>
          </a:p>
          <a:p>
            <a:r>
              <a:rPr lang="en-US" sz="2000" dirty="0" smtClean="0"/>
              <a:t>As their name implies, default methods in interfaces are methods which will be invoked by default </a:t>
            </a:r>
            <a:r>
              <a:rPr lang="en-US" sz="2000" b="1" dirty="0" smtClean="0"/>
              <a:t>– if not overridden in implementing classes</a:t>
            </a: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457200"/>
            <a:ext cx="4191000" cy="594360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sz="1800" dirty="0" smtClean="0"/>
              <a:t>public </a:t>
            </a:r>
            <a:r>
              <a:rPr lang="en-US" sz="1800" b="1" dirty="0" smtClean="0"/>
              <a:t>interface SE </a:t>
            </a:r>
          </a:p>
          <a:p>
            <a:pPr>
              <a:buNone/>
            </a:pPr>
            <a:r>
              <a:rPr lang="en-US" sz="1800" dirty="0" smtClean="0"/>
              <a:t>{ default void </a:t>
            </a:r>
            <a:r>
              <a:rPr lang="en-US" sz="1800" dirty="0" err="1" smtClean="0"/>
              <a:t>takeOOP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    {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(“we take java-course !!");</a:t>
            </a:r>
          </a:p>
          <a:p>
            <a:pPr>
              <a:buNone/>
            </a:pPr>
            <a:r>
              <a:rPr lang="en-US" sz="1800" dirty="0" smtClean="0"/>
              <a:t>    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r>
              <a:rPr lang="en-US" sz="1800" dirty="0" smtClean="0"/>
              <a:t>public class </a:t>
            </a:r>
            <a:r>
              <a:rPr lang="en-US" sz="1800" b="1" dirty="0" smtClean="0"/>
              <a:t>Student implements SE</a:t>
            </a:r>
          </a:p>
          <a:p>
            <a:pPr>
              <a:buNone/>
            </a:pPr>
            <a:r>
              <a:rPr lang="en-US" sz="1800" dirty="0" smtClean="0"/>
              <a:t>{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    {Student s1 = new Student();</a:t>
            </a:r>
          </a:p>
          <a:p>
            <a:pPr>
              <a:buNone/>
            </a:pPr>
            <a:r>
              <a:rPr lang="en-US" sz="1800" dirty="0" smtClean="0"/>
              <a:t>        s1.takeOOP();</a:t>
            </a:r>
          </a:p>
          <a:p>
            <a:pPr>
              <a:buNone/>
            </a:pPr>
            <a:r>
              <a:rPr lang="en-US" sz="1800" dirty="0" smtClean="0"/>
              <a:t>    }}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648200" cy="5486400"/>
          </a:xfrm>
        </p:spPr>
        <p:txBody>
          <a:bodyPr/>
          <a:lstStyle/>
          <a:p>
            <a:r>
              <a:rPr lang="en-US" sz="2000" dirty="0" smtClean="0"/>
              <a:t>interfaces were only for declaring the contracts which implementing classes MUST implement</a:t>
            </a:r>
          </a:p>
          <a:p>
            <a:pPr lvl="1"/>
            <a:r>
              <a:rPr lang="en-US" sz="1800" dirty="0" smtClean="0"/>
              <a:t>(except the implementing class in not abstract itself). So there was no specific behavior attached with interfaces which a class can inherit. (multiple inheritance is a bluff)</a:t>
            </a:r>
          </a:p>
          <a:p>
            <a:r>
              <a:rPr lang="en-US" sz="2000" dirty="0" smtClean="0"/>
              <a:t>But because of default methods(in java-8), interfaces have behavior as well. </a:t>
            </a:r>
          </a:p>
          <a:p>
            <a:r>
              <a:rPr lang="en-US" sz="2000" dirty="0" smtClean="0"/>
              <a:t>So now </a:t>
            </a:r>
            <a:r>
              <a:rPr lang="en-US" sz="2000" b="1" dirty="0" smtClean="0"/>
              <a:t>if a class implement two interfaces and both defines default methods, then it is essentially inheriting behaviors from two parents (</a:t>
            </a:r>
            <a:r>
              <a:rPr lang="en-US" sz="1800" b="1" dirty="0" smtClean="0"/>
              <a:t>which is multiple inheritance</a:t>
            </a:r>
            <a:r>
              <a:rPr lang="en-US" sz="1800" dirty="0" smtClean="0"/>
              <a:t>.)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228600"/>
            <a:ext cx="4114800" cy="6629400"/>
          </a:xfrm>
        </p:spPr>
        <p:txBody>
          <a:bodyPr/>
          <a:lstStyle/>
          <a:p>
            <a:r>
              <a:rPr lang="en-US" sz="2000" dirty="0" smtClean="0"/>
              <a:t>Eg2-</a:t>
            </a:r>
          </a:p>
          <a:p>
            <a:pPr lvl="1"/>
            <a:r>
              <a:rPr lang="en-US" sz="1800" b="1" dirty="0" smtClean="0"/>
              <a:t>Interface SE</a:t>
            </a:r>
          </a:p>
          <a:p>
            <a:pPr lvl="2">
              <a:buNone/>
            </a:pPr>
            <a:r>
              <a:rPr lang="en-US" sz="1600" dirty="0" smtClean="0"/>
              <a:t>{  default void </a:t>
            </a:r>
            <a:r>
              <a:rPr lang="en-US" sz="1600" dirty="0" err="1" smtClean="0"/>
              <a:t>takeOOP</a:t>
            </a:r>
            <a:r>
              <a:rPr lang="en-US" sz="1600" dirty="0" smtClean="0"/>
              <a:t>(){</a:t>
            </a:r>
          </a:p>
          <a:p>
            <a:pPr lvl="2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(“we take java!!");</a:t>
            </a:r>
          </a:p>
          <a:p>
            <a:pPr lvl="1">
              <a:buNone/>
            </a:pPr>
            <a:r>
              <a:rPr lang="en-US" dirty="0" smtClean="0"/>
              <a:t>   }}</a:t>
            </a:r>
          </a:p>
          <a:p>
            <a:pPr lvl="1"/>
            <a:r>
              <a:rPr lang="en-US" sz="1800" dirty="0" smtClean="0"/>
              <a:t>  </a:t>
            </a:r>
            <a:r>
              <a:rPr lang="en-US" sz="1800" b="1" dirty="0" smtClean="0"/>
              <a:t>interface CS</a:t>
            </a:r>
          </a:p>
          <a:p>
            <a:pPr lvl="2">
              <a:buNone/>
            </a:pPr>
            <a:r>
              <a:rPr lang="en-US" sz="1600" dirty="0" smtClean="0"/>
              <a:t>{  default void </a:t>
            </a:r>
            <a:r>
              <a:rPr lang="en-US" sz="1600" dirty="0" err="1" smtClean="0"/>
              <a:t>takeDS</a:t>
            </a:r>
            <a:r>
              <a:rPr lang="en-US" sz="1600" dirty="0" smtClean="0"/>
              <a:t>(){</a:t>
            </a:r>
          </a:p>
          <a:p>
            <a:pPr lvl="2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(“we take DS-course !!");</a:t>
            </a:r>
          </a:p>
          <a:p>
            <a:pPr lvl="2">
              <a:buNone/>
            </a:pPr>
            <a:r>
              <a:rPr lang="en-US" sz="1600" dirty="0" smtClean="0"/>
              <a:t>    }}</a:t>
            </a:r>
          </a:p>
          <a:p>
            <a:pPr lvl="1"/>
            <a:r>
              <a:rPr lang="en-US" sz="1800" dirty="0" smtClean="0"/>
              <a:t>  </a:t>
            </a:r>
            <a:r>
              <a:rPr lang="en-US" sz="1800" b="1" dirty="0" smtClean="0"/>
              <a:t>public class Student </a:t>
            </a:r>
            <a:r>
              <a:rPr lang="en-US" sz="1800" dirty="0" smtClean="0"/>
              <a:t>implements SE,CS</a:t>
            </a:r>
          </a:p>
          <a:p>
            <a:pPr lvl="2">
              <a:buNone/>
            </a:pPr>
            <a:r>
              <a:rPr lang="en-US" sz="1600" dirty="0" smtClean="0"/>
              <a:t>{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 {</a:t>
            </a:r>
          </a:p>
          <a:p>
            <a:pPr lvl="2">
              <a:buNone/>
            </a:pPr>
            <a:r>
              <a:rPr lang="en-US" sz="1600" dirty="0" smtClean="0"/>
              <a:t> Student s1 = new Student();</a:t>
            </a:r>
          </a:p>
          <a:p>
            <a:pPr lvl="2">
              <a:buNone/>
            </a:pPr>
            <a:r>
              <a:rPr lang="en-US" sz="1600" dirty="0" smtClean="0"/>
              <a:t>        s1.takeOOP();</a:t>
            </a:r>
          </a:p>
          <a:p>
            <a:pPr lvl="2">
              <a:buNone/>
            </a:pPr>
            <a:r>
              <a:rPr lang="en-US" sz="1600" dirty="0" smtClean="0"/>
              <a:t>        s1.takeDS();</a:t>
            </a:r>
          </a:p>
          <a:p>
            <a:pPr lvl="2">
              <a:buNone/>
            </a:pPr>
            <a:r>
              <a:rPr lang="en-US" sz="1600" dirty="0" smtClean="0"/>
              <a:t>    }}</a:t>
            </a:r>
          </a:p>
          <a:p>
            <a:pPr lvl="1"/>
            <a:r>
              <a:rPr lang="en-US" dirty="0" smtClean="0"/>
              <a:t>What if the student implement it d/</a:t>
            </a:r>
            <a:r>
              <a:rPr lang="en-US" dirty="0" err="1" smtClean="0"/>
              <a:t>tly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495800" cy="5638800"/>
          </a:xfrm>
        </p:spPr>
        <p:txBody>
          <a:bodyPr/>
          <a:lstStyle/>
          <a:p>
            <a:r>
              <a:rPr lang="en-US" sz="2000" dirty="0" smtClean="0"/>
              <a:t>What if </a:t>
            </a:r>
            <a:r>
              <a:rPr lang="en-US" sz="2000" b="1" dirty="0" smtClean="0"/>
              <a:t>both interfaces decide to define a new method with same name</a:t>
            </a:r>
            <a:r>
              <a:rPr lang="en-US" sz="2000" dirty="0" smtClean="0"/>
              <a:t>. ?? Conflict?</a:t>
            </a:r>
          </a:p>
          <a:p>
            <a:r>
              <a:rPr lang="en-US" sz="2000" dirty="0" smtClean="0"/>
              <a:t>interface SE</a:t>
            </a:r>
          </a:p>
          <a:p>
            <a:pPr>
              <a:buNone/>
            </a:pPr>
            <a:r>
              <a:rPr lang="en-US" sz="2000" dirty="0" smtClean="0"/>
              <a:t>{ default void </a:t>
            </a:r>
            <a:r>
              <a:rPr lang="en-US" sz="2000" dirty="0" err="1" smtClean="0"/>
              <a:t>takeOOP</a:t>
            </a:r>
            <a:r>
              <a:rPr lang="en-US" sz="2000" dirty="0" smtClean="0"/>
              <a:t>(){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(“we take java !!");</a:t>
            </a:r>
          </a:p>
          <a:p>
            <a:pPr>
              <a:buNone/>
            </a:pPr>
            <a:r>
              <a:rPr lang="en-US" sz="2000" dirty="0" smtClean="0"/>
              <a:t>    }}</a:t>
            </a:r>
          </a:p>
          <a:p>
            <a:r>
              <a:rPr lang="en-US" sz="2000" dirty="0" smtClean="0"/>
              <a:t>interface CS</a:t>
            </a:r>
          </a:p>
          <a:p>
            <a:pPr>
              <a:buNone/>
            </a:pPr>
            <a:r>
              <a:rPr lang="en-US" sz="2000" dirty="0" smtClean="0"/>
              <a:t>{default void </a:t>
            </a:r>
            <a:r>
              <a:rPr lang="en-US" sz="2000" dirty="0" err="1" smtClean="0"/>
              <a:t>takeOOP</a:t>
            </a:r>
            <a:r>
              <a:rPr lang="en-US" sz="2000" dirty="0" smtClean="0"/>
              <a:t>(){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(“we take  DS!!");</a:t>
            </a:r>
          </a:p>
          <a:p>
            <a:pPr>
              <a:buNone/>
            </a:pPr>
            <a:r>
              <a:rPr lang="en-US" sz="2000" dirty="0" smtClean="0"/>
              <a:t>    }}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457200"/>
            <a:ext cx="4191000" cy="5638800"/>
          </a:xfrm>
        </p:spPr>
        <p:txBody>
          <a:bodyPr/>
          <a:lstStyle/>
          <a:p>
            <a:r>
              <a:rPr lang="en-US" sz="2000" dirty="0" smtClean="0"/>
              <a:t>public class Student implements SE, DS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        Student s1= new Student();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//s1.takeOOP();???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dirty="0" smtClean="0"/>
              <a:t>So it uses </a:t>
            </a:r>
            <a:r>
              <a:rPr lang="en-US" sz="2000" b="1" dirty="0" smtClean="0"/>
              <a:t>interface’s reference</a:t>
            </a:r>
            <a:r>
              <a:rPr lang="en-US" sz="2000" dirty="0" smtClean="0"/>
              <a:t> like below.</a:t>
            </a:r>
          </a:p>
          <a:p>
            <a:pPr lvl="1"/>
            <a:r>
              <a:rPr lang="en-US" sz="1600" b="1" dirty="0" err="1" smtClean="0"/>
              <a:t>SE.super.takeOOP</a:t>
            </a:r>
            <a:r>
              <a:rPr lang="en-US" sz="1600" b="1" dirty="0" smtClean="0"/>
              <a:t>();   or</a:t>
            </a:r>
          </a:p>
          <a:p>
            <a:pPr lvl="1"/>
            <a:r>
              <a:rPr lang="en-US" sz="1600" b="1" dirty="0" err="1" smtClean="0"/>
              <a:t>CS.super</a:t>
            </a:r>
            <a:r>
              <a:rPr lang="en-US" b="1" dirty="0" err="1" smtClean="0"/>
              <a:t>.takeOOP</a:t>
            </a:r>
            <a:r>
              <a:rPr lang="en-US" b="1" dirty="0" smtClean="0"/>
              <a:t>();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04801"/>
            <a:ext cx="6802437" cy="4572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-Through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4495800" cy="5791200"/>
          </a:xfrm>
        </p:spPr>
        <p:txBody>
          <a:bodyPr/>
          <a:lstStyle/>
          <a:p>
            <a:r>
              <a:rPr lang="en-US" sz="1800" b="1" dirty="0" smtClean="0"/>
              <a:t>interface</a:t>
            </a:r>
            <a:r>
              <a:rPr lang="en-US" sz="1800" dirty="0" smtClean="0"/>
              <a:t> A2 {</a:t>
            </a:r>
          </a:p>
          <a:p>
            <a:pPr lvl="1">
              <a:buNone/>
            </a:pPr>
            <a:r>
              <a:rPr lang="en-US" sz="1400" b="1" dirty="0" smtClean="0"/>
              <a:t>default</a:t>
            </a:r>
            <a:r>
              <a:rPr lang="en-US" sz="1400" dirty="0" smtClean="0"/>
              <a:t>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smtClean="0"/>
              <a:t>void</a:t>
            </a:r>
            <a:r>
              <a:rPr lang="en-US" sz="1400" dirty="0" smtClean="0"/>
              <a:t> </a:t>
            </a:r>
            <a:r>
              <a:rPr lang="en-US" sz="1400" dirty="0" err="1" smtClean="0"/>
              <a:t>msgA</a:t>
            </a:r>
            <a:r>
              <a:rPr lang="en-US" sz="1400" dirty="0" smtClean="0"/>
              <a:t>(){</a:t>
            </a:r>
          </a:p>
          <a:p>
            <a:pPr lvl="1"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mydata</a:t>
            </a:r>
            <a:r>
              <a:rPr lang="en-US" sz="1400" dirty="0" smtClean="0"/>
              <a:t>");}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interface</a:t>
            </a:r>
            <a:r>
              <a:rPr lang="en-US" sz="1800" dirty="0" smtClean="0"/>
              <a:t> A3 </a:t>
            </a:r>
            <a:r>
              <a:rPr lang="en-US" sz="1800" b="1" dirty="0" smtClean="0"/>
              <a:t>extends</a:t>
            </a:r>
            <a:r>
              <a:rPr lang="en-US" sz="1800" dirty="0" smtClean="0"/>
              <a:t> A2 {</a:t>
            </a:r>
          </a:p>
          <a:p>
            <a:pPr lvl="1">
              <a:buNone/>
            </a:pPr>
            <a:r>
              <a:rPr lang="en-US" sz="1400" b="1" dirty="0" smtClean="0"/>
              <a:t>default</a:t>
            </a:r>
            <a:r>
              <a:rPr lang="en-US" sz="1400" dirty="0" smtClean="0"/>
              <a:t>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smtClean="0"/>
              <a:t>void</a:t>
            </a:r>
            <a:r>
              <a:rPr lang="en-US" sz="1400" dirty="0" smtClean="0"/>
              <a:t> </a:t>
            </a:r>
            <a:r>
              <a:rPr lang="en-US" sz="1400" dirty="0" err="1" smtClean="0"/>
              <a:t>msgA</a:t>
            </a:r>
            <a:r>
              <a:rPr lang="en-US" sz="1400" dirty="0" smtClean="0"/>
              <a:t>(){</a:t>
            </a:r>
          </a:p>
          <a:p>
            <a:pPr lvl="1"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("boss-A's data");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	public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msgA3();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r>
              <a:rPr lang="en-US" sz="1800" dirty="0" smtClean="0"/>
              <a:t>  </a:t>
            </a:r>
            <a:r>
              <a:rPr lang="en-US" sz="1800" b="1" dirty="0" smtClean="0"/>
              <a:t>interface</a:t>
            </a:r>
            <a:r>
              <a:rPr lang="en-US" sz="1800" dirty="0" smtClean="0"/>
              <a:t> A4 </a:t>
            </a:r>
            <a:r>
              <a:rPr lang="en-US" sz="1800" b="1" dirty="0" smtClean="0"/>
              <a:t>extends</a:t>
            </a:r>
            <a:r>
              <a:rPr lang="en-US" sz="1800" dirty="0" smtClean="0"/>
              <a:t> A2{</a:t>
            </a:r>
          </a:p>
          <a:p>
            <a:pPr>
              <a:buNone/>
            </a:pPr>
            <a:r>
              <a:rPr lang="en-US" sz="1800" b="1" dirty="0" smtClean="0"/>
              <a:t>	default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dirty="0" err="1" smtClean="0"/>
              <a:t>msgA</a:t>
            </a:r>
            <a:r>
              <a:rPr lang="en-US" sz="1800" dirty="0" smtClean="0"/>
              <a:t>(){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</a:t>
            </a:r>
            <a:r>
              <a:rPr lang="en-US" sz="1800" b="1" i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student:A's</a:t>
            </a:r>
            <a:r>
              <a:rPr lang="en-US" sz="1800" dirty="0" smtClean="0"/>
              <a:t> data");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b="1" dirty="0" smtClean="0"/>
              <a:t>		public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msgA4();</a:t>
            </a:r>
          </a:p>
          <a:p>
            <a:pPr>
              <a:buNone/>
            </a:pPr>
            <a:r>
              <a:rPr lang="en-US" sz="1800" dirty="0" smtClean="0"/>
              <a:t>		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495800" cy="5943600"/>
          </a:xfrm>
        </p:spPr>
        <p:txBody>
          <a:bodyPr/>
          <a:lstStyle/>
          <a:p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class</a:t>
            </a:r>
            <a:r>
              <a:rPr lang="en-US" sz="1800" dirty="0" smtClean="0"/>
              <a:t> Test </a:t>
            </a:r>
            <a:r>
              <a:rPr lang="en-US" sz="1800" b="1" dirty="0" smtClean="0"/>
              <a:t>implements</a:t>
            </a:r>
            <a:r>
              <a:rPr lang="en-US" sz="1800" dirty="0" smtClean="0"/>
              <a:t> A3,A4{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dirty="0" err="1" smtClean="0"/>
              <a:t>msgA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{  A3.</a:t>
            </a:r>
            <a:r>
              <a:rPr lang="en-US" sz="1800" b="1" dirty="0" smtClean="0"/>
              <a:t>super</a:t>
            </a:r>
            <a:r>
              <a:rPr lang="en-US" sz="1800" dirty="0" smtClean="0"/>
              <a:t>.msgA();</a:t>
            </a:r>
          </a:p>
          <a:p>
            <a:pPr>
              <a:buNone/>
            </a:pPr>
            <a:r>
              <a:rPr lang="en-US" sz="1800" dirty="0" smtClean="0"/>
              <a:t>   		//A4.</a:t>
            </a:r>
            <a:r>
              <a:rPr lang="en-US" sz="1800" b="1" dirty="0" smtClean="0"/>
              <a:t>super</a:t>
            </a:r>
            <a:r>
              <a:rPr lang="en-US" sz="1800" dirty="0" smtClean="0"/>
              <a:t>.msgA();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b="1" dirty="0" smtClean="0"/>
              <a:t>         public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msgA3(){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</a:t>
            </a:r>
            <a:r>
              <a:rPr lang="en-US" sz="1800" b="1" i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boss:mydata</a:t>
            </a:r>
            <a:r>
              <a:rPr lang="en-US" sz="1800" dirty="0" smtClean="0"/>
              <a:t>");</a:t>
            </a:r>
          </a:p>
          <a:p>
            <a:pPr>
              <a:buNone/>
            </a:pPr>
            <a:r>
              <a:rPr lang="en-US" sz="1800" dirty="0" smtClean="0"/>
              <a:t>   		}</a:t>
            </a:r>
          </a:p>
          <a:p>
            <a:pPr>
              <a:buNone/>
            </a:pPr>
            <a:r>
              <a:rPr lang="en-US" sz="1800" b="1" dirty="0" smtClean="0"/>
              <a:t>	     public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msgA4(){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System.</a:t>
            </a:r>
            <a:r>
              <a:rPr lang="en-US" sz="1800" b="1" i="1" dirty="0" err="1" smtClean="0"/>
              <a:t>out</a:t>
            </a:r>
            <a:r>
              <a:rPr lang="en-US" sz="1800" dirty="0" err="1" smtClean="0"/>
              <a:t>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student:mydata</a:t>
            </a:r>
            <a:r>
              <a:rPr lang="en-US" sz="1800" dirty="0" smtClean="0"/>
              <a:t>");}</a:t>
            </a:r>
          </a:p>
          <a:p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en-US" sz="1800" b="1" dirty="0" smtClean="0"/>
              <a:t>void</a:t>
            </a:r>
            <a:r>
              <a:rPr lang="en-US" sz="1800" dirty="0" smtClean="0"/>
              <a:t>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</a:t>
            </a:r>
          </a:p>
          <a:p>
            <a:pPr>
              <a:buNone/>
            </a:pPr>
            <a:r>
              <a:rPr lang="en-US" sz="1800" dirty="0" smtClean="0"/>
              <a:t>Test d1=</a:t>
            </a:r>
            <a:r>
              <a:rPr lang="en-US" sz="1800" b="1" dirty="0" smtClean="0"/>
              <a:t>new </a:t>
            </a:r>
            <a:r>
              <a:rPr lang="en-US" sz="1800" dirty="0" smtClean="0"/>
              <a:t>Test();</a:t>
            </a:r>
          </a:p>
          <a:p>
            <a:pPr lvl="1"/>
            <a:r>
              <a:rPr lang="en-US" sz="1400" dirty="0" smtClean="0"/>
              <a:t>d1.msgA();</a:t>
            </a:r>
          </a:p>
          <a:p>
            <a:pPr lvl="1"/>
            <a:r>
              <a:rPr lang="en-US" sz="1400" dirty="0" smtClean="0"/>
              <a:t>d1.msgA3();</a:t>
            </a:r>
          </a:p>
          <a:p>
            <a:pPr lvl="1"/>
            <a:r>
              <a:rPr lang="en-US" sz="1400" dirty="0" smtClean="0"/>
              <a:t>d1.msgA4();		</a:t>
            </a:r>
          </a:p>
          <a:p>
            <a:pPr>
              <a:buNone/>
            </a:pPr>
            <a:r>
              <a:rPr lang="en-US" sz="1800" dirty="0" smtClean="0"/>
              <a:t>}}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 (HAS-A)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HAS-A relationship is based on usage, rather than inheritance. </a:t>
            </a:r>
          </a:p>
          <a:p>
            <a:pPr lvl="1"/>
            <a:r>
              <a:rPr lang="en-US" dirty="0" smtClean="0"/>
              <a:t> class A </a:t>
            </a:r>
            <a:r>
              <a:rPr lang="en-US" i="1" dirty="0" smtClean="0"/>
              <a:t>has-a</a:t>
            </a:r>
            <a:r>
              <a:rPr lang="en-US" dirty="0" smtClean="0"/>
              <a:t> relationship with class B, if code in class A has a reference to an instance of class B.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class Student{ </a:t>
            </a:r>
          </a:p>
          <a:p>
            <a:pPr lvl="2">
              <a:buNone/>
            </a:pPr>
            <a:r>
              <a:rPr lang="en-US" sz="2000" b="1" dirty="0" smtClean="0"/>
              <a:t>String name;</a:t>
            </a:r>
          </a:p>
          <a:p>
            <a:pPr lvl="2">
              <a:buNone/>
            </a:pPr>
            <a:r>
              <a:rPr lang="en-US" sz="2000" b="1" dirty="0" smtClean="0"/>
              <a:t> Address ad;</a:t>
            </a:r>
          </a:p>
          <a:p>
            <a:pPr lvl="1">
              <a:buNone/>
            </a:pPr>
            <a:r>
              <a:rPr lang="en-US" b="1" dirty="0" smtClean="0"/>
              <a:t>}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We can say that </a:t>
            </a:r>
          </a:p>
          <a:p>
            <a:pPr lvl="1">
              <a:buNone/>
            </a:pPr>
            <a:r>
              <a:rPr lang="en-US" b="1" dirty="0" smtClean="0"/>
              <a:t>Student</a:t>
            </a:r>
            <a:r>
              <a:rPr lang="en-US" dirty="0" smtClean="0"/>
              <a:t> has-a </a:t>
            </a:r>
            <a:r>
              <a:rPr lang="en-US" b="1" dirty="0" smtClean="0"/>
              <a:t>Address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Student code can use Address reference to invoke methods on the </a:t>
            </a:r>
            <a:r>
              <a:rPr lang="en-US" b="1" dirty="0" smtClean="0"/>
              <a:t>Address</a:t>
            </a:r>
            <a:r>
              <a:rPr lang="en-US" dirty="0" smtClean="0"/>
              <a:t>, and get </a:t>
            </a:r>
            <a:r>
              <a:rPr lang="en-US" b="1" dirty="0" smtClean="0"/>
              <a:t>Address</a:t>
            </a:r>
            <a:r>
              <a:rPr lang="en-US" dirty="0" smtClean="0"/>
              <a:t> behavior.</a:t>
            </a:r>
            <a:endParaRPr lang="en-US" sz="2800" dirty="0" smtClean="0"/>
          </a:p>
          <a:p>
            <a:pPr lvl="1"/>
            <a:r>
              <a:rPr lang="en-US" dirty="0" smtClean="0"/>
              <a:t>Aggregation allow you to design classes that follow good Object Oriented practices.(provide code reusability).</a:t>
            </a:r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5" name="Picture 4" descr="Aggregation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590800"/>
            <a:ext cx="3714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4572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572000" cy="5715000"/>
          </a:xfrm>
        </p:spPr>
        <p:txBody>
          <a:bodyPr/>
          <a:lstStyle/>
          <a:p>
            <a:r>
              <a:rPr lang="en-US" sz="2000" b="1" dirty="0" smtClean="0"/>
              <a:t>class Author{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800" dirty="0" smtClean="0"/>
              <a:t>String </a:t>
            </a:r>
            <a:r>
              <a:rPr lang="en-US" sz="1800" dirty="0" err="1" smtClean="0"/>
              <a:t>authorName</a:t>
            </a:r>
            <a:r>
              <a:rPr lang="en-US" sz="1800" dirty="0" smtClean="0"/>
              <a:t>; </a:t>
            </a:r>
          </a:p>
          <a:p>
            <a:pPr lvl="1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age; </a:t>
            </a:r>
          </a:p>
          <a:p>
            <a:pPr lvl="1">
              <a:buNone/>
            </a:pPr>
            <a:r>
              <a:rPr lang="en-US" sz="1800" b="1" dirty="0" smtClean="0"/>
              <a:t>Author(String </a:t>
            </a:r>
            <a:r>
              <a:rPr lang="en-US" sz="1800" b="1" dirty="0" err="1" smtClean="0"/>
              <a:t>name,int</a:t>
            </a:r>
            <a:r>
              <a:rPr lang="en-US" sz="1800" b="1" dirty="0" smtClean="0"/>
              <a:t> age</a:t>
            </a:r>
            <a:r>
              <a:rPr lang="en-US" sz="1800" dirty="0" smtClean="0"/>
              <a:t>){</a:t>
            </a:r>
          </a:p>
          <a:p>
            <a:pPr lvl="2">
              <a:buNone/>
            </a:pPr>
            <a:r>
              <a:rPr lang="en-US" sz="1600" dirty="0" err="1" smtClean="0"/>
              <a:t>this.authorName</a:t>
            </a:r>
            <a:r>
              <a:rPr lang="en-US" sz="1600" dirty="0" smtClean="0"/>
              <a:t>=name;  </a:t>
            </a:r>
          </a:p>
          <a:p>
            <a:pPr lvl="2">
              <a:buNone/>
            </a:pPr>
            <a:r>
              <a:rPr lang="en-US" sz="1600" dirty="0" err="1" smtClean="0"/>
              <a:t>this.age</a:t>
            </a:r>
            <a:r>
              <a:rPr lang="en-US" sz="1600" dirty="0" smtClean="0"/>
              <a:t>=age; </a:t>
            </a:r>
          </a:p>
          <a:p>
            <a:pPr lvl="1">
              <a:buNone/>
            </a:pPr>
            <a:r>
              <a:rPr lang="en-US" sz="2000" dirty="0" smtClean="0"/>
              <a:t> }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800" b="1" dirty="0" smtClean="0"/>
              <a:t>public String </a:t>
            </a:r>
            <a:r>
              <a:rPr lang="en-US" sz="1800" b="1" dirty="0" err="1" smtClean="0"/>
              <a:t>getAuthorName</a:t>
            </a:r>
            <a:r>
              <a:rPr lang="en-US" sz="1800" b="1" dirty="0" smtClean="0"/>
              <a:t>()</a:t>
            </a:r>
          </a:p>
          <a:p>
            <a:pPr lvl="2">
              <a:buNone/>
            </a:pPr>
            <a:r>
              <a:rPr lang="en-US" sz="1600" dirty="0" smtClean="0"/>
              <a:t> {  return </a:t>
            </a:r>
            <a:r>
              <a:rPr lang="en-US" sz="1600" dirty="0" err="1" smtClean="0"/>
              <a:t>authorName</a:t>
            </a:r>
            <a:r>
              <a:rPr lang="en-US" sz="1600" dirty="0" smtClean="0"/>
              <a:t>; }</a:t>
            </a:r>
          </a:p>
          <a:p>
            <a:pPr lvl="1">
              <a:buNone/>
            </a:pPr>
            <a:r>
              <a:rPr lang="en-US" sz="1800" b="1" dirty="0" smtClean="0"/>
              <a:t>public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getAge</a:t>
            </a:r>
            <a:r>
              <a:rPr lang="en-US" sz="1800" b="1" dirty="0" smtClean="0"/>
              <a:t>() </a:t>
            </a:r>
          </a:p>
          <a:p>
            <a:pPr lvl="2">
              <a:buNone/>
            </a:pPr>
            <a:r>
              <a:rPr lang="en-US" sz="1600" dirty="0" smtClean="0"/>
              <a:t>{  return age; } </a:t>
            </a:r>
          </a:p>
          <a:p>
            <a:pPr lvl="1">
              <a:buNone/>
            </a:pPr>
            <a:r>
              <a:rPr lang="en-US" sz="1800" b="1" dirty="0" smtClean="0"/>
              <a:t>public String </a:t>
            </a:r>
            <a:r>
              <a:rPr lang="en-US" sz="1800" b="1" dirty="0" err="1" smtClean="0"/>
              <a:t>getPlace</a:t>
            </a:r>
            <a:r>
              <a:rPr lang="en-US" sz="1800" b="1" dirty="0" smtClean="0"/>
              <a:t>() </a:t>
            </a:r>
          </a:p>
          <a:p>
            <a:pPr lvl="2">
              <a:buNone/>
            </a:pPr>
            <a:r>
              <a:rPr lang="en-US" sz="1600" dirty="0" smtClean="0"/>
              <a:t>{  return place; }</a:t>
            </a:r>
          </a:p>
          <a:p>
            <a:r>
              <a:rPr lang="en-US" sz="2000" dirty="0" smtClean="0"/>
              <a:t>}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304800"/>
            <a:ext cx="4495800" cy="6324600"/>
          </a:xfrm>
        </p:spPr>
        <p:txBody>
          <a:bodyPr/>
          <a:lstStyle/>
          <a:p>
            <a:r>
              <a:rPr lang="en-US" sz="2000" b="1" dirty="0" smtClean="0"/>
              <a:t>class Book{</a:t>
            </a:r>
          </a:p>
          <a:p>
            <a:pPr lvl="1">
              <a:buNone/>
            </a:pPr>
            <a:r>
              <a:rPr lang="en-US" sz="1600" dirty="0" smtClean="0"/>
              <a:t> String name; </a:t>
            </a:r>
          </a:p>
          <a:p>
            <a:pPr lvl="1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price; </a:t>
            </a:r>
          </a:p>
          <a:p>
            <a:pPr lvl="1">
              <a:buNone/>
            </a:pPr>
            <a:r>
              <a:rPr lang="en-US" sz="1600" b="1" dirty="0" smtClean="0"/>
              <a:t>Author auth; </a:t>
            </a:r>
          </a:p>
          <a:p>
            <a:pPr>
              <a:buNone/>
            </a:pPr>
            <a:r>
              <a:rPr lang="en-US" sz="1800" b="1" dirty="0" smtClean="0"/>
              <a:t>Book(String </a:t>
            </a:r>
            <a:r>
              <a:rPr lang="en-US" sz="1800" b="1" dirty="0" err="1" smtClean="0"/>
              <a:t>n,int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p,Author</a:t>
            </a:r>
            <a:r>
              <a:rPr lang="en-US" sz="1800" b="1" dirty="0" smtClean="0"/>
              <a:t> at) {</a:t>
            </a:r>
          </a:p>
          <a:p>
            <a:pPr lvl="1">
              <a:buNone/>
            </a:pPr>
            <a:r>
              <a:rPr lang="en-US" sz="1600" dirty="0" smtClean="0"/>
              <a:t>this.name=n; 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this.price</a:t>
            </a:r>
            <a:r>
              <a:rPr lang="en-US" sz="1600" dirty="0" smtClean="0"/>
              <a:t>=p;  </a:t>
            </a:r>
          </a:p>
          <a:p>
            <a:pPr lvl="1">
              <a:buNone/>
            </a:pPr>
            <a:r>
              <a:rPr lang="en-US" sz="1600" dirty="0" err="1" smtClean="0"/>
              <a:t>this.auth</a:t>
            </a:r>
            <a:r>
              <a:rPr lang="en-US" sz="1600" dirty="0" smtClean="0"/>
              <a:t>=at; }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1800" b="1" dirty="0" smtClean="0"/>
              <a:t>public void </a:t>
            </a:r>
            <a:r>
              <a:rPr lang="en-US" sz="1800" b="1" dirty="0" err="1" smtClean="0"/>
              <a:t>showDetail</a:t>
            </a:r>
            <a:r>
              <a:rPr lang="en-US" sz="1800" b="1" dirty="0" smtClean="0"/>
              <a:t>()</a:t>
            </a:r>
          </a:p>
          <a:p>
            <a:pPr lvl="1">
              <a:buNone/>
            </a:pPr>
            <a:r>
              <a:rPr lang="en-US" sz="1600" dirty="0" smtClean="0"/>
              <a:t> {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("Book is"+name);</a:t>
            </a:r>
          </a:p>
          <a:p>
            <a:pPr lvl="1"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("price "+price);</a:t>
            </a:r>
          </a:p>
          <a:p>
            <a:pPr lvl="1"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("Author is "+</a:t>
            </a:r>
            <a:r>
              <a:rPr lang="en-US" sz="1600" dirty="0" err="1" smtClean="0"/>
              <a:t>auth.getAuthorName</a:t>
            </a:r>
            <a:r>
              <a:rPr lang="en-US" sz="1600" dirty="0" smtClean="0"/>
              <a:t>()); }}</a:t>
            </a:r>
          </a:p>
          <a:p>
            <a:r>
              <a:rPr lang="en-US" sz="2000" b="1" dirty="0" smtClean="0"/>
              <a:t> class Test{ </a:t>
            </a:r>
          </a:p>
          <a:p>
            <a:pPr lvl="1"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  Author </a:t>
            </a:r>
            <a:r>
              <a:rPr lang="en-US" sz="1800" dirty="0" err="1" smtClean="0"/>
              <a:t>ath</a:t>
            </a:r>
            <a:r>
              <a:rPr lang="en-US" sz="1800" dirty="0" smtClean="0"/>
              <a:t>=new Author(“TK",25); </a:t>
            </a:r>
          </a:p>
          <a:p>
            <a:pPr lvl="1">
              <a:buNone/>
            </a:pPr>
            <a:r>
              <a:rPr lang="en-US" sz="1800" dirty="0" smtClean="0"/>
              <a:t>	Book b=new Book("Java",300,ath);  </a:t>
            </a:r>
            <a:r>
              <a:rPr lang="en-US" sz="1800" dirty="0" err="1" smtClean="0"/>
              <a:t>b.showDetail</a:t>
            </a:r>
            <a:r>
              <a:rPr lang="en-US" sz="1800" dirty="0" smtClean="0"/>
              <a:t>();</a:t>
            </a:r>
          </a:p>
          <a:p>
            <a:pPr lvl="1">
              <a:buNone/>
            </a:pPr>
            <a:r>
              <a:rPr lang="en-US" sz="1800" dirty="0" smtClean="0"/>
              <a:t> }}</a:t>
            </a:r>
          </a:p>
          <a:p>
            <a:pPr lvl="1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When to use Inheritance and Aggregation?</a:t>
            </a:r>
          </a:p>
          <a:p>
            <a:pPr lvl="1"/>
            <a:r>
              <a:rPr lang="en-US" dirty="0" smtClean="0"/>
              <a:t>When you need to use property and </a:t>
            </a:r>
            <a:r>
              <a:rPr lang="en-US" dirty="0" err="1" smtClean="0"/>
              <a:t>behaviour</a:t>
            </a:r>
            <a:r>
              <a:rPr lang="en-US" dirty="0" smtClean="0"/>
              <a:t> of a class without modifying it inside your class. In such case </a:t>
            </a:r>
            <a:r>
              <a:rPr lang="en-US" b="1" dirty="0" smtClean="0"/>
              <a:t>Aggregation</a:t>
            </a:r>
            <a:r>
              <a:rPr lang="en-US" dirty="0" smtClean="0"/>
              <a:t> is a better option. </a:t>
            </a:r>
          </a:p>
          <a:p>
            <a:pPr lvl="1"/>
            <a:r>
              <a:rPr lang="en-US" dirty="0" smtClean="0"/>
              <a:t>Whereas when you need to use and modify property and </a:t>
            </a:r>
            <a:r>
              <a:rPr lang="en-US" dirty="0" err="1" smtClean="0"/>
              <a:t>behaviour</a:t>
            </a:r>
            <a:r>
              <a:rPr lang="en-US" dirty="0" smtClean="0"/>
              <a:t> of a class inside your class, its best to use </a:t>
            </a:r>
            <a:r>
              <a:rPr lang="en-US" b="1" dirty="0" smtClean="0"/>
              <a:t>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Reading Assignment???</a:t>
            </a:r>
          </a:p>
          <a:p>
            <a:pPr lvl="1"/>
            <a:r>
              <a:rPr lang="en-US" b="1" i="1" dirty="0" smtClean="0"/>
              <a:t>What is Composition in java?</a:t>
            </a:r>
            <a:endParaRPr lang="en-US" sz="1400" b="1" i="1" dirty="0" smtClean="0"/>
          </a:p>
          <a:p>
            <a:pPr lvl="2"/>
            <a:r>
              <a:rPr lang="en-US" sz="2000" dirty="0" smtClean="0"/>
              <a:t>Composition is restricted form of Aggregation. </a:t>
            </a:r>
          </a:p>
          <a:p>
            <a:pPr lvl="3"/>
            <a:r>
              <a:rPr lang="en-US" sz="1800" dirty="0" err="1" smtClean="0"/>
              <a:t>Eg</a:t>
            </a:r>
            <a:r>
              <a:rPr lang="en-US" sz="1800" dirty="0" smtClean="0"/>
              <a:t> a class </a:t>
            </a:r>
            <a:r>
              <a:rPr lang="en-US" sz="1800" b="1" dirty="0" smtClean="0"/>
              <a:t>Dog</a:t>
            </a:r>
            <a:r>
              <a:rPr lang="en-US" sz="1800" dirty="0" smtClean="0"/>
              <a:t> can not exist without </a:t>
            </a:r>
            <a:r>
              <a:rPr lang="en-US" sz="1800" b="1" dirty="0" smtClean="0"/>
              <a:t>Leg</a:t>
            </a:r>
          </a:p>
          <a:p>
            <a:pPr lvl="3"/>
            <a:r>
              <a:rPr lang="en-US" sz="1800" dirty="0" smtClean="0"/>
              <a:t>a class </a:t>
            </a:r>
            <a:r>
              <a:rPr lang="en-US" sz="1800" b="1" dirty="0" smtClean="0"/>
              <a:t>Car</a:t>
            </a:r>
            <a:r>
              <a:rPr lang="en-US" sz="1800" dirty="0" smtClean="0"/>
              <a:t> cannot exist without </a:t>
            </a:r>
            <a:r>
              <a:rPr lang="en-US" sz="1800" b="1" dirty="0" smtClean="0"/>
              <a:t>Engine</a:t>
            </a:r>
            <a:r>
              <a:rPr lang="en-US" sz="1800" dirty="0" smtClean="0"/>
              <a:t>.</a:t>
            </a:r>
          </a:p>
          <a:p>
            <a:pPr lvl="2"/>
            <a:r>
              <a:rPr lang="en-US" sz="2000" b="1" dirty="0" smtClean="0"/>
              <a:t>What is anonymous class in java?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562600"/>
          </a:xfrm>
        </p:spPr>
        <p:txBody>
          <a:bodyPr/>
          <a:lstStyle/>
          <a:p>
            <a:r>
              <a:rPr lang="en-US" dirty="0" smtClean="0"/>
              <a:t>A class within another class is known as Nested class. </a:t>
            </a:r>
          </a:p>
          <a:p>
            <a:r>
              <a:rPr lang="en-US" dirty="0" smtClean="0"/>
              <a:t>The scope of the nested is bounded by the scope of its enclosing class.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1. Static Nested Class</a:t>
            </a:r>
          </a:p>
          <a:p>
            <a:pPr lvl="1"/>
            <a:r>
              <a:rPr lang="en-US" dirty="0" smtClean="0"/>
              <a:t>A static nested class is the one that has </a:t>
            </a:r>
            <a:r>
              <a:rPr lang="en-US" b="1" dirty="0" smtClean="0"/>
              <a:t>static</a:t>
            </a:r>
            <a:r>
              <a:rPr lang="en-US" dirty="0" smtClean="0"/>
              <a:t> modifier applied. Because it is static it cannot refer to non-static members of its enclosing class directly. </a:t>
            </a:r>
          </a:p>
          <a:p>
            <a:pPr lvl="1"/>
            <a:r>
              <a:rPr lang="en-US" dirty="0" smtClean="0"/>
              <a:t>Because of this restriction static nested class is seldom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pic>
        <p:nvPicPr>
          <p:cNvPr id="5" name="Picture 4" descr="Nested classes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81200"/>
            <a:ext cx="4762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562600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2. Non-static Nested class</a:t>
            </a:r>
          </a:p>
          <a:p>
            <a:pPr lvl="1"/>
            <a:r>
              <a:rPr lang="en-US" dirty="0" smtClean="0"/>
              <a:t>Non-static Nested class is most important type ( </a:t>
            </a:r>
            <a:r>
              <a:rPr lang="en-US" b="1" dirty="0" smtClean="0"/>
              <a:t>Inner</a:t>
            </a:r>
            <a:r>
              <a:rPr lang="en-US" dirty="0" smtClean="0"/>
              <a:t> class). </a:t>
            </a:r>
          </a:p>
          <a:p>
            <a:pPr lvl="1"/>
            <a:r>
              <a:rPr lang="en-US" dirty="0" smtClean="0"/>
              <a:t>It has access to all variables and methods of </a:t>
            </a:r>
            <a:r>
              <a:rPr lang="en-US" b="1" dirty="0" smtClean="0"/>
              <a:t>Outer</a:t>
            </a:r>
            <a:r>
              <a:rPr lang="en-US" dirty="0" smtClean="0"/>
              <a:t> class and may refer to them directly. </a:t>
            </a:r>
          </a:p>
          <a:p>
            <a:pPr lvl="1"/>
            <a:r>
              <a:rPr lang="en-US" dirty="0" smtClean="0"/>
              <a:t>But the reverse is not true, that is, </a:t>
            </a:r>
            <a:r>
              <a:rPr lang="en-US" b="1" dirty="0" smtClean="0"/>
              <a:t>Outer</a:t>
            </a:r>
            <a:r>
              <a:rPr lang="en-US" dirty="0" smtClean="0"/>
              <a:t> class cannot directly access members of </a:t>
            </a:r>
            <a:r>
              <a:rPr lang="en-US" b="1" dirty="0" smtClean="0"/>
              <a:t>Inner</a:t>
            </a:r>
            <a:r>
              <a:rPr lang="en-US" dirty="0" smtClean="0"/>
              <a:t> class.</a:t>
            </a:r>
          </a:p>
          <a:p>
            <a:pPr lvl="1"/>
            <a:r>
              <a:rPr lang="en-US" dirty="0" smtClean="0"/>
              <a:t>an </a:t>
            </a:r>
            <a:r>
              <a:rPr lang="en-US" b="1" dirty="0" smtClean="0"/>
              <a:t>Inner</a:t>
            </a:r>
            <a:r>
              <a:rPr lang="en-US" dirty="0" smtClean="0"/>
              <a:t> class can be created only within the scope of </a:t>
            </a:r>
            <a:r>
              <a:rPr lang="en-US" b="1" dirty="0" smtClean="0"/>
              <a:t>Outer</a:t>
            </a:r>
            <a:r>
              <a:rPr lang="en-US" dirty="0" smtClean="0"/>
              <a:t> class.</a:t>
            </a:r>
          </a:p>
          <a:p>
            <a:pPr lvl="2"/>
            <a:r>
              <a:rPr lang="en-US" dirty="0" smtClean="0"/>
              <a:t> </a:t>
            </a:r>
            <a:r>
              <a:rPr lang="en-US" sz="2000" dirty="0" smtClean="0"/>
              <a:t>Java compiler generates an error if any code outside </a:t>
            </a:r>
            <a:r>
              <a:rPr lang="en-US" sz="2000" b="1" dirty="0" smtClean="0"/>
              <a:t>Outer</a:t>
            </a:r>
            <a:r>
              <a:rPr lang="en-US" sz="2000" dirty="0" smtClean="0"/>
              <a:t> class attempts to instantiate </a:t>
            </a:r>
            <a:r>
              <a:rPr lang="en-US" sz="2000" b="1" dirty="0" err="1" smtClean="0"/>
              <a:t>Inner</a:t>
            </a:r>
            <a:r>
              <a:rPr lang="en-US" sz="2000" dirty="0" err="1" smtClean="0"/>
              <a:t>class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pic>
        <p:nvPicPr>
          <p:cNvPr id="5" name="Picture 4" descr="Non-static Nested classes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4196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562600"/>
          </a:xfrm>
        </p:spPr>
        <p:txBody>
          <a:bodyPr/>
          <a:lstStyle/>
          <a:p>
            <a:r>
              <a:rPr lang="en-US" dirty="0" smtClean="0"/>
              <a:t>Inheritance defines </a:t>
            </a:r>
            <a:r>
              <a:rPr lang="en-US" b="1" dirty="0" smtClean="0"/>
              <a:t>is-a</a:t>
            </a:r>
            <a:r>
              <a:rPr lang="en-US" dirty="0" smtClean="0"/>
              <a:t> relationship between a Super class and its Subclass. </a:t>
            </a:r>
          </a:p>
          <a:p>
            <a:r>
              <a:rPr lang="en-US" b="1" dirty="0" smtClean="0"/>
              <a:t>extends and implements </a:t>
            </a:r>
            <a:r>
              <a:rPr lang="en-US" dirty="0" smtClean="0"/>
              <a:t>keywords are used to describe inheritance in Java.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super class (a base class)..A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subclass (a. derived class, extended class)…B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81400"/>
            <a:ext cx="685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02437" cy="533400"/>
          </a:xfrm>
        </p:spPr>
        <p:txBody>
          <a:bodyPr/>
          <a:lstStyle/>
          <a:p>
            <a:r>
              <a:rPr lang="en-US" dirty="0" smtClean="0"/>
              <a:t>Example:-</a:t>
            </a:r>
            <a:r>
              <a:rPr lang="en-US" sz="2000" dirty="0" smtClean="0"/>
              <a:t>1(member)&amp;2(local)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648200" cy="5791200"/>
          </a:xfrm>
        </p:spPr>
        <p:txBody>
          <a:bodyPr/>
          <a:lstStyle/>
          <a:p>
            <a:r>
              <a:rPr lang="en-US" sz="1800" b="1" dirty="0" smtClean="0"/>
              <a:t>class Outer{</a:t>
            </a:r>
          </a:p>
          <a:p>
            <a:pPr lvl="1">
              <a:buNone/>
            </a:pPr>
            <a:r>
              <a:rPr lang="en-US" sz="1800" dirty="0" smtClean="0"/>
              <a:t> public void display() {</a:t>
            </a:r>
          </a:p>
          <a:p>
            <a:pPr lvl="2">
              <a:buNone/>
            </a:pPr>
            <a:r>
              <a:rPr lang="en-US" sz="1800" dirty="0" smtClean="0"/>
              <a:t>  Inner in=new Inner();</a:t>
            </a:r>
          </a:p>
          <a:p>
            <a:pPr lvl="2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in.show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 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class Inner {  </a:t>
            </a:r>
          </a:p>
          <a:p>
            <a:pPr lvl="2">
              <a:buNone/>
            </a:pPr>
            <a:r>
              <a:rPr lang="en-US" sz="1800" dirty="0" smtClean="0"/>
              <a:t>public void show()  { </a:t>
            </a:r>
          </a:p>
          <a:p>
            <a:pPr lvl="2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("Inside inner");  </a:t>
            </a:r>
          </a:p>
          <a:p>
            <a:pPr lvl="1">
              <a:buNone/>
            </a:pPr>
            <a:r>
              <a:rPr lang="en-US" sz="1800" dirty="0" smtClean="0"/>
              <a:t>}  }</a:t>
            </a:r>
          </a:p>
          <a:p>
            <a:pPr>
              <a:buNone/>
            </a:pPr>
            <a:r>
              <a:rPr lang="en-US" sz="1800" dirty="0" smtClean="0"/>
              <a:t>} </a:t>
            </a:r>
          </a:p>
          <a:p>
            <a:pPr>
              <a:buNone/>
            </a:pPr>
            <a:r>
              <a:rPr lang="en-US" sz="1800" b="1" dirty="0" smtClean="0"/>
              <a:t>class Test{ </a:t>
            </a:r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{  Outer </a:t>
            </a:r>
            <a:r>
              <a:rPr lang="en-US" sz="1800" dirty="0" err="1" smtClean="0"/>
              <a:t>ot</a:t>
            </a:r>
            <a:r>
              <a:rPr lang="en-US" sz="1800" dirty="0" smtClean="0"/>
              <a:t>=new Outer();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ot.display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}}</a:t>
            </a:r>
            <a:r>
              <a:rPr lang="en-US" sz="1800" b="1" dirty="0" smtClean="0"/>
              <a:t>Output?   </a:t>
            </a:r>
          </a:p>
          <a:p>
            <a:pPr>
              <a:buNone/>
            </a:pPr>
            <a:r>
              <a:rPr lang="en-US" sz="1800" b="1" dirty="0" smtClean="0"/>
              <a:t>		 Inside Inner</a:t>
            </a:r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304800"/>
            <a:ext cx="4267200" cy="6324600"/>
          </a:xfrm>
        </p:spPr>
        <p:txBody>
          <a:bodyPr/>
          <a:lstStyle/>
          <a:p>
            <a:r>
              <a:rPr lang="en-US" sz="1800" b="1" dirty="0" smtClean="0"/>
              <a:t>class Outer{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count; </a:t>
            </a:r>
          </a:p>
          <a:p>
            <a:pPr lvl="1">
              <a:buNone/>
            </a:pPr>
            <a:r>
              <a:rPr lang="en-US" sz="1800" dirty="0" smtClean="0"/>
              <a:t>public void display() { </a:t>
            </a:r>
          </a:p>
          <a:p>
            <a:pPr lvl="1">
              <a:buNone/>
            </a:pPr>
            <a:r>
              <a:rPr lang="en-US" sz="1800" dirty="0" smtClean="0"/>
              <a:t>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=0;i&lt;5;i++)  { </a:t>
            </a:r>
          </a:p>
          <a:p>
            <a:pPr lvl="2">
              <a:buNone/>
            </a:pPr>
            <a:r>
              <a:rPr lang="en-US" sz="1400" dirty="0" smtClean="0"/>
              <a:t>  </a:t>
            </a:r>
            <a:r>
              <a:rPr lang="en-US" sz="1800" b="1" dirty="0" smtClean="0"/>
              <a:t>class Inner {         </a:t>
            </a:r>
          </a:p>
          <a:p>
            <a:pPr lvl="2">
              <a:buNone/>
            </a:pPr>
            <a:r>
              <a:rPr lang="en-US" sz="1800" dirty="0" smtClean="0"/>
              <a:t>   public void show()  </a:t>
            </a:r>
          </a:p>
          <a:p>
            <a:pPr lvl="2">
              <a:buNone/>
            </a:pPr>
            <a:r>
              <a:rPr lang="en-US" sz="1800" dirty="0" smtClean="0"/>
              <a:t>    {   </a:t>
            </a:r>
          </a:p>
          <a:p>
            <a:pPr lvl="2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("Inside inner "+(count++));   </a:t>
            </a:r>
          </a:p>
          <a:p>
            <a:pPr lvl="2">
              <a:buNone/>
            </a:pPr>
            <a:r>
              <a:rPr lang="en-US" sz="1800" dirty="0" smtClean="0"/>
              <a:t> }    }</a:t>
            </a:r>
            <a:r>
              <a:rPr lang="en-US" sz="1400" dirty="0" smtClean="0"/>
              <a:t> </a:t>
            </a:r>
          </a:p>
          <a:p>
            <a:pPr lvl="1">
              <a:buNone/>
            </a:pPr>
            <a:r>
              <a:rPr lang="en-US" sz="1800" b="1" dirty="0" smtClean="0"/>
              <a:t>  Inner in=new Inner(); </a:t>
            </a:r>
          </a:p>
          <a:p>
            <a:pPr lvl="1"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in.show</a:t>
            </a:r>
            <a:r>
              <a:rPr lang="en-US" sz="1800" b="1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 } }} </a:t>
            </a:r>
          </a:p>
          <a:p>
            <a:r>
              <a:rPr lang="en-US" sz="1800" b="1" dirty="0" smtClean="0"/>
              <a:t>class Test{ </a:t>
            </a:r>
          </a:p>
          <a:p>
            <a:pPr lvl="1"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  Outer </a:t>
            </a:r>
            <a:r>
              <a:rPr lang="en-US" sz="1600" dirty="0" err="1" smtClean="0"/>
              <a:t>ot</a:t>
            </a:r>
            <a:r>
              <a:rPr lang="en-US" sz="1600" dirty="0" smtClean="0"/>
              <a:t>=new Outer();  </a:t>
            </a:r>
          </a:p>
          <a:p>
            <a:pPr lvl="1">
              <a:buNone/>
            </a:pPr>
            <a:r>
              <a:rPr lang="en-US" sz="1600" dirty="0" err="1" smtClean="0"/>
              <a:t>ot.display</a:t>
            </a:r>
            <a:r>
              <a:rPr lang="en-US" sz="1600" dirty="0" smtClean="0"/>
              <a:t>();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/>
            <a:r>
              <a:rPr lang="en-US" sz="1600" b="1" dirty="0" smtClean="0"/>
              <a:t>Output??</a:t>
            </a:r>
          </a:p>
          <a:p>
            <a:pPr lvl="2"/>
            <a:r>
              <a:rPr lang="en-US" sz="1400" b="1" dirty="0" smtClean="0"/>
              <a:t>(Note K++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++k..?)</a:t>
            </a: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28601"/>
            <a:ext cx="4953000" cy="457200"/>
          </a:xfrm>
        </p:spPr>
        <p:txBody>
          <a:bodyPr/>
          <a:lstStyle/>
          <a:p>
            <a:r>
              <a:rPr lang="en-US" sz="2800" dirty="0" smtClean="0"/>
              <a:t>Predict output?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724400" cy="5943600"/>
          </a:xfrm>
        </p:spPr>
        <p:txBody>
          <a:bodyPr/>
          <a:lstStyle/>
          <a:p>
            <a:r>
              <a:rPr lang="en-US" sz="1800" b="1" dirty="0" smtClean="0"/>
              <a:t>class Outer1{</a:t>
            </a:r>
          </a:p>
          <a:p>
            <a:pPr lvl="1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x=2;</a:t>
            </a:r>
          </a:p>
          <a:p>
            <a:pPr lvl="1">
              <a:buNone/>
            </a:pPr>
            <a:r>
              <a:rPr lang="en-US" sz="1800" dirty="0" smtClean="0"/>
              <a:t> public void sum() {</a:t>
            </a:r>
          </a:p>
          <a:p>
            <a:pPr lvl="1">
              <a:buNone/>
            </a:pPr>
            <a:r>
              <a:rPr lang="en-US" sz="1800" dirty="0" smtClean="0"/>
              <a:t>  Inner in=new Inner();</a:t>
            </a:r>
          </a:p>
          <a:p>
            <a:pPr lvl="1">
              <a:buNone/>
            </a:pP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 smtClean="0"/>
              <a:t>( </a:t>
            </a:r>
            <a:r>
              <a:rPr lang="en-US" sz="1800" i="1" dirty="0" err="1" smtClean="0"/>
              <a:t>in.product</a:t>
            </a:r>
            <a:r>
              <a:rPr lang="en-US" sz="1800" i="1" dirty="0" smtClean="0"/>
              <a:t>()); </a:t>
            </a:r>
          </a:p>
          <a:p>
            <a:pPr lvl="1">
              <a:buNone/>
            </a:pP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 smtClean="0"/>
              <a:t>( in.product2()); </a:t>
            </a:r>
          </a:p>
          <a:p>
            <a:pPr lvl="1">
              <a:buNone/>
            </a:pPr>
            <a:r>
              <a:rPr lang="en-US" sz="1800" dirty="0" smtClean="0"/>
              <a:t> }</a:t>
            </a:r>
          </a:p>
          <a:p>
            <a:pPr lvl="1">
              <a:buNone/>
            </a:pPr>
            <a:r>
              <a:rPr lang="en-US" sz="1800" dirty="0" smtClean="0"/>
              <a:t> public void sum2() {</a:t>
            </a:r>
          </a:p>
          <a:p>
            <a:pPr lvl="1">
              <a:buNone/>
            </a:pPr>
            <a:r>
              <a:rPr lang="en-US" sz="1800" b="1" dirty="0" smtClean="0"/>
              <a:t>//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("result="+(</a:t>
            </a:r>
            <a:r>
              <a:rPr lang="en-US" sz="1800" b="1" dirty="0" err="1" smtClean="0"/>
              <a:t>x+v</a:t>
            </a:r>
            <a:r>
              <a:rPr lang="en-US" sz="1800" b="1" dirty="0" smtClean="0"/>
              <a:t>));//</a:t>
            </a:r>
            <a:r>
              <a:rPr lang="en-US" sz="1800" b="1" u="sng" dirty="0" err="1" smtClean="0"/>
              <a:t>accesing</a:t>
            </a:r>
            <a:r>
              <a:rPr lang="en-US" sz="1800" b="1" u="sng" dirty="0" smtClean="0"/>
              <a:t> inner-class data in outer</a:t>
            </a:r>
          </a:p>
          <a:p>
            <a:pPr lvl="1">
              <a:buNone/>
            </a:pPr>
            <a:r>
              <a:rPr lang="en-US" sz="1800" dirty="0" smtClean="0"/>
              <a:t> }</a:t>
            </a:r>
          </a:p>
          <a:p>
            <a:r>
              <a:rPr lang="en-US" sz="1800" dirty="0" smtClean="0"/>
              <a:t> //Inner </a:t>
            </a:r>
            <a:r>
              <a:rPr lang="en-US" sz="1800" u="sng" dirty="0" err="1" smtClean="0"/>
              <a:t>rr</a:t>
            </a:r>
            <a:r>
              <a:rPr lang="en-US" sz="1800" u="sng" dirty="0" smtClean="0"/>
              <a:t>=new Inner();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class Inner {</a:t>
            </a:r>
            <a:endParaRPr lang="en-US" sz="1800" dirty="0" smtClean="0"/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v=5;</a:t>
            </a:r>
          </a:p>
          <a:p>
            <a:pPr lvl="1">
              <a:buNone/>
            </a:pPr>
            <a:r>
              <a:rPr lang="en-US" sz="2000" dirty="0" smtClean="0"/>
              <a:t>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product()  { </a:t>
            </a:r>
          </a:p>
          <a:p>
            <a:pPr lvl="1">
              <a:buNone/>
            </a:pPr>
            <a:r>
              <a:rPr lang="en-US" sz="2000" dirty="0" smtClean="0"/>
              <a:t>  return v*v;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381000"/>
            <a:ext cx="4038600" cy="64770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product2()</a:t>
            </a:r>
          </a:p>
          <a:p>
            <a:pPr>
              <a:buNone/>
            </a:pPr>
            <a:r>
              <a:rPr lang="en-US" sz="2000" dirty="0" smtClean="0"/>
              <a:t>{return v*x</a:t>
            </a:r>
            <a:r>
              <a:rPr lang="en-US" sz="2000" b="1" dirty="0" smtClean="0"/>
              <a:t>;//</a:t>
            </a:r>
            <a:r>
              <a:rPr lang="en-US" sz="2000" b="1" u="sng" dirty="0" err="1" smtClean="0"/>
              <a:t>accesing</a:t>
            </a:r>
            <a:r>
              <a:rPr lang="en-US" sz="2000" b="1" u="sng" dirty="0" smtClean="0"/>
              <a:t> Outer class data in inner-</a:t>
            </a:r>
            <a:r>
              <a:rPr lang="en-US" sz="2000" b="1" u="sng" dirty="0" err="1" smtClean="0"/>
              <a:t>calss</a:t>
            </a:r>
            <a:r>
              <a:rPr lang="en-US" sz="2000" b="1" u="sng" dirty="0" smtClean="0"/>
              <a:t>?</a:t>
            </a:r>
          </a:p>
          <a:p>
            <a:pPr>
              <a:buNone/>
            </a:pPr>
            <a:r>
              <a:rPr lang="en-US" sz="2000" dirty="0" smtClean="0"/>
              <a:t>}}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public class Test2 {</a:t>
            </a:r>
          </a:p>
          <a:p>
            <a:pPr lvl="1"/>
            <a:r>
              <a:rPr lang="en-US" sz="1600" b="1" dirty="0" smtClean="0"/>
              <a:t>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</a:t>
            </a:r>
          </a:p>
          <a:p>
            <a:pPr lvl="1">
              <a:buNone/>
            </a:pPr>
            <a:r>
              <a:rPr lang="en-US" sz="1600" dirty="0" smtClean="0"/>
              <a:t>{  Outer1 </a:t>
            </a:r>
            <a:r>
              <a:rPr lang="en-US" sz="1600" dirty="0" err="1" smtClean="0"/>
              <a:t>ot</a:t>
            </a:r>
            <a:r>
              <a:rPr lang="en-US" sz="1600" dirty="0" smtClean="0"/>
              <a:t>=</a:t>
            </a:r>
            <a:r>
              <a:rPr lang="en-US" sz="1600" b="1" dirty="0" smtClean="0"/>
              <a:t>new Outer1();</a:t>
            </a:r>
          </a:p>
          <a:p>
            <a:pPr lvl="1">
              <a:buNone/>
            </a:pPr>
            <a:r>
              <a:rPr lang="en-US" sz="1600" dirty="0" smtClean="0"/>
              <a:t>ot.sum();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b="1" dirty="0" smtClean="0"/>
              <a:t>//Inner cc=new Inner();//is that possible? </a:t>
            </a:r>
          </a:p>
          <a:p>
            <a:pPr lvl="1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Outer.Inner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gg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ot.new</a:t>
            </a:r>
            <a:r>
              <a:rPr lang="en-US" sz="1600" b="1" dirty="0" smtClean="0"/>
              <a:t> Inner(); //inner outside/in main()</a:t>
            </a:r>
          </a:p>
          <a:p>
            <a:pPr lvl="1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ot.rr.product</a:t>
            </a:r>
            <a:r>
              <a:rPr lang="en-US" sz="1600" b="1" dirty="0" smtClean="0"/>
              <a:t>());//(if Inner </a:t>
            </a:r>
            <a:r>
              <a:rPr lang="en-US" sz="1600" b="1" dirty="0" err="1" smtClean="0"/>
              <a:t>rr</a:t>
            </a:r>
            <a:r>
              <a:rPr lang="en-US" sz="1600" b="1" dirty="0" smtClean="0"/>
              <a:t>=new Inner() is declared above the inner class </a:t>
            </a:r>
            <a:r>
              <a:rPr lang="en-US" sz="1600" b="1" dirty="0" err="1" smtClean="0"/>
              <a:t>signatur</a:t>
            </a:r>
            <a:r>
              <a:rPr lang="en-US" sz="1600" b="1" dirty="0" smtClean="0"/>
              <a:t>)</a:t>
            </a:r>
          </a:p>
          <a:p>
            <a:pPr lvl="1">
              <a:buNone/>
            </a:pPr>
            <a:r>
              <a:rPr lang="en-US" sz="1600" b="1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}..</a:t>
            </a:r>
            <a:r>
              <a:rPr lang="en-US" sz="1600" b="1" dirty="0" smtClean="0"/>
              <a:t>what if Inner is static?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228601"/>
            <a:ext cx="6802437" cy="533400"/>
          </a:xfrm>
        </p:spPr>
        <p:txBody>
          <a:bodyPr/>
          <a:lstStyle/>
          <a:p>
            <a:r>
              <a:rPr lang="en-US" dirty="0" smtClean="0"/>
              <a:t>Shadowing?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648200" cy="5638800"/>
          </a:xfrm>
        </p:spPr>
        <p:txBody>
          <a:bodyPr/>
          <a:lstStyle/>
          <a:p>
            <a:r>
              <a:rPr lang="en-US" sz="2000" b="1" dirty="0" smtClean="0"/>
              <a:t>public class </a:t>
            </a:r>
            <a:r>
              <a:rPr lang="en-US" sz="2000" b="1" dirty="0" err="1" smtClean="0"/>
              <a:t>ShadowTest</a:t>
            </a:r>
            <a:r>
              <a:rPr lang="en-US" sz="2000" b="1" dirty="0" smtClean="0"/>
              <a:t> {  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2000" dirty="0" smtClean="0"/>
              <a:t>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0;  </a:t>
            </a:r>
          </a:p>
          <a:p>
            <a:pPr lvl="1">
              <a:buNone/>
            </a:pPr>
            <a:r>
              <a:rPr lang="en-US" sz="2000" dirty="0" smtClean="0"/>
              <a:t>   class </a:t>
            </a:r>
            <a:r>
              <a:rPr lang="en-US" sz="2000" dirty="0" err="1" smtClean="0"/>
              <a:t>FirstLevel</a:t>
            </a:r>
            <a:r>
              <a:rPr lang="en-US" sz="2000" dirty="0" smtClean="0"/>
              <a:t> {   </a:t>
            </a:r>
          </a:p>
          <a:p>
            <a:pPr lvl="1">
              <a:buNone/>
            </a:pPr>
            <a:r>
              <a:rPr lang="en-US" sz="2000" dirty="0" smtClean="0"/>
              <a:t> 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1;       </a:t>
            </a:r>
          </a:p>
          <a:p>
            <a:pPr lvl="1">
              <a:buNone/>
            </a:pPr>
            <a:r>
              <a:rPr lang="en-US" sz="2000" dirty="0" smtClean="0"/>
              <a:t>  void </a:t>
            </a:r>
            <a:r>
              <a:rPr lang="en-US" sz="2000" dirty="0" err="1" smtClean="0"/>
              <a:t>methodInFirstLevel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lvl="1">
              <a:buNone/>
            </a:pPr>
            <a:r>
              <a:rPr lang="en-US" sz="2000" dirty="0" smtClean="0"/>
              <a:t> {            </a:t>
            </a:r>
          </a:p>
          <a:p>
            <a:pPr lvl="2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("x = " + x);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this.x</a:t>
            </a:r>
            <a:r>
              <a:rPr lang="en-US" sz="1800" dirty="0" smtClean="0"/>
              <a:t> = " + </a:t>
            </a:r>
            <a:r>
              <a:rPr lang="en-US" sz="1800" dirty="0" err="1" smtClean="0"/>
              <a:t>this.x</a:t>
            </a:r>
            <a:r>
              <a:rPr lang="en-US" sz="1800" dirty="0" smtClean="0"/>
              <a:t>);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ShadowTest.this.x</a:t>
            </a:r>
            <a:r>
              <a:rPr lang="en-US" sz="1800" dirty="0" smtClean="0"/>
              <a:t> = " + </a:t>
            </a:r>
            <a:r>
              <a:rPr lang="en-US" sz="1800" dirty="0" err="1" smtClean="0"/>
              <a:t>ShadowTest.this.x</a:t>
            </a:r>
            <a:r>
              <a:rPr lang="en-US" sz="1800" dirty="0" smtClean="0"/>
              <a:t>);       </a:t>
            </a:r>
          </a:p>
          <a:p>
            <a:pPr lvl="2">
              <a:buNone/>
            </a:pPr>
            <a:r>
              <a:rPr lang="en-US" sz="1600" dirty="0" smtClean="0"/>
              <a:t> }   </a:t>
            </a:r>
          </a:p>
          <a:p>
            <a:pPr lvl="2">
              <a:buNone/>
            </a:pPr>
            <a:r>
              <a:rPr lang="en-US" sz="1600" dirty="0" smtClean="0"/>
              <a:t> }    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685800"/>
            <a:ext cx="3962400" cy="5791200"/>
          </a:xfrm>
        </p:spPr>
        <p:txBody>
          <a:bodyPr/>
          <a:lstStyle/>
          <a:p>
            <a:r>
              <a:rPr lang="en-US" sz="2000" dirty="0" smtClean="0"/>
              <a:t>public static void main(String...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lvl="1"/>
            <a:r>
              <a:rPr lang="en-US" sz="1600" dirty="0" err="1" smtClean="0"/>
              <a:t>ShadowTest</a:t>
            </a:r>
            <a:r>
              <a:rPr lang="en-US" sz="1600" dirty="0" smtClean="0"/>
              <a:t> </a:t>
            </a:r>
            <a:r>
              <a:rPr lang="en-US" sz="1600" dirty="0" err="1" smtClean="0"/>
              <a:t>st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ShadowTest</a:t>
            </a:r>
            <a:r>
              <a:rPr lang="en-US" sz="1600" dirty="0" smtClean="0"/>
              <a:t>();        </a:t>
            </a:r>
            <a:r>
              <a:rPr lang="en-US" sz="1600" dirty="0" err="1" smtClean="0"/>
              <a:t>ShadowTest.FirstLevel</a:t>
            </a:r>
            <a:r>
              <a:rPr lang="en-US" sz="1600" dirty="0" smtClean="0"/>
              <a:t> fl = </a:t>
            </a:r>
            <a:r>
              <a:rPr lang="en-US" sz="1600" dirty="0" err="1" smtClean="0"/>
              <a:t>st.new</a:t>
            </a:r>
            <a:r>
              <a:rPr lang="en-US" sz="1600" dirty="0" smtClean="0"/>
              <a:t> </a:t>
            </a:r>
            <a:r>
              <a:rPr lang="en-US" sz="1600" dirty="0" err="1" smtClean="0"/>
              <a:t>FirstLevel</a:t>
            </a:r>
            <a:r>
              <a:rPr lang="en-US" sz="1600" dirty="0" smtClean="0"/>
              <a:t>();        </a:t>
            </a:r>
            <a:r>
              <a:rPr lang="en-US" sz="1600" dirty="0" err="1" smtClean="0"/>
              <a:t>fl.methodInFirstLevel</a:t>
            </a:r>
            <a:r>
              <a:rPr lang="en-US" sz="1600" dirty="0" smtClean="0"/>
              <a:t>(23);    </a:t>
            </a:r>
          </a:p>
          <a:p>
            <a:r>
              <a:rPr lang="en-US" sz="2000" dirty="0" smtClean="0"/>
              <a:t>}}</a:t>
            </a:r>
          </a:p>
          <a:p>
            <a:r>
              <a:rPr lang="en-US" sz="2000" b="1" dirty="0" smtClean="0"/>
              <a:t>Predict?</a:t>
            </a:r>
          </a:p>
          <a:p>
            <a:pPr lvl="1"/>
            <a:r>
              <a:rPr lang="en-US" sz="1600" b="1" dirty="0" smtClean="0"/>
              <a:t>23</a:t>
            </a:r>
          </a:p>
          <a:p>
            <a:pPr lvl="1"/>
            <a:r>
              <a:rPr lang="en-US" sz="1600" b="1" dirty="0" smtClean="0"/>
              <a:t>1</a:t>
            </a:r>
          </a:p>
          <a:p>
            <a:pPr lvl="1"/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4B508-FD37-4EE5-BDF0-D35CF4FE88C7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465137"/>
          </a:xfrm>
        </p:spPr>
        <p:txBody>
          <a:bodyPr/>
          <a:lstStyle/>
          <a:p>
            <a:r>
              <a:rPr lang="en-US" dirty="0" smtClean="0"/>
              <a:t>Summary/Caution: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15000"/>
          </a:xfrm>
        </p:spPr>
        <p:txBody>
          <a:bodyPr/>
          <a:lstStyle/>
          <a:p>
            <a:pPr lvl="1"/>
            <a:r>
              <a:rPr lang="en-US" dirty="0" smtClean="0"/>
              <a:t>If we are do not want to give some of the features of base class to derived class then such features of base class must be as private</a:t>
            </a:r>
          </a:p>
          <a:p>
            <a:pPr lvl="2"/>
            <a:r>
              <a:rPr lang="en-US" dirty="0" smtClean="0"/>
              <a:t> </a:t>
            </a:r>
            <a:r>
              <a:rPr lang="en-US" sz="1800" b="1" dirty="0" smtClean="0"/>
              <a:t>hence private features of base class are not inheritable or accessible in derived class.</a:t>
            </a:r>
            <a:endParaRPr lang="en-US" b="1" dirty="0" smtClean="0"/>
          </a:p>
          <a:p>
            <a:pPr lvl="1"/>
            <a:r>
              <a:rPr lang="en-US" dirty="0" smtClean="0"/>
              <a:t>Data members and methods of a base class can be inherited into the derived class </a:t>
            </a:r>
            <a:r>
              <a:rPr lang="en-US" b="1" dirty="0" smtClean="0"/>
              <a:t>but constructors of base class can not be inherited </a:t>
            </a:r>
          </a:p>
          <a:p>
            <a:pPr lvl="2"/>
            <a:r>
              <a:rPr lang="en-US" sz="1800" b="1" dirty="0" smtClean="0"/>
              <a:t>because every constructor of a class is made for initializing its own data members but not made for initializing the data members of other classes</a:t>
            </a:r>
            <a:r>
              <a:rPr lang="en-US" sz="2200" b="1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An object of base class can contain details about features of same class but never contains the details about special features of its derived class </a:t>
            </a:r>
            <a:r>
              <a:rPr lang="en-US" b="1" dirty="0" smtClean="0"/>
              <a:t>(scope of base class object).</a:t>
            </a:r>
          </a:p>
          <a:p>
            <a:pPr lvl="1"/>
            <a:r>
              <a:rPr lang="en-US" dirty="0" smtClean="0"/>
              <a:t>For each and every class in java there exists </a:t>
            </a:r>
            <a:r>
              <a:rPr lang="en-US" b="1" dirty="0" smtClean="0"/>
              <a:t>an implicit predefined super class called </a:t>
            </a:r>
            <a:r>
              <a:rPr lang="en-US" b="1" dirty="0" err="1" smtClean="0"/>
              <a:t>java.lang.Object</a:t>
            </a:r>
            <a:r>
              <a:rPr lang="en-US" dirty="0" smtClean="0"/>
              <a:t>. </a:t>
            </a:r>
          </a:p>
          <a:p>
            <a:pPr lvl="2"/>
            <a:r>
              <a:rPr lang="en-US" sz="1800" dirty="0" smtClean="0"/>
              <a:t>because it providers garbage collection facilities to its sub classes for collecting un-used memory space and improved the performance of java application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486400"/>
          </a:xfrm>
        </p:spPr>
        <p:txBody>
          <a:bodyPr/>
          <a:lstStyle/>
          <a:p>
            <a:pPr lvl="1"/>
            <a:r>
              <a:rPr lang="en-US" dirty="0" smtClean="0"/>
              <a:t>In java programming one derived class </a:t>
            </a:r>
            <a:r>
              <a:rPr lang="en-US" b="1" dirty="0" smtClean="0"/>
              <a:t>can extends only one base </a:t>
            </a:r>
            <a:r>
              <a:rPr lang="en-US" dirty="0" smtClean="0"/>
              <a:t>class </a:t>
            </a:r>
          </a:p>
          <a:p>
            <a:pPr lvl="2"/>
            <a:r>
              <a:rPr lang="en-US" sz="1800" dirty="0" smtClean="0"/>
              <a:t>because java programming does </a:t>
            </a:r>
            <a:r>
              <a:rPr lang="en-US" sz="1800" b="1" dirty="0" smtClean="0"/>
              <a:t>not support multiple inheritance </a:t>
            </a:r>
            <a:r>
              <a:rPr lang="en-US" sz="1800" dirty="0" smtClean="0"/>
              <a:t>through the concept of classes, but it can be supported through the concept of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Whenever we develop any inheritance application first create an </a:t>
            </a:r>
            <a:r>
              <a:rPr lang="en-US" b="1" dirty="0" smtClean="0"/>
              <a:t>object of bottom most derived class </a:t>
            </a:r>
            <a:r>
              <a:rPr lang="en-US" dirty="0" smtClean="0"/>
              <a:t>but not for top most base class.</a:t>
            </a:r>
          </a:p>
          <a:p>
            <a:pPr lvl="2"/>
            <a:r>
              <a:rPr lang="en-US" sz="1800" dirty="0" smtClean="0"/>
              <a:t>When we create an object of bottom most derived class</a:t>
            </a:r>
            <a:r>
              <a:rPr lang="en-US" sz="1800" b="1" dirty="0" smtClean="0"/>
              <a:t>, first we get the memory space for the data members of top most base class</a:t>
            </a:r>
            <a:r>
              <a:rPr lang="en-US" sz="1800" dirty="0" smtClean="0"/>
              <a:t>, and then we get the memory space for data member of other bottom most derived class.</a:t>
            </a:r>
          </a:p>
          <a:p>
            <a:pPr lvl="1"/>
            <a:r>
              <a:rPr lang="en-US" b="1" dirty="0" smtClean="0"/>
              <a:t>Bottom most derived class contains logical appearance for the data members of all top most base classes.</a:t>
            </a:r>
          </a:p>
          <a:p>
            <a:pPr lvl="1"/>
            <a:r>
              <a:rPr lang="en-US" dirty="0" smtClean="0"/>
              <a:t>If we do not want to give the features of base class to the derived class </a:t>
            </a:r>
            <a:r>
              <a:rPr lang="en-US" b="1" dirty="0" smtClean="0"/>
              <a:t>then the base class must final </a:t>
            </a:r>
            <a:r>
              <a:rPr lang="en-US" dirty="0" smtClean="0"/>
              <a:t>(use final keyword)</a:t>
            </a:r>
          </a:p>
          <a:p>
            <a:pPr lvl="2"/>
            <a:r>
              <a:rPr lang="en-US" dirty="0" smtClean="0"/>
              <a:t> </a:t>
            </a:r>
            <a:r>
              <a:rPr lang="en-US" sz="1800" b="1" dirty="0" smtClean="0"/>
              <a:t>hence final base classes are not reusable or not inheritable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305800" cy="5791200"/>
          </a:xfrm>
        </p:spPr>
        <p:txBody>
          <a:bodyPr/>
          <a:lstStyle/>
          <a:p>
            <a:r>
              <a:rPr lang="en-US" dirty="0" smtClean="0"/>
              <a:t>Syntax of Java Inheritance</a:t>
            </a:r>
            <a:endParaRPr lang="en-US" b="1" dirty="0" smtClean="0"/>
          </a:p>
          <a:p>
            <a:pPr lvl="1"/>
            <a:r>
              <a:rPr lang="en-US" b="1" dirty="0" smtClean="0"/>
              <a:t>class</a:t>
            </a:r>
            <a:r>
              <a:rPr lang="en-US" dirty="0" smtClean="0"/>
              <a:t> Subclass-name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Superclass</a:t>
            </a:r>
            <a:r>
              <a:rPr lang="en-US" dirty="0" smtClean="0"/>
              <a:t>-name  </a:t>
            </a:r>
          </a:p>
          <a:p>
            <a:pPr lvl="3">
              <a:buNone/>
            </a:pPr>
            <a:r>
              <a:rPr lang="en-US" sz="2000" dirty="0" smtClean="0"/>
              <a:t>{     //methods and fields   }  </a:t>
            </a:r>
          </a:p>
          <a:p>
            <a:pPr lvl="1">
              <a:buFont typeface="Wingdings" pitchFamily="2" charset="2"/>
              <a:buChar char="Ø"/>
            </a:pPr>
            <a:r>
              <a:rPr lang="en-US" b="1" u="sng" dirty="0" smtClean="0"/>
              <a:t>Eg-1</a:t>
            </a:r>
          </a:p>
          <a:p>
            <a:pPr lvl="2"/>
            <a:r>
              <a:rPr lang="en-US" dirty="0" smtClean="0"/>
              <a:t>class </a:t>
            </a:r>
            <a:r>
              <a:rPr lang="en-US" b="1" dirty="0" smtClean="0"/>
              <a:t>Parent</a:t>
            </a:r>
            <a:r>
              <a:rPr lang="en-US" dirty="0" smtClean="0"/>
              <a:t> {</a:t>
            </a:r>
          </a:p>
          <a:p>
            <a:pPr lvl="3">
              <a:buNone/>
            </a:pPr>
            <a:r>
              <a:rPr lang="en-US" sz="1800" dirty="0" smtClean="0"/>
              <a:t> public void p1() {</a:t>
            </a:r>
          </a:p>
          <a:p>
            <a:pPr lvl="3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("Parent method"); </a:t>
            </a:r>
          </a:p>
          <a:p>
            <a:pPr lvl="2">
              <a:buNone/>
            </a:pPr>
            <a:r>
              <a:rPr lang="en-US" dirty="0" smtClean="0"/>
              <a:t>	} }</a:t>
            </a:r>
          </a:p>
          <a:p>
            <a:pPr lvl="2"/>
            <a:r>
              <a:rPr lang="en-US" dirty="0" smtClean="0"/>
              <a:t> public class </a:t>
            </a:r>
            <a:r>
              <a:rPr lang="en-US" b="1" dirty="0" smtClean="0"/>
              <a:t>Child</a:t>
            </a:r>
            <a:r>
              <a:rPr lang="en-US" dirty="0" smtClean="0"/>
              <a:t> extends </a:t>
            </a:r>
            <a:r>
              <a:rPr lang="en-US" b="1" dirty="0" smtClean="0"/>
              <a:t>Parent</a:t>
            </a:r>
            <a:r>
              <a:rPr lang="en-US" dirty="0" smtClean="0"/>
              <a:t> { </a:t>
            </a:r>
          </a:p>
          <a:p>
            <a:pPr lvl="3">
              <a:buNone/>
            </a:pPr>
            <a:r>
              <a:rPr lang="en-US" sz="1800" dirty="0" smtClean="0"/>
              <a:t>public void c1() { </a:t>
            </a:r>
          </a:p>
          <a:p>
            <a:pPr lvl="3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("Child method"); }</a:t>
            </a:r>
          </a:p>
          <a:p>
            <a:pPr lvl="2"/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 lvl="3">
              <a:buNone/>
            </a:pPr>
            <a:r>
              <a:rPr lang="en-US" sz="1800" dirty="0" smtClean="0"/>
              <a:t>Child </a:t>
            </a:r>
            <a:r>
              <a:rPr lang="en-US" sz="1800" dirty="0" err="1" smtClean="0"/>
              <a:t>cobj</a:t>
            </a:r>
            <a:r>
              <a:rPr lang="en-US" sz="1800" dirty="0" smtClean="0"/>
              <a:t> = new Child(); cobj.c1();</a:t>
            </a:r>
            <a:r>
              <a:rPr lang="en-US" dirty="0" smtClean="0"/>
              <a:t> </a:t>
            </a:r>
            <a:r>
              <a:rPr lang="en-US" b="1" dirty="0" smtClean="0"/>
              <a:t>//method of Child class</a:t>
            </a:r>
            <a:r>
              <a:rPr lang="en-US" dirty="0" smtClean="0"/>
              <a:t> cobj.p1(); </a:t>
            </a:r>
            <a:r>
              <a:rPr lang="en-US" b="1" dirty="0" smtClean="0"/>
              <a:t>//method of Parent class</a:t>
            </a:r>
          </a:p>
          <a:p>
            <a:pPr lvl="3">
              <a:buNone/>
            </a:pPr>
            <a:r>
              <a:rPr lang="en-US" dirty="0" smtClean="0"/>
              <a:t> }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/>
          <a:lstStyle/>
          <a:p>
            <a:pPr lvl="0"/>
            <a:r>
              <a:rPr lang="en-US" sz="2000" b="1" u="sng" dirty="0" smtClean="0"/>
              <a:t>Eg-2 </a:t>
            </a:r>
            <a:endParaRPr lang="en-US" sz="2800" b="1" u="sng" dirty="0" smtClean="0"/>
          </a:p>
          <a:p>
            <a:pPr lvl="0"/>
            <a:r>
              <a:rPr lang="en-US" b="1" dirty="0" smtClean="0"/>
              <a:t>class</a:t>
            </a:r>
            <a:r>
              <a:rPr lang="en-US" dirty="0" smtClean="0"/>
              <a:t> Employee{  </a:t>
            </a:r>
          </a:p>
          <a:p>
            <a:pPr lvl="0">
              <a:buNone/>
            </a:pPr>
            <a:r>
              <a:rPr lang="en-US" dirty="0" smtClean="0"/>
              <a:t> 	</a:t>
            </a:r>
            <a:r>
              <a:rPr lang="en-US" b="1" dirty="0" smtClean="0"/>
              <a:t>float</a:t>
            </a:r>
            <a:r>
              <a:rPr lang="en-US" dirty="0" smtClean="0"/>
              <a:t> salary=40000;  </a:t>
            </a:r>
          </a:p>
          <a:p>
            <a:pPr lvl="0">
              <a:buNone/>
            </a:pPr>
            <a:r>
              <a:rPr lang="en-US" dirty="0" smtClean="0"/>
              <a:t>			}  </a:t>
            </a:r>
          </a:p>
          <a:p>
            <a:pPr lvl="0"/>
            <a:r>
              <a:rPr lang="en-US" b="1" dirty="0" smtClean="0"/>
              <a:t>class</a:t>
            </a:r>
            <a:r>
              <a:rPr lang="en-US" dirty="0" smtClean="0"/>
              <a:t> Programmer </a:t>
            </a:r>
            <a:r>
              <a:rPr lang="en-US" b="1" dirty="0" smtClean="0"/>
              <a:t>extends</a:t>
            </a:r>
            <a:r>
              <a:rPr lang="en-US" dirty="0" smtClean="0"/>
              <a:t> Employee{  </a:t>
            </a:r>
          </a:p>
          <a:p>
            <a:pPr lvl="3">
              <a:buNone/>
            </a:pPr>
            <a:r>
              <a:rPr lang="en-US" dirty="0" smtClean="0"/>
              <a:t>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 bonus=10000;  </a:t>
            </a:r>
          </a:p>
          <a:p>
            <a:pPr lvl="3">
              <a:buNone/>
            </a:pPr>
            <a:r>
              <a:rPr lang="en-US" sz="2000" dirty="0" smtClean="0"/>
              <a:t> </a:t>
            </a: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 lvl="3">
              <a:buNone/>
            </a:pPr>
            <a:r>
              <a:rPr lang="en-US" sz="2000" dirty="0" smtClean="0"/>
              <a:t>   Programmer p=</a:t>
            </a:r>
            <a:r>
              <a:rPr lang="en-US" sz="2000" b="1" dirty="0" smtClean="0"/>
              <a:t>new</a:t>
            </a:r>
            <a:r>
              <a:rPr lang="en-US" sz="2000" dirty="0" smtClean="0"/>
              <a:t> Programmer();  </a:t>
            </a:r>
          </a:p>
          <a:p>
            <a:pPr lvl="3">
              <a:buNone/>
            </a:pPr>
            <a:r>
              <a:rPr lang="en-US" sz="2000" dirty="0" smtClean="0"/>
              <a:t>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("Programmer salary is:"+</a:t>
            </a:r>
            <a:r>
              <a:rPr lang="en-US" sz="2000" dirty="0" err="1" smtClean="0"/>
              <a:t>p.salary</a:t>
            </a:r>
            <a:r>
              <a:rPr lang="en-US" sz="2000" dirty="0" smtClean="0"/>
              <a:t>);  </a:t>
            </a:r>
          </a:p>
          <a:p>
            <a:pPr lvl="3">
              <a:buNone/>
            </a:pPr>
            <a:r>
              <a:rPr lang="en-US" sz="2000" dirty="0" smtClean="0"/>
              <a:t>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("Bonus of Programmer is:"+</a:t>
            </a:r>
            <a:r>
              <a:rPr lang="en-US" sz="2000" dirty="0" err="1" smtClean="0"/>
              <a:t>p.bonus</a:t>
            </a:r>
            <a:r>
              <a:rPr lang="en-US" sz="2000" dirty="0" smtClean="0"/>
              <a:t>);  </a:t>
            </a:r>
          </a:p>
          <a:p>
            <a:pPr lvl="3">
              <a:buNone/>
            </a:pPr>
            <a:r>
              <a:rPr lang="en-US" sz="2000" dirty="0" smtClean="0"/>
              <a:t>}  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} </a:t>
            </a:r>
          </a:p>
          <a:p>
            <a:pPr lvl="1"/>
            <a:r>
              <a:rPr lang="en-US" b="1" dirty="0" smtClean="0"/>
              <a:t>Output?</a:t>
            </a:r>
          </a:p>
          <a:p>
            <a:pPr lvl="1"/>
            <a:r>
              <a:rPr lang="en-US" b="1" dirty="0" smtClean="0"/>
              <a:t>What if salary is private?</a:t>
            </a:r>
          </a:p>
          <a:p>
            <a:pPr lvl="1"/>
            <a:endParaRPr lang="en-US" dirty="0" smtClean="0"/>
          </a:p>
          <a:p>
            <a:pPr lvl="1" algn="just">
              <a:buFont typeface="Wingdings" pitchFamily="2" charset="2"/>
              <a:buNone/>
            </a:pPr>
            <a:endParaRPr lang="en-US" sz="1800" dirty="0" smtClean="0"/>
          </a:p>
          <a:p>
            <a:pPr lvl="1" algn="just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D35B09-C449-4697-A43A-932BBC554E0F}" type="slidenum">
              <a:rPr lang="de-DE" smtClean="0"/>
              <a:pPr/>
              <a:t>6</a:t>
            </a:fld>
            <a:endParaRPr lang="de-DE" smtClean="0"/>
          </a:p>
        </p:txBody>
      </p:sp>
      <p:pic>
        <p:nvPicPr>
          <p:cNvPr id="5" name="Picture 4" descr="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8600"/>
            <a:ext cx="2667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572000" cy="50292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class Book{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protected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pages=150;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</a:rPr>
              <a:t>pageMessage</a:t>
            </a:r>
            <a:r>
              <a:rPr lang="en-US" sz="2000" dirty="0" smtClean="0">
                <a:latin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("Number of pages:"+ pages);      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419600" cy="53340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class Dictionary extends Book { </a:t>
            </a:r>
            <a:r>
              <a:rPr lang="en-US" sz="1800" b="1" dirty="0" smtClean="0">
                <a:latin typeface="Courier New" pitchFamily="49" charset="0"/>
              </a:rPr>
              <a:t>private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defns</a:t>
            </a:r>
            <a:r>
              <a:rPr lang="en-US" sz="1800" b="1" dirty="0" smtClean="0">
                <a:latin typeface="Courier New" pitchFamily="49" charset="0"/>
              </a:rPr>
              <a:t> = 5000;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</a:rPr>
              <a:t>public void </a:t>
            </a:r>
            <a:r>
              <a:rPr lang="en-US" sz="1800" b="1" dirty="0" err="1" smtClean="0">
                <a:latin typeface="Courier New" pitchFamily="49" charset="0"/>
              </a:rPr>
              <a:t>definitionMessage</a:t>
            </a:r>
            <a:r>
              <a:rPr lang="en-US" sz="1800" b="1" dirty="0" smtClean="0">
                <a:latin typeface="Courier New" pitchFamily="49" charset="0"/>
              </a:rPr>
              <a:t>() {    </a:t>
            </a: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</a:rPr>
              <a:t>("Number of </a:t>
            </a:r>
            <a:r>
              <a:rPr lang="en-US" sz="1800" b="1" dirty="0" err="1" smtClean="0">
                <a:latin typeface="Courier New" pitchFamily="49" charset="0"/>
              </a:rPr>
              <a:t>defns</a:t>
            </a:r>
            <a:r>
              <a:rPr lang="en-US" sz="1800" b="1" dirty="0" smtClean="0">
                <a:latin typeface="Courier New" pitchFamily="49" charset="0"/>
              </a:rPr>
              <a:t>:" + </a:t>
            </a:r>
            <a:r>
              <a:rPr lang="en-US" sz="1800" b="1" dirty="0" err="1" smtClean="0">
                <a:latin typeface="Courier New" pitchFamily="49" charset="0"/>
              </a:rPr>
              <a:t>defns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("Definitions per page: " + </a:t>
            </a:r>
            <a:r>
              <a:rPr lang="en-US" sz="1800" b="1" dirty="0" err="1" smtClean="0">
                <a:latin typeface="Courier New" pitchFamily="49" charset="0"/>
              </a:rPr>
              <a:t>defns</a:t>
            </a:r>
            <a:r>
              <a:rPr lang="en-US" sz="1800" b="1" dirty="0" smtClean="0">
                <a:latin typeface="Courier New" pitchFamily="49" charset="0"/>
              </a:rPr>
              <a:t>/pages);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4.2 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77200" cy="5562600"/>
          </a:xfrm>
        </p:spPr>
        <p:txBody>
          <a:bodyPr/>
          <a:lstStyle/>
          <a:p>
            <a:r>
              <a:rPr lang="en-US" dirty="0" smtClean="0"/>
              <a:t>If we develop any application using concept of Inheritance than that application have following advantages,</a:t>
            </a:r>
          </a:p>
          <a:p>
            <a:pPr lvl="1"/>
            <a:r>
              <a:rPr lang="en-US" dirty="0" smtClean="0"/>
              <a:t>Application development time is less.</a:t>
            </a:r>
          </a:p>
          <a:p>
            <a:pPr lvl="1"/>
            <a:r>
              <a:rPr lang="en-US" dirty="0" smtClean="0"/>
              <a:t>Application take less memory.</a:t>
            </a:r>
          </a:p>
          <a:p>
            <a:pPr lvl="1"/>
            <a:r>
              <a:rPr lang="en-US" dirty="0" smtClean="0"/>
              <a:t>Application execution time is less.</a:t>
            </a:r>
          </a:p>
          <a:p>
            <a:pPr lvl="1"/>
            <a:r>
              <a:rPr lang="en-US" dirty="0" smtClean="0"/>
              <a:t>Application performance is enhance (improved).</a:t>
            </a:r>
          </a:p>
          <a:p>
            <a:pPr lvl="1"/>
            <a:r>
              <a:rPr lang="en-US" dirty="0" smtClean="0"/>
              <a:t>Redundancy (repetition) of the code is reduced or minimized so that we get consistence results and less storage cost.</a:t>
            </a:r>
          </a:p>
          <a:p>
            <a:r>
              <a:rPr lang="en-US" b="1" dirty="0" smtClean="0"/>
              <a:t>Note: </a:t>
            </a:r>
            <a:r>
              <a:rPr lang="en-US" dirty="0" smtClean="0"/>
              <a:t>In Inheritance the scope of access modifier increasing is allow but decreasing is not allow.</a:t>
            </a:r>
          </a:p>
          <a:p>
            <a:pPr lvl="1"/>
            <a:r>
              <a:rPr lang="en-US" dirty="0" smtClean="0"/>
              <a:t> Suppose in parent class method access modifier is default then it's present in child class with default or public or protected access modifier but not private(it decreased scope).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63" y="304801"/>
            <a:ext cx="6802437" cy="685800"/>
          </a:xfrm>
        </p:spPr>
        <p:txBody>
          <a:bodyPr/>
          <a:lstStyle/>
          <a:p>
            <a:r>
              <a:rPr lang="en-US" sz="3200" dirty="0" smtClean="0"/>
              <a:t>4.3 Access Control and Inheritance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257800"/>
          </a:xfrm>
        </p:spPr>
        <p:txBody>
          <a:bodyPr/>
          <a:lstStyle/>
          <a:p>
            <a:r>
              <a:rPr lang="en-US" dirty="0" smtClean="0"/>
              <a:t>The following rules for inherited methods are enforced </a:t>
            </a:r>
          </a:p>
          <a:p>
            <a:pPr lvl="1"/>
            <a:r>
              <a:rPr lang="en-US" dirty="0" smtClean="0"/>
              <a:t>Methods declared public in a </a:t>
            </a:r>
            <a:r>
              <a:rPr lang="en-US" dirty="0" err="1" smtClean="0"/>
              <a:t>superclass</a:t>
            </a:r>
            <a:r>
              <a:rPr lang="en-US" dirty="0" smtClean="0"/>
              <a:t> also must be public in all subclasses.</a:t>
            </a:r>
          </a:p>
          <a:p>
            <a:pPr lvl="1"/>
            <a:r>
              <a:rPr lang="en-US" dirty="0" smtClean="0"/>
              <a:t>Methods declared protected in a </a:t>
            </a:r>
            <a:r>
              <a:rPr lang="en-US" dirty="0" err="1" smtClean="0"/>
              <a:t>superclass</a:t>
            </a:r>
            <a:r>
              <a:rPr lang="en-US" dirty="0" smtClean="0"/>
              <a:t> must either be protected or public in subclasses; they cannot be private.</a:t>
            </a:r>
          </a:p>
          <a:p>
            <a:pPr lvl="1"/>
            <a:r>
              <a:rPr lang="en-US" dirty="0" smtClean="0"/>
              <a:t>Methods declared private are not inherited at all, so there is no rule for them.</a:t>
            </a:r>
          </a:p>
          <a:p>
            <a:pPr lvl="3"/>
            <a:r>
              <a:rPr lang="en-US" sz="1800" dirty="0" err="1" smtClean="0"/>
              <a:t>Eg</a:t>
            </a:r>
            <a:r>
              <a:rPr lang="en-US" sz="1800" dirty="0" smtClean="0"/>
              <a:t>:-</a:t>
            </a:r>
            <a:r>
              <a:rPr lang="en-US" sz="1800" b="1" dirty="0" smtClean="0"/>
              <a:t>class</a:t>
            </a:r>
            <a:r>
              <a:rPr lang="en-US" sz="1800" dirty="0" smtClean="0"/>
              <a:t> Employee{  </a:t>
            </a:r>
          </a:p>
          <a:p>
            <a:pPr lvl="3">
              <a:buNone/>
            </a:pPr>
            <a:r>
              <a:rPr lang="en-US" sz="1800" b="1" dirty="0" smtClean="0"/>
              <a:t>private/public/protected/default   float</a:t>
            </a:r>
            <a:r>
              <a:rPr lang="en-US" sz="1800" dirty="0" smtClean="0"/>
              <a:t> salary=40000;  </a:t>
            </a:r>
          </a:p>
          <a:p>
            <a:pPr lvl="3">
              <a:buNone/>
            </a:pPr>
            <a:r>
              <a:rPr lang="en-US" sz="1800" dirty="0" smtClean="0"/>
              <a:t>			}  </a:t>
            </a:r>
          </a:p>
          <a:p>
            <a:pPr lvl="3"/>
            <a:r>
              <a:rPr lang="en-US" sz="1800" b="1" dirty="0" smtClean="0"/>
              <a:t>class</a:t>
            </a:r>
            <a:r>
              <a:rPr lang="en-US" sz="1800" dirty="0" smtClean="0"/>
              <a:t> Programmer </a:t>
            </a:r>
            <a:r>
              <a:rPr lang="en-US" sz="1800" b="1" dirty="0" smtClean="0"/>
              <a:t>extends</a:t>
            </a:r>
            <a:r>
              <a:rPr lang="en-US" sz="1800" dirty="0" smtClean="0"/>
              <a:t> Employee{  </a:t>
            </a:r>
          </a:p>
          <a:p>
            <a:pPr lvl="6">
              <a:buNone/>
            </a:pPr>
            <a:r>
              <a:rPr lang="en-US" sz="1600" dirty="0" smtClean="0"/>
              <a:t>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 bonus=10000;  </a:t>
            </a:r>
          </a:p>
          <a:p>
            <a:pPr lvl="6">
              <a:buNone/>
            </a:pPr>
            <a:r>
              <a:rPr lang="en-US" sz="2000" dirty="0" smtClean="0"/>
              <a:t> </a:t>
            </a: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 lvl="6">
              <a:buNone/>
            </a:pPr>
            <a:r>
              <a:rPr lang="en-US" sz="2000" dirty="0" smtClean="0"/>
              <a:t>   Programmer p=</a:t>
            </a:r>
            <a:r>
              <a:rPr lang="en-US" sz="2000" b="1" dirty="0" smtClean="0"/>
              <a:t>new</a:t>
            </a:r>
            <a:r>
              <a:rPr lang="en-US" sz="2000" dirty="0" smtClean="0"/>
              <a:t> Programmer(); </a:t>
            </a:r>
          </a:p>
          <a:p>
            <a:pPr lvl="6">
              <a:buNone/>
            </a:pPr>
            <a:r>
              <a:rPr lang="en-US" sz="2000" b="1" dirty="0" smtClean="0"/>
              <a:t>Accessing super-</a:t>
            </a:r>
            <a:r>
              <a:rPr lang="en-US" sz="2000" b="1" dirty="0" err="1" smtClean="0"/>
              <a:t>calss</a:t>
            </a:r>
            <a:r>
              <a:rPr lang="en-US" sz="2000" b="1" dirty="0" smtClean="0"/>
              <a:t> Data???</a:t>
            </a:r>
          </a:p>
          <a:p>
            <a:pPr lvl="6">
              <a:buNone/>
            </a:pPr>
            <a:r>
              <a:rPr lang="en-US" sz="2000" dirty="0" smtClean="0"/>
              <a:t>}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7583-04B5-4A6C-B8F7-90ACBB75F60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41307</TotalTime>
  <Words>2143</Words>
  <Application>Microsoft Office PowerPoint</Application>
  <PresentationFormat>On-screen Show (4:3)</PresentationFormat>
  <Paragraphs>681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Blends</vt:lpstr>
      <vt:lpstr>Slide 1</vt:lpstr>
      <vt:lpstr>Inheritance</vt:lpstr>
      <vt:lpstr>4.1 Introduction</vt:lpstr>
      <vt:lpstr>Cont…</vt:lpstr>
      <vt:lpstr>Examples:</vt:lpstr>
      <vt:lpstr>Cont…</vt:lpstr>
      <vt:lpstr>Eg-3</vt:lpstr>
      <vt:lpstr>4.2 Advantages of Inheritance</vt:lpstr>
      <vt:lpstr>4.3 Access Control and Inheritance</vt:lpstr>
      <vt:lpstr>4.4 Types of Inheritance</vt:lpstr>
      <vt:lpstr>Pictorially:</vt:lpstr>
      <vt:lpstr>1. Single Inheritance</vt:lpstr>
      <vt:lpstr>Eg-2(two-classes in one package)</vt:lpstr>
      <vt:lpstr>Cont…</vt:lpstr>
      <vt:lpstr>Super vs super()</vt:lpstr>
      <vt:lpstr>Example (predict output?)</vt:lpstr>
      <vt:lpstr>Cont…</vt:lpstr>
      <vt:lpstr>Super() vs this()</vt:lpstr>
      <vt:lpstr>Slide 19</vt:lpstr>
      <vt:lpstr>2. Multi-level Inheritance</vt:lpstr>
      <vt:lpstr>Examples:</vt:lpstr>
      <vt:lpstr>Exercises:</vt:lpstr>
      <vt:lpstr>3. Hierarchical Inheritance </vt:lpstr>
      <vt:lpstr>Examples</vt:lpstr>
      <vt:lpstr>4. Multiple Inheritance</vt:lpstr>
      <vt:lpstr>Example:</vt:lpstr>
      <vt:lpstr>5. Hybrid Inheritance</vt:lpstr>
      <vt:lpstr>Why Java Doesn’t support Multiple &amp; Hybrid Inheritance?</vt:lpstr>
      <vt:lpstr>Multiple inheritance using Interfaces</vt:lpstr>
      <vt:lpstr>Eg-2(diamond through interface)</vt:lpstr>
      <vt:lpstr>Default methods</vt:lpstr>
      <vt:lpstr>Default Methods</vt:lpstr>
      <vt:lpstr>Cont…</vt:lpstr>
      <vt:lpstr>Eg-Through Default Methods</vt:lpstr>
      <vt:lpstr>Aggregation (HAS-A)</vt:lpstr>
      <vt:lpstr>Example:</vt:lpstr>
      <vt:lpstr>Cont…</vt:lpstr>
      <vt:lpstr>Nested Classes</vt:lpstr>
      <vt:lpstr>Cont…</vt:lpstr>
      <vt:lpstr>Example:-1(member)&amp;2(local)</vt:lpstr>
      <vt:lpstr>Predict output?</vt:lpstr>
      <vt:lpstr>Shadowing?</vt:lpstr>
      <vt:lpstr>Summary/Caution:</vt:lpstr>
      <vt:lpstr>Cont…</vt:lpstr>
      <vt:lpstr>Slide 45</vt:lpstr>
    </vt:vector>
  </TitlesOfParts>
  <Company>Addis Ababa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Bk</cp:lastModifiedBy>
  <cp:revision>1746</cp:revision>
  <cp:lastPrinted>2001-01-16T14:03:29Z</cp:lastPrinted>
  <dcterms:created xsi:type="dcterms:W3CDTF">2000-12-18T09:01:31Z</dcterms:created>
  <dcterms:modified xsi:type="dcterms:W3CDTF">2016-11-30T01:48:46Z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