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504" r:id="rId2"/>
    <p:sldId id="505" r:id="rId3"/>
    <p:sldId id="506" r:id="rId4"/>
    <p:sldId id="508" r:id="rId5"/>
    <p:sldId id="520" r:id="rId6"/>
    <p:sldId id="572" r:id="rId7"/>
    <p:sldId id="568" r:id="rId8"/>
    <p:sldId id="569" r:id="rId9"/>
    <p:sldId id="509" r:id="rId10"/>
    <p:sldId id="566" r:id="rId11"/>
    <p:sldId id="512" r:id="rId12"/>
    <p:sldId id="570" r:id="rId13"/>
    <p:sldId id="511" r:id="rId14"/>
    <p:sldId id="564" r:id="rId15"/>
    <p:sldId id="513" r:id="rId16"/>
    <p:sldId id="515" r:id="rId17"/>
    <p:sldId id="571" r:id="rId18"/>
    <p:sldId id="517" r:id="rId19"/>
    <p:sldId id="516" r:id="rId20"/>
    <p:sldId id="518" r:id="rId21"/>
    <p:sldId id="567" r:id="rId22"/>
    <p:sldId id="565" r:id="rId23"/>
  </p:sldIdLst>
  <p:sldSz cx="9144000" cy="6858000" type="screen4x3"/>
  <p:notesSz cx="6881813" cy="9296400"/>
  <p:custDataLst>
    <p:tags r:id="rId26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 useTimings="0">
    <p:present/>
    <p:sldAll/>
    <p:penClr>
      <a:schemeClr val="tx1"/>
    </p:penClr>
  </p:showPr>
  <p:clrMru>
    <a:srgbClr val="7B7BD3"/>
    <a:srgbClr val="FFFFCC"/>
    <a:srgbClr val="4CB453"/>
    <a:srgbClr val="A6A6E2"/>
    <a:srgbClr val="F2E092"/>
    <a:srgbClr val="CDB033"/>
    <a:srgbClr val="FFFFFF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1" autoAdjust="0"/>
    <p:restoredTop sz="94612" autoAdjust="0"/>
  </p:normalViewPr>
  <p:slideViewPr>
    <p:cSldViewPr>
      <p:cViewPr>
        <p:scale>
          <a:sx n="63" d="100"/>
          <a:sy n="63" d="100"/>
        </p:scale>
        <p:origin x="-1590" y="-234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836" y="60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1B863A71-8C3B-4162-9064-EEC908D3262E}" type="datetime1">
              <a:rPr lang="de-AT"/>
              <a:pPr>
                <a:defRPr/>
              </a:pPr>
              <a:t>24.12.2016</a:t>
            </a:fld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16A9FCBC-E655-41D2-8D3C-343D066EBA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0A9651E7-90E3-4928-BDDF-8EA4ACB662E9}" type="datetime1">
              <a:rPr lang="de-AT"/>
              <a:pPr>
                <a:defRPr/>
              </a:pPr>
              <a:t>24.12.2016</a:t>
            </a:fld>
            <a:endParaRPr lang="de-DE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8013"/>
            <a:ext cx="5046663" cy="418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Hier klicken, um Master-Textformat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A053F5EA-D19F-44C4-A480-BF560A12A2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935F3D5-CB53-4659-8D31-B57C0D85DAEF}" type="datetime1">
              <a:rPr lang="de-AT" smtClean="0"/>
              <a:pPr/>
              <a:t>24.12.2016</a:t>
            </a:fld>
            <a:endParaRPr lang="de-DE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B5D7E-6438-4F8A-8903-7C2585A968DF}" type="slidenum">
              <a:rPr lang="de-DE" smtClean="0"/>
              <a:pPr/>
              <a:t>1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99B4100-8013-4730-9A0C-09560AEDE7B0}" type="datetime1">
              <a:rPr lang="de-AT" smtClean="0"/>
              <a:pPr/>
              <a:t>24.12.2016</a:t>
            </a:fld>
            <a:endParaRPr lang="de-DE" smtClean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F5D96-F82D-48D6-8F17-F370EFDCC547}" type="slidenum">
              <a:rPr lang="de-DE" smtClean="0"/>
              <a:pPr/>
              <a:t>15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547688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28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629400"/>
            <a:ext cx="1905000" cy="762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EDB94EBA-613F-4D73-B739-24F8F5B775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BFCDA-E7AF-4019-AD89-DCFCAB2938A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73063"/>
            <a:ext cx="1943100" cy="5722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73063"/>
            <a:ext cx="5676900" cy="5722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5706A-E2F5-419A-91CB-C086201408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EB4A7-423F-4FDF-AB6E-1F3971C00C5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FE328-0F1D-4418-8B95-D58EB3E4C1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32476-71E0-40AF-BAEB-9F0E17BA79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10D6C-EFEF-4A1D-81B3-B95F93378AD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22D1A-6399-4696-84CE-1B570D67820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CFA9-73E3-4E33-8B3B-B416EB0DD0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67AE-27BF-4EED-9996-C540292E2D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9E344-0D30-4D24-8DBE-A9872541702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CC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27163" y="373063"/>
            <a:ext cx="6802437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28878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2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AB95DC67-ADED-4496-9E92-75EA253B7FE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254000" indent="-254000" algn="l" rtl="0" eaLnBrk="0" fontAlgn="base" hangingPunct="0">
        <a:spcBef>
          <a:spcPct val="5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778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2800" indent="-2778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>
          <a:solidFill>
            <a:schemeClr val="tx1"/>
          </a:solidFill>
          <a:latin typeface="Tahoma" pitchFamily="34" charset="0"/>
        </a:defRPr>
      </a:lvl3pPr>
      <a:lvl4pPr marL="1066800" indent="-2524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Tahoma" pitchFamily="34" charset="0"/>
        </a:defRPr>
      </a:lvl4pPr>
      <a:lvl5pPr marL="1270000" indent="-201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5pPr>
      <a:lvl6pPr marL="17272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6pPr>
      <a:lvl7pPr marL="21844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7pPr>
      <a:lvl8pPr marL="26416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8pPr>
      <a:lvl9pPr marL="30988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runchify.com/jvm-tuning-heapsize-stacksize-garbage-collection-fundament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4/difference-between-throw-and-throws-in-java/" TargetMode="External"/><Relationship Id="rId2" Type="http://schemas.openxmlformats.org/officeDocument/2006/relationships/hyperlink" Target="http://beginnersbook.com/2013/04/try-catch-in-jav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381000" y="54864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buFontTx/>
              <a:buNone/>
            </a:pPr>
            <a:r>
              <a:rPr lang="en-US" sz="3600" i="1" dirty="0" smtClean="0">
                <a:solidFill>
                  <a:schemeClr val="hlink"/>
                </a:solidFill>
              </a:rPr>
              <a:t>Object Oriented Programming</a:t>
            </a:r>
            <a:endParaRPr lang="en-US" sz="3600" i="1" dirty="0">
              <a:solidFill>
                <a:schemeClr val="hlink"/>
              </a:solidFill>
            </a:endParaRPr>
          </a:p>
          <a:p>
            <a:pPr algn="ctr">
              <a:buFontTx/>
              <a:buNone/>
            </a:pPr>
            <a:endParaRPr lang="en-US" sz="3200" dirty="0"/>
          </a:p>
          <a:p>
            <a:pPr algn="ctr">
              <a:buFontTx/>
              <a:buNone/>
            </a:pPr>
            <a:endParaRPr lang="en-US" sz="2400" i="1" dirty="0">
              <a:solidFill>
                <a:schemeClr val="hlink"/>
              </a:solidFill>
            </a:endParaRPr>
          </a:p>
          <a:p>
            <a:pPr algn="ctr">
              <a:buFontTx/>
              <a:buNone/>
            </a:pPr>
            <a:r>
              <a:rPr lang="en-US" sz="3200" dirty="0"/>
              <a:t>Computer Science </a:t>
            </a:r>
            <a:r>
              <a:rPr lang="en-US" sz="3200" dirty="0" smtClean="0"/>
              <a:t>Program</a:t>
            </a:r>
          </a:p>
          <a:p>
            <a:pPr algn="ctr">
              <a:buFontTx/>
              <a:buNone/>
            </a:pPr>
            <a:r>
              <a:rPr lang="en-US" sz="3200" dirty="0" smtClean="0"/>
              <a:t>By: </a:t>
            </a:r>
            <a:r>
              <a:rPr lang="en-US" sz="3200" dirty="0" err="1" smtClean="0"/>
              <a:t>Biruk</a:t>
            </a:r>
            <a:r>
              <a:rPr lang="en-US" sz="3200" dirty="0" smtClean="0"/>
              <a:t> M.</a:t>
            </a:r>
            <a:endParaRPr lang="en-US" sz="3200" dirty="0"/>
          </a:p>
          <a:p>
            <a:pPr algn="ctr"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1"/>
            <a:ext cx="7772399" cy="46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72400" cy="5791200"/>
          </a:xfrm>
        </p:spPr>
        <p:txBody>
          <a:bodyPr/>
          <a:lstStyle/>
          <a:p>
            <a:pPr algn="just"/>
            <a:r>
              <a:rPr lang="en-US" sz="2200" dirty="0" smtClean="0"/>
              <a:t>1</a:t>
            </a:r>
            <a:r>
              <a:rPr lang="en-US" sz="2200" b="1" dirty="0" smtClean="0"/>
              <a:t>. Try</a:t>
            </a:r>
          </a:p>
          <a:p>
            <a:r>
              <a:rPr lang="en-US" sz="2000" dirty="0" smtClean="0"/>
              <a:t>a try block, which encloses the code that might </a:t>
            </a:r>
            <a:r>
              <a:rPr lang="en-US" sz="2000" dirty="0" err="1" smtClean="0"/>
              <a:t>throwan</a:t>
            </a:r>
            <a:r>
              <a:rPr lang="en-US" sz="2000" dirty="0" smtClean="0"/>
              <a:t> exception</a:t>
            </a:r>
          </a:p>
          <a:p>
            <a:r>
              <a:rPr lang="en-US" sz="2000" dirty="0" smtClean="0"/>
              <a:t>and the code that should not execute if an exception occurs</a:t>
            </a:r>
          </a:p>
          <a:p>
            <a:r>
              <a:rPr lang="en-US" sz="2000" dirty="0" smtClean="0"/>
              <a:t>the remaining code in the try block will be skipped if the exception occurs.</a:t>
            </a:r>
          </a:p>
          <a:p>
            <a:r>
              <a:rPr lang="en-US" sz="2000" dirty="0" smtClean="0"/>
              <a:t> A try block consists of the keyword </a:t>
            </a:r>
            <a:r>
              <a:rPr lang="en-US" b="1" dirty="0" smtClean="0"/>
              <a:t>try</a:t>
            </a:r>
            <a:r>
              <a:rPr lang="en-US" sz="2000" dirty="0" smtClean="0"/>
              <a:t> followed by a block of code enclosed in curly braces ({})</a:t>
            </a:r>
          </a:p>
          <a:p>
            <a:r>
              <a:rPr lang="en-US" sz="2000" dirty="0" smtClean="0"/>
              <a:t>2. </a:t>
            </a:r>
            <a:r>
              <a:rPr lang="en-US" sz="2000" b="1" dirty="0" smtClean="0"/>
              <a:t>throws clause </a:t>
            </a:r>
          </a:p>
          <a:p>
            <a:r>
              <a:rPr lang="en-US" sz="2000" dirty="0" smtClean="0"/>
              <a:t>specifies the exceptions the method throws. This clause appears after the method’s parameter list and before the method’s body. </a:t>
            </a:r>
          </a:p>
          <a:p>
            <a:r>
              <a:rPr lang="en-US" sz="2000" dirty="0" smtClean="0"/>
              <a:t>It contains a comma-separated list of the exceptions that the method will throw if a problem occurs</a:t>
            </a:r>
          </a:p>
          <a:p>
            <a:r>
              <a:rPr lang="en-US" sz="1800" dirty="0" err="1" smtClean="0"/>
              <a:t>Eg</a:t>
            </a:r>
            <a:r>
              <a:rPr lang="en-US" sz="1800" dirty="0" smtClean="0"/>
              <a:t>-</a:t>
            </a:r>
            <a:r>
              <a:rPr lang="en-US" sz="1800" b="1" dirty="0" smtClean="0"/>
              <a:t>public static void main(String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[]) throws </a:t>
            </a:r>
            <a:r>
              <a:rPr lang="en-US" sz="1800" b="1" dirty="0" err="1" smtClean="0"/>
              <a:t>SQLException</a:t>
            </a:r>
            <a:r>
              <a:rPr lang="en-US" sz="1800" b="1" dirty="0" smtClean="0"/>
              <a:t> </a:t>
            </a:r>
            <a:endParaRPr lang="en-US" sz="1800" dirty="0" smtClean="0"/>
          </a:p>
          <a:p>
            <a:endParaRPr lang="en-US" sz="2000" dirty="0" smtClean="0"/>
          </a:p>
          <a:p>
            <a:pPr algn="just">
              <a:buNone/>
            </a:pPr>
            <a:endParaRPr lang="en-US" sz="2200" dirty="0" smtClean="0"/>
          </a:p>
          <a:p>
            <a:pPr algn="just"/>
            <a:endParaRPr lang="en-US" sz="22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93403A-1AB8-43DF-9BC4-F883CC12962F}" type="slidenum">
              <a:rPr lang="de-DE" smtClean="0"/>
              <a:pPr/>
              <a:t>11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562600"/>
          </a:xfrm>
        </p:spPr>
        <p:txBody>
          <a:bodyPr/>
          <a:lstStyle/>
          <a:p>
            <a:r>
              <a:rPr lang="en-US" dirty="0" smtClean="0"/>
              <a:t>Throw </a:t>
            </a:r>
            <a:r>
              <a:rPr lang="en-US" dirty="0" err="1" smtClean="0"/>
              <a:t>vs</a:t>
            </a:r>
            <a:r>
              <a:rPr lang="en-US" dirty="0" smtClean="0"/>
              <a:t> Throws</a:t>
            </a:r>
          </a:p>
          <a:p>
            <a:pPr lvl="1"/>
            <a:r>
              <a:rPr lang="en-US" b="1" dirty="0" smtClean="0"/>
              <a:t>Throws clause</a:t>
            </a:r>
            <a:r>
              <a:rPr lang="en-US" dirty="0" smtClean="0"/>
              <a:t> is used to declare an exception and </a:t>
            </a:r>
            <a:r>
              <a:rPr lang="en-US" b="1" dirty="0" err="1" smtClean="0"/>
              <a:t>thow</a:t>
            </a:r>
            <a:r>
              <a:rPr lang="en-US" dirty="0" smtClean="0"/>
              <a:t> keyword is used to throw an exception explicitly.</a:t>
            </a:r>
          </a:p>
          <a:p>
            <a:pPr lvl="1"/>
            <a:r>
              <a:rPr lang="en-US" dirty="0" smtClean="0"/>
              <a:t>Checked exception can only be propagated with </a:t>
            </a:r>
            <a:r>
              <a:rPr lang="en-US" b="1" dirty="0" smtClean="0"/>
              <a:t>throws.</a:t>
            </a:r>
          </a:p>
          <a:p>
            <a:pPr lvl="1"/>
            <a:r>
              <a:rPr lang="en-US" dirty="0" smtClean="0"/>
              <a:t>Throws is followed by a Class but throw is followed by an instance</a:t>
            </a:r>
          </a:p>
          <a:p>
            <a:pPr lvl="1"/>
            <a:r>
              <a:rPr lang="en-US" dirty="0" smtClean="0"/>
              <a:t>Throws is used with the method signature but throw is used inside a method</a:t>
            </a:r>
          </a:p>
          <a:p>
            <a:pPr lvl="1"/>
            <a:r>
              <a:rPr lang="en-US" dirty="0" smtClean="0"/>
              <a:t>You cannot throw multiple exceptions but possible to declare multiple exceptions </a:t>
            </a:r>
            <a:r>
              <a:rPr lang="en-US" b="1" dirty="0" smtClean="0"/>
              <a:t>using throws</a:t>
            </a:r>
          </a:p>
          <a:p>
            <a:pPr lvl="1"/>
            <a:r>
              <a:rPr lang="en-US" dirty="0" smtClean="0"/>
              <a:t>Without the throws clause in the signature the </a:t>
            </a:r>
            <a:r>
              <a:rPr lang="en-US" dirty="0" smtClean="0">
                <a:hlinkClick r:id="rId2"/>
              </a:rPr>
              <a:t>Java JVM</a:t>
            </a:r>
            <a:r>
              <a:rPr lang="en-US" dirty="0" smtClean="0"/>
              <a:t> compiler does not know what to do with the exception. </a:t>
            </a:r>
          </a:p>
          <a:p>
            <a:pPr lvl="1"/>
            <a:r>
              <a:rPr lang="en-US" dirty="0" smtClean="0"/>
              <a:t>The throws clause tells the compiler that this particular exception would be handled by the calling method.</a:t>
            </a:r>
            <a:endParaRPr lang="en-US" b="1" dirty="0" smtClean="0"/>
          </a:p>
          <a:p>
            <a:pPr lvl="1"/>
            <a:r>
              <a:rPr lang="en-US" b="1" dirty="0" err="1" smtClean="0"/>
              <a:t>Eg</a:t>
            </a:r>
            <a:r>
              <a:rPr lang="en-US" b="1" dirty="0" smtClean="0"/>
              <a:t>: </a:t>
            </a:r>
          </a:p>
          <a:p>
            <a:pPr lvl="2"/>
            <a:r>
              <a:rPr lang="en-US" dirty="0" err="1" smtClean="0"/>
              <a:t>ArithmeticException</a:t>
            </a:r>
            <a:r>
              <a:rPr lang="en-US" dirty="0" smtClean="0"/>
              <a:t> exp = new </a:t>
            </a:r>
            <a:r>
              <a:rPr lang="en-US" dirty="0" err="1" smtClean="0"/>
              <a:t>ArithmeticException</a:t>
            </a:r>
            <a:r>
              <a:rPr lang="en-US" dirty="0" smtClean="0"/>
              <a:t>(); </a:t>
            </a:r>
            <a:r>
              <a:rPr lang="en-US" sz="1600" b="1" dirty="0" smtClean="0"/>
              <a:t>throw exp;</a:t>
            </a:r>
            <a:endParaRPr lang="en-US" b="1" dirty="0" smtClean="0"/>
          </a:p>
          <a:p>
            <a:pPr lvl="2"/>
            <a:r>
              <a:rPr lang="en-US" dirty="0" smtClean="0"/>
              <a:t>Public void fun() </a:t>
            </a:r>
            <a:r>
              <a:rPr lang="en-US" b="1" dirty="0" smtClean="0"/>
              <a:t>throws </a:t>
            </a:r>
            <a:r>
              <a:rPr lang="en-US" b="1" dirty="0" err="1" smtClean="0"/>
              <a:t>IOException</a:t>
            </a:r>
            <a:r>
              <a:rPr lang="en-US" b="1" dirty="0" smtClean="0"/>
              <a:t>, 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,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72400" cy="5791200"/>
          </a:xfrm>
        </p:spPr>
        <p:txBody>
          <a:bodyPr/>
          <a:lstStyle/>
          <a:p>
            <a:r>
              <a:rPr lang="en-US" b="1" dirty="0" smtClean="0"/>
              <a:t>3. A catch block</a:t>
            </a:r>
            <a:r>
              <a:rPr lang="en-US" dirty="0" smtClean="0"/>
              <a:t>/ exception handler ) </a:t>
            </a:r>
          </a:p>
          <a:p>
            <a:r>
              <a:rPr lang="en-US" dirty="0" smtClean="0"/>
              <a:t>catches /receives and handles an exception.</a:t>
            </a:r>
          </a:p>
          <a:p>
            <a:r>
              <a:rPr lang="en-US" dirty="0" smtClean="0"/>
              <a:t> A </a:t>
            </a:r>
            <a:r>
              <a:rPr lang="en-US" dirty="0" err="1" smtClean="0"/>
              <a:t>catchblock</a:t>
            </a:r>
            <a:r>
              <a:rPr lang="en-US" dirty="0" smtClean="0"/>
              <a:t> begins with the keyword catch and is followed by a parameter in parentheses (called the exception parameter, )and a block of code enclosed in curly braces.</a:t>
            </a:r>
          </a:p>
          <a:p>
            <a:r>
              <a:rPr lang="en-US" dirty="0" smtClean="0"/>
              <a:t>At least one </a:t>
            </a:r>
            <a:r>
              <a:rPr lang="en-US" dirty="0" err="1" smtClean="0"/>
              <a:t>catchblock</a:t>
            </a:r>
            <a:r>
              <a:rPr lang="en-US" dirty="0" smtClean="0"/>
              <a:t> must </a:t>
            </a:r>
            <a:r>
              <a:rPr lang="en-US" dirty="0" err="1" smtClean="0"/>
              <a:t>imme-diately</a:t>
            </a:r>
            <a:r>
              <a:rPr lang="en-US" dirty="0" smtClean="0"/>
              <a:t> follow the try block. Each </a:t>
            </a:r>
            <a:r>
              <a:rPr lang="en-US" dirty="0" err="1" smtClean="0"/>
              <a:t>catchblock</a:t>
            </a:r>
            <a:r>
              <a:rPr lang="en-US" dirty="0" smtClean="0"/>
              <a:t> specifies in parentheses an exception-parameter  that identifies the exception type the handler can process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 </a:t>
            </a:r>
            <a:r>
              <a:rPr lang="en-US" b="1" dirty="0" smtClean="0"/>
              <a:t>catch (</a:t>
            </a:r>
            <a:r>
              <a:rPr lang="en-US" b="1" dirty="0" err="1" smtClean="0"/>
              <a:t>SQLException</a:t>
            </a:r>
            <a:r>
              <a:rPr lang="en-US" b="1" dirty="0" smtClean="0"/>
              <a:t> ex ){}</a:t>
            </a:r>
          </a:p>
          <a:p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9589F8-4F72-41B3-BBE5-7D8929469E07}" type="slidenum">
              <a:rPr lang="de-DE" smtClean="0"/>
              <a:pPr/>
              <a:t>13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72400" cy="54864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b="1" dirty="0" smtClean="0"/>
              <a:t>Finally block</a:t>
            </a:r>
          </a:p>
          <a:p>
            <a:r>
              <a:rPr lang="en-US" dirty="0" smtClean="0"/>
              <a:t>Programs that obtain certain types of resources must return them to the system </a:t>
            </a:r>
            <a:r>
              <a:rPr lang="en-US" dirty="0" err="1" smtClean="0"/>
              <a:t>explicitly,to</a:t>
            </a:r>
            <a:r>
              <a:rPr lang="en-US" dirty="0" smtClean="0"/>
              <a:t> avoid so-called resource leaks .</a:t>
            </a:r>
          </a:p>
          <a:p>
            <a:r>
              <a:rPr lang="en-US" dirty="0" smtClean="0"/>
              <a:t> In programming languages such as C and C++, the most common kind of resource leak is a memory leak.</a:t>
            </a:r>
          </a:p>
          <a:p>
            <a:r>
              <a:rPr lang="en-US" dirty="0" smtClean="0"/>
              <a:t> Java performs automatic garbage </a:t>
            </a:r>
            <a:r>
              <a:rPr lang="en-US" dirty="0" err="1" smtClean="0"/>
              <a:t>collec-tion</a:t>
            </a:r>
            <a:r>
              <a:rPr lang="en-US" dirty="0" smtClean="0"/>
              <a:t> of memory no longer used by programs, thus avoiding most memory leaks. However,</a:t>
            </a:r>
          </a:p>
          <a:p>
            <a:r>
              <a:rPr lang="en-US" dirty="0" smtClean="0"/>
              <a:t>other types of resource leaks can occur. For example, files, database connections and net-work connections that are not closed properly might not be available for use in other pro-grams.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001000" cy="5867400"/>
          </a:xfrm>
        </p:spPr>
        <p:txBody>
          <a:bodyPr/>
          <a:lstStyle/>
          <a:p>
            <a:r>
              <a:rPr lang="en-US" sz="2000" dirty="0" err="1" smtClean="0"/>
              <a:t>Actually,Java</a:t>
            </a:r>
            <a:r>
              <a:rPr lang="en-US" sz="2000" dirty="0" smtClean="0"/>
              <a:t> does not entirely eliminate memory leaks. </a:t>
            </a:r>
          </a:p>
          <a:p>
            <a:r>
              <a:rPr lang="en-US" sz="2000" dirty="0" smtClean="0"/>
              <a:t>Java will not garbage-collect an object until there are no remaining references to it. Thus, if programmers erroneously keep references to unwanted objects, memory leaks can occur.</a:t>
            </a:r>
          </a:p>
          <a:p>
            <a:r>
              <a:rPr lang="en-US" sz="2000" dirty="0" smtClean="0"/>
              <a:t> Always release each resource explicitly and at the earliest possible moment at which it is no longer needed. </a:t>
            </a:r>
          </a:p>
          <a:p>
            <a:r>
              <a:rPr lang="en-US" sz="2000" dirty="0" smtClean="0"/>
              <a:t>This makes resources immediately available to be reused by your program or other pro-grams, thus improving resource utilization..</a:t>
            </a:r>
          </a:p>
          <a:p>
            <a:r>
              <a:rPr lang="en-US" sz="2000" dirty="0" smtClean="0"/>
              <a:t>Because the finally block is guaranteed to execute whether or not an exception occurs in the corresponding try block, </a:t>
            </a:r>
          </a:p>
          <a:p>
            <a:r>
              <a:rPr lang="en-US" sz="2000" dirty="0" smtClean="0"/>
              <a:t>this block is an ideal place to release resources acquired in a try block.</a:t>
            </a:r>
          </a:p>
          <a:p>
            <a:r>
              <a:rPr lang="en-US" sz="2000" dirty="0" smtClean="0"/>
              <a:t>This is also an effective way to eliminate resource leaks. For example, the finally block should close any files opened in the try block.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sz="2000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089A13-FE35-4D03-930E-CA94AEA33CC8}" type="slidenum">
              <a:rPr lang="de-DE" smtClean="0"/>
              <a:pPr/>
              <a:t>15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72400" cy="5715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finallyblock</a:t>
            </a:r>
            <a:r>
              <a:rPr lang="en-US" dirty="0" smtClean="0"/>
              <a:t> typically contains resource-release code. </a:t>
            </a:r>
          </a:p>
          <a:p>
            <a:r>
              <a:rPr lang="en-US" dirty="0" smtClean="0"/>
              <a:t>Suppose a resource is allocated in a try block. If no exception occurs, the catch blocks are skipped and control proceeds to the finally block, which frees the resource.</a:t>
            </a:r>
          </a:p>
          <a:p>
            <a:r>
              <a:rPr lang="en-US" dirty="0" smtClean="0"/>
              <a:t>Control then proceeds to the first statement after the </a:t>
            </a:r>
            <a:r>
              <a:rPr lang="en-US" dirty="0" err="1" smtClean="0"/>
              <a:t>finallyblock</a:t>
            </a:r>
            <a:r>
              <a:rPr lang="en-US" dirty="0" smtClean="0"/>
              <a:t>. If an exception does occur in the try block, the program skips the rest of the try block. If the program catches the exception in one of the </a:t>
            </a:r>
            <a:r>
              <a:rPr lang="en-US" dirty="0" err="1" smtClean="0"/>
              <a:t>catchblocks</a:t>
            </a:r>
            <a:r>
              <a:rPr lang="en-US" dirty="0" smtClean="0"/>
              <a:t>, the program processes the exception, then the </a:t>
            </a:r>
            <a:r>
              <a:rPr lang="en-US" dirty="0" err="1" smtClean="0"/>
              <a:t>finallyblock</a:t>
            </a:r>
            <a:r>
              <a:rPr lang="en-US" dirty="0" smtClean="0"/>
              <a:t> releases the resource, and control proceeds to the first statement after the </a:t>
            </a:r>
            <a:r>
              <a:rPr lang="en-US" dirty="0" err="1" smtClean="0"/>
              <a:t>finallyblock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FD5D88-050D-4819-80A2-535244CF7895}" type="slidenum">
              <a:rPr lang="de-DE" smtClean="0"/>
              <a:pPr/>
              <a:t>16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5486400"/>
          </a:xfrm>
        </p:spPr>
        <p:txBody>
          <a:bodyPr/>
          <a:lstStyle/>
          <a:p>
            <a:r>
              <a:rPr lang="en-US" dirty="0" smtClean="0"/>
              <a:t>Java has an automatic garbage collector</a:t>
            </a:r>
          </a:p>
          <a:p>
            <a:r>
              <a:rPr lang="en-US" dirty="0" smtClean="0"/>
              <a:t>Don confuse Finally block with built-in finalize() function?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err="1" smtClean="0"/>
              <a:t>java.lang.Object.finalize</a:t>
            </a:r>
            <a:r>
              <a:rPr lang="en-US" b="1" dirty="0" smtClean="0"/>
              <a:t>()</a:t>
            </a:r>
            <a:r>
              <a:rPr lang="en-US" dirty="0" smtClean="0"/>
              <a:t> is called by the garbage collector on an object when garbage collection determines that there are no more references to the object.</a:t>
            </a:r>
          </a:p>
          <a:p>
            <a:pPr lvl="1"/>
            <a:r>
              <a:rPr lang="en-US" dirty="0" smtClean="0"/>
              <a:t> A subclass overrides the finalize method to dispose of system resources or to </a:t>
            </a:r>
            <a:r>
              <a:rPr lang="en-US" b="1" dirty="0" smtClean="0"/>
              <a:t>perform other cleanup.</a:t>
            </a:r>
          </a:p>
          <a:p>
            <a:pPr lvl="1"/>
            <a:r>
              <a:rPr lang="en-US" dirty="0" smtClean="0"/>
              <a:t>Finalize is used </a:t>
            </a:r>
            <a:r>
              <a:rPr lang="en-US" b="1" dirty="0" smtClean="0"/>
              <a:t>to perform clean up processing just before object is garbage collected.</a:t>
            </a:r>
          </a:p>
          <a:p>
            <a:pPr lvl="4"/>
            <a:r>
              <a:rPr lang="en-US" b="1" dirty="0" smtClean="0"/>
              <a:t> try{</a:t>
            </a:r>
          </a:p>
          <a:p>
            <a:pPr lvl="4"/>
            <a:r>
              <a:rPr lang="en-US" b="1" dirty="0" smtClean="0"/>
              <a:t>Student s1=new Student("IT","Henok",20);</a:t>
            </a:r>
          </a:p>
          <a:p>
            <a:pPr lvl="4"/>
            <a:r>
              <a:rPr lang="en-US" b="1" dirty="0" smtClean="0"/>
              <a:t>s1.Display();</a:t>
            </a:r>
          </a:p>
          <a:p>
            <a:pPr lvl="4"/>
            <a:r>
              <a:rPr lang="en-US" b="1" dirty="0" smtClean="0"/>
              <a:t>s1.finalize();</a:t>
            </a:r>
          </a:p>
          <a:p>
            <a:pPr lvl="4"/>
            <a:r>
              <a:rPr lang="en-US" b="1" dirty="0" smtClean="0"/>
              <a:t>        }</a:t>
            </a:r>
          </a:p>
          <a:p>
            <a:pPr lvl="4"/>
            <a:r>
              <a:rPr lang="en-US" b="1" dirty="0" smtClean="0"/>
              <a:t>    catch(</a:t>
            </a:r>
            <a:r>
              <a:rPr lang="en-US" b="1" dirty="0" err="1" smtClean="0"/>
              <a:t>Throwable</a:t>
            </a:r>
            <a:r>
              <a:rPr lang="en-US" b="1" dirty="0" smtClean="0"/>
              <a:t> e)</a:t>
            </a:r>
          </a:p>
          <a:p>
            <a:pPr lvl="4"/>
            <a:r>
              <a:rPr lang="en-US" b="1" dirty="0" smtClean="0"/>
              <a:t>    {  </a:t>
            </a:r>
            <a:r>
              <a:rPr lang="en-US" b="1" dirty="0" err="1" smtClean="0"/>
              <a:t>e.printStackTrace</a:t>
            </a:r>
            <a:r>
              <a:rPr lang="en-US" b="1" dirty="0" smtClean="0"/>
              <a:t>();}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r>
              <a:rPr lang="en-US" sz="1800" b="1" dirty="0" smtClean="0"/>
              <a:t>import </a:t>
            </a:r>
            <a:r>
              <a:rPr lang="en-US" sz="1800" b="1" dirty="0" err="1" smtClean="0"/>
              <a:t>java.util</a:t>
            </a:r>
            <a:r>
              <a:rPr lang="en-US" sz="1800" b="1" dirty="0" smtClean="0"/>
              <a:t>.*;</a:t>
            </a:r>
          </a:p>
          <a:p>
            <a:r>
              <a:rPr lang="en-US" sz="1800" b="1" dirty="0" smtClean="0"/>
              <a:t>import </a:t>
            </a:r>
            <a:r>
              <a:rPr lang="en-US" sz="1800" b="1" u="sng" dirty="0" smtClean="0"/>
              <a:t>java.io.*;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public class </a:t>
            </a:r>
            <a:r>
              <a:rPr lang="en-US" sz="1800" b="1" dirty="0" err="1" smtClean="0"/>
              <a:t>ExceptionEg</a:t>
            </a:r>
            <a:r>
              <a:rPr lang="en-US" sz="1800" b="1" dirty="0" smtClean="0"/>
              <a:t> {</a:t>
            </a:r>
          </a:p>
          <a:p>
            <a:r>
              <a:rPr lang="en-US" sz="1800" dirty="0" smtClean="0"/>
              <a:t>    // demonstrates throwing an exception when a divide-by-zero occurs</a:t>
            </a:r>
          </a:p>
          <a:p>
            <a:r>
              <a:rPr lang="en-US" sz="1800" b="1" dirty="0" smtClean="0"/>
              <a:t>public static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quotient(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numerator,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denominator 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b="1" dirty="0" smtClean="0"/>
              <a:t>return numerator / denominator; // possible division by zero</a:t>
            </a:r>
          </a:p>
          <a:p>
            <a:r>
              <a:rPr lang="en-US" sz="1800" dirty="0" smtClean="0"/>
              <a:t> } // end method quotient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public static void main( String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[] )</a:t>
            </a:r>
          </a:p>
          <a:p>
            <a:r>
              <a:rPr lang="en-US" sz="1800" dirty="0" smtClean="0"/>
              <a:t> {</a:t>
            </a:r>
          </a:p>
          <a:p>
            <a:r>
              <a:rPr lang="en-US" sz="1800" dirty="0" smtClean="0"/>
              <a:t>Scanner </a:t>
            </a:r>
            <a:r>
              <a:rPr lang="en-US" sz="1800" u="sng" dirty="0" err="1" smtClean="0"/>
              <a:t>scanner</a:t>
            </a:r>
            <a:r>
              <a:rPr lang="en-US" sz="1800" u="sng" dirty="0" smtClean="0"/>
              <a:t> = </a:t>
            </a:r>
            <a:r>
              <a:rPr lang="en-US" sz="1800" b="1" u="sng" dirty="0" smtClean="0"/>
              <a:t>new Scanner( </a:t>
            </a:r>
            <a:r>
              <a:rPr lang="en-US" sz="1800" b="1" u="sng" dirty="0" err="1" smtClean="0"/>
              <a:t>System.</a:t>
            </a:r>
            <a:r>
              <a:rPr lang="en-US" sz="1800" b="1" i="1" u="sng" dirty="0" err="1" smtClean="0"/>
              <a:t>in</a:t>
            </a:r>
            <a:r>
              <a:rPr lang="en-US" sz="1800" b="1" i="1" u="sng" dirty="0" smtClean="0"/>
              <a:t> ); // scanner for input</a:t>
            </a:r>
          </a:p>
          <a:p>
            <a:r>
              <a:rPr lang="en-US" sz="1800" dirty="0" smtClean="0"/>
              <a:t>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continueLoop</a:t>
            </a:r>
            <a:r>
              <a:rPr lang="en-US" sz="1800" b="1" dirty="0" smtClean="0"/>
              <a:t> = true; // determines if more input is needed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6AC7B9-B94E-4871-87FC-310057440513}" type="slidenum">
              <a:rPr lang="de-DE" smtClean="0"/>
              <a:pPr/>
              <a:t>18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772400" cy="5638800"/>
          </a:xfrm>
        </p:spPr>
        <p:txBody>
          <a:bodyPr/>
          <a:lstStyle/>
          <a:p>
            <a:r>
              <a:rPr lang="en-US" sz="2000" b="1" dirty="0" smtClean="0"/>
              <a:t>do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try // read two numbers and calculate quotient                   </a:t>
            </a:r>
          </a:p>
          <a:p>
            <a:r>
              <a:rPr lang="en-US" sz="2000" dirty="0" smtClean="0"/>
              <a:t>  {</a:t>
            </a:r>
          </a:p>
          <a:p>
            <a:r>
              <a:rPr lang="en-US" sz="2000" dirty="0" err="1" smtClean="0"/>
              <a:t>System.</a:t>
            </a:r>
            <a:r>
              <a:rPr lang="en-US" sz="2000" b="1" i="1" dirty="0" err="1" smtClean="0"/>
              <a:t>out.print</a:t>
            </a:r>
            <a:r>
              <a:rPr lang="en-US" sz="2000" b="1" i="1" dirty="0" smtClean="0"/>
              <a:t>( "Please enter an integer numerator: " );    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numerator = </a:t>
            </a:r>
            <a:r>
              <a:rPr lang="en-US" sz="2000" b="1" dirty="0" err="1" smtClean="0"/>
              <a:t>scanner.nextInt</a:t>
            </a:r>
            <a:r>
              <a:rPr lang="en-US" sz="2000" b="1" dirty="0" smtClean="0"/>
              <a:t>();                            </a:t>
            </a:r>
          </a:p>
          <a:p>
            <a:r>
              <a:rPr lang="en-US" sz="2000" dirty="0" err="1" smtClean="0"/>
              <a:t>System.</a:t>
            </a:r>
            <a:r>
              <a:rPr lang="en-US" sz="2000" b="1" i="1" dirty="0" err="1" smtClean="0"/>
              <a:t>out.print</a:t>
            </a:r>
            <a:r>
              <a:rPr lang="en-US" sz="2000" b="1" i="1" dirty="0" smtClean="0"/>
              <a:t>( "Please enter an integer denominator: " );  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denominator = </a:t>
            </a:r>
            <a:r>
              <a:rPr lang="en-US" sz="2000" b="1" dirty="0" err="1" smtClean="0"/>
              <a:t>scanner.nextInt</a:t>
            </a:r>
            <a:r>
              <a:rPr lang="en-US" sz="2000" b="1" dirty="0" smtClean="0"/>
              <a:t>();                          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 result = </a:t>
            </a:r>
            <a:r>
              <a:rPr lang="en-US" sz="2000" b="1" i="1" dirty="0" smtClean="0"/>
              <a:t>quotient( numerator, denominator );              </a:t>
            </a:r>
          </a:p>
          <a:p>
            <a:r>
              <a:rPr lang="en-US" sz="2000" dirty="0" err="1" smtClean="0"/>
              <a:t>System.</a:t>
            </a:r>
            <a:r>
              <a:rPr lang="en-US" sz="2000" b="1" i="1" dirty="0" err="1" smtClean="0"/>
              <a:t>out.printf</a:t>
            </a:r>
            <a:r>
              <a:rPr lang="en-US" sz="2000" b="1" i="1" dirty="0" smtClean="0"/>
              <a:t>( "\</a:t>
            </a:r>
            <a:r>
              <a:rPr lang="en-US" sz="2000" b="1" i="1" dirty="0" err="1" smtClean="0"/>
              <a:t>nResult</a:t>
            </a:r>
            <a:r>
              <a:rPr lang="en-US" sz="2000" b="1" i="1" dirty="0" smtClean="0"/>
              <a:t>: %d / %d = %d\n" , </a:t>
            </a:r>
            <a:r>
              <a:rPr lang="en-US" sz="2000" b="1" i="1" dirty="0" err="1" smtClean="0"/>
              <a:t>numerator,denominator</a:t>
            </a:r>
            <a:r>
              <a:rPr lang="en-US" sz="2000" b="1" i="1" dirty="0" smtClean="0"/>
              <a:t>, result );                                     </a:t>
            </a:r>
          </a:p>
          <a:p>
            <a:r>
              <a:rPr lang="en-US" sz="2000" dirty="0" err="1" smtClean="0"/>
              <a:t>continueLoop</a:t>
            </a:r>
            <a:r>
              <a:rPr lang="en-US" sz="2000" dirty="0" smtClean="0"/>
              <a:t> = </a:t>
            </a:r>
            <a:r>
              <a:rPr lang="en-US" sz="2000" b="1" dirty="0" smtClean="0"/>
              <a:t>false; // input successful; end looping</a:t>
            </a:r>
          </a:p>
          <a:p>
            <a:r>
              <a:rPr lang="en-US" sz="2000" dirty="0" smtClean="0"/>
              <a:t>} // end try                                                     </a:t>
            </a:r>
          </a:p>
          <a:p>
            <a:pPr algn="just"/>
            <a:endParaRPr lang="en-US" sz="22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6B1F4E-48E4-407F-9C90-1E58E8BA1EB6}" type="slidenum">
              <a:rPr lang="de-DE" smtClean="0"/>
              <a:pPr/>
              <a:t>19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2F4B9D-B989-4333-AC37-015984BF4B5C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773238"/>
            <a:ext cx="8424863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endParaRPr lang="en-US" sz="4000" kern="0" dirty="0" smtClean="0"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r>
              <a:rPr lang="en-US" sz="4000" kern="0" dirty="0" smtClean="0">
                <a:cs typeface="+mn-cs"/>
              </a:rPr>
              <a:t>Chapter seven</a:t>
            </a:r>
            <a:endParaRPr lang="en-US" sz="4000" kern="0" dirty="0"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r>
              <a:rPr lang="en-US" sz="4400" kern="0" dirty="0" smtClean="0">
                <a:solidFill>
                  <a:schemeClr val="hlink"/>
                </a:solidFill>
                <a:latin typeface="Broadway BT" pitchFamily="82" charset="0"/>
                <a:cs typeface="+mn-cs"/>
              </a:rPr>
              <a:t>Exception Handling</a:t>
            </a:r>
            <a:endParaRPr lang="en-US" sz="4400" kern="0" dirty="0">
              <a:latin typeface="Broadway BT" pitchFamily="82" charset="0"/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endParaRPr lang="en-US" sz="3200" kern="0" dirty="0">
              <a:latin typeface="Broadway BT" pitchFamily="8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867400"/>
          </a:xfrm>
        </p:spPr>
        <p:txBody>
          <a:bodyPr/>
          <a:lstStyle/>
          <a:p>
            <a:r>
              <a:rPr lang="en-US" sz="2000" b="1" dirty="0" smtClean="0"/>
              <a:t>catch ( </a:t>
            </a:r>
            <a:r>
              <a:rPr lang="en-US" sz="2000" b="1" dirty="0" err="1" smtClean="0"/>
              <a:t>InputMismatchException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inputMismatchException</a:t>
            </a:r>
            <a:r>
              <a:rPr lang="en-US" sz="2000" b="1" dirty="0" smtClean="0"/>
              <a:t> 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System.</a:t>
            </a:r>
            <a:r>
              <a:rPr lang="en-US" sz="2000" b="1" i="1" dirty="0" err="1" smtClean="0"/>
              <a:t>err.printf</a:t>
            </a:r>
            <a:r>
              <a:rPr lang="en-US" sz="2000" b="1" i="1" dirty="0" smtClean="0"/>
              <a:t>( "\</a:t>
            </a:r>
            <a:r>
              <a:rPr lang="en-US" sz="2000" b="1" i="1" dirty="0" err="1" smtClean="0"/>
              <a:t>nException</a:t>
            </a:r>
            <a:r>
              <a:rPr lang="en-US" sz="2000" b="1" i="1" dirty="0" smtClean="0"/>
              <a:t>: %s\</a:t>
            </a:r>
            <a:r>
              <a:rPr lang="en-US" sz="2000" b="1" i="1" dirty="0" err="1" smtClean="0"/>
              <a:t>n",inputMismatchException</a:t>
            </a:r>
            <a:r>
              <a:rPr lang="en-US" sz="2000" b="1" i="1" dirty="0" smtClean="0"/>
              <a:t> );                                  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scanner.nextLine</a:t>
            </a:r>
            <a:r>
              <a:rPr lang="en-US" sz="2000" dirty="0" smtClean="0"/>
              <a:t>();  // discard input so user can try again</a:t>
            </a:r>
          </a:p>
          <a:p>
            <a:r>
              <a:rPr lang="en-US" sz="2000" dirty="0" err="1" smtClean="0"/>
              <a:t>System.</a:t>
            </a:r>
            <a:r>
              <a:rPr lang="en-US" sz="2000" b="1" i="1" dirty="0" err="1" smtClean="0"/>
              <a:t>out.println</a:t>
            </a:r>
            <a:r>
              <a:rPr lang="en-US" sz="2000" b="1" i="1" dirty="0" smtClean="0"/>
              <a:t>("You must enter integers. Please try again.\n" );          </a:t>
            </a:r>
          </a:p>
          <a:p>
            <a:r>
              <a:rPr lang="en-US" sz="2000" dirty="0" smtClean="0"/>
              <a:t>} // end catch</a:t>
            </a:r>
          </a:p>
          <a:p>
            <a:r>
              <a:rPr lang="en-US" sz="2000" b="1" dirty="0" smtClean="0"/>
              <a:t>catch ( </a:t>
            </a:r>
            <a:r>
              <a:rPr lang="en-US" sz="2000" b="1" dirty="0" err="1" smtClean="0"/>
              <a:t>ArithmeticException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arithmeticException</a:t>
            </a:r>
            <a:r>
              <a:rPr lang="en-US" sz="2000" b="1" dirty="0" smtClean="0"/>
              <a:t> )</a:t>
            </a:r>
          </a:p>
          <a:p>
            <a:r>
              <a:rPr lang="en-US" sz="2000" dirty="0" smtClean="0"/>
              <a:t>{</a:t>
            </a:r>
            <a:r>
              <a:rPr lang="en-US" sz="2000" dirty="0" err="1" smtClean="0"/>
              <a:t>System.</a:t>
            </a:r>
            <a:r>
              <a:rPr lang="en-US" sz="2000" b="1" i="1" dirty="0" err="1" smtClean="0"/>
              <a:t>err.printf</a:t>
            </a:r>
            <a:r>
              <a:rPr lang="en-US" sz="2000" b="1" i="1" dirty="0" smtClean="0"/>
              <a:t>( "\</a:t>
            </a:r>
            <a:r>
              <a:rPr lang="en-US" sz="2000" b="1" i="1" dirty="0" err="1" smtClean="0"/>
              <a:t>nException</a:t>
            </a:r>
            <a:r>
              <a:rPr lang="en-US" sz="2000" b="1" i="1" dirty="0" smtClean="0"/>
              <a:t>: %s\n", </a:t>
            </a:r>
            <a:r>
              <a:rPr lang="en-US" sz="2000" b="1" i="1" dirty="0" err="1" smtClean="0"/>
              <a:t>arithmeticException</a:t>
            </a:r>
            <a:r>
              <a:rPr lang="en-US" sz="2000" b="1" i="1" dirty="0" smtClean="0"/>
              <a:t> );</a:t>
            </a:r>
          </a:p>
          <a:p>
            <a:r>
              <a:rPr lang="en-US" sz="2000" dirty="0" err="1" smtClean="0"/>
              <a:t>System.</a:t>
            </a:r>
            <a:r>
              <a:rPr lang="en-US" sz="2000" b="1" i="1" dirty="0" err="1" smtClean="0"/>
              <a:t>out.println</a:t>
            </a:r>
            <a:r>
              <a:rPr lang="en-US" sz="2000" b="1" i="1" dirty="0" smtClean="0"/>
              <a:t>("Zero is an invalid denominator. Please try again.\n" );   </a:t>
            </a:r>
          </a:p>
          <a:p>
            <a:r>
              <a:rPr lang="en-US" sz="2000" dirty="0" smtClean="0"/>
              <a:t>} // end catch</a:t>
            </a:r>
          </a:p>
          <a:p>
            <a:r>
              <a:rPr lang="en-US" sz="2000" b="1" dirty="0" smtClean="0"/>
              <a:t>finally</a:t>
            </a:r>
            <a:r>
              <a:rPr lang="en-US" sz="2000" dirty="0" smtClean="0"/>
              <a:t> {</a:t>
            </a:r>
            <a:r>
              <a:rPr lang="en-US" sz="2000" dirty="0" err="1" smtClean="0"/>
              <a:t>System.</a:t>
            </a:r>
            <a:r>
              <a:rPr lang="en-US" sz="2000" b="1" i="1" dirty="0" err="1" smtClean="0"/>
              <a:t>out.println</a:t>
            </a:r>
            <a:r>
              <a:rPr lang="en-US" sz="2000" b="1" i="1" dirty="0" smtClean="0"/>
              <a:t>("finished");}</a:t>
            </a:r>
            <a:endParaRPr lang="en-US" sz="2000" dirty="0" smtClean="0"/>
          </a:p>
          <a:p>
            <a:r>
              <a:rPr lang="en-US" sz="2000" dirty="0" smtClean="0"/>
              <a:t>} </a:t>
            </a:r>
            <a:r>
              <a:rPr lang="en-US" sz="2000" b="1" dirty="0" smtClean="0"/>
              <a:t>while ( </a:t>
            </a:r>
            <a:r>
              <a:rPr lang="en-US" sz="2000" b="1" dirty="0" err="1" smtClean="0"/>
              <a:t>continueLoop</a:t>
            </a:r>
            <a:r>
              <a:rPr lang="en-US" sz="2000" b="1" dirty="0" smtClean="0"/>
              <a:t> );</a:t>
            </a:r>
            <a:r>
              <a:rPr lang="en-US" sz="2000" dirty="0" smtClean="0"/>
              <a:t>} }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3C42C8-E020-4673-8D7F-2EE741AEE536}" type="slidenum">
              <a:rPr lang="de-DE" smtClean="0"/>
              <a:pPr/>
              <a:t>20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5029200"/>
          </a:xfrm>
        </p:spPr>
        <p:txBody>
          <a:bodyPr/>
          <a:lstStyle/>
          <a:p>
            <a:r>
              <a:rPr lang="en-US" dirty="0" smtClean="0"/>
              <a:t>1. insert two numbers using </a:t>
            </a:r>
            <a:r>
              <a:rPr lang="en-US" dirty="0" err="1" smtClean="0"/>
              <a:t>JoptionPane</a:t>
            </a:r>
            <a:r>
              <a:rPr lang="en-US" dirty="0" smtClean="0"/>
              <a:t> and calculate the quotient (use exceptions)</a:t>
            </a:r>
          </a:p>
          <a:p>
            <a:r>
              <a:rPr lang="en-US" dirty="0" smtClean="0"/>
              <a:t>2. Design the GUI below and handle the probable exceptions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3. compare null value to string value, show haw </a:t>
            </a:r>
            <a:r>
              <a:rPr lang="en-US" dirty="0" err="1" smtClean="0"/>
              <a:t>NullPointerException</a:t>
            </a:r>
            <a:r>
              <a:rPr lang="en-US" dirty="0" smtClean="0"/>
              <a:t> achieved</a:t>
            </a:r>
          </a:p>
          <a:p>
            <a:r>
              <a:rPr lang="en-US" dirty="0" smtClean="0"/>
              <a:t>4</a:t>
            </a:r>
            <a:r>
              <a:rPr lang="en-US" sz="2000" dirty="0" smtClean="0"/>
              <a:t>. show haw </a:t>
            </a:r>
            <a:r>
              <a:rPr lang="en-US" sz="2000" dirty="0" err="1" smtClean="0"/>
              <a:t>ArrayIndexOutOfBoundException</a:t>
            </a:r>
            <a:r>
              <a:rPr lang="en-US" sz="2000" dirty="0" smtClean="0"/>
              <a:t> Using example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4384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  <a:defRPr/>
            </a:pPr>
            <a:r>
              <a:rPr lang="en-US" sz="11700" dirty="0" smtClean="0">
                <a:solidFill>
                  <a:schemeClr val="tx2"/>
                </a:solidFill>
              </a:rPr>
              <a:t>Thank you</a:t>
            </a:r>
          </a:p>
          <a:p>
            <a:pPr algn="ctr">
              <a:buFont typeface="Wingdings 2" pitchFamily="18" charset="2"/>
              <a:buNone/>
              <a:defRPr/>
            </a:pPr>
            <a:r>
              <a:rPr lang="en-US" sz="8800" dirty="0" smtClean="0">
                <a:solidFill>
                  <a:schemeClr val="tx2"/>
                </a:solidFill>
              </a:rPr>
              <a:t>	Questions? </a:t>
            </a:r>
          </a:p>
          <a:p>
            <a:pPr>
              <a:buNone/>
            </a:pP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153400" cy="5562600"/>
          </a:xfrm>
        </p:spPr>
        <p:txBody>
          <a:bodyPr/>
          <a:lstStyle/>
          <a:p>
            <a:pPr algn="just">
              <a:defRPr/>
            </a:pPr>
            <a:r>
              <a:rPr lang="en-US" sz="2000" dirty="0" smtClean="0"/>
              <a:t>An </a:t>
            </a:r>
            <a:r>
              <a:rPr lang="en-US" sz="2000" b="1" dirty="0" smtClean="0"/>
              <a:t>Error</a:t>
            </a:r>
            <a:r>
              <a:rPr lang="en-US" sz="2000" dirty="0" smtClean="0"/>
              <a:t> "indicates serious problems that a reasonable application should not try to catch." </a:t>
            </a:r>
          </a:p>
          <a:p>
            <a:pPr algn="just">
              <a:defRPr/>
            </a:pPr>
            <a:r>
              <a:rPr lang="en-US" sz="2000" dirty="0" smtClean="0"/>
              <a:t>An </a:t>
            </a:r>
            <a:r>
              <a:rPr lang="en-US" sz="2000" b="1" dirty="0" smtClean="0"/>
              <a:t>Exception</a:t>
            </a:r>
            <a:r>
              <a:rPr lang="en-US" sz="2000" dirty="0" smtClean="0"/>
              <a:t> "indicates conditions that a reasonable application might want to catch.</a:t>
            </a:r>
          </a:p>
          <a:p>
            <a:pPr lvl="1" algn="just">
              <a:defRPr/>
            </a:pPr>
            <a:r>
              <a:rPr lang="en-US" sz="1600" dirty="0" smtClean="0"/>
              <a:t>An exception is an indication of a problem that occurs during a program’s execution. </a:t>
            </a:r>
          </a:p>
          <a:p>
            <a:pPr algn="just">
              <a:defRPr/>
            </a:pPr>
            <a:r>
              <a:rPr lang="en-US" sz="2000" dirty="0" smtClean="0"/>
              <a:t>The name “exception” implies that the problem occurs infrequently—if the “rule” is that a statement normally executes correctly, then the “exception to the rule” is that a problem occurs.</a:t>
            </a:r>
          </a:p>
          <a:p>
            <a:r>
              <a:rPr lang="en-US" sz="2000" dirty="0" smtClean="0"/>
              <a:t> Exception handling enables you to create</a:t>
            </a:r>
          </a:p>
          <a:p>
            <a:pPr lvl="1"/>
            <a:r>
              <a:rPr lang="en-US" dirty="0" smtClean="0"/>
              <a:t>applications that can resolve (or handle) exceptions. </a:t>
            </a:r>
          </a:p>
          <a:p>
            <a:r>
              <a:rPr lang="en-US" sz="2000" dirty="0" smtClean="0"/>
              <a:t>In many cases, handling an exception</a:t>
            </a:r>
          </a:p>
          <a:p>
            <a:pPr lvl="1"/>
            <a:r>
              <a:rPr lang="en-US" dirty="0" smtClean="0"/>
              <a:t>allows a program to continue executing as if no problem had been encountered. A more severe problem could prevent a program from continuing normal execution, instead requiring </a:t>
            </a:r>
            <a:r>
              <a:rPr lang="en-US" sz="2000" dirty="0" smtClean="0"/>
              <a:t>it to notify the user of the problem before terminating in a controlled manner. </a:t>
            </a:r>
          </a:p>
          <a:p>
            <a:pPr algn="just">
              <a:defRPr/>
            </a:pPr>
            <a:endParaRPr lang="en-US" sz="2200" dirty="0" smtClean="0"/>
          </a:p>
          <a:p>
            <a:pPr algn="just">
              <a:defRPr/>
            </a:pPr>
            <a:endParaRPr lang="en-US" sz="2200" dirty="0" smtClean="0"/>
          </a:p>
          <a:p>
            <a:pPr algn="just">
              <a:defRPr/>
            </a:pPr>
            <a:endParaRPr lang="en-US" sz="22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27BA4C-1A45-4E42-A213-9720ADEC70B5}" type="slidenum">
              <a:rPr lang="de-DE" smtClean="0"/>
              <a:pPr/>
              <a:t>3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idea: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Helps to write a robust and fault-tolerant programs</a:t>
            </a:r>
          </a:p>
          <a:p>
            <a:pPr algn="just"/>
            <a:r>
              <a:rPr lang="en-US" sz="2000" i="1" dirty="0" smtClean="0"/>
              <a:t>.</a:t>
            </a:r>
          </a:p>
          <a:p>
            <a:pPr algn="just"/>
            <a:endParaRPr lang="en-US" sz="200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11B1AF-0BE1-48A0-828C-526D9E0AA3A8}" type="slidenum">
              <a:rPr lang="de-DE" smtClean="0"/>
              <a:pPr/>
              <a:t>4</a:t>
            </a:fld>
            <a:endParaRPr lang="de-DE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72390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/>
              <a:t>The Java exception hierarchy contains hundreds of classes.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13AF68-0B93-4F53-8ACD-1CED7A721FDF}" type="slidenum">
              <a:rPr lang="de-DE" smtClean="0"/>
              <a:pPr/>
              <a:t>5</a:t>
            </a:fld>
            <a:endParaRPr lang="de-DE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257800"/>
          </a:xfrm>
        </p:spPr>
        <p:txBody>
          <a:bodyPr/>
          <a:lstStyle/>
          <a:p>
            <a:r>
              <a:rPr lang="en-US" dirty="0" err="1" smtClean="0"/>
              <a:t>java.lang.Object</a:t>
            </a:r>
            <a:endParaRPr lang="en-US" dirty="0" smtClean="0"/>
          </a:p>
          <a:p>
            <a:pPr lvl="1"/>
            <a:r>
              <a:rPr lang="en-US" sz="2800" dirty="0" err="1" smtClean="0"/>
              <a:t>java.lang.Throwable</a:t>
            </a:r>
            <a:endParaRPr lang="en-US" sz="2800" dirty="0" smtClean="0"/>
          </a:p>
          <a:p>
            <a:pPr lvl="2"/>
            <a:r>
              <a:rPr lang="en-US" sz="2400" dirty="0" err="1" smtClean="0"/>
              <a:t>ava.lang.Exception</a:t>
            </a:r>
            <a:endParaRPr lang="en-US" sz="2400" dirty="0" smtClean="0"/>
          </a:p>
          <a:p>
            <a:pPr lvl="3"/>
            <a:r>
              <a:rPr lang="en-US" sz="2000" dirty="0" err="1" smtClean="0"/>
              <a:t>java.lang.ClassNotFoundException</a:t>
            </a:r>
            <a:endParaRPr lang="en-US" sz="2000" dirty="0" smtClean="0"/>
          </a:p>
          <a:p>
            <a:pPr lvl="3"/>
            <a:r>
              <a:rPr lang="en-US" sz="2000" dirty="0" err="1" smtClean="0"/>
              <a:t>java.io.IOException</a:t>
            </a:r>
            <a:endParaRPr lang="en-US" sz="2000" dirty="0" smtClean="0"/>
          </a:p>
          <a:p>
            <a:pPr lvl="4"/>
            <a:r>
              <a:rPr lang="en-US" sz="1800" dirty="0" err="1" smtClean="0"/>
              <a:t>java.io.FileNotFoundException</a:t>
            </a:r>
            <a:endParaRPr lang="en-US" sz="1800" dirty="0" smtClean="0"/>
          </a:p>
          <a:p>
            <a:pPr lvl="3"/>
            <a:r>
              <a:rPr lang="en-US" sz="2000" dirty="0" err="1" smtClean="0"/>
              <a:t>java.lang.RuntimeException</a:t>
            </a:r>
            <a:endParaRPr lang="en-US" sz="2000" dirty="0" smtClean="0"/>
          </a:p>
          <a:p>
            <a:pPr lvl="4"/>
            <a:r>
              <a:rPr lang="en-US" sz="1800" dirty="0" err="1" smtClean="0"/>
              <a:t>java.lang.NullPointerException</a:t>
            </a:r>
            <a:endParaRPr lang="en-US" sz="1800" dirty="0" smtClean="0"/>
          </a:p>
          <a:p>
            <a:pPr lvl="4"/>
            <a:r>
              <a:rPr lang="en-US" sz="1800" dirty="0" err="1" smtClean="0"/>
              <a:t>ava.lang.IndexOutOfBoundsException</a:t>
            </a:r>
            <a:endParaRPr lang="en-US" sz="1800" dirty="0" smtClean="0"/>
          </a:p>
          <a:p>
            <a:pPr lvl="4"/>
            <a:r>
              <a:rPr lang="en-US" sz="1800" dirty="0" err="1" smtClean="0"/>
              <a:t>java.lang.ArrayIndexOutOfBoundsException</a:t>
            </a:r>
            <a:endParaRPr lang="en-US" sz="1800" dirty="0" smtClean="0"/>
          </a:p>
          <a:p>
            <a:pPr lvl="2"/>
            <a:r>
              <a:rPr lang="en-US" sz="2400" dirty="0" err="1" smtClean="0"/>
              <a:t>java.lang.Error</a:t>
            </a:r>
            <a:endParaRPr lang="en-US" sz="2400" dirty="0" smtClean="0"/>
          </a:p>
          <a:p>
            <a:pPr lvl="3"/>
            <a:r>
              <a:rPr lang="en-US" sz="2000" dirty="0" err="1" smtClean="0"/>
              <a:t>java.lang.VirtualMachineError</a:t>
            </a:r>
            <a:endParaRPr lang="en-US" sz="2000" dirty="0" smtClean="0"/>
          </a:p>
          <a:p>
            <a:pPr lvl="4"/>
            <a:r>
              <a:rPr lang="en-US" sz="1800" dirty="0" err="1" smtClean="0"/>
              <a:t>java.lang.OutOfMemoryError</a:t>
            </a: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465137"/>
          </a:xfrm>
        </p:spPr>
        <p:txBody>
          <a:bodyPr/>
          <a:lstStyle/>
          <a:p>
            <a:r>
              <a:rPr lang="en-US" dirty="0" smtClean="0"/>
              <a:t>Types of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458200" cy="5867400"/>
          </a:xfrm>
        </p:spPr>
        <p:txBody>
          <a:bodyPr/>
          <a:lstStyle/>
          <a:p>
            <a:r>
              <a:rPr lang="en-US" dirty="0" smtClean="0"/>
              <a:t>There are two types of exceptions: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checked exceptions  </a:t>
            </a:r>
          </a:p>
          <a:p>
            <a:pPr lvl="2"/>
            <a:r>
              <a:rPr lang="en-US" dirty="0" smtClean="0"/>
              <a:t>are checked at compile-time, It means</a:t>
            </a:r>
          </a:p>
          <a:p>
            <a:pPr lvl="2"/>
            <a:r>
              <a:rPr lang="en-US" dirty="0" smtClean="0"/>
              <a:t> if a method is throwing a checked exception then it should handle the exception using </a:t>
            </a:r>
            <a:r>
              <a:rPr lang="en-US" b="1" u="sng" dirty="0" smtClean="0">
                <a:hlinkClick r:id="rId2"/>
              </a:rPr>
              <a:t>try-catch block</a:t>
            </a:r>
            <a:r>
              <a:rPr lang="en-US" dirty="0" smtClean="0"/>
              <a:t> or it should declare the exception using </a:t>
            </a:r>
            <a:r>
              <a:rPr lang="en-US" b="1" u="sng" dirty="0" smtClean="0">
                <a:hlinkClick r:id="rId3"/>
              </a:rPr>
              <a:t>throws keyword</a:t>
            </a:r>
            <a:r>
              <a:rPr lang="en-US" dirty="0" smtClean="0"/>
              <a:t>, otherwise the program will give a compilation error.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err="1" smtClean="0"/>
              <a:t>SQLException</a:t>
            </a:r>
            <a:r>
              <a:rPr lang="en-US" sz="2800" b="1" dirty="0" err="1" smtClean="0"/>
              <a:t>,</a:t>
            </a:r>
            <a:r>
              <a:rPr lang="en-US" b="1" dirty="0" err="1" smtClean="0"/>
              <a:t>IOException</a:t>
            </a:r>
            <a:r>
              <a:rPr lang="en-US" sz="2800" b="1" dirty="0" err="1" smtClean="0"/>
              <a:t>,</a:t>
            </a:r>
            <a:r>
              <a:rPr lang="en-US" b="1" dirty="0" err="1" smtClean="0"/>
              <a:t>ClassNotFoundException</a:t>
            </a:r>
            <a:endParaRPr lang="en-US" b="1" dirty="0" smtClean="0"/>
          </a:p>
          <a:p>
            <a:pPr lvl="1"/>
            <a:r>
              <a:rPr lang="en-US" b="1" dirty="0" smtClean="0"/>
              <a:t>unchecked exceptions-(</a:t>
            </a:r>
            <a:r>
              <a:rPr lang="en-US" sz="1800" dirty="0" smtClean="0"/>
              <a:t>sub class of </a:t>
            </a:r>
            <a:r>
              <a:rPr lang="en-US" b="1" dirty="0" err="1" smtClean="0"/>
              <a:t>RuntimeException</a:t>
            </a:r>
            <a:r>
              <a:rPr lang="en-US" dirty="0" smtClean="0"/>
              <a:t> class</a:t>
            </a:r>
            <a:r>
              <a:rPr lang="en-US" b="1" dirty="0" smtClean="0"/>
              <a:t>).</a:t>
            </a:r>
            <a:r>
              <a:rPr lang="en-US" dirty="0" smtClean="0"/>
              <a:t>   </a:t>
            </a:r>
          </a:p>
          <a:p>
            <a:pPr lvl="2"/>
            <a:r>
              <a:rPr lang="en-US" dirty="0" smtClean="0"/>
              <a:t>are checked at </a:t>
            </a:r>
            <a:r>
              <a:rPr lang="en-US" dirty="0" err="1" smtClean="0"/>
              <a:t>runtime,It</a:t>
            </a:r>
            <a:r>
              <a:rPr lang="en-US" dirty="0" smtClean="0"/>
              <a:t> means</a:t>
            </a:r>
          </a:p>
          <a:p>
            <a:pPr lvl="2"/>
            <a:r>
              <a:rPr lang="en-US" dirty="0" smtClean="0"/>
              <a:t> if your program is throwing an unchecked exception and even if you didn’t handle/declare that exception, the program won’t give a compilation error.</a:t>
            </a:r>
          </a:p>
          <a:p>
            <a:pPr lvl="2"/>
            <a:r>
              <a:rPr lang="en-US" dirty="0" smtClean="0"/>
              <a:t> Most of the times these exception occurs due to the bad data provided by user during the user-program interaction.</a:t>
            </a:r>
          </a:p>
          <a:p>
            <a:pPr lvl="2"/>
            <a:r>
              <a:rPr lang="en-US" dirty="0" smtClean="0"/>
              <a:t> It is up to the programmer to judge the conditions in advance, that can cause such exceptions and handle them appropriately. 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: </a:t>
            </a:r>
            <a:r>
              <a:rPr lang="en-US" sz="1600" b="1" dirty="0" err="1" smtClean="0"/>
              <a:t>ArithmeticException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NullPointerException,ArrayIndexOutOfBoundsException</a:t>
            </a:r>
            <a:endParaRPr lang="en-US" sz="1600" b="1" dirty="0" smtClean="0"/>
          </a:p>
          <a:p>
            <a:pPr lvl="2"/>
            <a:endParaRPr lang="en-US" sz="1400" b="1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191000" cy="4800600"/>
          </a:xfrm>
        </p:spPr>
        <p:txBody>
          <a:bodyPr/>
          <a:lstStyle/>
          <a:p>
            <a:r>
              <a:rPr lang="en-US" sz="2000" dirty="0" smtClean="0"/>
              <a:t>class Example { </a:t>
            </a:r>
          </a:p>
          <a:p>
            <a:pPr>
              <a:buNone/>
            </a:pPr>
            <a:r>
              <a:rPr lang="en-US" sz="2000" dirty="0" smtClean="0"/>
              <a:t>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  {	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arr</a:t>
            </a:r>
            <a:r>
              <a:rPr lang="en-US" sz="2000" dirty="0" smtClean="0"/>
              <a:t>[] ={1,2,3,4,5};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arr</a:t>
            </a:r>
            <a:r>
              <a:rPr lang="en-US" sz="2000" dirty="0" smtClean="0"/>
              <a:t>[10]);   </a:t>
            </a:r>
          </a:p>
          <a:p>
            <a:pPr>
              <a:buNone/>
            </a:pPr>
            <a:r>
              <a:rPr lang="en-US" sz="2000" dirty="0" smtClean="0"/>
              <a:t>}}</a:t>
            </a:r>
          </a:p>
          <a:p>
            <a:pPr>
              <a:buNone/>
            </a:pPr>
            <a:r>
              <a:rPr lang="en-US" sz="2000" b="1" dirty="0" smtClean="0"/>
              <a:t>What type of exception?</a:t>
            </a:r>
            <a:endParaRPr lang="en-US" sz="2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609600"/>
            <a:ext cx="4267200" cy="5791200"/>
          </a:xfrm>
        </p:spPr>
        <p:txBody>
          <a:bodyPr/>
          <a:lstStyle/>
          <a:p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		</a:t>
            </a:r>
          </a:p>
          <a:p>
            <a:pPr lvl="1"/>
            <a:r>
              <a:rPr lang="en-US" sz="2000" dirty="0" smtClean="0"/>
              <a:t>try{</a:t>
            </a:r>
            <a:r>
              <a:rPr lang="en-US" dirty="0" smtClean="0"/>
              <a:t>		</a:t>
            </a:r>
          </a:p>
          <a:p>
            <a:pPr lvl="2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arr</a:t>
            </a:r>
            <a:r>
              <a:rPr lang="en-US" sz="1800" dirty="0" smtClean="0"/>
              <a:t>[] ={1,2,3,4,5};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[10]);		}</a:t>
            </a:r>
          </a:p>
          <a:p>
            <a:pPr lvl="1"/>
            <a:r>
              <a:rPr lang="en-US" sz="2000" dirty="0" smtClean="0"/>
              <a:t>catch(</a:t>
            </a:r>
            <a:r>
              <a:rPr lang="en-US" sz="2000" dirty="0" err="1" smtClean="0"/>
              <a:t>ArrayIndexOutOfBoundsException</a:t>
            </a:r>
            <a:r>
              <a:rPr lang="en-US" sz="2000" dirty="0" smtClean="0"/>
              <a:t> e)</a:t>
            </a:r>
            <a:r>
              <a:rPr lang="en-US" sz="2200" dirty="0" smtClean="0"/>
              <a:t>{</a:t>
            </a:r>
          </a:p>
          <a:p>
            <a:pPr lvl="1"/>
            <a:r>
              <a:rPr lang="en-US" sz="1800" dirty="0" err="1" smtClean="0"/>
              <a:t>System.out.println</a:t>
            </a:r>
            <a:r>
              <a:rPr lang="en-US" sz="1800" dirty="0" smtClean="0"/>
              <a:t>("The specified index does not exist " +		"in array. Please correct the error.");		</a:t>
            </a:r>
          </a:p>
          <a:p>
            <a:pPr lvl="1"/>
            <a:r>
              <a:rPr lang="en-US" sz="1800" dirty="0" smtClean="0"/>
              <a:t>}	</a:t>
            </a:r>
          </a:p>
          <a:p>
            <a:pPr lvl="1"/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Exceptions are handled?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77200" cy="5334000"/>
          </a:xfrm>
        </p:spPr>
        <p:txBody>
          <a:bodyPr/>
          <a:lstStyle/>
          <a:p>
            <a:pPr algn="just">
              <a:defRPr/>
            </a:pPr>
            <a:r>
              <a:rPr lang="en-US" sz="2200" dirty="0" smtClean="0"/>
              <a:t>Using Try-Catch block</a:t>
            </a:r>
          </a:p>
          <a:p>
            <a:pPr lvl="2"/>
            <a:r>
              <a:rPr lang="en-US" dirty="0" smtClean="0"/>
              <a:t>try{</a:t>
            </a:r>
          </a:p>
          <a:p>
            <a:pPr lvl="2"/>
            <a:r>
              <a:rPr lang="en-US" dirty="0" smtClean="0"/>
              <a:t>statements</a:t>
            </a:r>
          </a:p>
          <a:p>
            <a:pPr lvl="2"/>
            <a:r>
              <a:rPr lang="en-US" dirty="0" smtClean="0"/>
              <a:t>resource-acquisition statements</a:t>
            </a:r>
          </a:p>
          <a:p>
            <a:pPr lvl="2"/>
            <a:r>
              <a:rPr lang="en-US" dirty="0" smtClean="0"/>
              <a:t>} // end try</a:t>
            </a:r>
          </a:p>
          <a:p>
            <a:pPr lvl="2"/>
            <a:r>
              <a:rPr lang="en-US" dirty="0" smtClean="0"/>
              <a:t>catch ( </a:t>
            </a:r>
            <a:r>
              <a:rPr lang="en-US" dirty="0" err="1" smtClean="0"/>
              <a:t>AKindOfException</a:t>
            </a:r>
            <a:r>
              <a:rPr lang="en-US" dirty="0" smtClean="0"/>
              <a:t> exception1 )</a:t>
            </a:r>
          </a:p>
          <a:p>
            <a:pPr lvl="2"/>
            <a:r>
              <a:rPr lang="en-US" dirty="0" smtClean="0"/>
              <a:t>{exception-handling statements</a:t>
            </a:r>
          </a:p>
          <a:p>
            <a:pPr lvl="2"/>
            <a:r>
              <a:rPr lang="en-US" dirty="0" smtClean="0"/>
              <a:t>} </a:t>
            </a:r>
          </a:p>
          <a:p>
            <a:pPr lvl="2"/>
            <a:r>
              <a:rPr lang="en-US" dirty="0" smtClean="0"/>
              <a:t>catch ( </a:t>
            </a:r>
            <a:r>
              <a:rPr lang="en-US" dirty="0" err="1" smtClean="0"/>
              <a:t>AnotherKindOfException</a:t>
            </a:r>
            <a:r>
              <a:rPr lang="en-US" dirty="0" smtClean="0"/>
              <a:t> exception2 )</a:t>
            </a:r>
          </a:p>
          <a:p>
            <a:pPr lvl="2"/>
            <a:r>
              <a:rPr lang="en-US" dirty="0" smtClean="0"/>
              <a:t>{exception-handling statements</a:t>
            </a:r>
          </a:p>
          <a:p>
            <a:pPr lvl="2"/>
            <a:r>
              <a:rPr lang="en-US" dirty="0" smtClean="0"/>
              <a:t>} </a:t>
            </a:r>
          </a:p>
          <a:p>
            <a:pPr lvl="2"/>
            <a:r>
              <a:rPr lang="en-US" dirty="0" smtClean="0"/>
              <a:t>finally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statements</a:t>
            </a:r>
          </a:p>
          <a:p>
            <a:pPr lvl="2"/>
            <a:r>
              <a:rPr lang="en-US" dirty="0" smtClean="0"/>
              <a:t>resource-release statements</a:t>
            </a:r>
          </a:p>
          <a:p>
            <a:pPr lvl="2"/>
            <a:r>
              <a:rPr lang="en-US" dirty="0" smtClean="0"/>
              <a:t>} </a:t>
            </a:r>
          </a:p>
          <a:p>
            <a:pPr algn="just">
              <a:buNone/>
              <a:defRPr/>
            </a:pPr>
            <a:endParaRPr lang="en-US" sz="2200" i="1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ACBA06-515B-4862-A8F0-D075718C119C}" type="slidenum">
              <a:rPr lang="de-DE" smtClean="0"/>
              <a:pPr/>
              <a:t>9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30804</TotalTime>
  <Words>973</Words>
  <Application>Microsoft Office PowerPoint</Application>
  <PresentationFormat>On-screen Show (4:3)</PresentationFormat>
  <Paragraphs>219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Blends</vt:lpstr>
      <vt:lpstr>Slide 1</vt:lpstr>
      <vt:lpstr>Slide 2</vt:lpstr>
      <vt:lpstr>Introduction</vt:lpstr>
      <vt:lpstr>Basic idea:</vt:lpstr>
      <vt:lpstr>Exception Hierarchy</vt:lpstr>
      <vt:lpstr>Cont…</vt:lpstr>
      <vt:lpstr>Types of Exception</vt:lpstr>
      <vt:lpstr>Examples:</vt:lpstr>
      <vt:lpstr>How Exceptions are handled?</vt:lpstr>
      <vt:lpstr>Cont…</vt:lpstr>
      <vt:lpstr>Cont…</vt:lpstr>
      <vt:lpstr>Cont…</vt:lpstr>
      <vt:lpstr>Cont…</vt:lpstr>
      <vt:lpstr>Cont…</vt:lpstr>
      <vt:lpstr>Cont…</vt:lpstr>
      <vt:lpstr>Cont…</vt:lpstr>
      <vt:lpstr>Note:</vt:lpstr>
      <vt:lpstr>Example</vt:lpstr>
      <vt:lpstr>Cont…</vt:lpstr>
      <vt:lpstr>Cont…</vt:lpstr>
      <vt:lpstr>Exercise</vt:lpstr>
      <vt:lpstr>Slide 22</vt:lpstr>
    </vt:vector>
  </TitlesOfParts>
  <Company>Addis Ababa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Mulugeta Libsie</dc:creator>
  <cp:lastModifiedBy>Bk</cp:lastModifiedBy>
  <cp:revision>1730</cp:revision>
  <cp:lastPrinted>2001-01-16T14:03:29Z</cp:lastPrinted>
  <dcterms:created xsi:type="dcterms:W3CDTF">2000-12-18T09:01:31Z</dcterms:created>
  <dcterms:modified xsi:type="dcterms:W3CDTF">2016-12-25T06:28:03Z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