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2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9144000" cy="6858000" type="screen4x3"/>
  <p:notesSz cx="6858000" cy="9144000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63DE8"/>
    <a:srgbClr val="A3F25F"/>
    <a:srgbClr val="114FFB"/>
    <a:srgbClr val="FAFD00"/>
    <a:srgbClr val="0027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2057400"/>
            <a:ext cx="87661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Disadvantages of Ring Topology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Expensive</a:t>
            </a:r>
          </a:p>
          <a:p>
            <a:r>
              <a:rPr lang="en-US" altLang="en-US" smtClean="0"/>
              <a:t>Requires more cable and network equipment at the start</a:t>
            </a:r>
          </a:p>
          <a:p>
            <a:r>
              <a:rPr lang="en-US" altLang="en-US" smtClean="0"/>
              <a:t>Not used as widely as bus topology</a:t>
            </a:r>
          </a:p>
          <a:p>
            <a:pPr lvl="1"/>
            <a:r>
              <a:rPr lang="en-US" altLang="en-US" smtClean="0"/>
              <a:t>Fewer equipment options</a:t>
            </a:r>
          </a:p>
          <a:p>
            <a:pPr lvl="1"/>
            <a:r>
              <a:rPr lang="en-US" altLang="en-US" smtClean="0"/>
              <a:t>Fewer options for expansion to high-speed communication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Star</a:t>
            </a:r>
          </a:p>
        </p:txBody>
      </p:sp>
      <p:pic>
        <p:nvPicPr>
          <p:cNvPr id="14339" name="Picture 4" descr="Fig06-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295400"/>
            <a:ext cx="7378700" cy="4572000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Simple Physical Topologies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589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3000" smtClean="0"/>
              <a:t>Star topology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sz="2600" smtClean="0"/>
              <a:t>Every node on the network is connected through a central device</a:t>
            </a:r>
          </a:p>
        </p:txBody>
      </p:sp>
      <p:pic>
        <p:nvPicPr>
          <p:cNvPr id="15364" name="Picture 4" descr="Fig0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3276600"/>
            <a:ext cx="4686300" cy="304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Star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/>
            <a:r>
              <a:rPr lang="en-US" altLang="en-US" sz="2800" smtClean="0"/>
              <a:t>Any single cable connects only two devices</a:t>
            </a:r>
          </a:p>
          <a:p>
            <a:pPr lvl="1" algn="just"/>
            <a:r>
              <a:rPr lang="en-US" altLang="en-US" sz="2400" smtClean="0"/>
              <a:t>Cabling problems affect two nodes at most</a:t>
            </a:r>
          </a:p>
          <a:p>
            <a:pPr algn="just"/>
            <a:r>
              <a:rPr lang="en-US" altLang="en-US" sz="2800" smtClean="0"/>
              <a:t>Requires more cabling than ring or bus networks</a:t>
            </a:r>
          </a:p>
          <a:p>
            <a:pPr lvl="1" algn="just"/>
            <a:r>
              <a:rPr lang="en-US" altLang="en-US" sz="2400" smtClean="0"/>
              <a:t>More fault-tolerant</a:t>
            </a:r>
          </a:p>
          <a:p>
            <a:pPr algn="just"/>
            <a:r>
              <a:rPr lang="en-US" altLang="en-US" sz="2800" smtClean="0"/>
              <a:t>Easily moved, isolated, or interconnected with other networks</a:t>
            </a:r>
          </a:p>
          <a:p>
            <a:pPr lvl="1" algn="just"/>
            <a:r>
              <a:rPr lang="en-US" altLang="en-US" sz="2400" smtClean="0"/>
              <a:t>Scalable</a:t>
            </a:r>
          </a:p>
          <a:p>
            <a:pPr algn="just"/>
            <a:r>
              <a:rPr lang="en-US" altLang="en-US" sz="2800" smtClean="0"/>
              <a:t>Supports max of 1024 addressable nodes on logical network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FF0000"/>
                </a:solidFill>
              </a:rPr>
              <a:t>Advantages &amp; Disadvantages of Star Topology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22438"/>
            <a:ext cx="7772400" cy="4114800"/>
          </a:xfrm>
        </p:spPr>
        <p:txBody>
          <a:bodyPr/>
          <a:lstStyle/>
          <a:p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Advantages</a:t>
            </a:r>
            <a:endParaRPr lang="en-US" altLang="en-US" sz="2000" u="sng" smtClean="0"/>
          </a:p>
          <a:p>
            <a:r>
              <a:rPr lang="en-US" altLang="en-US" sz="2000" smtClean="0"/>
              <a:t>Good option for modern networks</a:t>
            </a:r>
          </a:p>
          <a:p>
            <a:r>
              <a:rPr lang="en-US" altLang="en-US" sz="2000" smtClean="0"/>
              <a:t>Low startup costs</a:t>
            </a:r>
          </a:p>
          <a:p>
            <a:r>
              <a:rPr lang="en-US" altLang="en-US" sz="2000" smtClean="0"/>
              <a:t>Easy to manage</a:t>
            </a:r>
          </a:p>
          <a:p>
            <a:r>
              <a:rPr lang="en-US" altLang="en-US" sz="2000" smtClean="0"/>
              <a:t>Offers opportunities for expansion</a:t>
            </a:r>
          </a:p>
          <a:p>
            <a:r>
              <a:rPr lang="en-US" altLang="en-US" sz="2000" smtClean="0"/>
              <a:t>Most popular topology in use; wide variety of equipment available</a:t>
            </a:r>
          </a:p>
          <a:p>
            <a:pPr>
              <a:buFont typeface="Wingdings" pitchFamily="2" charset="2"/>
              <a:buNone/>
            </a:pPr>
            <a:endParaRPr lang="en-US" altLang="en-US" sz="1800" b="1" u="sng" smtClean="0"/>
          </a:p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Disadvantages</a:t>
            </a:r>
            <a:endParaRPr lang="en-US" altLang="en-US" u="sng" smtClean="0"/>
          </a:p>
          <a:p>
            <a:r>
              <a:rPr lang="en-US" altLang="en-US" sz="2000" smtClean="0"/>
              <a:t>Hub is a single point of failure</a:t>
            </a:r>
          </a:p>
          <a:p>
            <a:r>
              <a:rPr lang="en-US" altLang="en-US" sz="2000" smtClean="0"/>
              <a:t>Requires more cable than the bus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Hybrid Physical Topologies: </a:t>
            </a:r>
            <a:br>
              <a:rPr lang="en-US" altLang="en-US" smtClean="0">
                <a:solidFill>
                  <a:srgbClr val="FF0000"/>
                </a:solidFill>
              </a:rPr>
            </a:br>
            <a:r>
              <a:rPr lang="en-US" altLang="en-US" smtClean="0">
                <a:solidFill>
                  <a:srgbClr val="FF0000"/>
                </a:solidFill>
              </a:rPr>
              <a:t>Star-Wired Ring</a:t>
            </a:r>
          </a:p>
        </p:txBody>
      </p:sp>
      <p:pic>
        <p:nvPicPr>
          <p:cNvPr id="18435" name="Picture 4" descr="Fig06-0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7238" y="2420938"/>
            <a:ext cx="7629525" cy="3284537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6035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Star-Wired Bus</a:t>
            </a:r>
          </a:p>
        </p:txBody>
      </p:sp>
      <p:pic>
        <p:nvPicPr>
          <p:cNvPr id="19459" name="Picture 4" descr="Fig06-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00200"/>
            <a:ext cx="7200900" cy="3919538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Backbone Networks: Serial Backbone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/>
              <a:t>Daisy chain: linked series of devices</a:t>
            </a:r>
          </a:p>
          <a:p>
            <a:pPr lvl="1" algn="just"/>
            <a:r>
              <a:rPr lang="en-US" altLang="en-US" smtClean="0">
                <a:solidFill>
                  <a:srgbClr val="FF0000"/>
                </a:solidFill>
              </a:rPr>
              <a:t>Hubs and switches </a:t>
            </a:r>
            <a:r>
              <a:rPr lang="en-US" altLang="en-US" smtClean="0"/>
              <a:t>often connected in daisy chain to extend a network</a:t>
            </a:r>
          </a:p>
          <a:p>
            <a:pPr algn="just"/>
            <a:r>
              <a:rPr lang="en-US" altLang="en-US" smtClean="0">
                <a:solidFill>
                  <a:srgbClr val="FF0000"/>
                </a:solidFill>
              </a:rPr>
              <a:t>Hubs, gateways, routers, switches, and bridges </a:t>
            </a:r>
            <a:r>
              <a:rPr lang="en-US" altLang="en-US" smtClean="0"/>
              <a:t>can form part of backbone</a:t>
            </a:r>
          </a:p>
          <a:p>
            <a:pPr algn="just"/>
            <a:r>
              <a:rPr lang="en-US" altLang="en-US" smtClean="0"/>
              <a:t>Extent to which hubs can be connected is limited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188913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Logical Topologiess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700213"/>
            <a:ext cx="7772400" cy="4114800"/>
          </a:xfrm>
        </p:spPr>
        <p:txBody>
          <a:bodyPr/>
          <a:lstStyle/>
          <a:p>
            <a:pPr algn="just"/>
            <a:r>
              <a:rPr lang="en-US" altLang="en-US" sz="2800" smtClean="0"/>
              <a:t>Logical topology: how data is transmitted between nodes</a:t>
            </a:r>
          </a:p>
          <a:p>
            <a:pPr lvl="1" algn="just"/>
            <a:r>
              <a:rPr lang="en-US" altLang="en-US" sz="2400" smtClean="0"/>
              <a:t>May not match physical topology</a:t>
            </a:r>
          </a:p>
          <a:p>
            <a:pPr algn="just"/>
            <a:r>
              <a:rPr lang="en-US" altLang="en-US" sz="2800" smtClean="0"/>
              <a:t>Bus logical topology: signals travel from one network device to all other devices on network</a:t>
            </a:r>
          </a:p>
          <a:p>
            <a:pPr lvl="1" algn="just"/>
            <a:r>
              <a:rPr lang="en-US" altLang="en-US" sz="2400" smtClean="0"/>
              <a:t>Required by bus, star, star-wired physical topologies</a:t>
            </a:r>
          </a:p>
          <a:p>
            <a:pPr algn="just"/>
            <a:r>
              <a:rPr lang="en-US" altLang="en-US" sz="2800" smtClean="0"/>
              <a:t>Ring logical topology: signals follow circular path between sender and receiver</a:t>
            </a:r>
          </a:p>
          <a:p>
            <a:pPr lvl="1" algn="just"/>
            <a:r>
              <a:rPr lang="en-US" altLang="en-US" sz="2400" smtClean="0"/>
              <a:t>Required by ring, star-wired ring topologies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Network Topologies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Simple Physical Topologies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solidFill>
                  <a:srgbClr val="FF0000"/>
                </a:solidFill>
              </a:rPr>
              <a:t>Physical topology:</a:t>
            </a:r>
            <a:r>
              <a:rPr lang="en-US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en-US" sz="2800" smtClean="0"/>
              <a:t>physical layout of nodes on a network</a:t>
            </a:r>
          </a:p>
          <a:p>
            <a:pPr algn="just"/>
            <a:r>
              <a:rPr lang="en-US" altLang="en-US" sz="2800" smtClean="0"/>
              <a:t>Three fundamental shapes:</a:t>
            </a:r>
          </a:p>
          <a:p>
            <a:pPr lvl="1" algn="just"/>
            <a:r>
              <a:rPr lang="en-US" altLang="en-US" sz="2400" smtClean="0">
                <a:solidFill>
                  <a:srgbClr val="FF0000"/>
                </a:solidFill>
              </a:rPr>
              <a:t>Bus</a:t>
            </a:r>
          </a:p>
          <a:p>
            <a:pPr lvl="1" algn="just"/>
            <a:r>
              <a:rPr lang="en-US" altLang="en-US" sz="2400" smtClean="0">
                <a:solidFill>
                  <a:srgbClr val="FF0000"/>
                </a:solidFill>
              </a:rPr>
              <a:t>Ring</a:t>
            </a:r>
          </a:p>
          <a:p>
            <a:pPr lvl="1" algn="just"/>
            <a:r>
              <a:rPr lang="en-US" altLang="en-US" sz="2400" smtClean="0">
                <a:solidFill>
                  <a:srgbClr val="FF0000"/>
                </a:solidFill>
              </a:rPr>
              <a:t>Star</a:t>
            </a:r>
          </a:p>
          <a:p>
            <a:pPr algn="just"/>
            <a:r>
              <a:rPr lang="en-US" altLang="en-US" sz="2800" smtClean="0"/>
              <a:t>May create </a:t>
            </a:r>
            <a:r>
              <a:rPr lang="en-US" altLang="en-US" sz="2800" smtClean="0">
                <a:solidFill>
                  <a:srgbClr val="FF0000"/>
                </a:solidFill>
              </a:rPr>
              <a:t>hybrid topologies</a:t>
            </a:r>
          </a:p>
          <a:p>
            <a:pPr algn="just"/>
            <a:r>
              <a:rPr lang="en-US" altLang="en-US" sz="2800" smtClean="0"/>
              <a:t>Topology integral to type of network, cabling infrastructure, and transmission media used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752600"/>
            <a:ext cx="7772400" cy="4114800"/>
          </a:xfrm>
        </p:spPr>
        <p:txBody>
          <a:bodyPr/>
          <a:lstStyle/>
          <a:p>
            <a:pPr algn="just"/>
            <a:r>
              <a:rPr lang="en-US" altLang="en-US" smtClean="0"/>
              <a:t>Single cable connects all network nodes without intervening connectivity devices</a:t>
            </a:r>
          </a:p>
          <a:p>
            <a:pPr algn="just"/>
            <a:r>
              <a:rPr lang="en-US" altLang="en-US" smtClean="0"/>
              <a:t>Devices share responsibility for getting data from one point to another</a:t>
            </a:r>
          </a:p>
          <a:p>
            <a:pPr algn="just"/>
            <a:r>
              <a:rPr lang="en-US" altLang="en-US" smtClean="0"/>
              <a:t>Terminators stop signals after reaching end of wire</a:t>
            </a:r>
          </a:p>
          <a:p>
            <a:pPr lvl="1" algn="just"/>
            <a:r>
              <a:rPr lang="en-US" altLang="en-US" smtClean="0"/>
              <a:t>Prevent signal bounce</a:t>
            </a:r>
          </a:p>
          <a:p>
            <a:pPr algn="just"/>
            <a:r>
              <a:rPr lang="en-US" altLang="en-US" smtClean="0"/>
              <a:t>Inexpensive, not very scalable</a:t>
            </a:r>
          </a:p>
          <a:p>
            <a:pPr algn="just"/>
            <a:r>
              <a:rPr lang="en-US" altLang="en-US" smtClean="0"/>
              <a:t>Difficult to troubleshoot, not fault-tolerant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(continued)</a:t>
            </a:r>
          </a:p>
        </p:txBody>
      </p:sp>
      <p:pic>
        <p:nvPicPr>
          <p:cNvPr id="8195" name="Picture 4" descr="Fig06-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0563" y="1827213"/>
            <a:ext cx="7724775" cy="3443287"/>
          </a:xfr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</a:rPr>
              <a:t>Advantages &amp; Disadvantages of Bus Topology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400" b="1" smtClean="0"/>
              <a:t>Advantages</a:t>
            </a:r>
          </a:p>
          <a:p>
            <a:r>
              <a:rPr lang="en-US" altLang="en-US" sz="2000" smtClean="0"/>
              <a:t>Works well for small networks</a:t>
            </a:r>
          </a:p>
          <a:p>
            <a:r>
              <a:rPr lang="en-US" altLang="en-US" sz="2000" smtClean="0"/>
              <a:t>Relatively inexpensive to implement</a:t>
            </a:r>
          </a:p>
          <a:p>
            <a:r>
              <a:rPr lang="en-US" altLang="en-US" sz="2000" smtClean="0"/>
              <a:t>Easy to add to it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smtClean="0"/>
              <a:t>Disadvantages</a:t>
            </a:r>
          </a:p>
          <a:p>
            <a:r>
              <a:rPr lang="en-US" altLang="en-US" sz="2000" smtClean="0"/>
              <a:t>Management costs can be high</a:t>
            </a:r>
          </a:p>
          <a:p>
            <a:r>
              <a:rPr lang="en-US" altLang="en-US" sz="2000" smtClean="0"/>
              <a:t>Potential for congestion with network traffic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6035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Ring</a:t>
            </a:r>
          </a:p>
        </p:txBody>
      </p:sp>
      <p:pic>
        <p:nvPicPr>
          <p:cNvPr id="10243" name="Picture 4" descr="Fig06-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295400"/>
            <a:ext cx="7143750" cy="4572000"/>
          </a:xfr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Simple Physical Topologies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145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smtClean="0"/>
              <a:t>Ring topology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smtClean="0"/>
              <a:t>Each node is connected to the two nearest nodes so the entire network forms a circle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smtClean="0"/>
              <a:t>One method for passing data on ring networks is </a:t>
            </a:r>
            <a:r>
              <a:rPr lang="en-US" altLang="en-US" sz="2000" b="1" smtClean="0"/>
              <a:t>token passing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smtClean="0"/>
              <a:t>Active topology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smtClean="0"/>
              <a:t>Each workstation transmits data</a:t>
            </a:r>
          </a:p>
        </p:txBody>
      </p:sp>
      <p:pic>
        <p:nvPicPr>
          <p:cNvPr id="11268" name="Picture 4" descr="Fig0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810000"/>
            <a:ext cx="4191000" cy="2495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Ring Topology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/>
              <a:t>Easier to manage; easier to locate a defective node or cable problem</a:t>
            </a:r>
          </a:p>
          <a:p>
            <a:pPr algn="just"/>
            <a:r>
              <a:rPr lang="en-US" altLang="en-US" smtClean="0"/>
              <a:t>Well-suited for transmitting signals over long distances on a LAN</a:t>
            </a:r>
          </a:p>
          <a:p>
            <a:pPr algn="just"/>
            <a:r>
              <a:rPr lang="en-US" altLang="en-US" smtClean="0"/>
              <a:t>Handles high-volume network traffic</a:t>
            </a:r>
          </a:p>
          <a:p>
            <a:pPr algn="just"/>
            <a:r>
              <a:rPr lang="en-US" altLang="en-US" smtClean="0"/>
              <a:t>Enables reliable communication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Physical Layer, Multiplexing and Switchin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9FE14EA6-24B6-4536-8856-182D4D164EF3}" vid="{28167B8E-AC86-484F-A335-DE2EAEF4096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 Physical Layer, Multiplexing and Switching</Template>
  <TotalTime>3</TotalTime>
  <Pages>8</Pages>
  <Words>451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Wingdings</vt:lpstr>
      <vt:lpstr>2 Physical Layer, Multiplexing and Switching</vt:lpstr>
      <vt:lpstr>Slide 1</vt:lpstr>
      <vt:lpstr>Network Topologies</vt:lpstr>
      <vt:lpstr>Simple Physical Topologies</vt:lpstr>
      <vt:lpstr>Bus</vt:lpstr>
      <vt:lpstr>Bus (continued)</vt:lpstr>
      <vt:lpstr>Advantages &amp; Disadvantages of Bus Topology</vt:lpstr>
      <vt:lpstr>Ring</vt:lpstr>
      <vt:lpstr>Simple Physical Topologies</vt:lpstr>
      <vt:lpstr>Advantages of Ring Topology</vt:lpstr>
      <vt:lpstr>Disadvantages of Ring Topology</vt:lpstr>
      <vt:lpstr>Star</vt:lpstr>
      <vt:lpstr>Simple Physical Topologies</vt:lpstr>
      <vt:lpstr>Star (continued)</vt:lpstr>
      <vt:lpstr>Advantages &amp; Disadvantages of Star Topology</vt:lpstr>
      <vt:lpstr>Hybrid Physical Topologies:  Star-Wired Ring</vt:lpstr>
      <vt:lpstr>Star-Wired Bus</vt:lpstr>
      <vt:lpstr>Backbone Networks: Serial Backbone</vt:lpstr>
      <vt:lpstr>Logical Topologiess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</dc:creator>
  <cp:lastModifiedBy>Ad</cp:lastModifiedBy>
  <cp:revision>1</cp:revision>
  <cp:lastPrinted>1601-01-01T00:00:00Z</cp:lastPrinted>
  <dcterms:created xsi:type="dcterms:W3CDTF">2018-05-19T09:26:32Z</dcterms:created>
  <dcterms:modified xsi:type="dcterms:W3CDTF">2018-05-19T09:30:14Z</dcterms:modified>
</cp:coreProperties>
</file>