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D3993-BB6B-4112-B01E-FD53055853BD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98443-9246-45A5-B30C-2D2693E6A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4475BC-FAFB-49C3-B0F3-D644F28C736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03023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153406-2CEC-4617-8E20-5B59DDDE30C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85767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AA7B54-E5A3-4DC3-B766-53A05F64770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859952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1FBE93-1CBE-478E-84FD-1DA150E5B84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04477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9A0A36-692A-4F07-874C-2AF502E97F9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96023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183B75-C147-4AC6-9729-25EEA1E7A83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2944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8CF680-8CAA-4AD2-9344-6ED88C9AD80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4478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AB1397-D6D1-467C-9A20-6819A747735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045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67B154-9CBD-4996-8D21-56E8E2817C1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932812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FF0CE5-8786-4009-AA48-A5B2437DD0A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69657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20133B-773B-4FF7-BD80-7312656A1CA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99476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AB269D-2A18-4F60-B12C-EA0325F0185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62085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CA1-9F06-49C0-B18E-DB503773A25D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C672-9E3B-4BC4-B046-0C54D4138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CA1-9F06-49C0-B18E-DB503773A25D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C672-9E3B-4BC4-B046-0C54D4138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CA1-9F06-49C0-B18E-DB503773A25D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C672-9E3B-4BC4-B046-0C54D4138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CA1-9F06-49C0-B18E-DB503773A25D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C672-9E3B-4BC4-B046-0C54D4138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CA1-9F06-49C0-B18E-DB503773A25D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C672-9E3B-4BC4-B046-0C54D4138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CA1-9F06-49C0-B18E-DB503773A25D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C672-9E3B-4BC4-B046-0C54D4138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CA1-9F06-49C0-B18E-DB503773A25D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C672-9E3B-4BC4-B046-0C54D4138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CA1-9F06-49C0-B18E-DB503773A25D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C672-9E3B-4BC4-B046-0C54D4138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CA1-9F06-49C0-B18E-DB503773A25D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C672-9E3B-4BC4-B046-0C54D4138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CA1-9F06-49C0-B18E-DB503773A25D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C672-9E3B-4BC4-B046-0C54D4138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CA1-9F06-49C0-B18E-DB503773A25D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C672-9E3B-4BC4-B046-0C54D4138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8CA1-9F06-49C0-B18E-DB503773A25D}" type="datetimeFigureOut">
              <a:rPr lang="en-US" smtClean="0"/>
              <a:pPr/>
              <a:t>27/05/18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C672-9E3B-4BC4-B046-0C54D4138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Flow Control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67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Stop-and-Wait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114800"/>
          </a:xfrm>
        </p:spPr>
        <p:txBody>
          <a:bodyPr/>
          <a:lstStyle/>
          <a:p>
            <a:r>
              <a:rPr lang="en-US" altLang="en-US" smtClean="0"/>
              <a:t>Simplest form of flow control.</a:t>
            </a:r>
          </a:p>
          <a:p>
            <a:r>
              <a:rPr lang="en-US" altLang="en-US" smtClean="0"/>
              <a:t>How does it work? (assume error-free channel)</a:t>
            </a:r>
          </a:p>
          <a:p>
            <a:pPr lvl="1"/>
            <a:r>
              <a:rPr lang="en-US" altLang="en-US" smtClean="0"/>
              <a:t>(1) Send 1 frame; </a:t>
            </a:r>
          </a:p>
          <a:p>
            <a:pPr lvl="1"/>
            <a:r>
              <a:rPr lang="en-US" altLang="en-US" smtClean="0"/>
              <a:t>(2) Wait for ACK.</a:t>
            </a:r>
          </a:p>
          <a:p>
            <a:pPr lvl="1"/>
            <a:r>
              <a:rPr lang="en-US" altLang="en-US" smtClean="0"/>
              <a:t>(3) Go to 1.</a:t>
            </a:r>
          </a:p>
        </p:txBody>
      </p:sp>
    </p:spTree>
    <p:extLst>
      <p:ext uri="{BB962C8B-B14F-4D97-AF65-F5344CB8AC3E}">
        <p14:creationId xmlns="" xmlns:p14="http://schemas.microsoft.com/office/powerpoint/2010/main" val="70429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72225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DFD6658-2850-4E21-9864-39E2FF958BB9}" type="slidenum">
              <a:rPr lang="en-US" altLang="en-US" sz="280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400">
              <a:latin typeface="Times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ARQ Protocols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257800"/>
          </a:xfrm>
        </p:spPr>
        <p:txBody>
          <a:bodyPr/>
          <a:lstStyle/>
          <a:p>
            <a:pPr algn="just"/>
            <a:r>
              <a:rPr lang="en-US" altLang="en-US" dirty="0" smtClean="0"/>
              <a:t>Automatic Repeat Request.</a:t>
            </a:r>
          </a:p>
          <a:p>
            <a:pPr lvl="1" algn="just"/>
            <a:r>
              <a:rPr lang="en-US" altLang="en-US" dirty="0" smtClean="0"/>
              <a:t>Protocols that wait for ACK before sending more data.</a:t>
            </a:r>
          </a:p>
          <a:p>
            <a:pPr algn="just"/>
            <a:r>
              <a:rPr lang="en-US" altLang="en-US" dirty="0" smtClean="0"/>
              <a:t>ACKs now are used for flow AND error control.</a:t>
            </a:r>
          </a:p>
          <a:p>
            <a:pPr algn="just"/>
            <a:r>
              <a:rPr lang="en-US" altLang="en-US" dirty="0" smtClean="0"/>
              <a:t>What can happen?</a:t>
            </a:r>
          </a:p>
          <a:p>
            <a:pPr lvl="1" algn="just"/>
            <a:r>
              <a:rPr lang="en-US" altLang="en-US" dirty="0" smtClean="0">
                <a:solidFill>
                  <a:srgbClr val="FF0000"/>
                </a:solidFill>
              </a:rPr>
              <a:t>At receiver: </a:t>
            </a:r>
            <a:r>
              <a:rPr lang="en-US" altLang="en-US" dirty="0" smtClean="0"/>
              <a:t>frame arrives correctly, frame arrives damaged, or frame does not arrive.</a:t>
            </a:r>
          </a:p>
          <a:p>
            <a:pPr lvl="1" algn="just"/>
            <a:r>
              <a:rPr lang="en-US" altLang="en-US" dirty="0" smtClean="0">
                <a:solidFill>
                  <a:srgbClr val="FF0000"/>
                </a:solidFill>
              </a:rPr>
              <a:t>At sender: </a:t>
            </a:r>
            <a:r>
              <a:rPr lang="en-US" altLang="en-US" dirty="0" smtClean="0"/>
              <a:t>ACK arrives correctly, ACK arrives damaged, or ACK does not arrive.</a:t>
            </a:r>
          </a:p>
          <a:p>
            <a:pPr algn="just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9687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auto">
          <a:xfrm>
            <a:off x="228600" y="152400"/>
            <a:ext cx="8686800" cy="2678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The sender sends a sequence of frames without even thinking about the receiver.</a:t>
            </a:r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 To send three frames, three events occur at the sender site and three events at the receiver site. </a:t>
            </a:r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Note that the data frames are shown by tilted boxes; the height of the box defines the transmission time difference between the first bit and the last bit in the frame.</a:t>
            </a:r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41020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363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800" b="1" i="1" dirty="0">
                <a:solidFill>
                  <a:srgbClr val="FF0000"/>
                </a:solidFill>
              </a:rPr>
              <a:t>Design of Stop-and-Wait Protocol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7125"/>
            <a:ext cx="8229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49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ChangeArrowheads="1"/>
          </p:cNvSpPr>
          <p:nvPr/>
        </p:nvSpPr>
        <p:spPr bwMode="auto">
          <a:xfrm>
            <a:off x="228600" y="228600"/>
            <a:ext cx="8686800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It is still very simple. The sender sends one frame and waits for feedback from the receiver. </a:t>
            </a:r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When the ACK arrives, the sender sends the next frame. </a:t>
            </a:r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Note that sending two frames in the protocol involves the sender in four events and the receiver in two events.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5943600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72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Stop-and-Wait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Very simple!</a:t>
            </a:r>
          </a:p>
          <a:p>
            <a:r>
              <a:rPr lang="en-US" altLang="en-US" dirty="0" smtClean="0"/>
              <a:t>But, poor link utilization.</a:t>
            </a:r>
          </a:p>
          <a:p>
            <a:pPr lvl="1"/>
            <a:r>
              <a:rPr lang="en-US" altLang="en-US" dirty="0" smtClean="0"/>
              <a:t>High data rates.</a:t>
            </a:r>
          </a:p>
          <a:p>
            <a:pPr lvl="1"/>
            <a:r>
              <a:rPr lang="en-US" altLang="en-US" dirty="0" smtClean="0"/>
              <a:t>Long propagation delay.</a:t>
            </a:r>
          </a:p>
        </p:txBody>
      </p:sp>
    </p:spTree>
    <p:extLst>
      <p:ext uri="{BB962C8B-B14F-4D97-AF65-F5344CB8AC3E}">
        <p14:creationId xmlns="" xmlns:p14="http://schemas.microsoft.com/office/powerpoint/2010/main" val="388345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6221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845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Noisy Channels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1981200"/>
            <a:ext cx="67056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117000"/>
              <a:buFont typeface="Arial" panose="020B0604020202020204" pitchFamily="34" charset="0"/>
              <a:buChar char="•"/>
            </a:pPr>
            <a:r>
              <a:rPr lang="en-US" altLang="en-US" sz="2400" b="1" dirty="0"/>
              <a:t>Stop-and-Wait Automatic Repeat Request</a:t>
            </a:r>
            <a:endParaRPr lang="fr-FR" altLang="en-US" sz="2400" b="1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117000"/>
              <a:buFont typeface="Arial" panose="020B0604020202020204" pitchFamily="34" charset="0"/>
              <a:buChar char="•"/>
            </a:pPr>
            <a:r>
              <a:rPr lang="fr-FR" altLang="en-US" sz="2400" b="1" dirty="0"/>
              <a:t>Go-Back-N </a:t>
            </a:r>
            <a:r>
              <a:rPr lang="fr-FR" altLang="en-US" sz="2400" b="1" dirty="0" err="1"/>
              <a:t>Automatic</a:t>
            </a:r>
            <a:r>
              <a:rPr lang="fr-FR" altLang="en-US" sz="2400" b="1" dirty="0"/>
              <a:t> </a:t>
            </a:r>
            <a:r>
              <a:rPr lang="fr-FR" altLang="en-US" sz="2400" b="1" dirty="0" err="1"/>
              <a:t>Repeat</a:t>
            </a:r>
            <a:r>
              <a:rPr lang="fr-FR" altLang="en-US" sz="2400" b="1" dirty="0"/>
              <a:t> </a:t>
            </a:r>
            <a:r>
              <a:rPr lang="fr-FR" altLang="en-US" sz="2400" b="1" dirty="0" err="1"/>
              <a:t>Request</a:t>
            </a:r>
            <a:endParaRPr lang="fr-FR" altLang="en-US" sz="2400" b="1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117000"/>
              <a:buFont typeface="Arial" panose="020B0604020202020204" pitchFamily="34" charset="0"/>
              <a:buChar char="•"/>
            </a:pPr>
            <a:r>
              <a:rPr lang="en-US" altLang="en-US" sz="2400" b="1" dirty="0"/>
              <a:t>Selective Repeat Automatic Repeat Request</a:t>
            </a:r>
          </a:p>
        </p:txBody>
      </p:sp>
    </p:spTree>
    <p:extLst>
      <p:ext uri="{BB962C8B-B14F-4D97-AF65-F5344CB8AC3E}">
        <p14:creationId xmlns="" xmlns:p14="http://schemas.microsoft.com/office/powerpoint/2010/main" val="28333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 number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If we use n bits to transmit  receiver </a:t>
            </a:r>
          </a:p>
          <a:p>
            <a:pPr>
              <a:defRPr/>
            </a:pPr>
            <a:r>
              <a:rPr lang="en-US" dirty="0" smtClean="0"/>
              <a:t>Sequence number is </a:t>
            </a:r>
            <a:r>
              <a:rPr lang="en-US" dirty="0" smtClean="0">
                <a:solidFill>
                  <a:srgbClr val="FF0000"/>
                </a:solidFill>
              </a:rPr>
              <a:t>2 power n </a:t>
            </a:r>
            <a:r>
              <a:rPr lang="en-US" dirty="0" smtClean="0"/>
              <a:t>are possible 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of sequence 0- 2 power n-1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934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6294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</a:rPr>
              <a:t>Design of the Stop-and-Wait ARQ Protocol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160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686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6869" name="Rectangle 9"/>
          <p:cNvSpPr>
            <a:spLocks noChangeArrowheads="1"/>
          </p:cNvSpPr>
          <p:nvPr/>
        </p:nvSpPr>
        <p:spPr bwMode="auto">
          <a:xfrm>
            <a:off x="304800" y="0"/>
            <a:ext cx="85344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000" dirty="0"/>
              <a:t>shows an example of </a:t>
            </a:r>
            <a:r>
              <a:rPr lang="en-US" altLang="en-US" sz="2000" dirty="0">
                <a:solidFill>
                  <a:schemeClr val="hlink"/>
                </a:solidFill>
              </a:rPr>
              <a:t>Stop-and-Wait ARQ</a:t>
            </a:r>
            <a:r>
              <a:rPr lang="en-US" altLang="en-US" sz="2000" dirty="0"/>
              <a:t>. Frame 0 is sent and acknowledged. Frame 1 is lost and resent after the time-out. The resent frame 1 is acknowledged and the timer stops.</a:t>
            </a:r>
          </a:p>
          <a:p>
            <a:pPr marL="285750" indent="-28575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000" dirty="0"/>
              <a:t> Frame 0 is sent and acknowledged, but the acknowledgment is lost. The sender has no idea if the frame or the acknowledgment is lost, so after the time-out, it resends frame 0, which is acknowledged.</a:t>
            </a:r>
          </a:p>
          <a:p>
            <a:pPr marL="285750" indent="-28575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pic>
        <p:nvPicPr>
          <p:cNvPr id="3687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576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220788"/>
            <a:ext cx="8593137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8873585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Stop –wait ARQ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Advantage </a:t>
            </a:r>
          </a:p>
          <a:p>
            <a:pPr lvl="1"/>
            <a:r>
              <a:rPr lang="en-US" altLang="en-US" dirty="0" smtClean="0"/>
              <a:t>flow control </a:t>
            </a:r>
          </a:p>
          <a:p>
            <a:pPr lvl="1"/>
            <a:r>
              <a:rPr lang="en-US" altLang="en-US" dirty="0" smtClean="0"/>
              <a:t>Error control </a:t>
            </a:r>
          </a:p>
          <a:p>
            <a:r>
              <a:rPr lang="en-US" altLang="en-US" dirty="0" smtClean="0"/>
              <a:t>Disadvantage </a:t>
            </a:r>
          </a:p>
          <a:p>
            <a:pPr lvl="1"/>
            <a:r>
              <a:rPr lang="en-US" altLang="en-US" dirty="0" smtClean="0"/>
              <a:t>Inefficient channel utilization </a:t>
            </a:r>
          </a:p>
          <a:p>
            <a:pPr lvl="1">
              <a:buFontTx/>
              <a:buNone/>
            </a:pPr>
            <a:r>
              <a:rPr lang="en-US" altLang="en-US" dirty="0" smtClean="0"/>
              <a:t>BW= 1mbps , delay = RTT – 20ms </a:t>
            </a:r>
          </a:p>
          <a:p>
            <a:pPr>
              <a:buFontTx/>
              <a:buNone/>
            </a:pPr>
            <a:r>
              <a:rPr lang="en-US" altLang="en-US" dirty="0" smtClean="0"/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137816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59139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46347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Flow And Error Control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304800" y="1595438"/>
            <a:ext cx="82296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most important responsibilities of the data link layer are 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flow control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 control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Collectively, these functions are known as 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link control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066800" y="35052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117000"/>
            </a:pPr>
            <a:r>
              <a:rPr lang="en-US" altLang="en-US" sz="2400">
                <a:solidFill>
                  <a:srgbClr val="0033CC"/>
                </a:solidFill>
              </a:rPr>
              <a:t>Flow Control</a:t>
            </a:r>
          </a:p>
          <a:p>
            <a:pPr>
              <a:spcBef>
                <a:spcPct val="0"/>
              </a:spcBef>
              <a:buClr>
                <a:schemeClr val="tx1"/>
              </a:buClr>
              <a:buSzPct val="117000"/>
            </a:pPr>
            <a:r>
              <a:rPr lang="en-US" altLang="en-US" sz="2400">
                <a:solidFill>
                  <a:srgbClr val="0033CC"/>
                </a:solidFill>
              </a:rPr>
              <a:t> </a:t>
            </a:r>
            <a:r>
              <a:rPr lang="fr-FR" altLang="en-US" sz="2400">
                <a:solidFill>
                  <a:srgbClr val="0033CC"/>
                </a:solidFill>
              </a:rPr>
              <a:t>Error Control</a:t>
            </a:r>
            <a:endParaRPr lang="en-US" altLang="en-US" sz="24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44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4800" y="914400"/>
            <a:ext cx="8534400" cy="2209800"/>
            <a:chOff x="288" y="1680"/>
            <a:chExt cx="5137" cy="1392"/>
          </a:xfrm>
        </p:grpSpPr>
        <p:sp>
          <p:nvSpPr>
            <p:cNvPr id="8197" name="Line 9"/>
            <p:cNvSpPr>
              <a:spLocks noChangeShapeType="1"/>
            </p:cNvSpPr>
            <p:nvPr/>
          </p:nvSpPr>
          <p:spPr bwMode="auto">
            <a:xfrm>
              <a:off x="288" y="1680"/>
              <a:ext cx="5136" cy="0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98" name="Line 10"/>
            <p:cNvSpPr>
              <a:spLocks noChangeShapeType="1"/>
            </p:cNvSpPr>
            <p:nvPr/>
          </p:nvSpPr>
          <p:spPr bwMode="auto">
            <a:xfrm>
              <a:off x="289" y="3072"/>
              <a:ext cx="5136" cy="0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195" name="Rectangle 11"/>
          <p:cNvSpPr>
            <a:spLocks noChangeArrowheads="1"/>
          </p:cNvSpPr>
          <p:nvPr/>
        </p:nvSpPr>
        <p:spPr bwMode="auto">
          <a:xfrm>
            <a:off x="457200" y="1066800"/>
            <a:ext cx="8458200" cy="18161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800"/>
              <a:t>Flow control refers to a set of procedures used to restrict  the amount of data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800"/>
              <a:t>that the sender can send  before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800"/>
              <a:t>waiting for acknowledgment.</a:t>
            </a:r>
          </a:p>
        </p:txBody>
      </p:sp>
      <p:sp>
        <p:nvSpPr>
          <p:cNvPr id="8196" name="Rectangle 11"/>
          <p:cNvSpPr>
            <a:spLocks noChangeArrowheads="1"/>
          </p:cNvSpPr>
          <p:nvPr/>
        </p:nvSpPr>
        <p:spPr bwMode="auto">
          <a:xfrm>
            <a:off x="457200" y="3581400"/>
            <a:ext cx="8229600" cy="13843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800"/>
              <a:t>Error control in the data link layer is based on automatic repeat request (ARQ), which is the retransmission of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13679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19287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Protocols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860165" name="Rectangle 5"/>
          <p:cNvSpPr>
            <a:spLocks noChangeArrowheads="1"/>
          </p:cNvSpPr>
          <p:nvPr/>
        </p:nvSpPr>
        <p:spPr bwMode="auto">
          <a:xfrm>
            <a:off x="304800" y="1965325"/>
            <a:ext cx="82296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Now let us see how the data link layer can combine framing, flow control, and error control to achieve the delivery of data from one node to another.</a:t>
            </a:r>
          </a:p>
          <a:p>
            <a:pPr algn="just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protocols are normally implemented in software by using one of the common programming languages. 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en-US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0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90800" y="228600"/>
            <a:ext cx="391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i="1" dirty="0">
                <a:solidFill>
                  <a:srgbClr val="FF0000"/>
                </a:solidFill>
              </a:rPr>
              <a:t>Taxonomy of protocols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5280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496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61187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3392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Noiseless Channels</a:t>
            </a:r>
            <a:endParaRPr lang="en-US" sz="32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861189" name="Rectangle 5"/>
          <p:cNvSpPr>
            <a:spLocks noChangeArrowheads="1"/>
          </p:cNvSpPr>
          <p:nvPr/>
        </p:nvSpPr>
        <p:spPr bwMode="auto">
          <a:xfrm>
            <a:off x="304800" y="1809750"/>
            <a:ext cx="82296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 have an ideal channel in which no frames are lost, duplicated, or corrupted. 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57200" y="3429000"/>
            <a:ext cx="8229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117000"/>
            </a:pPr>
            <a:r>
              <a:rPr lang="en-US" altLang="en-US" sz="2400">
                <a:solidFill>
                  <a:srgbClr val="FF0000"/>
                </a:solidFill>
              </a:rPr>
              <a:t>Simplest Protocol – </a:t>
            </a:r>
            <a:r>
              <a:rPr lang="en-US" altLang="en-US" sz="2400">
                <a:solidFill>
                  <a:srgbClr val="0033CC"/>
                </a:solidFill>
              </a:rPr>
              <a:t>has no flow or error control</a:t>
            </a:r>
          </a:p>
          <a:p>
            <a:pPr>
              <a:spcBef>
                <a:spcPct val="0"/>
              </a:spcBef>
              <a:buClr>
                <a:schemeClr val="tx1"/>
              </a:buClr>
              <a:buSzPct val="117000"/>
            </a:pPr>
            <a:endParaRPr lang="en-US" altLang="en-US" sz="2400">
              <a:solidFill>
                <a:srgbClr val="0033CC"/>
              </a:solidFill>
            </a:endParaRPr>
          </a:p>
          <a:p>
            <a:pPr algn="just">
              <a:spcBef>
                <a:spcPct val="0"/>
              </a:spcBef>
              <a:buClr>
                <a:schemeClr val="tx1"/>
              </a:buClr>
              <a:buSzPct val="117000"/>
            </a:pPr>
            <a:r>
              <a:rPr lang="fr-FR" altLang="en-US" sz="2400">
                <a:solidFill>
                  <a:srgbClr val="FF0000"/>
                </a:solidFill>
              </a:rPr>
              <a:t>Stop-and-Wait Protocol – </a:t>
            </a:r>
            <a:r>
              <a:rPr lang="fr-FR" altLang="en-US" sz="2400">
                <a:solidFill>
                  <a:srgbClr val="0033CC"/>
                </a:solidFill>
              </a:rPr>
              <a:t>sender sends one frame, stops until it receives conformation from receiver and then sends the next frame</a:t>
            </a:r>
            <a:endParaRPr lang="en-US" altLang="en-US" sz="24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67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91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</a:rPr>
              <a:t>The design of the simplest protocol with no flow or error control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331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Acknowledgements &amp; Timeouts</a:t>
            </a:r>
          </a:p>
        </p:txBody>
      </p:sp>
      <p:pic>
        <p:nvPicPr>
          <p:cNvPr id="18435" name="Picture 4" descr="PE02F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915400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3232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On-screen Show (4:3)</PresentationFormat>
  <Paragraphs>78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Flow Control </vt:lpstr>
      <vt:lpstr>Slide 2</vt:lpstr>
      <vt:lpstr>Slide 3</vt:lpstr>
      <vt:lpstr>Slide 4</vt:lpstr>
      <vt:lpstr>Slide 5</vt:lpstr>
      <vt:lpstr>Slide 6</vt:lpstr>
      <vt:lpstr>Slide 7</vt:lpstr>
      <vt:lpstr>Slide 8</vt:lpstr>
      <vt:lpstr>Acknowledgements &amp; Timeouts</vt:lpstr>
      <vt:lpstr>Stop-and-Wait</vt:lpstr>
      <vt:lpstr>ARQ Protocols</vt:lpstr>
      <vt:lpstr>Slide 12</vt:lpstr>
      <vt:lpstr>Slide 13</vt:lpstr>
      <vt:lpstr>Slide 14</vt:lpstr>
      <vt:lpstr>Stop-and-Wait</vt:lpstr>
      <vt:lpstr>Slide 16</vt:lpstr>
      <vt:lpstr>Sequence number </vt:lpstr>
      <vt:lpstr>Slide 18</vt:lpstr>
      <vt:lpstr>Slide 19</vt:lpstr>
      <vt:lpstr>Stop –wait ARQ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</dc:creator>
  <cp:lastModifiedBy>Ad</cp:lastModifiedBy>
  <cp:revision>2</cp:revision>
  <dcterms:created xsi:type="dcterms:W3CDTF">2018-05-27T13:21:28Z</dcterms:created>
  <dcterms:modified xsi:type="dcterms:W3CDTF">2018-05-27T13:22:21Z</dcterms:modified>
</cp:coreProperties>
</file>