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7B8F-6315-40CE-940D-0F8317280925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58F3-9959-4D7B-BDD1-6CC6CAF68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955A14-23D3-4181-B861-E13C7903D0A8}" type="slidenum">
              <a:rPr lang="en-US" altLang="en-US"/>
              <a:pPr/>
              <a:t>1</a:t>
            </a:fld>
            <a:endParaRPr lang="en-US" altLang="en-US" sz="1400">
              <a:latin typeface="Times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Routing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DB89AF-8874-43C4-B226-07655B39DFBD}" type="slidenum">
              <a:rPr lang="en-US" altLang="en-US"/>
              <a:pPr/>
              <a:t>10</a:t>
            </a:fld>
            <a:endParaRPr lang="en-US" altLang="en-US" sz="1400">
              <a:latin typeface="Times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 dirty="0">
                <a:solidFill>
                  <a:schemeClr val="hlink"/>
                </a:solidFill>
                <a:latin typeface="Helvetica" charset="0"/>
              </a:rPr>
              <a:t>Shortest Path Routing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96838" y="58340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sz="2800" i="1">
              <a:latin typeface="Helvetica" charset="0"/>
            </a:endParaRPr>
          </a:p>
        </p:txBody>
      </p:sp>
      <p:pic>
        <p:nvPicPr>
          <p:cNvPr id="27653" name="Picture 6" descr="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474788"/>
            <a:ext cx="6008687" cy="52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85738" y="838200"/>
            <a:ext cx="40513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Find shortest-path from A to D:</a:t>
            </a: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914400" y="2286000"/>
            <a:ext cx="809625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28600" y="2590800"/>
            <a:ext cx="661988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5943600" y="1295400"/>
            <a:ext cx="490538" cy="185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V="1">
            <a:off x="4651375" y="2517775"/>
            <a:ext cx="450850" cy="2778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5486400" y="609600"/>
            <a:ext cx="3657600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Label each adjacent node</a:t>
            </a:r>
          </a:p>
          <a:p>
            <a:r>
              <a:rPr lang="en-US" sz="2000" dirty="0"/>
              <a:t>                  with distance </a:t>
            </a:r>
            <a:r>
              <a:rPr lang="en-US" sz="2000" dirty="0" smtClean="0"/>
              <a:t>to A</a:t>
            </a:r>
            <a:r>
              <a:rPr lang="en-US" sz="2000" dirty="0"/>
              <a:t>.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1143000" y="3429000"/>
            <a:ext cx="1109662" cy="533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304800" y="3886200"/>
            <a:ext cx="1317625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B is made</a:t>
            </a:r>
          </a:p>
          <a:p>
            <a:r>
              <a:rPr lang="en-US" sz="2000" dirty="0"/>
              <a:t>permanent.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6F78B2-182A-4F0A-8246-DE26F230EC6D}" type="slidenum">
              <a:rPr lang="en-US" altLang="en-US"/>
              <a:pPr/>
              <a:t>11</a:t>
            </a:fld>
            <a:endParaRPr lang="en-US" altLang="en-US" sz="1400">
              <a:latin typeface="Times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Flooding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57200" y="152400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>
                <a:latin typeface="Helvetica" charset="0"/>
              </a:rPr>
              <a:t>Every incoming packet forwarded on every outgoing link except the one it arrived on.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>
                <a:latin typeface="Helvetica" charset="0"/>
              </a:rPr>
              <a:t>Problem: duplicates.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>
                <a:latin typeface="Helvetica" charset="0"/>
              </a:rPr>
              <a:t>Constraining the flood: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Hop count.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Keep track of packets that have been flooded.</a:t>
            </a:r>
            <a:endParaRPr lang="en-US" sz="2600" i="1" dirty="0">
              <a:solidFill>
                <a:srgbClr val="FF0000"/>
              </a:solidFill>
              <a:latin typeface="Helvetica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 smtClean="0">
                <a:solidFill>
                  <a:srgbClr val="FF0000"/>
                </a:solidFill>
                <a:latin typeface="Helvetica" charset="0"/>
              </a:rPr>
              <a:t>Robust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 smtClean="0">
                <a:solidFill>
                  <a:srgbClr val="FF0000"/>
                </a:solidFill>
                <a:latin typeface="Helvetica" charset="0"/>
              </a:rPr>
              <a:t>Shortest</a:t>
            </a:r>
            <a:endParaRPr lang="en-US" sz="2800" i="1" dirty="0">
              <a:solidFill>
                <a:srgbClr val="FF0000"/>
              </a:solidFill>
              <a:latin typeface="Helvetic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sz="2800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F3C89-C567-4650-A80D-1FBBF2E91E0F}" type="slidenum">
              <a:rPr lang="en-US" altLang="en-US"/>
              <a:pPr/>
              <a:t>12</a:t>
            </a:fld>
            <a:endParaRPr lang="en-US" altLang="en-US" sz="1400">
              <a:latin typeface="Times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22542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i="1">
                <a:solidFill>
                  <a:schemeClr val="hlink"/>
                </a:solidFill>
                <a:latin typeface="Helvetica" charset="0"/>
              </a:rPr>
              <a:t>     Flooding: Example</a:t>
            </a:r>
            <a:br>
              <a:rPr lang="en-US" sz="3600" b="1" i="1">
                <a:solidFill>
                  <a:schemeClr val="hlink"/>
                </a:solidFill>
                <a:latin typeface="Helvetica" charset="0"/>
              </a:rPr>
            </a:br>
            <a:endParaRPr lang="en-US" sz="3600" b="1" i="1">
              <a:solidFill>
                <a:schemeClr val="hlink"/>
              </a:solidFill>
              <a:latin typeface="Helvetica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6257925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i="1">
              <a:latin typeface="Helvetica" charset="0"/>
            </a:endParaRP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533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6A1EE0-9FDC-4E74-8168-14D3F0045249}" type="slidenum">
              <a:rPr lang="en-US" altLang="en-US"/>
              <a:pPr/>
              <a:t>13</a:t>
            </a:fld>
            <a:endParaRPr lang="en-US" altLang="en-US" sz="1400">
              <a:latin typeface="Times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Dynamic Routing Algorithms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90600" y="10668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			</a:t>
            </a:r>
            <a:r>
              <a:rPr lang="en-US" sz="3200" i="1" dirty="0" smtClean="0">
                <a:latin typeface="Helvetica" charset="0"/>
              </a:rPr>
              <a:t>(</a:t>
            </a:r>
            <a:r>
              <a:rPr lang="en-US" sz="3600" i="1" dirty="0">
                <a:latin typeface="Helvetica" charset="0"/>
              </a:rPr>
              <a:t>Adaptive Routing</a:t>
            </a:r>
            <a:r>
              <a:rPr lang="en-US" sz="3600" i="1" dirty="0" smtClean="0">
                <a:latin typeface="Helvetica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sz="3600" i="1" dirty="0">
              <a:latin typeface="Helvetic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3000" i="1" dirty="0" smtClean="0">
                <a:latin typeface="Helvetica" charset="0"/>
              </a:rPr>
              <a:t>Distance </a:t>
            </a:r>
            <a:r>
              <a:rPr lang="en-US" sz="3000" i="1" dirty="0">
                <a:latin typeface="Helvetica" charset="0"/>
              </a:rPr>
              <a:t>vector routing</a:t>
            </a:r>
            <a:r>
              <a:rPr lang="en-US" sz="3000" i="1" dirty="0" smtClean="0">
                <a:latin typeface="Helvetica" charset="0"/>
              </a:rPr>
              <a:t>.</a:t>
            </a:r>
            <a:endParaRPr lang="en-US" sz="3000" i="1" dirty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algn="just"/>
            <a:fld id="{5893D8C9-2E8B-4F04-890B-ABC919C1188B}" type="slidenum">
              <a:rPr lang="en-US" altLang="en-US"/>
              <a:pPr algn="just"/>
              <a:t>14</a:t>
            </a:fld>
            <a:endParaRPr lang="en-US" altLang="en-US" sz="1400">
              <a:latin typeface="Times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Distance Vector Routing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1189038"/>
            <a:ext cx="817880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Aka, Bellman-Ford (</a:t>
            </a:r>
            <a:r>
              <a:rPr lang="en-US" sz="3200" i="1" dirty="0" smtClean="0">
                <a:latin typeface="Helvetica" charset="0"/>
              </a:rPr>
              <a:t>1957</a:t>
            </a:r>
            <a:endParaRPr lang="en-US" sz="3200" i="1" dirty="0">
              <a:latin typeface="Helvetic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Original ARPANET routing; also used by Internet’s RIP.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Each router keeps </a:t>
            </a:r>
            <a:r>
              <a:rPr lang="en-US" sz="3200" i="1" dirty="0">
                <a:solidFill>
                  <a:srgbClr val="FF0000"/>
                </a:solidFill>
                <a:latin typeface="Helvetica" charset="0"/>
              </a:rPr>
              <a:t>routing table </a:t>
            </a:r>
            <a:r>
              <a:rPr lang="en-US" sz="3200" i="1" dirty="0">
                <a:latin typeface="Helvetica" charset="0"/>
              </a:rPr>
              <a:t>(or routing vector) with best known distance to each destination and corresponding outgoing interface.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Routing tables are updated by exchanging routing information with neighbors.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C77DDE-7866-4120-B0C2-D9086094A8D9}" type="slidenum">
              <a:rPr lang="en-US" altLang="en-US"/>
              <a:pPr/>
              <a:t>15</a:t>
            </a:fld>
            <a:endParaRPr lang="en-US" altLang="en-US" sz="1400">
              <a:latin typeface="Times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Distance Vector (Cont’d)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304800" y="1252538"/>
            <a:ext cx="85344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solidFill>
                  <a:srgbClr val="FF0000"/>
                </a:solidFill>
                <a:latin typeface="Helvetica" charset="0"/>
              </a:rPr>
              <a:t>Routing table at each router: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One entry per participating router.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Each entry contains outgoing interface and distance to corresponding destination.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Metric: </a:t>
            </a:r>
            <a:r>
              <a:rPr lang="en-US" sz="2600" i="1" dirty="0">
                <a:solidFill>
                  <a:srgbClr val="FF0000"/>
                </a:solidFill>
                <a:latin typeface="Helvetica" charset="0"/>
              </a:rPr>
              <a:t>number of hops, delay, queue length</a:t>
            </a:r>
            <a:r>
              <a:rPr lang="en-US" sz="2600" i="1" dirty="0">
                <a:latin typeface="Helvetica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Each router knows distance to its neighbors</a:t>
            </a:r>
            <a:r>
              <a:rPr lang="en-US" sz="2600" i="1" dirty="0" smtClean="0">
                <a:latin typeface="Helvetica" charset="0"/>
              </a:rPr>
              <a:t>.</a:t>
            </a:r>
            <a:endParaRPr lang="en-US" sz="2600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pic>
        <p:nvPicPr>
          <p:cNvPr id="7172" name="Picture 4" descr="W:\Editorial\KARYN\Booksold\PD3e\final figures\Metafiles\04x15.WMF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52600"/>
            <a:ext cx="3810000" cy="2017713"/>
          </a:xfrm>
        </p:spPr>
      </p:pic>
      <p:graphicFrame>
        <p:nvGraphicFramePr>
          <p:cNvPr id="7258" name="Group 90"/>
          <p:cNvGraphicFramePr>
            <a:graphicFrameLocks noGrp="1"/>
          </p:cNvGraphicFramePr>
          <p:nvPr/>
        </p:nvGraphicFramePr>
        <p:xfrm>
          <a:off x="4572000" y="1600200"/>
          <a:ext cx="4038600" cy="4444683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9" name="Text Box 91"/>
          <p:cNvSpPr txBox="1">
            <a:spLocks noChangeArrowheads="1"/>
          </p:cNvSpPr>
          <p:nvPr/>
        </p:nvSpPr>
        <p:spPr bwMode="auto">
          <a:xfrm>
            <a:off x="6927" y="6204210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omic Sans MS" charset="0"/>
              </a:rPr>
              <a:t> Internal Information at each node -----&gt;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86200"/>
            <a:ext cx="4114800" cy="2514600"/>
          </a:xfrm>
        </p:spPr>
        <p:txBody>
          <a:bodyPr/>
          <a:lstStyle/>
          <a:p>
            <a:r>
              <a:rPr lang="en-US" dirty="0"/>
              <a:t>With this information, routing table at A is --&gt;</a:t>
            </a:r>
          </a:p>
        </p:txBody>
      </p:sp>
      <p:pic>
        <p:nvPicPr>
          <p:cNvPr id="8196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8100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233" name="Group 41"/>
          <p:cNvGraphicFramePr>
            <a:graphicFrameLocks noGrp="1"/>
          </p:cNvGraphicFramePr>
          <p:nvPr/>
        </p:nvGraphicFramePr>
        <p:xfrm>
          <a:off x="5105400" y="1752600"/>
          <a:ext cx="3429000" cy="40538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table.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48768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Each node sends a message to neighbors with a list of distances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b="1" dirty="0"/>
              <a:t>F --&gt; A with G is at a distance 1</a:t>
            </a:r>
          </a:p>
          <a:p>
            <a:pPr>
              <a:lnSpc>
                <a:spcPct val="90000"/>
              </a:lnSpc>
            </a:pPr>
            <a:r>
              <a:rPr lang="en-US" sz="2200" b="1" dirty="0"/>
              <a:t>C --&gt; A with D at distance 1.</a:t>
            </a:r>
          </a:p>
        </p:txBody>
      </p:sp>
      <p:pic>
        <p:nvPicPr>
          <p:cNvPr id="9220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267200"/>
            <a:ext cx="38100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21" name="Group 5"/>
          <p:cNvGraphicFramePr>
            <a:graphicFrameLocks noGrp="1"/>
          </p:cNvGraphicFramePr>
          <p:nvPr/>
        </p:nvGraphicFramePr>
        <p:xfrm>
          <a:off x="5105400" y="1752600"/>
          <a:ext cx="3429000" cy="40538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Distance Matrix</a:t>
            </a:r>
          </a:p>
        </p:txBody>
      </p:sp>
      <p:pic>
        <p:nvPicPr>
          <p:cNvPr id="10244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8100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45" name="Group 5"/>
          <p:cNvGraphicFramePr>
            <a:graphicFrameLocks noGrp="1"/>
          </p:cNvGraphicFramePr>
          <p:nvPr/>
        </p:nvGraphicFramePr>
        <p:xfrm>
          <a:off x="4572000" y="1600200"/>
          <a:ext cx="4038600" cy="4444683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3D28F6-8DE4-41FA-B08B-4B3342ECE167}" type="slidenum">
              <a:rPr lang="en-US" altLang="en-US"/>
              <a:pPr/>
              <a:t>2</a:t>
            </a:fld>
            <a:endParaRPr lang="en-US" altLang="en-US" sz="1400">
              <a:latin typeface="Times"/>
            </a:endParaRP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85800" y="381000"/>
            <a:ext cx="7772400" cy="74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Routing</a:t>
            </a: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685800" y="1397000"/>
            <a:ext cx="7772400" cy="471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 smtClean="0">
                <a:latin typeface="Helvetica" charset="0"/>
              </a:rPr>
              <a:t>One of the main functions of network layer.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dirty="0" smtClean="0"/>
              <a:t>From </a:t>
            </a:r>
            <a:r>
              <a:rPr lang="en-US" sz="2800" dirty="0"/>
              <a:t>the source machine to the destination machine </a:t>
            </a:r>
            <a:endParaRPr lang="en-US" sz="2800" i="1" dirty="0">
              <a:latin typeface="Helvetic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 dirty="0">
                <a:latin typeface="Helvetica" charset="0"/>
              </a:rPr>
              <a:t>Routing versus forwarding?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sz="2800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889F5D-31B2-43FC-BD79-7A91D00DFCB0}" type="slidenum">
              <a:rPr lang="en-US" altLang="en-US"/>
              <a:pPr/>
              <a:t>20</a:t>
            </a:fld>
            <a:endParaRPr lang="en-US" altLang="en-US" sz="1400">
              <a:latin typeface="Times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Distance Vector Routing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60400" y="5822950"/>
            <a:ext cx="843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sz="2800" i="1" dirty="0">
                <a:solidFill>
                  <a:schemeClr val="accent2"/>
                </a:solidFill>
                <a:latin typeface="Helvetica" charset="0"/>
              </a:rPr>
              <a:t>(a)</a:t>
            </a:r>
            <a:r>
              <a:rPr lang="en-US" sz="2800" i="1" dirty="0">
                <a:latin typeface="Helvetica" charset="0"/>
              </a:rPr>
              <a:t> A subnet. </a:t>
            </a:r>
            <a:r>
              <a:rPr lang="en-US" sz="2800" i="1" dirty="0">
                <a:solidFill>
                  <a:schemeClr val="accent2"/>
                </a:solidFill>
                <a:latin typeface="Helvetica" charset="0"/>
              </a:rPr>
              <a:t>(b)</a:t>
            </a:r>
            <a:r>
              <a:rPr lang="en-US" sz="2800" i="1" dirty="0">
                <a:latin typeface="Helvetica" charset="0"/>
              </a:rPr>
              <a:t> Input from A, I, H, K, and the new routing table for J.</a:t>
            </a:r>
          </a:p>
        </p:txBody>
      </p:sp>
      <p:pic>
        <p:nvPicPr>
          <p:cNvPr id="33797" name="Picture 6" descr="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772400" cy="471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A15E2B-BB66-4ED5-8094-03CE2DDE40C5}" type="slidenum">
              <a:rPr lang="en-US" altLang="en-US"/>
              <a:pPr/>
              <a:t>21</a:t>
            </a:fld>
            <a:endParaRPr lang="en-US" altLang="en-US" sz="1400">
              <a:latin typeface="Times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Routing Updates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76238" y="1198563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>
                <a:latin typeface="Helvetica" charset="0"/>
              </a:rPr>
              <a:t>Every T interval, routers exchange routing updates.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>
                <a:latin typeface="Helvetica" charset="0"/>
              </a:rPr>
              <a:t>Routing update from router X consists of a vector with </a:t>
            </a:r>
            <a:r>
              <a:rPr lang="en-US" sz="3200" b="1" i="1">
                <a:latin typeface="Helvetica" charset="0"/>
              </a:rPr>
              <a:t>all destinations</a:t>
            </a:r>
            <a:r>
              <a:rPr lang="en-US" sz="3200" i="1">
                <a:latin typeface="Helvetica" charset="0"/>
              </a:rPr>
              <a:t> and the corresponding distance from X to them.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>
                <a:latin typeface="Helvetica" charset="0"/>
              </a:rPr>
              <a:t>When router Y receives an update from X, it can estimate its distance to router Z through X as D</a:t>
            </a:r>
            <a:r>
              <a:rPr lang="en-US" sz="3200" i="1" baseline="-25000">
                <a:latin typeface="Helvetica" charset="0"/>
              </a:rPr>
              <a:t>yz </a:t>
            </a:r>
            <a:r>
              <a:rPr lang="en-US" sz="3200" i="1">
                <a:latin typeface="Helvetica" charset="0"/>
              </a:rPr>
              <a:t>= D</a:t>
            </a:r>
            <a:r>
              <a:rPr lang="en-US" sz="3200" i="1" baseline="-25000">
                <a:latin typeface="Helvetica" charset="0"/>
              </a:rPr>
              <a:t>yx</a:t>
            </a:r>
            <a:r>
              <a:rPr lang="en-US" sz="3200" i="1">
                <a:latin typeface="Helvetica" charset="0"/>
              </a:rPr>
              <a:t> + D</a:t>
            </a:r>
            <a:r>
              <a:rPr lang="en-US" sz="3200" i="1" baseline="-25000">
                <a:latin typeface="Helvetica" charset="0"/>
              </a:rPr>
              <a:t>xz</a:t>
            </a:r>
            <a:r>
              <a:rPr lang="en-US" sz="3200" i="1">
                <a:latin typeface="Helvetica" charset="0"/>
              </a:rPr>
              <a:t>.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>
                <a:latin typeface="Helvetica" charset="0"/>
              </a:rPr>
              <a:t>Router Y receives update from </a:t>
            </a:r>
            <a:r>
              <a:rPr lang="en-US" sz="3200" b="1" i="1">
                <a:latin typeface="Helvetica" charset="0"/>
              </a:rPr>
              <a:t>all its neighbors</a:t>
            </a:r>
            <a:r>
              <a:rPr lang="en-US" sz="3200" i="1">
                <a:latin typeface="Helvetica" charset="0"/>
              </a:rPr>
              <a:t> and builds a new 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E2BCF0-6CE4-4E41-82BC-B6397A34E3C0}" type="slidenum">
              <a:rPr lang="en-US" altLang="en-US"/>
              <a:pPr/>
              <a:t>22</a:t>
            </a:fld>
            <a:endParaRPr lang="en-US" altLang="en-US" sz="1400">
              <a:latin typeface="Times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Distance Vector: Example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00038" y="210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909638" y="287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2052638" y="279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2128838" y="119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2967038" y="203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6</a:t>
            </a:r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985838" y="104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 flipV="1">
            <a:off x="452438" y="1270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1214438" y="1193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452438" y="2260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1138238" y="2946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V="1">
            <a:off x="2281238" y="226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>
            <a:off x="2281238" y="1422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H="1">
            <a:off x="1062038" y="1270000"/>
            <a:ext cx="76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 flipV="1">
            <a:off x="1138238" y="13462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 flipH="1">
            <a:off x="2128838" y="14224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 flipV="1">
            <a:off x="528638" y="13462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2112963" y="108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2036763" y="268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</a:t>
            </a:r>
          </a:p>
        </p:txBody>
      </p:sp>
      <p:sp>
        <p:nvSpPr>
          <p:cNvPr id="35862" name="Rectangle 23"/>
          <p:cNvSpPr>
            <a:spLocks noChangeArrowheads="1"/>
          </p:cNvSpPr>
          <p:nvPr/>
        </p:nvSpPr>
        <p:spPr bwMode="auto">
          <a:xfrm>
            <a:off x="4054475" y="2016125"/>
            <a:ext cx="1981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4664075" y="201612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>
            <a:off x="5349875" y="201612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4054475" y="33877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4054475" y="24733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4054475" y="29305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9"/>
          <p:cNvSpPr>
            <a:spLocks noChangeShapeType="1"/>
          </p:cNvSpPr>
          <p:nvPr/>
        </p:nvSpPr>
        <p:spPr bwMode="auto">
          <a:xfrm>
            <a:off x="4054475" y="38449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4054475" y="42259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35814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871" name="Text Box 32"/>
          <p:cNvSpPr txBox="1">
            <a:spLocks noChangeArrowheads="1"/>
          </p:cNvSpPr>
          <p:nvPr/>
        </p:nvSpPr>
        <p:spPr bwMode="auto">
          <a:xfrm>
            <a:off x="3962400" y="1649413"/>
            <a:ext cx="224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Node Distance Next</a:t>
            </a:r>
            <a:endParaRPr lang="en-US">
              <a:latin typeface="Times New Roman" charset="0"/>
            </a:endParaRPr>
          </a:p>
        </p:txBody>
      </p:sp>
      <p:sp>
        <p:nvSpPr>
          <p:cNvPr id="35872" name="Text Box 33"/>
          <p:cNvSpPr txBox="1">
            <a:spLocks noChangeArrowheads="1"/>
          </p:cNvSpPr>
          <p:nvPr/>
        </p:nvSpPr>
        <p:spPr bwMode="auto">
          <a:xfrm>
            <a:off x="420688" y="1428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873" name="Text Box 34"/>
          <p:cNvSpPr txBox="1">
            <a:spLocks noChangeArrowheads="1"/>
          </p:cNvSpPr>
          <p:nvPr/>
        </p:nvSpPr>
        <p:spPr bwMode="auto">
          <a:xfrm>
            <a:off x="1636713" y="9175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874" name="Text Box 35"/>
          <p:cNvSpPr txBox="1">
            <a:spLocks noChangeArrowheads="1"/>
          </p:cNvSpPr>
          <p:nvPr/>
        </p:nvSpPr>
        <p:spPr bwMode="auto">
          <a:xfrm>
            <a:off x="2478088" y="1276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875" name="Text Box 36"/>
          <p:cNvSpPr txBox="1">
            <a:spLocks noChangeArrowheads="1"/>
          </p:cNvSpPr>
          <p:nvPr/>
        </p:nvSpPr>
        <p:spPr bwMode="auto">
          <a:xfrm>
            <a:off x="2478088" y="2571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876" name="Text Box 37"/>
          <p:cNvSpPr txBox="1">
            <a:spLocks noChangeArrowheads="1"/>
          </p:cNvSpPr>
          <p:nvPr/>
        </p:nvSpPr>
        <p:spPr bwMode="auto">
          <a:xfrm>
            <a:off x="2097088" y="1885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877" name="Text Box 38"/>
          <p:cNvSpPr txBox="1">
            <a:spLocks noChangeArrowheads="1"/>
          </p:cNvSpPr>
          <p:nvPr/>
        </p:nvSpPr>
        <p:spPr bwMode="auto">
          <a:xfrm>
            <a:off x="1563688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9</a:t>
            </a:r>
          </a:p>
        </p:txBody>
      </p:sp>
      <p:sp>
        <p:nvSpPr>
          <p:cNvPr id="35878" name="Text Box 39"/>
          <p:cNvSpPr txBox="1">
            <a:spLocks noChangeArrowheads="1"/>
          </p:cNvSpPr>
          <p:nvPr/>
        </p:nvSpPr>
        <p:spPr bwMode="auto">
          <a:xfrm>
            <a:off x="1411288" y="1809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9</a:t>
            </a:r>
          </a:p>
        </p:txBody>
      </p:sp>
      <p:sp>
        <p:nvSpPr>
          <p:cNvPr id="35879" name="Text Box 40"/>
          <p:cNvSpPr txBox="1">
            <a:spLocks noChangeArrowheads="1"/>
          </p:cNvSpPr>
          <p:nvPr/>
        </p:nvSpPr>
        <p:spPr bwMode="auto">
          <a:xfrm>
            <a:off x="1350963" y="131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</a:t>
            </a:r>
          </a:p>
        </p:txBody>
      </p:sp>
      <p:sp>
        <p:nvSpPr>
          <p:cNvPr id="35880" name="Text Box 41"/>
          <p:cNvSpPr txBox="1">
            <a:spLocks noChangeArrowheads="1"/>
          </p:cNvSpPr>
          <p:nvPr/>
        </p:nvSpPr>
        <p:spPr bwMode="auto">
          <a:xfrm>
            <a:off x="344488" y="2495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881" name="Text Box 42"/>
          <p:cNvSpPr txBox="1">
            <a:spLocks noChangeArrowheads="1"/>
          </p:cNvSpPr>
          <p:nvPr/>
        </p:nvSpPr>
        <p:spPr bwMode="auto">
          <a:xfrm>
            <a:off x="1030288" y="1962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882" name="Text Box 43"/>
          <p:cNvSpPr txBox="1">
            <a:spLocks noChangeArrowheads="1"/>
          </p:cNvSpPr>
          <p:nvPr/>
        </p:nvSpPr>
        <p:spPr bwMode="auto">
          <a:xfrm>
            <a:off x="42672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883" name="Text Box 44"/>
          <p:cNvSpPr txBox="1">
            <a:spLocks noChangeArrowheads="1"/>
          </p:cNvSpPr>
          <p:nvPr/>
        </p:nvSpPr>
        <p:spPr bwMode="auto">
          <a:xfrm>
            <a:off x="4876800" y="19812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0       -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35884" name="Text Box 45"/>
          <p:cNvSpPr txBox="1">
            <a:spLocks noChangeArrowheads="1"/>
          </p:cNvSpPr>
          <p:nvPr/>
        </p:nvSpPr>
        <p:spPr bwMode="auto">
          <a:xfrm>
            <a:off x="4191000" y="25146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charset="0"/>
              </a:rPr>
              <a:t> 2      2       </a:t>
            </a:r>
            <a:r>
              <a:rPr lang="en-US" dirty="0" smtClean="0">
                <a:latin typeface="Times New Roman" charset="0"/>
              </a:rPr>
              <a:t>    2</a:t>
            </a:r>
            <a:endParaRPr lang="en-US" dirty="0">
              <a:latin typeface="Times New Roman" charset="0"/>
            </a:endParaRPr>
          </a:p>
        </p:txBody>
      </p:sp>
      <p:sp>
        <p:nvSpPr>
          <p:cNvPr id="35885" name="Text Box 46"/>
          <p:cNvSpPr txBox="1">
            <a:spLocks noChangeArrowheads="1"/>
          </p:cNvSpPr>
          <p:nvPr/>
        </p:nvSpPr>
        <p:spPr bwMode="auto">
          <a:xfrm>
            <a:off x="4130675" y="3006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  </a:t>
            </a:r>
          </a:p>
        </p:txBody>
      </p:sp>
      <p:sp>
        <p:nvSpPr>
          <p:cNvPr id="35886" name="Text Box 47"/>
          <p:cNvSpPr txBox="1">
            <a:spLocks noChangeArrowheads="1"/>
          </p:cNvSpPr>
          <p:nvPr/>
        </p:nvSpPr>
        <p:spPr bwMode="auto">
          <a:xfrm>
            <a:off x="4283075" y="2930525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3      5       3</a:t>
            </a:r>
          </a:p>
        </p:txBody>
      </p:sp>
      <p:sp>
        <p:nvSpPr>
          <p:cNvPr id="35887" name="Text Box 48"/>
          <p:cNvSpPr txBox="1">
            <a:spLocks noChangeArrowheads="1"/>
          </p:cNvSpPr>
          <p:nvPr/>
        </p:nvSpPr>
        <p:spPr bwMode="auto">
          <a:xfrm>
            <a:off x="4283075" y="3463925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4      1       4</a:t>
            </a:r>
          </a:p>
        </p:txBody>
      </p:sp>
      <p:sp>
        <p:nvSpPr>
          <p:cNvPr id="35888" name="Text Box 49"/>
          <p:cNvSpPr txBox="1">
            <a:spLocks noChangeArrowheads="1"/>
          </p:cNvSpPr>
          <p:nvPr/>
        </p:nvSpPr>
        <p:spPr bwMode="auto">
          <a:xfrm>
            <a:off x="4343400" y="3810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5      6       3</a:t>
            </a:r>
          </a:p>
        </p:txBody>
      </p:sp>
      <p:sp>
        <p:nvSpPr>
          <p:cNvPr id="35889" name="Text Box 50"/>
          <p:cNvSpPr txBox="1">
            <a:spLocks noChangeArrowheads="1"/>
          </p:cNvSpPr>
          <p:nvPr/>
        </p:nvSpPr>
        <p:spPr bwMode="auto">
          <a:xfrm>
            <a:off x="4343400" y="42672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6      8       3</a:t>
            </a:r>
          </a:p>
        </p:txBody>
      </p:sp>
      <p:sp>
        <p:nvSpPr>
          <p:cNvPr id="35890" name="Text Box 51"/>
          <p:cNvSpPr txBox="1">
            <a:spLocks noChangeArrowheads="1"/>
          </p:cNvSpPr>
          <p:nvPr/>
        </p:nvSpPr>
        <p:spPr bwMode="auto">
          <a:xfrm>
            <a:off x="4708525" y="4841875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T=T</a:t>
            </a:r>
            <a:r>
              <a:rPr lang="en-US" baseline="-25000">
                <a:latin typeface="Times New Roman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35891" name="Rectangle 52"/>
          <p:cNvSpPr>
            <a:spLocks noChangeArrowheads="1"/>
          </p:cNvSpPr>
          <p:nvPr/>
        </p:nvSpPr>
        <p:spPr bwMode="auto">
          <a:xfrm>
            <a:off x="7543800" y="1981200"/>
            <a:ext cx="609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75438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3" name="Line 54"/>
          <p:cNvSpPr>
            <a:spLocks noChangeShapeType="1"/>
          </p:cNvSpPr>
          <p:nvPr/>
        </p:nvSpPr>
        <p:spPr bwMode="auto">
          <a:xfrm>
            <a:off x="754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4" name="Line 55"/>
          <p:cNvSpPr>
            <a:spLocks noChangeShapeType="1"/>
          </p:cNvSpPr>
          <p:nvPr/>
        </p:nvSpPr>
        <p:spPr bwMode="auto">
          <a:xfrm>
            <a:off x="7543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5" name="Line 56"/>
          <p:cNvSpPr>
            <a:spLocks noChangeShapeType="1"/>
          </p:cNvSpPr>
          <p:nvPr/>
        </p:nvSpPr>
        <p:spPr bwMode="auto">
          <a:xfrm>
            <a:off x="7543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Line 57"/>
          <p:cNvSpPr>
            <a:spLocks noChangeShapeType="1"/>
          </p:cNvSpPr>
          <p:nvPr/>
        </p:nvSpPr>
        <p:spPr bwMode="auto">
          <a:xfrm>
            <a:off x="7543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Rectangle 58"/>
          <p:cNvSpPr>
            <a:spLocks noChangeArrowheads="1"/>
          </p:cNvSpPr>
          <p:nvPr/>
        </p:nvSpPr>
        <p:spPr bwMode="auto">
          <a:xfrm>
            <a:off x="6629400" y="1981200"/>
            <a:ext cx="609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8" name="Line 59"/>
          <p:cNvSpPr>
            <a:spLocks noChangeShapeType="1"/>
          </p:cNvSpPr>
          <p:nvPr/>
        </p:nvSpPr>
        <p:spPr bwMode="auto">
          <a:xfrm>
            <a:off x="66294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Line 60"/>
          <p:cNvSpPr>
            <a:spLocks noChangeShapeType="1"/>
          </p:cNvSpPr>
          <p:nvPr/>
        </p:nvSpPr>
        <p:spPr bwMode="auto">
          <a:xfrm>
            <a:off x="6629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0" name="Line 61"/>
          <p:cNvSpPr>
            <a:spLocks noChangeShapeType="1"/>
          </p:cNvSpPr>
          <p:nvPr/>
        </p:nvSpPr>
        <p:spPr bwMode="auto">
          <a:xfrm>
            <a:off x="6629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Line 62"/>
          <p:cNvSpPr>
            <a:spLocks noChangeShapeType="1"/>
          </p:cNvSpPr>
          <p:nvPr/>
        </p:nvSpPr>
        <p:spPr bwMode="auto">
          <a:xfrm>
            <a:off x="6629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2" name="Line 63"/>
          <p:cNvSpPr>
            <a:spLocks noChangeShapeType="1"/>
          </p:cNvSpPr>
          <p:nvPr/>
        </p:nvSpPr>
        <p:spPr bwMode="auto">
          <a:xfrm>
            <a:off x="6629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3" name="Rectangle 64"/>
          <p:cNvSpPr>
            <a:spLocks noChangeArrowheads="1"/>
          </p:cNvSpPr>
          <p:nvPr/>
        </p:nvSpPr>
        <p:spPr bwMode="auto">
          <a:xfrm>
            <a:off x="8305800" y="1981200"/>
            <a:ext cx="609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4" name="Line 65"/>
          <p:cNvSpPr>
            <a:spLocks noChangeShapeType="1"/>
          </p:cNvSpPr>
          <p:nvPr/>
        </p:nvSpPr>
        <p:spPr bwMode="auto">
          <a:xfrm>
            <a:off x="83058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5" name="Line 66"/>
          <p:cNvSpPr>
            <a:spLocks noChangeShapeType="1"/>
          </p:cNvSpPr>
          <p:nvPr/>
        </p:nvSpPr>
        <p:spPr bwMode="auto">
          <a:xfrm>
            <a:off x="8305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6" name="Line 67"/>
          <p:cNvSpPr>
            <a:spLocks noChangeShapeType="1"/>
          </p:cNvSpPr>
          <p:nvPr/>
        </p:nvSpPr>
        <p:spPr bwMode="auto">
          <a:xfrm>
            <a:off x="8305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7" name="Line 68"/>
          <p:cNvSpPr>
            <a:spLocks noChangeShapeType="1"/>
          </p:cNvSpPr>
          <p:nvPr/>
        </p:nvSpPr>
        <p:spPr bwMode="auto">
          <a:xfrm>
            <a:off x="8305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8" name="Line 69"/>
          <p:cNvSpPr>
            <a:spLocks noChangeShapeType="1"/>
          </p:cNvSpPr>
          <p:nvPr/>
        </p:nvSpPr>
        <p:spPr bwMode="auto">
          <a:xfrm>
            <a:off x="8305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9" name="Text Box 70"/>
          <p:cNvSpPr txBox="1">
            <a:spLocks noChangeArrowheads="1"/>
          </p:cNvSpPr>
          <p:nvPr/>
        </p:nvSpPr>
        <p:spPr bwMode="auto">
          <a:xfrm>
            <a:off x="7543800" y="4800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T=T</a:t>
            </a:r>
            <a:r>
              <a:rPr lang="en-US" baseline="-25000">
                <a:latin typeface="Times New Roman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35910" name="Text Box 71"/>
          <p:cNvSpPr txBox="1">
            <a:spLocks noChangeArrowheads="1"/>
          </p:cNvSpPr>
          <p:nvPr/>
        </p:nvSpPr>
        <p:spPr bwMode="auto">
          <a:xfrm>
            <a:off x="68421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911" name="Text Box 72"/>
          <p:cNvSpPr txBox="1">
            <a:spLocks noChangeArrowheads="1"/>
          </p:cNvSpPr>
          <p:nvPr/>
        </p:nvSpPr>
        <p:spPr bwMode="auto">
          <a:xfrm>
            <a:off x="7756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7</a:t>
            </a:r>
          </a:p>
        </p:txBody>
      </p:sp>
      <p:sp>
        <p:nvSpPr>
          <p:cNvPr id="35912" name="Text Box 73"/>
          <p:cNvSpPr txBox="1">
            <a:spLocks noChangeArrowheads="1"/>
          </p:cNvSpPr>
          <p:nvPr/>
        </p:nvSpPr>
        <p:spPr bwMode="auto">
          <a:xfrm>
            <a:off x="84423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</a:t>
            </a:r>
          </a:p>
        </p:txBody>
      </p:sp>
      <p:sp>
        <p:nvSpPr>
          <p:cNvPr id="35913" name="Text Box 74"/>
          <p:cNvSpPr txBox="1">
            <a:spLocks noChangeArrowheads="1"/>
          </p:cNvSpPr>
          <p:nvPr/>
        </p:nvSpPr>
        <p:spPr bwMode="auto">
          <a:xfrm>
            <a:off x="6765925" y="156527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2           3       4</a:t>
            </a:r>
          </a:p>
        </p:txBody>
      </p:sp>
      <p:sp>
        <p:nvSpPr>
          <p:cNvPr id="35914" name="Text Box 75"/>
          <p:cNvSpPr txBox="1">
            <a:spLocks noChangeArrowheads="1"/>
          </p:cNvSpPr>
          <p:nvPr/>
        </p:nvSpPr>
        <p:spPr bwMode="auto">
          <a:xfrm>
            <a:off x="6842125" y="2479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35915" name="Text Box 76"/>
          <p:cNvSpPr txBox="1">
            <a:spLocks noChangeArrowheads="1"/>
          </p:cNvSpPr>
          <p:nvPr/>
        </p:nvSpPr>
        <p:spPr bwMode="auto">
          <a:xfrm>
            <a:off x="77565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35916" name="Text Box 77"/>
          <p:cNvSpPr txBox="1">
            <a:spLocks noChangeArrowheads="1"/>
          </p:cNvSpPr>
          <p:nvPr/>
        </p:nvSpPr>
        <p:spPr bwMode="auto">
          <a:xfrm>
            <a:off x="8458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917" name="Text Box 78"/>
          <p:cNvSpPr txBox="1">
            <a:spLocks noChangeArrowheads="1"/>
          </p:cNvSpPr>
          <p:nvPr/>
        </p:nvSpPr>
        <p:spPr bwMode="auto">
          <a:xfrm>
            <a:off x="6765925" y="30130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 3</a:t>
            </a:r>
          </a:p>
        </p:txBody>
      </p:sp>
      <p:sp>
        <p:nvSpPr>
          <p:cNvPr id="35918" name="Text Box 79"/>
          <p:cNvSpPr txBox="1">
            <a:spLocks noChangeArrowheads="1"/>
          </p:cNvSpPr>
          <p:nvPr/>
        </p:nvSpPr>
        <p:spPr bwMode="auto">
          <a:xfrm>
            <a:off x="77565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35919" name="Text Box 80"/>
          <p:cNvSpPr txBox="1">
            <a:spLocks noChangeArrowheads="1"/>
          </p:cNvSpPr>
          <p:nvPr/>
        </p:nvSpPr>
        <p:spPr bwMode="auto">
          <a:xfrm>
            <a:off x="84423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charset="0"/>
              </a:rPr>
              <a:t>2</a:t>
            </a:r>
          </a:p>
        </p:txBody>
      </p:sp>
      <p:sp>
        <p:nvSpPr>
          <p:cNvPr id="35920" name="Text Box 81"/>
          <p:cNvSpPr txBox="1">
            <a:spLocks noChangeArrowheads="1"/>
          </p:cNvSpPr>
          <p:nvPr/>
        </p:nvSpPr>
        <p:spPr bwMode="auto">
          <a:xfrm>
            <a:off x="6842125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921" name="Text Box 82"/>
          <p:cNvSpPr txBox="1">
            <a:spLocks noChangeArrowheads="1"/>
          </p:cNvSpPr>
          <p:nvPr/>
        </p:nvSpPr>
        <p:spPr bwMode="auto">
          <a:xfrm>
            <a:off x="7756525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35922" name="Text Box 83"/>
          <p:cNvSpPr txBox="1">
            <a:spLocks noChangeArrowheads="1"/>
          </p:cNvSpPr>
          <p:nvPr/>
        </p:nvSpPr>
        <p:spPr bwMode="auto">
          <a:xfrm>
            <a:off x="8442325" y="347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35923" name="Text Box 84"/>
          <p:cNvSpPr txBox="1">
            <a:spLocks noChangeArrowheads="1"/>
          </p:cNvSpPr>
          <p:nvPr/>
        </p:nvSpPr>
        <p:spPr bwMode="auto">
          <a:xfrm>
            <a:off x="6842125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924" name="Text Box 85"/>
          <p:cNvSpPr txBox="1">
            <a:spLocks noChangeArrowheads="1"/>
          </p:cNvSpPr>
          <p:nvPr/>
        </p:nvSpPr>
        <p:spPr bwMode="auto">
          <a:xfrm>
            <a:off x="7756525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925" name="Text Box 86"/>
          <p:cNvSpPr txBox="1">
            <a:spLocks noChangeArrowheads="1"/>
          </p:cNvSpPr>
          <p:nvPr/>
        </p:nvSpPr>
        <p:spPr bwMode="auto">
          <a:xfrm>
            <a:off x="8442325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926" name="Text Box 87"/>
          <p:cNvSpPr txBox="1">
            <a:spLocks noChangeArrowheads="1"/>
          </p:cNvSpPr>
          <p:nvPr/>
        </p:nvSpPr>
        <p:spPr bwMode="auto">
          <a:xfrm>
            <a:off x="6918325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</a:t>
            </a:r>
          </a:p>
        </p:txBody>
      </p:sp>
      <p:sp>
        <p:nvSpPr>
          <p:cNvPr id="35927" name="Text Box 88"/>
          <p:cNvSpPr txBox="1">
            <a:spLocks noChangeArrowheads="1"/>
          </p:cNvSpPr>
          <p:nvPr/>
        </p:nvSpPr>
        <p:spPr bwMode="auto">
          <a:xfrm>
            <a:off x="7756525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928" name="Text Box 89"/>
          <p:cNvSpPr txBox="1">
            <a:spLocks noChangeArrowheads="1"/>
          </p:cNvSpPr>
          <p:nvPr/>
        </p:nvSpPr>
        <p:spPr bwMode="auto">
          <a:xfrm>
            <a:off x="8442325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35929" name="Rectangle 90"/>
          <p:cNvSpPr>
            <a:spLocks noChangeArrowheads="1"/>
          </p:cNvSpPr>
          <p:nvPr/>
        </p:nvSpPr>
        <p:spPr bwMode="auto">
          <a:xfrm>
            <a:off x="569913" y="3705225"/>
            <a:ext cx="1981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0" name="Line 91"/>
          <p:cNvSpPr>
            <a:spLocks noChangeShapeType="1"/>
          </p:cNvSpPr>
          <p:nvPr/>
        </p:nvSpPr>
        <p:spPr bwMode="auto">
          <a:xfrm>
            <a:off x="1179513" y="370522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1" name="Line 92"/>
          <p:cNvSpPr>
            <a:spLocks noChangeShapeType="1"/>
          </p:cNvSpPr>
          <p:nvPr/>
        </p:nvSpPr>
        <p:spPr bwMode="auto">
          <a:xfrm>
            <a:off x="1865313" y="370522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2" name="Line 93"/>
          <p:cNvSpPr>
            <a:spLocks noChangeShapeType="1"/>
          </p:cNvSpPr>
          <p:nvPr/>
        </p:nvSpPr>
        <p:spPr bwMode="auto">
          <a:xfrm>
            <a:off x="569913" y="50768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3" name="Line 94"/>
          <p:cNvSpPr>
            <a:spLocks noChangeShapeType="1"/>
          </p:cNvSpPr>
          <p:nvPr/>
        </p:nvSpPr>
        <p:spPr bwMode="auto">
          <a:xfrm>
            <a:off x="569913" y="41624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4" name="Line 95"/>
          <p:cNvSpPr>
            <a:spLocks noChangeShapeType="1"/>
          </p:cNvSpPr>
          <p:nvPr/>
        </p:nvSpPr>
        <p:spPr bwMode="auto">
          <a:xfrm>
            <a:off x="569913" y="46196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5" name="Line 96"/>
          <p:cNvSpPr>
            <a:spLocks noChangeShapeType="1"/>
          </p:cNvSpPr>
          <p:nvPr/>
        </p:nvSpPr>
        <p:spPr bwMode="auto">
          <a:xfrm>
            <a:off x="569913" y="55340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6" name="Line 97"/>
          <p:cNvSpPr>
            <a:spLocks noChangeShapeType="1"/>
          </p:cNvSpPr>
          <p:nvPr/>
        </p:nvSpPr>
        <p:spPr bwMode="auto">
          <a:xfrm>
            <a:off x="569913" y="59150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7" name="Text Box 98"/>
          <p:cNvSpPr txBox="1">
            <a:spLocks noChangeArrowheads="1"/>
          </p:cNvSpPr>
          <p:nvPr/>
        </p:nvSpPr>
        <p:spPr bwMode="auto">
          <a:xfrm>
            <a:off x="477838" y="3338513"/>
            <a:ext cx="2243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Node Distance Next</a:t>
            </a:r>
            <a:endParaRPr lang="en-US">
              <a:latin typeface="Times New Roman" charset="0"/>
            </a:endParaRPr>
          </a:p>
        </p:txBody>
      </p:sp>
      <p:sp>
        <p:nvSpPr>
          <p:cNvPr id="35938" name="Text Box 99"/>
          <p:cNvSpPr txBox="1">
            <a:spLocks noChangeArrowheads="1"/>
          </p:cNvSpPr>
          <p:nvPr/>
        </p:nvSpPr>
        <p:spPr bwMode="auto">
          <a:xfrm>
            <a:off x="782638" y="367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35939" name="Text Box 100"/>
          <p:cNvSpPr txBox="1">
            <a:spLocks noChangeArrowheads="1"/>
          </p:cNvSpPr>
          <p:nvPr/>
        </p:nvSpPr>
        <p:spPr bwMode="auto">
          <a:xfrm>
            <a:off x="1392238" y="36703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0       -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35940" name="Text Box 101"/>
          <p:cNvSpPr txBox="1">
            <a:spLocks noChangeArrowheads="1"/>
          </p:cNvSpPr>
          <p:nvPr/>
        </p:nvSpPr>
        <p:spPr bwMode="auto">
          <a:xfrm>
            <a:off x="706438" y="42037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 2      2       2</a:t>
            </a:r>
          </a:p>
        </p:txBody>
      </p:sp>
      <p:sp>
        <p:nvSpPr>
          <p:cNvPr id="35941" name="Text Box 102"/>
          <p:cNvSpPr txBox="1">
            <a:spLocks noChangeArrowheads="1"/>
          </p:cNvSpPr>
          <p:nvPr/>
        </p:nvSpPr>
        <p:spPr bwMode="auto">
          <a:xfrm>
            <a:off x="646113" y="46958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  </a:t>
            </a:r>
          </a:p>
        </p:txBody>
      </p:sp>
      <p:sp>
        <p:nvSpPr>
          <p:cNvPr id="35942" name="Text Box 103"/>
          <p:cNvSpPr txBox="1">
            <a:spLocks noChangeArrowheads="1"/>
          </p:cNvSpPr>
          <p:nvPr/>
        </p:nvSpPr>
        <p:spPr bwMode="auto">
          <a:xfrm>
            <a:off x="798513" y="4619625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3      3       4</a:t>
            </a:r>
          </a:p>
        </p:txBody>
      </p:sp>
      <p:sp>
        <p:nvSpPr>
          <p:cNvPr id="35943" name="Text Box 104"/>
          <p:cNvSpPr txBox="1">
            <a:spLocks noChangeArrowheads="1"/>
          </p:cNvSpPr>
          <p:nvPr/>
        </p:nvSpPr>
        <p:spPr bwMode="auto">
          <a:xfrm>
            <a:off x="798513" y="5153025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4      1       4</a:t>
            </a:r>
          </a:p>
        </p:txBody>
      </p:sp>
      <p:sp>
        <p:nvSpPr>
          <p:cNvPr id="35944" name="Text Box 105"/>
          <p:cNvSpPr txBox="1">
            <a:spLocks noChangeArrowheads="1"/>
          </p:cNvSpPr>
          <p:nvPr/>
        </p:nvSpPr>
        <p:spPr bwMode="auto">
          <a:xfrm>
            <a:off x="858838" y="54991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5      2       4</a:t>
            </a:r>
          </a:p>
        </p:txBody>
      </p:sp>
      <p:sp>
        <p:nvSpPr>
          <p:cNvPr id="35945" name="Text Box 106"/>
          <p:cNvSpPr txBox="1">
            <a:spLocks noChangeArrowheads="1"/>
          </p:cNvSpPr>
          <p:nvPr/>
        </p:nvSpPr>
        <p:spPr bwMode="auto">
          <a:xfrm>
            <a:off x="858838" y="59563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6      4       4</a:t>
            </a:r>
          </a:p>
        </p:txBody>
      </p:sp>
      <p:sp>
        <p:nvSpPr>
          <p:cNvPr id="35946" name="Text Box 107"/>
          <p:cNvSpPr txBox="1">
            <a:spLocks noChangeArrowheads="1"/>
          </p:cNvSpPr>
          <p:nvPr/>
        </p:nvSpPr>
        <p:spPr bwMode="auto">
          <a:xfrm>
            <a:off x="2627313" y="5153025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T=T</a:t>
            </a:r>
            <a:r>
              <a:rPr lang="en-US" baseline="-25000">
                <a:latin typeface="Times New Roman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35947" name="Line 108"/>
          <p:cNvSpPr>
            <a:spLocks noChangeShapeType="1"/>
          </p:cNvSpPr>
          <p:nvPr/>
        </p:nvSpPr>
        <p:spPr bwMode="auto">
          <a:xfrm>
            <a:off x="188913" y="4772025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948" name="Line 109"/>
          <p:cNvSpPr>
            <a:spLocks noChangeShapeType="1"/>
          </p:cNvSpPr>
          <p:nvPr/>
        </p:nvSpPr>
        <p:spPr bwMode="auto">
          <a:xfrm>
            <a:off x="188913" y="5610225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949" name="Line 110"/>
          <p:cNvSpPr>
            <a:spLocks noChangeShapeType="1"/>
          </p:cNvSpPr>
          <p:nvPr/>
        </p:nvSpPr>
        <p:spPr bwMode="auto">
          <a:xfrm>
            <a:off x="188913" y="6143625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950" name="Text Box 111"/>
          <p:cNvSpPr txBox="1">
            <a:spLocks noChangeArrowheads="1"/>
          </p:cNvSpPr>
          <p:nvPr/>
        </p:nvSpPr>
        <p:spPr bwMode="auto">
          <a:xfrm>
            <a:off x="1471613" y="25368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1D9159-B4DF-4E7B-B697-0440F480A4A9}" type="slidenum">
              <a:rPr lang="en-US" altLang="en-US"/>
              <a:pPr/>
              <a:t>3</a:t>
            </a:fld>
            <a:endParaRPr lang="en-US" altLang="en-US" sz="1400">
              <a:latin typeface="Time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Computes routing tables.</a:t>
            </a:r>
          </a:p>
          <a:p>
            <a:r>
              <a:rPr lang="en-US" smtClean="0"/>
              <a:t>Properties:</a:t>
            </a:r>
          </a:p>
          <a:p>
            <a:pPr lvl="1"/>
            <a:r>
              <a:rPr lang="en-US" smtClean="0"/>
              <a:t>Correctness.</a:t>
            </a:r>
          </a:p>
          <a:p>
            <a:pPr lvl="1"/>
            <a:r>
              <a:rPr lang="en-US" smtClean="0"/>
              <a:t>Robustness.</a:t>
            </a:r>
          </a:p>
          <a:p>
            <a:pPr lvl="1"/>
            <a:r>
              <a:rPr lang="en-US" smtClean="0"/>
              <a:t>Stability.</a:t>
            </a:r>
          </a:p>
          <a:p>
            <a:pPr lvl="1"/>
            <a:r>
              <a:rPr lang="en-US" smtClean="0"/>
              <a:t>Optimality.</a:t>
            </a:r>
          </a:p>
          <a:p>
            <a:pPr lvl="2"/>
            <a:r>
              <a:rPr lang="en-US" smtClean="0"/>
              <a:t>Try to optimize a certain metric.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2A6DE9-E1A5-4867-990D-CE3C8E3BFEE4}" type="slidenum">
              <a:rPr lang="en-US" altLang="en-US"/>
              <a:pPr/>
              <a:t>4</a:t>
            </a:fld>
            <a:endParaRPr lang="en-US" altLang="en-US" sz="1400">
              <a:latin typeface="Times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 dirty="0">
                <a:solidFill>
                  <a:schemeClr val="hlink"/>
                </a:solidFill>
                <a:latin typeface="Helvetica" charset="0"/>
              </a:rPr>
              <a:t>Optimality Principle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81000" y="1384300"/>
            <a:ext cx="8001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latin typeface="Helvetica" charset="0"/>
              </a:rPr>
              <a:t>General statement about optimal </a:t>
            </a:r>
            <a:r>
              <a:rPr lang="en-US" sz="3200" i="1" dirty="0" smtClean="0">
                <a:latin typeface="Helvetica" charset="0"/>
              </a:rPr>
              <a:t>routes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 smtClean="0">
                <a:latin typeface="Helvetica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Helvetica" charset="0"/>
              </a:rPr>
              <a:t>	topology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 smtClean="0">
                <a:solidFill>
                  <a:srgbClr val="FF0000"/>
                </a:solidFill>
                <a:latin typeface="Helvetica" charset="0"/>
              </a:rPr>
              <a:t>routing </a:t>
            </a:r>
            <a:r>
              <a:rPr lang="en-US" sz="3200" i="1" dirty="0">
                <a:solidFill>
                  <a:srgbClr val="FF0000"/>
                </a:solidFill>
                <a:latin typeface="Helvetica" charset="0"/>
              </a:rPr>
              <a:t>algorithm </a:t>
            </a:r>
            <a:r>
              <a:rPr lang="en-US" sz="3200" i="1" dirty="0" smtClean="0">
                <a:solidFill>
                  <a:srgbClr val="FF0000"/>
                </a:solidFill>
                <a:latin typeface="Helvetica" charset="0"/>
              </a:rPr>
              <a:t>independent</a:t>
            </a:r>
            <a:endParaRPr lang="en-US" sz="3200" i="1" dirty="0">
              <a:solidFill>
                <a:srgbClr val="FF0000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9CF6D4-2A82-4234-A242-979C6B32E77B}" type="slidenum">
              <a:rPr lang="en-US" altLang="en-US"/>
              <a:pPr/>
              <a:t>5</a:t>
            </a:fld>
            <a:endParaRPr lang="en-US" altLang="en-US" sz="1400">
              <a:latin typeface="Time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Types of Routing Algorithms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Non-adaptive </a:t>
            </a:r>
          </a:p>
          <a:p>
            <a:r>
              <a:rPr lang="en-US" dirty="0" smtClean="0"/>
              <a:t>Adaptive.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899B0C-8EA5-48F3-9176-8EB5C06C37E1}" type="slidenum">
              <a:rPr lang="en-US" altLang="en-US"/>
              <a:pPr/>
              <a:t>6</a:t>
            </a:fld>
            <a:endParaRPr lang="en-US" altLang="en-US" sz="1400">
              <a:latin typeface="Times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Adaptive and Non-adaptive Routing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3075" y="993775"/>
            <a:ext cx="817880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solidFill>
                  <a:srgbClr val="FF0000"/>
                </a:solidFill>
                <a:latin typeface="Helvetica" charset="0"/>
              </a:rPr>
              <a:t>Non-adaptive routing: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Fixed routing, </a:t>
            </a:r>
            <a:r>
              <a:rPr lang="en-US" sz="2600" i="1" dirty="0">
                <a:solidFill>
                  <a:srgbClr val="FF0000"/>
                </a:solidFill>
                <a:latin typeface="Helvetica" charset="0"/>
              </a:rPr>
              <a:t>static routing</a:t>
            </a:r>
            <a:r>
              <a:rPr lang="en-US" sz="2600" i="1" dirty="0">
                <a:latin typeface="Helvetica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Do not take current state of the network (e.g., load, topology).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Routes are computed in advance, off-line, and downloaded to routers when booted.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3200" i="1" dirty="0">
                <a:solidFill>
                  <a:srgbClr val="FF0000"/>
                </a:solidFill>
                <a:latin typeface="Helvetica" charset="0"/>
              </a:rPr>
              <a:t>Adaptive routing: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Routes change </a:t>
            </a:r>
            <a:r>
              <a:rPr lang="en-US" sz="2600" i="1" dirty="0">
                <a:solidFill>
                  <a:srgbClr val="FF0000"/>
                </a:solidFill>
                <a:latin typeface="Helvetica" charset="0"/>
              </a:rPr>
              <a:t>dynamically</a:t>
            </a:r>
            <a:r>
              <a:rPr lang="en-US" sz="2600" i="1" dirty="0">
                <a:latin typeface="Helvetica" charset="0"/>
              </a:rPr>
              <a:t> as function of current state of network.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–"/>
            </a:pPr>
            <a:r>
              <a:rPr lang="en-US" sz="2600" i="1" dirty="0">
                <a:latin typeface="Helvetica" charset="0"/>
              </a:rPr>
              <a:t>Algorithms vary on how they get routing information, </a:t>
            </a:r>
            <a:r>
              <a:rPr lang="en-US" sz="2600" i="1" dirty="0">
                <a:solidFill>
                  <a:srgbClr val="FF0000"/>
                </a:solidFill>
                <a:latin typeface="Helvetica" charset="0"/>
              </a:rPr>
              <a:t>metrics used</a:t>
            </a:r>
            <a:r>
              <a:rPr lang="en-US" sz="2600" i="1" dirty="0">
                <a:latin typeface="Helvetica" charset="0"/>
              </a:rPr>
              <a:t>, and when they change routes.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endParaRPr lang="en-US" sz="3200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546F7D-F287-48E5-946B-C73924E7949D}" type="slidenum">
              <a:rPr lang="en-US" altLang="en-US"/>
              <a:pPr/>
              <a:t>7</a:t>
            </a:fld>
            <a:endParaRPr lang="en-US" altLang="en-US" sz="1400">
              <a:latin typeface="Times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Static Algorithms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57200" y="1119189"/>
            <a:ext cx="8153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sz="3200" i="1" dirty="0">
                <a:latin typeface="Helvetica" charset="0"/>
              </a:rPr>
              <a:t>			   (Non-Adaptive)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AutoNum type="arabicPeriod"/>
            </a:pPr>
            <a:endParaRPr lang="en-US" sz="3200" i="1" dirty="0"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AutoNum type="arabicPeriod"/>
            </a:pPr>
            <a:r>
              <a:rPr lang="en-US" sz="3200" i="1" dirty="0">
                <a:latin typeface="Helvetica" charset="0"/>
              </a:rPr>
              <a:t>Shortest-path routing.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Monotype Sorts" pitchFamily="2" charset="2"/>
              <a:buAutoNum type="arabicPeriod"/>
            </a:pPr>
            <a:r>
              <a:rPr lang="en-US" sz="3200" i="1" dirty="0">
                <a:latin typeface="Helvetica" charset="0"/>
              </a:rPr>
              <a:t>Flooding.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Tx/>
              <a:buAutoNum type="arabicPeriod"/>
            </a:pPr>
            <a:endParaRPr lang="en-US" sz="3200" i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0FDBC0-872E-49C4-BFAA-E4DE3F59FED7}" type="slidenum">
              <a:rPr lang="en-US" altLang="en-US"/>
              <a:pPr/>
              <a:t>8</a:t>
            </a:fld>
            <a:endParaRPr lang="en-US" altLang="en-US" sz="1400">
              <a:latin typeface="Times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Shortest-Path Routing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Problem: Given a graph, where nodes represent routers and edges, links, find </a:t>
            </a:r>
            <a:r>
              <a:rPr lang="en-US" b="1" i="0" dirty="0" smtClean="0">
                <a:solidFill>
                  <a:schemeClr val="hlink"/>
                </a:solidFill>
              </a:rPr>
              <a:t>shortest path</a:t>
            </a:r>
            <a:r>
              <a:rPr lang="en-US" dirty="0" smtClean="0"/>
              <a:t> between a given pair of nodes.</a:t>
            </a:r>
          </a:p>
          <a:p>
            <a:pPr algn="just"/>
            <a:r>
              <a:rPr lang="en-US" dirty="0" smtClean="0"/>
              <a:t>What is </a:t>
            </a:r>
            <a:r>
              <a:rPr lang="en-US" b="1" i="0" dirty="0" smtClean="0">
                <a:solidFill>
                  <a:schemeClr val="hlink"/>
                </a:solidFill>
              </a:rPr>
              <a:t>shortest</a:t>
            </a:r>
            <a:r>
              <a:rPr lang="en-US" dirty="0" smtClean="0"/>
              <a:t> in </a:t>
            </a:r>
            <a:r>
              <a:rPr lang="en-US" b="1" i="0" dirty="0" smtClean="0">
                <a:solidFill>
                  <a:schemeClr val="hlink"/>
                </a:solidFill>
              </a:rPr>
              <a:t>shortest path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Depends on the routing </a:t>
            </a:r>
            <a:r>
              <a:rPr lang="en-US" b="1" i="0" dirty="0" smtClean="0">
                <a:solidFill>
                  <a:schemeClr val="accent2"/>
                </a:solidFill>
              </a:rPr>
              <a:t>metric</a:t>
            </a:r>
            <a:r>
              <a:rPr lang="en-US" dirty="0" smtClean="0"/>
              <a:t> in use.</a:t>
            </a:r>
          </a:p>
          <a:p>
            <a:pPr lvl="1" algn="just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number of hops</a:t>
            </a:r>
            <a:r>
              <a:rPr lang="en-US" dirty="0" smtClean="0"/>
              <a:t> (static), </a:t>
            </a:r>
            <a:r>
              <a:rPr lang="en-US" dirty="0" smtClean="0">
                <a:solidFill>
                  <a:srgbClr val="FF0000"/>
                </a:solidFill>
              </a:rPr>
              <a:t>geographic distance</a:t>
            </a:r>
            <a:r>
              <a:rPr lang="en-US" dirty="0" smtClean="0"/>
              <a:t> (static), </a:t>
            </a:r>
            <a:r>
              <a:rPr lang="en-US" dirty="0" smtClean="0">
                <a:solidFill>
                  <a:srgbClr val="FF0000"/>
                </a:solidFill>
              </a:rPr>
              <a:t>delay, bandwidth </a:t>
            </a:r>
            <a:r>
              <a:rPr lang="en-US" dirty="0" smtClean="0"/>
              <a:t>(raw versus available), combination of a subset of these.</a:t>
            </a:r>
          </a:p>
          <a:p>
            <a:pPr algn="just"/>
            <a:r>
              <a:rPr lang="en-US" dirty="0" err="1" smtClean="0"/>
              <a:t>Dijkstra’s</a:t>
            </a:r>
            <a:r>
              <a:rPr lang="en-US" dirty="0" smtClean="0"/>
              <a:t> shortest-path algorithm (1959).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60A7B0-7D79-4304-9BF8-21B415AC8D6E}" type="slidenum">
              <a:rPr lang="en-US" altLang="en-US"/>
              <a:pPr/>
              <a:t>9</a:t>
            </a:fld>
            <a:endParaRPr lang="en-US" altLang="en-US" sz="1400">
              <a:latin typeface="Time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Dijkstra’s</a:t>
            </a:r>
            <a:r>
              <a:rPr lang="en-US" sz="3600" dirty="0" smtClean="0">
                <a:solidFill>
                  <a:srgbClr val="FF0000"/>
                </a:solidFill>
              </a:rPr>
              <a:t> Shortest-Path Algorithm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008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Initially, links are assigned costs.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As the algorithm executes, nodes are labeled with its distance to source along best known path.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Initially, no routes known, so all nodes are labeled with infinity.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Labels change as the algorithm proceeds.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Labels can be temporary or permanent.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Initially all labels are tentative.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A label becomes permanent if it represents the shortest path from the source to the node.</a:t>
            </a:r>
          </a:p>
          <a:p>
            <a:pPr algn="just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904</Words>
  <Application>Microsoft Office PowerPoint</Application>
  <PresentationFormat>On-screen Show (4:3)</PresentationFormat>
  <Paragraphs>338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Helvetica</vt:lpstr>
      <vt:lpstr>Monotype Sorts</vt:lpstr>
      <vt:lpstr>Times</vt:lpstr>
      <vt:lpstr>Times New Roman</vt:lpstr>
      <vt:lpstr>Office Theme</vt:lpstr>
      <vt:lpstr>Routing</vt:lpstr>
      <vt:lpstr>PowerPoint Presentation</vt:lpstr>
      <vt:lpstr>Routing Algorithm</vt:lpstr>
      <vt:lpstr>PowerPoint Presentation</vt:lpstr>
      <vt:lpstr>Types of Routing Algorithms</vt:lpstr>
      <vt:lpstr>PowerPoint Presentation</vt:lpstr>
      <vt:lpstr>PowerPoint Presentation</vt:lpstr>
      <vt:lpstr>Shortest-Path Routing </vt:lpstr>
      <vt:lpstr>Dijkstra’s Shortest-Path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</vt:lpstr>
      <vt:lpstr>Routing Tables</vt:lpstr>
      <vt:lpstr>Evolution of the table.</vt:lpstr>
      <vt:lpstr>Final Distance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Sanjiv</dc:creator>
  <cp:lastModifiedBy>sanjiv sanjiv</cp:lastModifiedBy>
  <cp:revision>15</cp:revision>
  <dcterms:created xsi:type="dcterms:W3CDTF">2016-05-23T02:19:26Z</dcterms:created>
  <dcterms:modified xsi:type="dcterms:W3CDTF">2018-05-06T18:15:25Z</dcterms:modified>
</cp:coreProperties>
</file>