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8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0440FC-957E-4DC6-A48C-60500DAD73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73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36DC-C088-4E4F-9E2D-818B1C77B4C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A6254-00CA-4BEB-8A4E-42832EE7D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69247-E08A-45DB-BF3F-95B75803BB4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475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9EA9-881A-4F03-B58D-6D9825B386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8501F-94FC-4EE4-9A5E-46475219A1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0E9D5-3493-4FC9-94B9-8E85D7E25C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353425" cy="658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268413"/>
            <a:ext cx="8353425" cy="5113337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B2644-9C90-43AA-B798-EF6D5B6145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51636-42B4-4FE2-8F9D-03108FE31A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BD72C-AA56-46A5-89F4-C2D06F7DC8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DCFE6-08D5-4FF1-A323-E880E07014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EE594-8072-4707-904C-8A88CD41EB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D3019-884C-4077-9B0F-3D3013CB3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CF414-8D5E-45D1-ADB3-9BFF1FC237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DD85A-F774-4B8C-BCF9-75AC9E4F16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EA6B91-7A44-4045-977D-56A42EEC70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85F9800-FF73-4983-B041-0FE91712E06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353425" cy="6588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NFA</a:t>
            </a:r>
            <a:r>
              <a:rPr lang="en-US" dirty="0" smtClean="0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1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pPr algn="just"/>
            <a:r>
              <a:rPr lang="en-US" sz="3200" dirty="0" smtClean="0"/>
              <a:t>Finite Automata and Regular Expressions</a:t>
            </a:r>
            <a:br>
              <a:rPr lang="en-US" sz="3200" dirty="0" smtClean="0"/>
            </a:br>
            <a:r>
              <a:rPr lang="en-US" sz="3200" dirty="0" smtClean="0"/>
              <a:t>(Transition Systems and Regular Expressions)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r>
              <a:rPr lang="en-US" dirty="0" smtClean="0"/>
              <a:t>Theorem : Every regular expression R can be recognized by a transition system, i.e. for every string w in the set R, there exists a path from the initial state to the final state with path value w.</a:t>
            </a:r>
          </a:p>
          <a:p>
            <a:r>
              <a:rPr lang="en-US" dirty="0" smtClean="0"/>
              <a:t>Proof: The proof is by the principal of induction on the total number of characters in R, By ‘characters’ we mean elements of ∑, </a:t>
            </a:r>
            <a:r>
              <a:rPr lang="ar-AE" dirty="0" smtClean="0"/>
              <a:t>۸</a:t>
            </a:r>
            <a:r>
              <a:rPr lang="en-US" dirty="0" smtClean="0"/>
              <a:t>, </a:t>
            </a:r>
            <a:r>
              <a:rPr lang="el-GR" dirty="0" smtClean="0"/>
              <a:t>φ</a:t>
            </a:r>
            <a:r>
              <a:rPr lang="en-US" dirty="0" smtClean="0"/>
              <a:t>, * and +, for example if  R= </a:t>
            </a:r>
            <a:r>
              <a:rPr lang="ar-AE" dirty="0" smtClean="0"/>
              <a:t>۸</a:t>
            </a:r>
            <a:r>
              <a:rPr lang="en-US" dirty="0" smtClean="0"/>
              <a:t> + 10</a:t>
            </a:r>
            <a:r>
              <a:rPr lang="en-US" baseline="30000" dirty="0" smtClean="0"/>
              <a:t>*</a:t>
            </a:r>
            <a:r>
              <a:rPr lang="en-US" dirty="0" smtClean="0"/>
              <a:t> 11</a:t>
            </a:r>
            <a:r>
              <a:rPr lang="en-US" baseline="30000" dirty="0" smtClean="0"/>
              <a:t>*</a:t>
            </a:r>
            <a:r>
              <a:rPr lang="en-US" dirty="0" smtClean="0"/>
              <a:t> 0, the character are </a:t>
            </a:r>
            <a:r>
              <a:rPr lang="ar-AE" dirty="0" smtClean="0"/>
              <a:t>۸</a:t>
            </a:r>
            <a:r>
              <a:rPr lang="en-US" dirty="0" smtClean="0"/>
              <a:t> ,+ ,1,0,</a:t>
            </a:r>
            <a:r>
              <a:rPr lang="en-US" baseline="30000" dirty="0" smtClean="0"/>
              <a:t>*</a:t>
            </a:r>
            <a:r>
              <a:rPr lang="en-US" dirty="0" smtClean="0"/>
              <a:t> , 1,1,</a:t>
            </a:r>
            <a:r>
              <a:rPr lang="en-US" baseline="30000" dirty="0" smtClean="0"/>
              <a:t>*</a:t>
            </a:r>
            <a:r>
              <a:rPr lang="en-US" dirty="0" smtClean="0"/>
              <a:t> , 0 and the number of character are 9.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705600"/>
          </a:xfrm>
        </p:spPr>
        <p:txBody>
          <a:bodyPr/>
          <a:lstStyle/>
          <a:p>
            <a:r>
              <a:rPr lang="en-US" dirty="0" smtClean="0"/>
              <a:t>Basics: let the number of character in R be 1, then R =</a:t>
            </a:r>
            <a:r>
              <a:rPr lang="ar-AE" dirty="0" smtClean="0"/>
              <a:t>۸</a:t>
            </a:r>
            <a:r>
              <a:rPr lang="en-US" dirty="0" smtClean="0"/>
              <a:t>, or R=</a:t>
            </a:r>
            <a:r>
              <a:rPr lang="el-GR" dirty="0" smtClean="0"/>
              <a:t>φ</a:t>
            </a:r>
            <a:r>
              <a:rPr lang="en-US" dirty="0" smtClean="0"/>
              <a:t> or R=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€∑, the transaction systems given below will recognize these regular expressions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r>
              <a:rPr lang="en-US" sz="3600" dirty="0" smtClean="0"/>
              <a:t>	R =</a:t>
            </a:r>
            <a:r>
              <a:rPr lang="ar-AE" sz="3600" dirty="0" smtClean="0"/>
              <a:t>۸</a:t>
            </a:r>
            <a:r>
              <a:rPr lang="en-US" sz="3600" dirty="0" smtClean="0"/>
              <a:t> </a:t>
            </a:r>
            <a:r>
              <a:rPr lang="en-US" dirty="0" smtClean="0"/>
              <a:t>  				 </a:t>
            </a:r>
            <a:r>
              <a:rPr lang="en-US" sz="3600" dirty="0" smtClean="0"/>
              <a:t>R=</a:t>
            </a:r>
            <a:r>
              <a:rPr lang="en-US" sz="3600" dirty="0" err="1" smtClean="0"/>
              <a:t>a</a:t>
            </a:r>
            <a:r>
              <a:rPr lang="en-US" sz="3600" baseline="-25000" dirty="0" err="1" smtClean="0"/>
              <a:t>i</a:t>
            </a:r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2"/>
            <a:endParaRPr lang="en-US" baseline="-25000" dirty="0" smtClean="0"/>
          </a:p>
          <a:p>
            <a:pPr lvl="3">
              <a:buNone/>
            </a:pPr>
            <a:r>
              <a:rPr lang="en-US" sz="3600" dirty="0" smtClean="0"/>
              <a:t>			R=</a:t>
            </a:r>
            <a:r>
              <a:rPr lang="el-GR" sz="3600" dirty="0" smtClean="0"/>
              <a:t>φ</a:t>
            </a:r>
            <a:endParaRPr lang="en-US" sz="3600" dirty="0"/>
          </a:p>
        </p:txBody>
      </p:sp>
      <p:sp>
        <p:nvSpPr>
          <p:cNvPr id="4" name="Donut 3"/>
          <p:cNvSpPr/>
          <p:nvPr/>
        </p:nvSpPr>
        <p:spPr>
          <a:xfrm>
            <a:off x="1447800" y="2667000"/>
            <a:ext cx="990600" cy="9906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5800" y="3124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nut 6"/>
          <p:cNvSpPr/>
          <p:nvPr/>
        </p:nvSpPr>
        <p:spPr>
          <a:xfrm>
            <a:off x="3810000" y="4495800"/>
            <a:ext cx="990600" cy="9906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6629400" y="2514600"/>
            <a:ext cx="990600" cy="9906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29200" y="2590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3048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7400" y="3048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09800" y="4572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47800" y="5029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3600" y="2590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2"/>
            <a:endCxn id="13" idx="6"/>
          </p:cNvCxnSpPr>
          <p:nvPr/>
        </p:nvCxnSpPr>
        <p:spPr>
          <a:xfrm flipH="1">
            <a:off x="3048000" y="49911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1295400"/>
          </a:xfrm>
        </p:spPr>
        <p:txBody>
          <a:bodyPr/>
          <a:lstStyle/>
          <a:p>
            <a:pPr algn="just"/>
            <a:r>
              <a:rPr lang="en-US" sz="3200" dirty="0" smtClean="0"/>
              <a:t>Transition System of R=P+Q, R=PQ, R=P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 where P and Q are regular expression having n characters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05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R=P+Q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2209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81400" y="2133600"/>
            <a:ext cx="838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nut 5"/>
          <p:cNvSpPr/>
          <p:nvPr/>
        </p:nvSpPr>
        <p:spPr>
          <a:xfrm>
            <a:off x="6096000" y="2133600"/>
            <a:ext cx="838200" cy="762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2286000"/>
            <a:ext cx="609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>
            <a:off x="381000" y="2514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1"/>
          </p:cNvCxnSpPr>
          <p:nvPr/>
        </p:nvCxnSpPr>
        <p:spPr>
          <a:xfrm flipV="1">
            <a:off x="1676400" y="2476500"/>
            <a:ext cx="1905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67200" y="2438400"/>
            <a:ext cx="1905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" y="3429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43000" y="4495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52600" y="3390900"/>
            <a:ext cx="1905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733800" y="3048000"/>
            <a:ext cx="838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95800" y="3390900"/>
            <a:ext cx="1905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6400800" y="2971800"/>
            <a:ext cx="838200" cy="762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5334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3400" y="4876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66800" y="3048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505200" y="3962400"/>
            <a:ext cx="838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581400" y="5257800"/>
            <a:ext cx="838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nut 30"/>
          <p:cNvSpPr/>
          <p:nvPr/>
        </p:nvSpPr>
        <p:spPr>
          <a:xfrm>
            <a:off x="6400800" y="4343400"/>
            <a:ext cx="838200" cy="762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6" idx="6"/>
            <a:endCxn id="29" idx="1"/>
          </p:cNvCxnSpPr>
          <p:nvPr/>
        </p:nvCxnSpPr>
        <p:spPr>
          <a:xfrm flipV="1">
            <a:off x="1828800" y="4305300"/>
            <a:ext cx="1676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6"/>
            <a:endCxn id="30" idx="1"/>
          </p:cNvCxnSpPr>
          <p:nvPr/>
        </p:nvCxnSpPr>
        <p:spPr>
          <a:xfrm>
            <a:off x="1828800" y="4800600"/>
            <a:ext cx="1752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1" idx="2"/>
          </p:cNvCxnSpPr>
          <p:nvPr/>
        </p:nvCxnSpPr>
        <p:spPr>
          <a:xfrm>
            <a:off x="4343400" y="4305300"/>
            <a:ext cx="2057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4419600" y="4800600"/>
            <a:ext cx="1981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57600" y="4038600"/>
            <a:ext cx="609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3124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33800" y="5486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5867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3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1371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00400" y="1371600"/>
            <a:ext cx="838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29200" y="1371600"/>
            <a:ext cx="838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7086600" y="1295400"/>
            <a:ext cx="914400" cy="762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1524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1524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4" idx="2"/>
          </p:cNvCxnSpPr>
          <p:nvPr/>
        </p:nvCxnSpPr>
        <p:spPr>
          <a:xfrm flipV="1">
            <a:off x="609600" y="17145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5" idx="1"/>
          </p:cNvCxnSpPr>
          <p:nvPr/>
        </p:nvCxnSpPr>
        <p:spPr>
          <a:xfrm flipV="1">
            <a:off x="1981200" y="16764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4038600" y="1676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2"/>
          </p:cNvCxnSpPr>
          <p:nvPr/>
        </p:nvCxnSpPr>
        <p:spPr>
          <a:xfrm>
            <a:off x="5867400" y="1676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81400" y="2362200"/>
            <a:ext cx="957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R=PQ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447800" y="4343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10000" y="4343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657600" y="3048000"/>
            <a:ext cx="838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nut 25"/>
          <p:cNvSpPr/>
          <p:nvPr/>
        </p:nvSpPr>
        <p:spPr>
          <a:xfrm>
            <a:off x="6248400" y="4267200"/>
            <a:ext cx="914400" cy="762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3" idx="2"/>
          </p:cNvCxnSpPr>
          <p:nvPr/>
        </p:nvCxnSpPr>
        <p:spPr>
          <a:xfrm flipV="1">
            <a:off x="457200" y="46863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6"/>
            <a:endCxn id="24" idx="2"/>
          </p:cNvCxnSpPr>
          <p:nvPr/>
        </p:nvCxnSpPr>
        <p:spPr>
          <a:xfrm>
            <a:off x="2133600" y="46863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6"/>
          </p:cNvCxnSpPr>
          <p:nvPr/>
        </p:nvCxnSpPr>
        <p:spPr>
          <a:xfrm flipV="1">
            <a:off x="4495800" y="4648200"/>
            <a:ext cx="1752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2"/>
            <a:endCxn id="25" idx="1"/>
          </p:cNvCxnSpPr>
          <p:nvPr/>
        </p:nvCxnSpPr>
        <p:spPr>
          <a:xfrm rot="10800000">
            <a:off x="3657600" y="3352800"/>
            <a:ext cx="152400" cy="1333500"/>
          </a:xfrm>
          <a:prstGeom prst="curvedConnector3">
            <a:avLst>
              <a:gd name="adj1" fmla="val 2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5" idx="3"/>
            <a:endCxn id="24" idx="6"/>
          </p:cNvCxnSpPr>
          <p:nvPr/>
        </p:nvCxnSpPr>
        <p:spPr>
          <a:xfrm>
            <a:off x="4495800" y="3352800"/>
            <a:ext cx="12700" cy="13335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000" y="3124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0" y="5486400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R=P</a:t>
            </a:r>
            <a:r>
              <a:rPr lang="en-US" baseline="30000" dirty="0" smtClean="0"/>
              <a:t>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 smtClean="0"/>
              <a:t>Transition System Containing </a:t>
            </a:r>
            <a:r>
              <a:rPr lang="ar-AE" sz="3600" dirty="0" smtClean="0"/>
              <a:t>۸</a:t>
            </a:r>
            <a:r>
              <a:rPr lang="en-US" sz="3600" dirty="0" smtClean="0"/>
              <a:t> - Moves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r>
              <a:rPr lang="en-US" dirty="0" smtClean="0"/>
              <a:t>Q: Consider a finite automaton with </a:t>
            </a:r>
            <a:r>
              <a:rPr lang="ar-AE" dirty="0" smtClean="0"/>
              <a:t>۸</a:t>
            </a:r>
            <a:r>
              <a:rPr lang="en-US" dirty="0" smtClean="0"/>
              <a:t> – moves given below, obtain an equivalent automaton without </a:t>
            </a:r>
            <a:r>
              <a:rPr lang="ar-AE" dirty="0" smtClean="0"/>
              <a:t>۸</a:t>
            </a:r>
            <a:r>
              <a:rPr lang="en-US" dirty="0" smtClean="0"/>
              <a:t> – moves.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Sol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810000" y="2362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2362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8200" y="2895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dirty="0" smtClean="0"/>
              <a:t>۸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81000" y="2362200"/>
            <a:ext cx="5943600" cy="1149350"/>
            <a:chOff x="381000" y="2362200"/>
            <a:chExt cx="5943600" cy="1149350"/>
          </a:xfrm>
        </p:grpSpPr>
        <p:sp>
          <p:nvSpPr>
            <p:cNvPr id="4" name="Oval 3"/>
            <p:cNvSpPr/>
            <p:nvPr/>
          </p:nvSpPr>
          <p:spPr>
            <a:xfrm>
              <a:off x="1066800" y="28956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endCxn id="4" idx="2"/>
            </p:cNvCxnSpPr>
            <p:nvPr/>
          </p:nvCxnSpPr>
          <p:spPr>
            <a:xfrm>
              <a:off x="381000" y="3200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4" idx="1"/>
              <a:endCxn id="4" idx="7"/>
            </p:cNvCxnSpPr>
            <p:nvPr/>
          </p:nvCxnSpPr>
          <p:spPr>
            <a:xfrm rot="5400000" flipH="1" flipV="1">
              <a:off x="1409700" y="2742407"/>
              <a:ext cx="12700" cy="484934"/>
            </a:xfrm>
            <a:prstGeom prst="curvedConnector3">
              <a:avLst>
                <a:gd name="adj1" fmla="val 46743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52800" y="28956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5400000" flipH="1" flipV="1">
              <a:off x="3665117" y="2735683"/>
              <a:ext cx="12700" cy="484934"/>
            </a:xfrm>
            <a:prstGeom prst="curvedConnector3">
              <a:avLst>
                <a:gd name="adj1" fmla="val 46743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6"/>
              <a:endCxn id="15" idx="2"/>
            </p:cNvCxnSpPr>
            <p:nvPr/>
          </p:nvCxnSpPr>
          <p:spPr>
            <a:xfrm>
              <a:off x="1752600" y="320040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onut 19"/>
            <p:cNvSpPr/>
            <p:nvPr/>
          </p:nvSpPr>
          <p:spPr>
            <a:xfrm>
              <a:off x="5638800" y="2819400"/>
              <a:ext cx="685800" cy="6858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038600" y="320040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rot="5400000" flipH="1" flipV="1">
              <a:off x="5999583" y="2659483"/>
              <a:ext cx="12700" cy="484934"/>
            </a:xfrm>
            <a:prstGeom prst="curvedConnector3">
              <a:avLst>
                <a:gd name="adj1" fmla="val 46743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600200" y="2362200"/>
              <a:ext cx="22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33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AE" dirty="0" smtClean="0"/>
                <a:t>۸</a:t>
              </a:r>
              <a:endParaRPr lang="en-US" dirty="0"/>
            </a:p>
          </p:txBody>
        </p:sp>
        <p:cxnSp>
          <p:nvCxnSpPr>
            <p:cNvPr id="32" name="Curved Connector 31"/>
            <p:cNvCxnSpPr>
              <a:stCxn id="4" idx="4"/>
              <a:endCxn id="20" idx="4"/>
            </p:cNvCxnSpPr>
            <p:nvPr/>
          </p:nvCxnSpPr>
          <p:spPr>
            <a:xfrm rot="16200000" flipH="1">
              <a:off x="3695700" y="1219200"/>
              <a:ext cx="12700" cy="4572000"/>
            </a:xfrm>
            <a:prstGeom prst="curvedConnector3">
              <a:avLst>
                <a:gd name="adj1" fmla="val 374285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3276600" y="3657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dirty="0" smtClean="0"/>
              <a:t>۸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762000" y="4413250"/>
            <a:ext cx="5943600" cy="1149350"/>
            <a:chOff x="381000" y="2362200"/>
            <a:chExt cx="5943600" cy="1149350"/>
          </a:xfrm>
        </p:grpSpPr>
        <p:sp>
          <p:nvSpPr>
            <p:cNvPr id="38" name="Oval 37"/>
            <p:cNvSpPr/>
            <p:nvPr/>
          </p:nvSpPr>
          <p:spPr>
            <a:xfrm>
              <a:off x="1066800" y="28956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endCxn id="38" idx="2"/>
            </p:cNvCxnSpPr>
            <p:nvPr/>
          </p:nvCxnSpPr>
          <p:spPr>
            <a:xfrm>
              <a:off x="381000" y="3200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38" idx="1"/>
              <a:endCxn id="38" idx="7"/>
            </p:cNvCxnSpPr>
            <p:nvPr/>
          </p:nvCxnSpPr>
          <p:spPr>
            <a:xfrm rot="5400000" flipH="1" flipV="1">
              <a:off x="1409700" y="2742407"/>
              <a:ext cx="12700" cy="484934"/>
            </a:xfrm>
            <a:prstGeom prst="curvedConnector3">
              <a:avLst>
                <a:gd name="adj1" fmla="val 46743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3352800" y="28956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urved Connector 41"/>
            <p:cNvCxnSpPr/>
            <p:nvPr/>
          </p:nvCxnSpPr>
          <p:spPr>
            <a:xfrm rot="5400000" flipH="1" flipV="1">
              <a:off x="3665117" y="2735683"/>
              <a:ext cx="12700" cy="484934"/>
            </a:xfrm>
            <a:prstGeom prst="curvedConnector3">
              <a:avLst>
                <a:gd name="adj1" fmla="val 46743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6"/>
              <a:endCxn id="41" idx="2"/>
            </p:cNvCxnSpPr>
            <p:nvPr/>
          </p:nvCxnSpPr>
          <p:spPr>
            <a:xfrm>
              <a:off x="1752600" y="320040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Donut 43"/>
            <p:cNvSpPr/>
            <p:nvPr/>
          </p:nvSpPr>
          <p:spPr>
            <a:xfrm>
              <a:off x="5638800" y="2819400"/>
              <a:ext cx="685800" cy="6858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038600" y="320040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/>
            <p:nvPr/>
          </p:nvCxnSpPr>
          <p:spPr>
            <a:xfrm rot="5400000" flipH="1" flipV="1">
              <a:off x="5999583" y="2659483"/>
              <a:ext cx="12700" cy="484934"/>
            </a:xfrm>
            <a:prstGeom prst="curvedConnector3">
              <a:avLst>
                <a:gd name="adj1" fmla="val 46743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00200" y="2362200"/>
              <a:ext cx="22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33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49" name="Curved Connector 48"/>
            <p:cNvCxnSpPr>
              <a:stCxn id="38" idx="4"/>
              <a:endCxn id="44" idx="4"/>
            </p:cNvCxnSpPr>
            <p:nvPr/>
          </p:nvCxnSpPr>
          <p:spPr>
            <a:xfrm rot="16200000" flipH="1">
              <a:off x="3695700" y="1219200"/>
              <a:ext cx="12700" cy="4572000"/>
            </a:xfrm>
            <a:prstGeom prst="curvedConnector3">
              <a:avLst>
                <a:gd name="adj1" fmla="val 374285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267200" y="4495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29400" y="4419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00600" y="4953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dirty="0" smtClean="0"/>
              <a:t>۸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733800" y="5710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dirty="0" smtClean="0"/>
              <a:t>۸</a:t>
            </a:r>
            <a:endParaRPr lang="en-US" dirty="0"/>
          </a:p>
        </p:txBody>
      </p:sp>
      <p:cxnSp>
        <p:nvCxnSpPr>
          <p:cNvPr id="55" name="Straight Arrow Connector 54"/>
          <p:cNvCxnSpPr>
            <a:endCxn id="41" idx="4"/>
          </p:cNvCxnSpPr>
          <p:nvPr/>
        </p:nvCxnSpPr>
        <p:spPr>
          <a:xfrm flipH="1" flipV="1">
            <a:off x="4076700" y="5556250"/>
            <a:ext cx="38100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43000" y="3048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29000" y="3048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3048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00200" y="5105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0" y="5105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172200" y="5105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458200" cy="59436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66800" y="1676400"/>
            <a:ext cx="5943600" cy="1149350"/>
            <a:chOff x="381000" y="2362200"/>
            <a:chExt cx="5943600" cy="114935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81000" y="3200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5" idx="7"/>
            </p:cNvCxnSpPr>
            <p:nvPr/>
          </p:nvCxnSpPr>
          <p:spPr>
            <a:xfrm rot="5400000" flipH="1" flipV="1">
              <a:off x="1409700" y="2742407"/>
              <a:ext cx="12700" cy="484934"/>
            </a:xfrm>
            <a:prstGeom prst="curvedConnector3">
              <a:avLst>
                <a:gd name="adj1" fmla="val 46743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352800" y="2895600"/>
              <a:ext cx="6858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urved Connector 8"/>
            <p:cNvCxnSpPr/>
            <p:nvPr/>
          </p:nvCxnSpPr>
          <p:spPr>
            <a:xfrm rot="5400000" flipH="1" flipV="1">
              <a:off x="3665117" y="2735683"/>
              <a:ext cx="12700" cy="484934"/>
            </a:xfrm>
            <a:prstGeom prst="curvedConnector3">
              <a:avLst>
                <a:gd name="adj1" fmla="val 46743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2"/>
            </p:cNvCxnSpPr>
            <p:nvPr/>
          </p:nvCxnSpPr>
          <p:spPr>
            <a:xfrm>
              <a:off x="1752600" y="320040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onut 10"/>
            <p:cNvSpPr/>
            <p:nvPr/>
          </p:nvSpPr>
          <p:spPr>
            <a:xfrm>
              <a:off x="5638800" y="2819400"/>
              <a:ext cx="685800" cy="6858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038600" y="320040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5400000" flipH="1" flipV="1">
              <a:off x="5999583" y="2659483"/>
              <a:ext cx="12700" cy="484934"/>
            </a:xfrm>
            <a:prstGeom prst="curvedConnector3">
              <a:avLst>
                <a:gd name="adj1" fmla="val 46743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00200" y="2362200"/>
              <a:ext cx="22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3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6" name="Curved Connector 15"/>
            <p:cNvCxnSpPr>
              <a:endCxn id="11" idx="4"/>
            </p:cNvCxnSpPr>
            <p:nvPr/>
          </p:nvCxnSpPr>
          <p:spPr>
            <a:xfrm rot="16200000" flipH="1">
              <a:off x="3695700" y="1219200"/>
              <a:ext cx="12700" cy="4572000"/>
            </a:xfrm>
            <a:prstGeom prst="curvedConnector3">
              <a:avLst>
                <a:gd name="adj1" fmla="val 374285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38200" y="4032250"/>
            <a:ext cx="5943600" cy="1149350"/>
            <a:chOff x="381000" y="2362200"/>
            <a:chExt cx="5943600" cy="114935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381000" y="3200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endCxn id="18" idx="7"/>
            </p:cNvCxnSpPr>
            <p:nvPr/>
          </p:nvCxnSpPr>
          <p:spPr>
            <a:xfrm rot="5400000" flipH="1" flipV="1">
              <a:off x="1409700" y="2742407"/>
              <a:ext cx="12700" cy="484934"/>
            </a:xfrm>
            <a:prstGeom prst="curvedConnector3">
              <a:avLst>
                <a:gd name="adj1" fmla="val 46743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rot="5400000" flipH="1" flipV="1">
              <a:off x="3665117" y="2735683"/>
              <a:ext cx="12700" cy="484934"/>
            </a:xfrm>
            <a:prstGeom prst="curvedConnector3">
              <a:avLst>
                <a:gd name="adj1" fmla="val 46743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752600" y="320040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nut 23"/>
            <p:cNvSpPr/>
            <p:nvPr/>
          </p:nvSpPr>
          <p:spPr>
            <a:xfrm>
              <a:off x="5638800" y="2819400"/>
              <a:ext cx="685800" cy="6858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038600" y="320040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5400000" flipH="1" flipV="1">
              <a:off x="5999583" y="2659483"/>
              <a:ext cx="12700" cy="484934"/>
            </a:xfrm>
            <a:prstGeom prst="curvedConnector3">
              <a:avLst>
                <a:gd name="adj1" fmla="val 467437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600200" y="2362200"/>
              <a:ext cx="22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3600" y="28956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29" name="Curved Connector 28"/>
            <p:cNvCxnSpPr>
              <a:endCxn id="24" idx="4"/>
            </p:cNvCxnSpPr>
            <p:nvPr/>
          </p:nvCxnSpPr>
          <p:spPr>
            <a:xfrm rot="16200000" flipH="1">
              <a:off x="3695700" y="1219200"/>
              <a:ext cx="12700" cy="4572000"/>
            </a:xfrm>
            <a:prstGeom prst="curvedConnector3">
              <a:avLst>
                <a:gd name="adj1" fmla="val 374285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572000" y="17526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16002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34000" y="2209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dirty="0" smtClean="0"/>
              <a:t>۸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14800" y="3043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0"/>
            <a:endCxn id="8" idx="4"/>
          </p:cNvCxnSpPr>
          <p:nvPr/>
        </p:nvCxnSpPr>
        <p:spPr>
          <a:xfrm flipV="1">
            <a:off x="4381500" y="2819400"/>
            <a:ext cx="0" cy="224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nut 35"/>
          <p:cNvSpPr/>
          <p:nvPr/>
        </p:nvSpPr>
        <p:spPr>
          <a:xfrm>
            <a:off x="1752600" y="2133600"/>
            <a:ext cx="685800" cy="685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28800" y="2362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14800" y="2286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77000" y="2286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43400" y="41148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29400" y="40386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62400" y="5329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81600" y="4495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Donut 43"/>
          <p:cNvSpPr/>
          <p:nvPr/>
        </p:nvSpPr>
        <p:spPr>
          <a:xfrm>
            <a:off x="3810000" y="4495800"/>
            <a:ext cx="685800" cy="685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Donut 44"/>
          <p:cNvSpPr/>
          <p:nvPr/>
        </p:nvSpPr>
        <p:spPr>
          <a:xfrm>
            <a:off x="1524000" y="4495800"/>
            <a:ext cx="685800" cy="685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038600" y="5105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553200" y="5181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24000" y="4724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62400" y="4648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4648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pPr algn="just"/>
            <a:r>
              <a:rPr lang="en-US" sz="2800" dirty="0" smtClean="0"/>
              <a:t>Q: Consider a graph/transition system containing </a:t>
            </a:r>
            <a:r>
              <a:rPr lang="ar-AE" sz="2800" dirty="0" smtClean="0"/>
              <a:t>۸</a:t>
            </a:r>
            <a:r>
              <a:rPr lang="en-US" sz="2800" dirty="0" smtClean="0"/>
              <a:t> move given below , obtain an equivalent graph without </a:t>
            </a:r>
            <a:r>
              <a:rPr lang="ar-AE" sz="2800" dirty="0" smtClean="0"/>
              <a:t>۸</a:t>
            </a:r>
            <a:r>
              <a:rPr lang="en-US" sz="2800" dirty="0" smtClean="0"/>
              <a:t> moves.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3276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057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3276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2057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3276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43600" y="3200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7543800" y="3200400"/>
            <a:ext cx="762000" cy="7620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3400" y="3581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1981200" y="36195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8" idx="2"/>
          </p:cNvCxnSpPr>
          <p:nvPr/>
        </p:nvCxnSpPr>
        <p:spPr>
          <a:xfrm>
            <a:off x="3733800" y="3619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</p:cNvCxnSpPr>
          <p:nvPr/>
        </p:nvCxnSpPr>
        <p:spPr>
          <a:xfrm>
            <a:off x="5257800" y="36195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1" idx="2"/>
          </p:cNvCxnSpPr>
          <p:nvPr/>
        </p:nvCxnSpPr>
        <p:spPr>
          <a:xfrm>
            <a:off x="6629400" y="35433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4" idx="1"/>
            <a:endCxn id="5" idx="2"/>
          </p:cNvCxnSpPr>
          <p:nvPr/>
        </p:nvCxnSpPr>
        <p:spPr>
          <a:xfrm rot="16200000" flipV="1">
            <a:off x="857251" y="2838450"/>
            <a:ext cx="976733" cy="100433"/>
          </a:xfrm>
          <a:prstGeom prst="curvedConnector4">
            <a:avLst>
              <a:gd name="adj1" fmla="val 22847"/>
              <a:gd name="adj2" fmla="val 3276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5" idx="6"/>
          </p:cNvCxnSpPr>
          <p:nvPr/>
        </p:nvCxnSpPr>
        <p:spPr>
          <a:xfrm flipH="1">
            <a:off x="1752600" y="2400300"/>
            <a:ext cx="228600" cy="952500"/>
          </a:xfrm>
          <a:prstGeom prst="curvedConnector4">
            <a:avLst>
              <a:gd name="adj1" fmla="val -100000"/>
              <a:gd name="adj2" fmla="val 86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2"/>
            <a:endCxn id="7" idx="2"/>
          </p:cNvCxnSpPr>
          <p:nvPr/>
        </p:nvCxnSpPr>
        <p:spPr>
          <a:xfrm rot="10800000">
            <a:off x="2971800" y="2400300"/>
            <a:ext cx="76200" cy="1219200"/>
          </a:xfrm>
          <a:prstGeom prst="curved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6"/>
            <a:endCxn id="6" idx="6"/>
          </p:cNvCxnSpPr>
          <p:nvPr/>
        </p:nvCxnSpPr>
        <p:spPr>
          <a:xfrm>
            <a:off x="3657600" y="2400300"/>
            <a:ext cx="76200" cy="1219200"/>
          </a:xfrm>
          <a:prstGeom prst="curved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71600" y="3505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71600" y="2209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0" y="2209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24200" y="3429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48200" y="3429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198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25908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57400" y="25908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67000" y="2743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86200" y="2743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62200" y="32766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۸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38600" y="32721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0" y="32721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58000" y="31959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2800" dirty="0" smtClean="0"/>
              <a:t>Construction of Finite Automata Equivalent to A 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715000"/>
          </a:xfrm>
        </p:spPr>
        <p:txBody>
          <a:bodyPr/>
          <a:lstStyle/>
          <a:p>
            <a:r>
              <a:rPr lang="en-US" dirty="0" smtClean="0"/>
              <a:t>Construct an FA equivalent to the regular expression: (0+1)</a:t>
            </a:r>
            <a:r>
              <a:rPr lang="en-US" baseline="30000" dirty="0" smtClean="0"/>
              <a:t>*</a:t>
            </a:r>
            <a:r>
              <a:rPr lang="en-US" dirty="0" smtClean="0"/>
              <a:t> (00+11)(0+1)</a:t>
            </a:r>
            <a:r>
              <a:rPr lang="en-US" baseline="30000" dirty="0" smtClean="0"/>
              <a:t>*</a:t>
            </a:r>
          </a:p>
          <a:p>
            <a:endParaRPr lang="en-US" baseline="30000" dirty="0" smtClean="0"/>
          </a:p>
          <a:p>
            <a:pPr lvl="4">
              <a:buNone/>
            </a:pPr>
            <a:r>
              <a:rPr lang="en-US" dirty="0" smtClean="0"/>
              <a:t>(0+1)</a:t>
            </a:r>
            <a:r>
              <a:rPr lang="en-US" baseline="30000" dirty="0" smtClean="0"/>
              <a:t>*</a:t>
            </a:r>
            <a:r>
              <a:rPr lang="en-US" dirty="0" smtClean="0"/>
              <a:t> (00+11)(0+1)</a:t>
            </a:r>
            <a:r>
              <a:rPr lang="en-US" baseline="30000" dirty="0" smtClean="0"/>
              <a:t>*</a:t>
            </a:r>
          </a:p>
          <a:p>
            <a:pPr lvl="4">
              <a:buNone/>
            </a:pPr>
            <a:endParaRPr lang="en-US" baseline="30000" dirty="0" smtClean="0"/>
          </a:p>
          <a:p>
            <a:pPr lvl="4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22860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nut 4"/>
          <p:cNvSpPr/>
          <p:nvPr/>
        </p:nvSpPr>
        <p:spPr>
          <a:xfrm>
            <a:off x="6019800" y="2209800"/>
            <a:ext cx="685800" cy="6096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304800" y="25146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 flipV="1">
            <a:off x="1752600" y="2514600"/>
            <a:ext cx="426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192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600" y="3429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nut 12"/>
          <p:cNvSpPr/>
          <p:nvPr/>
        </p:nvSpPr>
        <p:spPr>
          <a:xfrm>
            <a:off x="7010400" y="3352800"/>
            <a:ext cx="685800" cy="6096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000" y="3733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2" idx="2"/>
          </p:cNvCxnSpPr>
          <p:nvPr/>
        </p:nvCxnSpPr>
        <p:spPr>
          <a:xfrm>
            <a:off x="1828800" y="3733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10000" y="3733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62600" y="3733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5000" y="3352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(0+1)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3352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(00+11)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43600" y="3352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(0+1)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95400" y="22860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228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qf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716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766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86600" y="3429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qf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38200" y="4800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133600" y="4800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505200" y="4800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00600" y="4800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96000" y="4800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nut 34"/>
          <p:cNvSpPr/>
          <p:nvPr/>
        </p:nvSpPr>
        <p:spPr>
          <a:xfrm>
            <a:off x="7543800" y="4724400"/>
            <a:ext cx="685800" cy="6096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0" y="5105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295400" y="5105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667000" y="5105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62400" y="5105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257800" y="5105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705600" y="5105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4400" y="4876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33600" y="4876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81400" y="4876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00600" y="4796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96000" y="4872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20000" y="4876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qf</a:t>
            </a:r>
            <a:endParaRPr lang="en-US" dirty="0"/>
          </a:p>
        </p:txBody>
      </p:sp>
      <p:cxnSp>
        <p:nvCxnSpPr>
          <p:cNvPr id="50" name="Shape 49"/>
          <p:cNvCxnSpPr/>
          <p:nvPr/>
        </p:nvCxnSpPr>
        <p:spPr>
          <a:xfrm rot="16200000" flipH="1" flipV="1">
            <a:off x="2279304" y="4654578"/>
            <a:ext cx="228918" cy="520326"/>
          </a:xfrm>
          <a:prstGeom prst="curvedConnector4">
            <a:avLst>
              <a:gd name="adj1" fmla="val -330537"/>
              <a:gd name="adj2" fmla="val 107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/>
          <p:nvPr/>
        </p:nvCxnSpPr>
        <p:spPr>
          <a:xfrm rot="16200000" flipH="1" flipV="1">
            <a:off x="6241704" y="4654578"/>
            <a:ext cx="228918" cy="520326"/>
          </a:xfrm>
          <a:prstGeom prst="curvedConnector4">
            <a:avLst>
              <a:gd name="adj1" fmla="val -330537"/>
              <a:gd name="adj2" fmla="val 107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57400" y="41103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(0+1)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943600" y="39579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(0+1)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86200" y="44913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(00+11)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24000" y="4724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dirty="0" smtClean="0"/>
              <a:t>۸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819400" y="47961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dirty="0" smtClean="0"/>
              <a:t>۸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562600" y="4724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dirty="0" smtClean="0"/>
              <a:t>۸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8000" y="48006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dirty="0" smtClean="0"/>
              <a:t>۸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886200" y="449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(00+11)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0" y="3962400"/>
            <a:ext cx="8229600" cy="1380530"/>
            <a:chOff x="0" y="3962400"/>
            <a:chExt cx="8229600" cy="1380530"/>
          </a:xfrm>
        </p:grpSpPr>
        <p:sp>
          <p:nvSpPr>
            <p:cNvPr id="70" name="Oval 69"/>
            <p:cNvSpPr/>
            <p:nvPr/>
          </p:nvSpPr>
          <p:spPr>
            <a:xfrm>
              <a:off x="838200" y="4805065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133600" y="4805065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3505200" y="4805065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00600" y="4805065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096000" y="4805065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onut 74"/>
            <p:cNvSpPr/>
            <p:nvPr/>
          </p:nvSpPr>
          <p:spPr>
            <a:xfrm>
              <a:off x="7543800" y="4728865"/>
              <a:ext cx="685800" cy="6096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0" y="5109865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295400" y="5109865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2667000" y="5109865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3962400" y="5109865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257800" y="5109865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705600" y="5109865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14400" y="488126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q0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33600" y="488126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q5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81400" y="488126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q1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00600" y="4800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q2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96000" y="4876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q6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620000" y="488126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qf</a:t>
              </a:r>
              <a:endParaRPr lang="en-US" dirty="0"/>
            </a:p>
          </p:txBody>
        </p:sp>
        <p:cxnSp>
          <p:nvCxnSpPr>
            <p:cNvPr id="88" name="Shape 87"/>
            <p:cNvCxnSpPr/>
            <p:nvPr/>
          </p:nvCxnSpPr>
          <p:spPr>
            <a:xfrm rot="16200000" flipH="1" flipV="1">
              <a:off x="2279304" y="4659043"/>
              <a:ext cx="228918" cy="520326"/>
            </a:xfrm>
            <a:prstGeom prst="curvedConnector4">
              <a:avLst>
                <a:gd name="adj1" fmla="val -330537"/>
                <a:gd name="adj2" fmla="val 1076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hape 88"/>
            <p:cNvCxnSpPr/>
            <p:nvPr/>
          </p:nvCxnSpPr>
          <p:spPr>
            <a:xfrm rot="16200000" flipH="1" flipV="1">
              <a:off x="6241704" y="4659043"/>
              <a:ext cx="228918" cy="520326"/>
            </a:xfrm>
            <a:prstGeom prst="curvedConnector4">
              <a:avLst>
                <a:gd name="adj1" fmla="val -330537"/>
                <a:gd name="adj2" fmla="val 1076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057400" y="41148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(0+1)</a:t>
              </a:r>
              <a:r>
                <a:rPr lang="en-US" baseline="30000" dirty="0" smtClean="0"/>
                <a:t>*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43600" y="39624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(0+1)</a:t>
              </a:r>
              <a:r>
                <a:rPr lang="en-US" baseline="30000" dirty="0" smtClean="0"/>
                <a:t>*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524000" y="4728865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AE" dirty="0" smtClean="0"/>
                <a:t>۸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19400" y="4800600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AE" dirty="0" smtClean="0"/>
                <a:t>۸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562600" y="4728865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AE" dirty="0" smtClean="0"/>
                <a:t>۸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58000" y="4805065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AE" dirty="0" smtClean="0"/>
                <a:t>۸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04800"/>
            <a:ext cx="8382000" cy="6248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81000" y="838200"/>
            <a:ext cx="8229600" cy="1380530"/>
            <a:chOff x="0" y="3962400"/>
            <a:chExt cx="8229600" cy="1380530"/>
          </a:xfrm>
        </p:grpSpPr>
        <p:sp>
          <p:nvSpPr>
            <p:cNvPr id="34" name="Oval 33"/>
            <p:cNvSpPr/>
            <p:nvPr/>
          </p:nvSpPr>
          <p:spPr>
            <a:xfrm>
              <a:off x="838200" y="4805065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133600" y="4805065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505200" y="4805065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00600" y="4805065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096000" y="4805065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nut 38"/>
            <p:cNvSpPr/>
            <p:nvPr/>
          </p:nvSpPr>
          <p:spPr>
            <a:xfrm>
              <a:off x="7543800" y="4728865"/>
              <a:ext cx="685800" cy="6096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0" y="5109865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295400" y="5109865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667000" y="5109865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257800" y="5109865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05600" y="5109865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14400" y="488126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33600" y="488126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q5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81400" y="488126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q1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00600" y="48006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q2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96000" y="4876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q6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20000" y="488126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qf</a:t>
              </a:r>
              <a:endParaRPr lang="en-US" dirty="0"/>
            </a:p>
          </p:txBody>
        </p:sp>
        <p:cxnSp>
          <p:nvCxnSpPr>
            <p:cNvPr id="52" name="Shape 51"/>
            <p:cNvCxnSpPr/>
            <p:nvPr/>
          </p:nvCxnSpPr>
          <p:spPr>
            <a:xfrm rot="16200000" flipH="1" flipV="1">
              <a:off x="2279304" y="4659043"/>
              <a:ext cx="228918" cy="520326"/>
            </a:xfrm>
            <a:prstGeom prst="curvedConnector4">
              <a:avLst>
                <a:gd name="adj1" fmla="val -330537"/>
                <a:gd name="adj2" fmla="val 1076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hape 52"/>
            <p:cNvCxnSpPr/>
            <p:nvPr/>
          </p:nvCxnSpPr>
          <p:spPr>
            <a:xfrm rot="16200000" flipH="1" flipV="1">
              <a:off x="6241704" y="4659043"/>
              <a:ext cx="228918" cy="520326"/>
            </a:xfrm>
            <a:prstGeom prst="curvedConnector4">
              <a:avLst>
                <a:gd name="adj1" fmla="val -330537"/>
                <a:gd name="adj2" fmla="val 1076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057400" y="41148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(0+1)</a:t>
              </a:r>
              <a:r>
                <a:rPr lang="en-US" baseline="30000" dirty="0" smtClean="0"/>
                <a:t>*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3600" y="39624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(0+1)</a:t>
              </a:r>
              <a:r>
                <a:rPr lang="en-US" baseline="30000" dirty="0" smtClean="0"/>
                <a:t>*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4000" y="4728865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AE" dirty="0" smtClean="0"/>
                <a:t>۸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19400" y="4800600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AE" dirty="0" smtClean="0"/>
                <a:t>۸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62600" y="4728865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AE" dirty="0" smtClean="0"/>
                <a:t>۸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58000" y="4805065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AE" dirty="0" smtClean="0"/>
                <a:t>۸</a:t>
              </a:r>
              <a:endParaRPr lang="en-US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038600" y="152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(00+11)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4419600" y="609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572000" y="26670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36" idx="0"/>
            <a:endCxn id="88" idx="3"/>
          </p:cNvCxnSpPr>
          <p:nvPr/>
        </p:nvCxnSpPr>
        <p:spPr>
          <a:xfrm flipV="1">
            <a:off x="4191000" y="1064885"/>
            <a:ext cx="317874" cy="615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5"/>
            <a:endCxn id="49" idx="0"/>
          </p:cNvCxnSpPr>
          <p:nvPr/>
        </p:nvCxnSpPr>
        <p:spPr>
          <a:xfrm>
            <a:off x="4939926" y="1064885"/>
            <a:ext cx="546474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1"/>
          </p:cNvCxnSpPr>
          <p:nvPr/>
        </p:nvCxnSpPr>
        <p:spPr>
          <a:xfrm>
            <a:off x="4114800" y="2209800"/>
            <a:ext cx="546474" cy="53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7" idx="4"/>
            <a:endCxn id="89" idx="7"/>
          </p:cNvCxnSpPr>
          <p:nvPr/>
        </p:nvCxnSpPr>
        <p:spPr>
          <a:xfrm flipH="1">
            <a:off x="5092326" y="2214265"/>
            <a:ext cx="394074" cy="53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886200" y="1066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105400" y="1143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810000" y="2362200"/>
            <a:ext cx="457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410200" y="2438400"/>
            <a:ext cx="228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495800" y="609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q7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648200" y="2743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q8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1905000" y="3886200"/>
            <a:ext cx="5791200" cy="1447800"/>
            <a:chOff x="1295400" y="3962400"/>
            <a:chExt cx="5791200" cy="1447800"/>
          </a:xfrm>
        </p:grpSpPr>
        <p:sp>
          <p:nvSpPr>
            <p:cNvPr id="135" name="Oval 134"/>
            <p:cNvSpPr/>
            <p:nvPr/>
          </p:nvSpPr>
          <p:spPr>
            <a:xfrm>
              <a:off x="2133600" y="4805065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Donut 138"/>
            <p:cNvSpPr/>
            <p:nvPr/>
          </p:nvSpPr>
          <p:spPr>
            <a:xfrm>
              <a:off x="6096000" y="4800600"/>
              <a:ext cx="685800" cy="6096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1295400" y="5109865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2133600" y="488126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q5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172200" y="488126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qf</a:t>
              </a:r>
              <a:endParaRPr lang="en-US" dirty="0"/>
            </a:p>
          </p:txBody>
        </p:sp>
        <p:cxnSp>
          <p:nvCxnSpPr>
            <p:cNvPr id="152" name="Shape 151"/>
            <p:cNvCxnSpPr/>
            <p:nvPr/>
          </p:nvCxnSpPr>
          <p:spPr>
            <a:xfrm rot="16200000" flipH="1" flipV="1">
              <a:off x="2279304" y="4659043"/>
              <a:ext cx="228918" cy="520326"/>
            </a:xfrm>
            <a:prstGeom prst="curvedConnector4">
              <a:avLst>
                <a:gd name="adj1" fmla="val -330537"/>
                <a:gd name="adj2" fmla="val 1076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hape 152"/>
            <p:cNvCxnSpPr/>
            <p:nvPr/>
          </p:nvCxnSpPr>
          <p:spPr>
            <a:xfrm rot="16200000" flipH="1" flipV="1">
              <a:off x="6241704" y="4659043"/>
              <a:ext cx="228918" cy="520326"/>
            </a:xfrm>
            <a:prstGeom prst="curvedConnector4">
              <a:avLst>
                <a:gd name="adj1" fmla="val -330537"/>
                <a:gd name="adj2" fmla="val 1076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057400" y="41148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(0+1)</a:t>
              </a:r>
              <a:r>
                <a:rPr lang="en-US" baseline="30000" dirty="0" smtClean="0"/>
                <a:t>*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43600" y="39624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(0+1)</a:t>
              </a:r>
              <a:r>
                <a:rPr lang="en-US" baseline="30000" dirty="0" smtClean="0"/>
                <a:t>*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819400" y="4800600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60" name="Oval 159"/>
          <p:cNvSpPr/>
          <p:nvPr/>
        </p:nvSpPr>
        <p:spPr>
          <a:xfrm>
            <a:off x="4572000" y="3657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800600" y="5638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4267200" y="41865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5257800" y="41103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267200" y="5334000"/>
            <a:ext cx="457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5410200" y="5334000"/>
            <a:ext cx="228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72" name="Straight Arrow Connector 171"/>
          <p:cNvCxnSpPr>
            <a:endCxn id="160" idx="3"/>
          </p:cNvCxnSpPr>
          <p:nvPr/>
        </p:nvCxnSpPr>
        <p:spPr>
          <a:xfrm flipV="1">
            <a:off x="3276600" y="4112885"/>
            <a:ext cx="1384674" cy="76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7" idx="2"/>
            <a:endCxn id="161" idx="2"/>
          </p:cNvCxnSpPr>
          <p:nvPr/>
        </p:nvCxnSpPr>
        <p:spPr>
          <a:xfrm>
            <a:off x="3048000" y="5266730"/>
            <a:ext cx="1752600" cy="638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0" idx="6"/>
            <a:endCxn id="139" idx="2"/>
          </p:cNvCxnSpPr>
          <p:nvPr/>
        </p:nvCxnSpPr>
        <p:spPr>
          <a:xfrm>
            <a:off x="5181600" y="3924300"/>
            <a:ext cx="15240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61" idx="6"/>
          </p:cNvCxnSpPr>
          <p:nvPr/>
        </p:nvCxnSpPr>
        <p:spPr>
          <a:xfrm flipV="1">
            <a:off x="5410200" y="5181600"/>
            <a:ext cx="1371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r>
              <a:rPr lang="en-US" dirty="0" smtClean="0"/>
              <a:t>Q: Construct a DFA with the reduced state equivalent to the </a:t>
            </a:r>
            <a:r>
              <a:rPr lang="en-US" dirty="0" err="1" smtClean="0"/>
              <a:t>r.e</a:t>
            </a:r>
            <a:r>
              <a:rPr lang="en-US" dirty="0" smtClean="0"/>
              <a:t>. 10 + (0+11)0</a:t>
            </a:r>
            <a:r>
              <a:rPr lang="en-US" baseline="30000" dirty="0" smtClean="0"/>
              <a:t>*</a:t>
            </a:r>
            <a:r>
              <a:rPr lang="en-US" dirty="0" smtClean="0"/>
              <a:t> 1</a:t>
            </a:r>
          </a:p>
          <a:p>
            <a:r>
              <a:rPr lang="en-US" dirty="0" smtClean="0"/>
              <a:t>Prove that: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 = a*(</a:t>
            </a:r>
            <a:r>
              <a:rPr lang="en-US" dirty="0" err="1" smtClean="0"/>
              <a:t>ba</a:t>
            </a:r>
            <a:r>
              <a:rPr lang="en-US" dirty="0" smtClean="0"/>
              <a:t>*)*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sz="2400" dirty="0" smtClean="0"/>
              <a:t>Regular expressions are useful for representing certain sets of string in an algebraic fashion. Actually these describes the languages accepted by finite state automata.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. Base step) The empty set </a:t>
            </a:r>
            <a:r>
              <a:rPr lang="en-US" sz="2400" dirty="0" smtClean="0">
                <a:sym typeface="Symbol" pitchFamily="18" charset="2"/>
              </a:rPr>
              <a:t>, {</a:t>
            </a:r>
            <a:r>
              <a:rPr lang="en-US" sz="2400" i="1" dirty="0" smtClean="0">
                <a:sym typeface="Symbol" pitchFamily="18" charset="2"/>
              </a:rPr>
              <a:t></a:t>
            </a:r>
            <a:r>
              <a:rPr lang="en-US" sz="2400" dirty="0" smtClean="0">
                <a:sym typeface="Symbol" pitchFamily="18" charset="2"/>
              </a:rPr>
              <a:t>}, and {</a:t>
            </a:r>
            <a:r>
              <a:rPr lang="en-US" sz="2400" i="1" dirty="0" smtClean="0"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} for every </a:t>
            </a:r>
            <a:r>
              <a:rPr lang="en-US" sz="2400" i="1" dirty="0" smtClean="0"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 </a:t>
            </a:r>
            <a:r>
              <a:rPr lang="en-US" sz="2400" i="1" dirty="0" smtClean="0"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 are regular languages;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sym typeface="Symbol" pitchFamily="18" charset="2"/>
              </a:rPr>
              <a:t>The union of two regular expression R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and R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, written as R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+ R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, is  also a regular expression.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sym typeface="Symbol" pitchFamily="18" charset="2"/>
              </a:rPr>
              <a:t>The concatenation of two regular expression R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and R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, written as R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R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, is  also a regular expression.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sym typeface="Symbol" pitchFamily="18" charset="2"/>
              </a:rPr>
              <a:t>The iteration (or closure) of a regular expression R, written as R</a:t>
            </a:r>
            <a:r>
              <a:rPr lang="en-US" sz="2400" baseline="30000" dirty="0" smtClean="0">
                <a:sym typeface="Symbol" pitchFamily="18" charset="2"/>
              </a:rPr>
              <a:t>*</a:t>
            </a:r>
            <a:r>
              <a:rPr lang="en-US" sz="2400" dirty="0" smtClean="0">
                <a:sym typeface="Symbol" pitchFamily="18" charset="2"/>
              </a:rPr>
              <a:t> , is also a regular expression.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sym typeface="Symbol" pitchFamily="18" charset="2"/>
              </a:rPr>
              <a:t>if  R is a regular expression, then (R) is also be regular expression.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sym typeface="Symbol" pitchFamily="18" charset="2"/>
              </a:rPr>
              <a:t>The regular expression over ∑ are precisely those obtained recursively by the application of the rule 1-5 once or several times.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4000" dirty="0" smtClean="0"/>
              <a:t>Regular Set and Regular Grammars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6096000"/>
          </a:xfrm>
        </p:spPr>
        <p:txBody>
          <a:bodyPr/>
          <a:lstStyle/>
          <a:p>
            <a:r>
              <a:rPr lang="en-US" dirty="0" smtClean="0"/>
              <a:t>Construct a regular grammar G generating the regular set representing by:</a:t>
            </a:r>
          </a:p>
          <a:p>
            <a:r>
              <a:rPr lang="en-US" dirty="0" smtClean="0"/>
              <a:t>P= a*b(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G=({A</a:t>
            </a:r>
            <a:r>
              <a:rPr lang="en-US" baseline="-25000" dirty="0" smtClean="0"/>
              <a:t>0</a:t>
            </a:r>
            <a:r>
              <a:rPr lang="en-US" dirty="0" smtClean="0"/>
              <a:t> , A</a:t>
            </a:r>
            <a:r>
              <a:rPr lang="en-US" baseline="-25000" dirty="0" smtClean="0"/>
              <a:t>1</a:t>
            </a:r>
            <a:r>
              <a:rPr lang="en-US" dirty="0" smtClean="0"/>
              <a:t> }, {</a:t>
            </a:r>
            <a:r>
              <a:rPr lang="en-US" dirty="0" err="1" smtClean="0"/>
              <a:t>a,b</a:t>
            </a:r>
            <a:r>
              <a:rPr lang="en-US" dirty="0" smtClean="0"/>
              <a:t>}, P, A</a:t>
            </a:r>
            <a:r>
              <a:rPr lang="en-US" baseline="-25000" dirty="0" smtClean="0"/>
              <a:t>0</a:t>
            </a:r>
            <a:r>
              <a:rPr lang="en-US" dirty="0" smtClean="0"/>
              <a:t> 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297180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76600" y="297180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297180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6781800" y="2895600"/>
            <a:ext cx="685800" cy="685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>
            <a:off x="533400" y="3276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6000" y="3276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3276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91200" y="3276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8400" y="2895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2971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2895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133600" y="46482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nut 17"/>
          <p:cNvSpPr/>
          <p:nvPr/>
        </p:nvSpPr>
        <p:spPr>
          <a:xfrm>
            <a:off x="3962400" y="4572000"/>
            <a:ext cx="762000" cy="685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7" idx="2"/>
          </p:cNvCxnSpPr>
          <p:nvPr/>
        </p:nvCxnSpPr>
        <p:spPr>
          <a:xfrm flipV="1">
            <a:off x="1066800" y="49911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95600" y="49149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rved Down Arrow 21"/>
          <p:cNvSpPr/>
          <p:nvPr/>
        </p:nvSpPr>
        <p:spPr>
          <a:xfrm>
            <a:off x="4114800" y="3810000"/>
            <a:ext cx="381000" cy="838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4114800" y="5257800"/>
            <a:ext cx="533400" cy="685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2286000" y="3810000"/>
            <a:ext cx="381000" cy="838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1200" y="3805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00" y="4491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19600" y="3962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5486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6019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Where P is given by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 aA</a:t>
            </a:r>
            <a:r>
              <a:rPr lang="en-US" baseline="-25000" dirty="0" smtClean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 , A</a:t>
            </a:r>
            <a:r>
              <a:rPr lang="en-US" baseline="-25000" dirty="0" smtClean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 bA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 , A</a:t>
            </a:r>
            <a:r>
              <a:rPr lang="en-US" baseline="-25000" dirty="0" smtClean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 b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A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  aA</a:t>
            </a:r>
            <a:r>
              <a:rPr lang="en-US" baseline="-25000" dirty="0" smtClean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 , A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bA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, A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 a, </a:t>
            </a:r>
            <a:r>
              <a:rPr lang="en-US" dirty="0" smtClean="0"/>
              <a:t> A</a:t>
            </a:r>
            <a:r>
              <a:rPr lang="en-US" baseline="-25000" dirty="0" smtClean="0"/>
              <a:t>1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b.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So , G=({A</a:t>
            </a:r>
            <a:r>
              <a:rPr lang="en-US" baseline="-25000" dirty="0" smtClean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 , A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,….,A</a:t>
            </a:r>
            <a:r>
              <a:rPr lang="en-US" baseline="-25000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}, ∑, P, A</a:t>
            </a:r>
            <a:r>
              <a:rPr lang="en-US" baseline="-25000" dirty="0" smtClean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 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We can show that L(G) = T(M) by using the construction of P, such a construction given below: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A</a:t>
            </a:r>
            <a:r>
              <a:rPr lang="en-US" baseline="-25000" dirty="0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  </a:t>
            </a:r>
            <a:r>
              <a:rPr lang="en-US" dirty="0" err="1" smtClean="0">
                <a:sym typeface="Wingdings" pitchFamily="2" charset="2"/>
              </a:rPr>
              <a:t>aA</a:t>
            </a:r>
            <a:r>
              <a:rPr lang="en-US" baseline="-25000" dirty="0" err="1" smtClean="0">
                <a:sym typeface="Wingdings" pitchFamily="2" charset="2"/>
              </a:rPr>
              <a:t>j</a:t>
            </a:r>
            <a:r>
              <a:rPr lang="en-US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iff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l-GR" dirty="0" smtClean="0">
                <a:sym typeface="Wingdings" pitchFamily="2" charset="2"/>
              </a:rPr>
              <a:t>δ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q</a:t>
            </a:r>
            <a:r>
              <a:rPr lang="en-US" baseline="-25000" dirty="0" err="1" smtClean="0">
                <a:sym typeface="Wingdings" pitchFamily="2" charset="2"/>
              </a:rPr>
              <a:t>i</a:t>
            </a:r>
            <a:r>
              <a:rPr lang="en-US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, a) =</a:t>
            </a:r>
            <a:r>
              <a:rPr lang="en-US" dirty="0" err="1" smtClean="0">
                <a:sym typeface="Wingdings" pitchFamily="2" charset="2"/>
              </a:rPr>
              <a:t>q</a:t>
            </a:r>
            <a:r>
              <a:rPr lang="en-US" baseline="-25000" dirty="0" err="1" smtClean="0">
                <a:sym typeface="Wingdings" pitchFamily="2" charset="2"/>
              </a:rPr>
              <a:t>j</a:t>
            </a:r>
            <a:endParaRPr lang="en-US" baseline="-25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A</a:t>
            </a:r>
            <a:r>
              <a:rPr lang="en-US" baseline="-25000" dirty="0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  a</a:t>
            </a:r>
            <a:r>
              <a:rPr lang="en-US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iff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l-GR" dirty="0" smtClean="0">
                <a:sym typeface="Wingdings" pitchFamily="2" charset="2"/>
              </a:rPr>
              <a:t>δ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q</a:t>
            </a:r>
            <a:r>
              <a:rPr lang="en-US" baseline="-25000" dirty="0" err="1" smtClean="0">
                <a:sym typeface="Wingdings" pitchFamily="2" charset="2"/>
              </a:rPr>
              <a:t>i</a:t>
            </a:r>
            <a:r>
              <a:rPr lang="en-US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, a) </a:t>
            </a:r>
            <a:r>
              <a:rPr lang="en-US" dirty="0" err="1" smtClean="0">
                <a:sym typeface="Wingdings" pitchFamily="2" charset="2"/>
              </a:rPr>
              <a:t>q</a:t>
            </a:r>
            <a:r>
              <a:rPr lang="en-US" baseline="-25000" dirty="0" err="1" smtClean="0">
                <a:sym typeface="Wingdings" pitchFamily="2" charset="2"/>
              </a:rPr>
              <a:t>j</a:t>
            </a:r>
            <a:r>
              <a:rPr lang="en-US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€ F</a:t>
            </a:r>
            <a:endParaRPr lang="en-US" baseline="-25000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dirty="0" smtClean="0"/>
              <a:t>Assingment-1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 smtClean="0"/>
              <a:t>Prove that (a*</a:t>
            </a:r>
            <a:r>
              <a:rPr lang="en-US" dirty="0" err="1" smtClean="0"/>
              <a:t>ab+ba</a:t>
            </a:r>
            <a:r>
              <a:rPr lang="en-US" dirty="0" smtClean="0"/>
              <a:t>)*a* =(</a:t>
            </a:r>
            <a:r>
              <a:rPr lang="en-US" dirty="0" err="1" smtClean="0"/>
              <a:t>a+ab+ba</a:t>
            </a:r>
            <a:r>
              <a:rPr lang="en-US" dirty="0" smtClean="0"/>
              <a:t>)*</a:t>
            </a:r>
          </a:p>
          <a:p>
            <a:r>
              <a:rPr lang="en-US" dirty="0" smtClean="0"/>
              <a:t>Construct transition systems equivalent to the </a:t>
            </a:r>
            <a:r>
              <a:rPr lang="en-US" dirty="0" err="1" smtClean="0"/>
              <a:t>r.e</a:t>
            </a:r>
            <a:r>
              <a:rPr lang="en-US" dirty="0" smtClean="0"/>
              <a:t>. (</a:t>
            </a:r>
            <a:r>
              <a:rPr lang="en-US" dirty="0" err="1" smtClean="0"/>
              <a:t>i</a:t>
            </a:r>
            <a:r>
              <a:rPr lang="en-US" dirty="0" smtClean="0"/>
              <a:t>) (</a:t>
            </a:r>
            <a:r>
              <a:rPr lang="en-US" dirty="0" err="1" smtClean="0"/>
              <a:t>ab+c</a:t>
            </a:r>
            <a:r>
              <a:rPr lang="en-US" dirty="0" smtClean="0"/>
              <a:t>*)*b		(ii) </a:t>
            </a:r>
            <a:r>
              <a:rPr lang="en-US" dirty="0" err="1" smtClean="0"/>
              <a:t>a+bb+bab</a:t>
            </a:r>
            <a:r>
              <a:rPr lang="en-US" dirty="0" smtClean="0"/>
              <a:t>*a</a:t>
            </a:r>
          </a:p>
          <a:p>
            <a:r>
              <a:rPr lang="en-US" dirty="0" smtClean="0"/>
              <a:t>For the finite state machine M given in the table below, find out the strings among the strings which are accepted by M (a) 101101 (b) 11111 (c) 000000</a:t>
            </a:r>
          </a:p>
          <a:p>
            <a:r>
              <a:rPr lang="en-US" dirty="0" smtClean="0"/>
              <a:t>(Assume q0 as </a:t>
            </a:r>
          </a:p>
          <a:p>
            <a:r>
              <a:rPr lang="en-US" dirty="0" smtClean="0"/>
              <a:t>Initial as well as </a:t>
            </a:r>
          </a:p>
          <a:p>
            <a:r>
              <a:rPr lang="en-US" dirty="0" smtClean="0"/>
              <a:t>Final state)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81400" y="4343400"/>
          <a:ext cx="4876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534400" cy="5867400"/>
          </a:xfrm>
        </p:spPr>
        <p:txBody>
          <a:bodyPr/>
          <a:lstStyle/>
          <a:p>
            <a:r>
              <a:rPr lang="en-US" dirty="0" smtClean="0"/>
              <a:t>The Transition table of a nondeterministic finite automaton(NFA) M is given in the following table, construct a DFA equivalent to 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Assume q0 as initial and q3 as final state.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514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q2q3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q2q3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61293" y="3198168"/>
            <a:ext cx="2821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(0+1)</a:t>
            </a:r>
            <a:r>
              <a:rPr lang="en-US" baseline="30000" dirty="0"/>
              <a:t>*</a:t>
            </a:r>
            <a:r>
              <a:rPr lang="en-US" dirty="0"/>
              <a:t> (00+11)(0+1)</a:t>
            </a:r>
            <a:r>
              <a:rPr lang="en-US" baseline="30000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parentheses used in rule 5 influence the order of evaluation of a regular expression.</a:t>
            </a:r>
          </a:p>
          <a:p>
            <a:r>
              <a:rPr lang="en-US" dirty="0" smtClean="0"/>
              <a:t>In the absences of parentheses, we have the hierarchy of operations as follows: iteration (closure), concatenations, </a:t>
            </a:r>
            <a:r>
              <a:rPr lang="en-US" smtClean="0"/>
              <a:t>and union.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6096000"/>
          </a:xfrm>
        </p:spPr>
        <p:txBody>
          <a:bodyPr/>
          <a:lstStyle/>
          <a:p>
            <a:r>
              <a:rPr lang="en-US" dirty="0" err="1" smtClean="0"/>
              <a:t>Def</a:t>
            </a:r>
            <a:r>
              <a:rPr lang="en-US" baseline="30000" dirty="0" err="1" smtClean="0"/>
              <a:t>n</a:t>
            </a:r>
            <a:r>
              <a:rPr lang="en-US" dirty="0" smtClean="0"/>
              <a:t> : Any set represented by a regular expression is called a regular set. If, for example, a, b € ∑ then :</a:t>
            </a:r>
          </a:p>
          <a:p>
            <a:r>
              <a:rPr lang="en-US" dirty="0" smtClean="0"/>
              <a:t>A) a denotes the set { a},</a:t>
            </a:r>
          </a:p>
          <a:p>
            <a:r>
              <a:rPr lang="en-US" dirty="0" smtClean="0"/>
              <a:t>B) a + b denotes {a, b}</a:t>
            </a:r>
          </a:p>
          <a:p>
            <a:r>
              <a:rPr lang="en-US" dirty="0" smtClean="0"/>
              <a:t>C) </a:t>
            </a:r>
            <a:r>
              <a:rPr lang="en-US" dirty="0" err="1" smtClean="0"/>
              <a:t>ab</a:t>
            </a:r>
            <a:r>
              <a:rPr lang="en-US" dirty="0" smtClean="0"/>
              <a:t> denotes {</a:t>
            </a:r>
            <a:r>
              <a:rPr lang="en-US" dirty="0" err="1" smtClean="0"/>
              <a:t>ab</a:t>
            </a:r>
            <a:r>
              <a:rPr lang="en-US" dirty="0" smtClean="0"/>
              <a:t>}</a:t>
            </a:r>
          </a:p>
          <a:p>
            <a:r>
              <a:rPr lang="en-US" dirty="0" smtClean="0"/>
              <a:t>D) a</a:t>
            </a:r>
            <a:r>
              <a:rPr lang="en-US" baseline="30000" dirty="0" smtClean="0"/>
              <a:t>*  </a:t>
            </a:r>
            <a:r>
              <a:rPr lang="en-US" dirty="0" smtClean="0"/>
              <a:t> denotes the set {</a:t>
            </a:r>
            <a:r>
              <a:rPr lang="ar-AE" dirty="0" smtClean="0"/>
              <a:t>۸</a:t>
            </a:r>
            <a:r>
              <a:rPr lang="en-US" dirty="0" smtClean="0"/>
              <a:t> , 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aaa</a:t>
            </a:r>
            <a:r>
              <a:rPr lang="en-US" dirty="0" smtClean="0"/>
              <a:t>, ….}, and</a:t>
            </a:r>
          </a:p>
          <a:p>
            <a:r>
              <a:rPr lang="en-US" dirty="0" smtClean="0"/>
              <a:t>E) 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denotes {a, b}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858000"/>
          </a:xfrm>
        </p:spPr>
        <p:txBody>
          <a:bodyPr/>
          <a:lstStyle/>
          <a:p>
            <a:r>
              <a:rPr lang="en-US" dirty="0" smtClean="0"/>
              <a:t>Q1: Describe the following sets by regular expression:</a:t>
            </a:r>
          </a:p>
          <a:p>
            <a:r>
              <a:rPr lang="en-US" dirty="0" smtClean="0"/>
              <a:t>a) {101},  b) {</a:t>
            </a:r>
            <a:r>
              <a:rPr lang="en-US" dirty="0" err="1" smtClean="0"/>
              <a:t>abba</a:t>
            </a:r>
            <a:r>
              <a:rPr lang="en-US" dirty="0" smtClean="0"/>
              <a:t>} ,c) {01, 10}, d) {</a:t>
            </a:r>
            <a:r>
              <a:rPr lang="ar-AE" dirty="0" smtClean="0"/>
              <a:t>۸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}, </a:t>
            </a:r>
          </a:p>
          <a:p>
            <a:r>
              <a:rPr lang="en-US" dirty="0" smtClean="0"/>
              <a:t>e) {</a:t>
            </a:r>
            <a:r>
              <a:rPr lang="en-US" dirty="0" err="1" smtClean="0"/>
              <a:t>abb</a:t>
            </a:r>
            <a:r>
              <a:rPr lang="en-US" dirty="0" smtClean="0"/>
              <a:t>, a, b, </a:t>
            </a:r>
            <a:r>
              <a:rPr lang="en-US" dirty="0" err="1" smtClean="0"/>
              <a:t>bba</a:t>
            </a:r>
            <a:r>
              <a:rPr lang="en-US" dirty="0" smtClean="0"/>
              <a:t>}, f) {</a:t>
            </a:r>
            <a:r>
              <a:rPr lang="ar-AE" dirty="0" smtClean="0"/>
              <a:t>۸</a:t>
            </a:r>
            <a:r>
              <a:rPr lang="en-US" dirty="0" smtClean="0"/>
              <a:t>, 0, 00, 000, …}, </a:t>
            </a:r>
          </a:p>
          <a:p>
            <a:r>
              <a:rPr lang="en-US" dirty="0" smtClean="0"/>
              <a:t>g) {1, 11, 111, ….}</a:t>
            </a:r>
          </a:p>
          <a:p>
            <a:pPr>
              <a:buNone/>
            </a:pPr>
            <a:r>
              <a:rPr lang="en-US" dirty="0" smtClean="0"/>
              <a:t>Q2: Describe the following sets by regular expressions:</a:t>
            </a:r>
          </a:p>
          <a:p>
            <a:pPr marL="514350" indent="-514350">
              <a:buAutoNum type="alphaLcParenR"/>
            </a:pP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the set of all strings of 0’s and 1’s ending in 00</a:t>
            </a:r>
          </a:p>
          <a:p>
            <a:pPr marL="514350" indent="-514350">
              <a:buAutoNum type="alphaLcParenR"/>
            </a:pP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= the set of all strings of 0’s and 1’s </a:t>
            </a:r>
            <a:r>
              <a:rPr lang="en-US" dirty="0" err="1" smtClean="0"/>
              <a:t>begning</a:t>
            </a:r>
            <a:r>
              <a:rPr lang="en-US" dirty="0" smtClean="0"/>
              <a:t> with 0 and ending with 1.</a:t>
            </a:r>
          </a:p>
          <a:p>
            <a:pPr marL="514350" indent="-514350">
              <a:buAutoNum type="alphaLcParenR"/>
            </a:pPr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 = {11, 1111, 111111, ….}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53400" cy="914400"/>
          </a:xfrm>
        </p:spPr>
        <p:txBody>
          <a:bodyPr/>
          <a:lstStyle/>
          <a:p>
            <a:r>
              <a:rPr lang="en-US" dirty="0" smtClean="0"/>
              <a:t>Identities for 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943600"/>
          </a:xfrm>
        </p:spPr>
        <p:txBody>
          <a:bodyPr/>
          <a:lstStyle/>
          <a:p>
            <a:r>
              <a:rPr lang="el-GR" sz="2800" dirty="0" smtClean="0"/>
              <a:t>Φ</a:t>
            </a:r>
            <a:r>
              <a:rPr lang="en-US" sz="2800" dirty="0" smtClean="0"/>
              <a:t> + R = R</a:t>
            </a:r>
          </a:p>
          <a:p>
            <a:r>
              <a:rPr lang="el-GR" sz="2800" dirty="0" smtClean="0"/>
              <a:t>Φ</a:t>
            </a:r>
            <a:r>
              <a:rPr lang="en-US" sz="2800" dirty="0" smtClean="0"/>
              <a:t>R=R</a:t>
            </a:r>
            <a:r>
              <a:rPr lang="el-GR" sz="2800" dirty="0" smtClean="0"/>
              <a:t> Φ</a:t>
            </a:r>
            <a:r>
              <a:rPr lang="en-US" sz="2800" dirty="0" smtClean="0"/>
              <a:t>= </a:t>
            </a:r>
            <a:r>
              <a:rPr lang="el-GR" sz="2800" dirty="0" smtClean="0"/>
              <a:t>Φ</a:t>
            </a:r>
            <a:endParaRPr lang="en-US" sz="2800" dirty="0" smtClean="0"/>
          </a:p>
          <a:p>
            <a:r>
              <a:rPr lang="el-GR" sz="2800" dirty="0" smtClean="0"/>
              <a:t>۸</a:t>
            </a:r>
            <a:r>
              <a:rPr lang="en-US" sz="2800" dirty="0" smtClean="0"/>
              <a:t>R=R</a:t>
            </a:r>
            <a:r>
              <a:rPr lang="el-GR" sz="2800" dirty="0" smtClean="0"/>
              <a:t> ۸</a:t>
            </a:r>
            <a:r>
              <a:rPr lang="en-US" sz="2800" dirty="0" smtClean="0"/>
              <a:t>=R</a:t>
            </a:r>
          </a:p>
          <a:p>
            <a:r>
              <a:rPr lang="el-GR" sz="2800" dirty="0" smtClean="0"/>
              <a:t>۸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= </a:t>
            </a:r>
            <a:r>
              <a:rPr lang="el-GR" sz="2800" dirty="0" smtClean="0"/>
              <a:t>۸</a:t>
            </a:r>
            <a:r>
              <a:rPr lang="en-US" sz="2800" dirty="0" smtClean="0"/>
              <a:t> and </a:t>
            </a:r>
            <a:r>
              <a:rPr lang="el-GR" sz="2800" dirty="0" smtClean="0"/>
              <a:t>Φ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= </a:t>
            </a:r>
            <a:r>
              <a:rPr lang="el-GR" sz="2800" dirty="0" smtClean="0"/>
              <a:t>۸</a:t>
            </a:r>
            <a:endParaRPr lang="en-US" sz="2800" dirty="0" smtClean="0"/>
          </a:p>
          <a:p>
            <a:r>
              <a:rPr lang="en-US" sz="2800" dirty="0" smtClean="0"/>
              <a:t>R+R=R</a:t>
            </a:r>
          </a:p>
          <a:p>
            <a:r>
              <a:rPr lang="en-US" sz="2800" dirty="0" smtClean="0"/>
              <a:t>R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R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=R</a:t>
            </a:r>
            <a:r>
              <a:rPr lang="en-US" sz="2800" baseline="30000" dirty="0" smtClean="0"/>
              <a:t>*</a:t>
            </a:r>
          </a:p>
          <a:p>
            <a:r>
              <a:rPr lang="en-US" sz="2800" dirty="0" smtClean="0"/>
              <a:t>RR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=R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R</a:t>
            </a:r>
          </a:p>
          <a:p>
            <a:r>
              <a:rPr lang="en-US" sz="2800" dirty="0" smtClean="0"/>
              <a:t>(R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)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=R</a:t>
            </a:r>
            <a:r>
              <a:rPr lang="en-US" sz="2800" baseline="30000" dirty="0" smtClean="0"/>
              <a:t>*</a:t>
            </a:r>
          </a:p>
          <a:p>
            <a:r>
              <a:rPr lang="el-GR" sz="2800" dirty="0" smtClean="0"/>
              <a:t>۸</a:t>
            </a:r>
            <a:r>
              <a:rPr lang="en-US" sz="2800" dirty="0" smtClean="0"/>
              <a:t>+RR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= R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= </a:t>
            </a:r>
            <a:r>
              <a:rPr lang="el-GR" sz="2800" dirty="0" smtClean="0"/>
              <a:t>۸</a:t>
            </a:r>
            <a:r>
              <a:rPr lang="en-US" sz="2800" dirty="0" smtClean="0"/>
              <a:t> + R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R</a:t>
            </a:r>
          </a:p>
          <a:p>
            <a:r>
              <a:rPr lang="en-US" sz="2800" dirty="0" smtClean="0"/>
              <a:t>(PQ)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P = P(QP)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(P+Q)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=(P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Q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)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=(P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+ Q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)*  </a:t>
            </a:r>
          </a:p>
          <a:p>
            <a:r>
              <a:rPr lang="en-US" sz="2800" dirty="0" smtClean="0"/>
              <a:t>(P +Q)R=PR+QR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Q3: a) Give an </a:t>
            </a:r>
            <a:r>
              <a:rPr lang="en-US" dirty="0" err="1" smtClean="0"/>
              <a:t>r.e</a:t>
            </a:r>
            <a:r>
              <a:rPr lang="en-US" dirty="0" smtClean="0"/>
              <a:t>. for representing the set L of strings in which every 0 is immediately followed by at least two 1’s.</a:t>
            </a:r>
          </a:p>
          <a:p>
            <a:r>
              <a:rPr lang="en-US" dirty="0" smtClean="0"/>
              <a:t>a)  if w in L, then either </a:t>
            </a:r>
            <a:r>
              <a:rPr lang="en-US" dirty="0" err="1" smtClean="0"/>
              <a:t>i</a:t>
            </a:r>
            <a:r>
              <a:rPr lang="en-US" dirty="0" smtClean="0"/>
              <a:t>) w does not contain any 0, or ii) it contains a 0 preceded by 1 and followed by 11. So w cab be written as 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2…..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 , where each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is either 1 or 011. so L is represented by the </a:t>
            </a:r>
            <a:r>
              <a:rPr lang="en-US" dirty="0" err="1" smtClean="0"/>
              <a:t>r.e</a:t>
            </a:r>
            <a:r>
              <a:rPr lang="en-US" dirty="0" smtClean="0"/>
              <a:t>. (1+011)</a:t>
            </a:r>
            <a:r>
              <a:rPr lang="en-US" baseline="30000" dirty="0" smtClean="0"/>
              <a:t>*</a:t>
            </a:r>
            <a:r>
              <a:rPr lang="en-US" dirty="0" smtClean="0"/>
              <a:t>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2800" dirty="0" smtClean="0"/>
              <a:t>b) Prove that the regular expression R= </a:t>
            </a:r>
            <a:r>
              <a:rPr lang="el-GR" sz="2800" dirty="0" smtClean="0"/>
              <a:t>۸</a:t>
            </a:r>
            <a:r>
              <a:rPr lang="en-US" sz="2800" dirty="0" smtClean="0"/>
              <a:t> + 1*(011)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(1*(011)*)* = (1+011)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, also describe the same set of strings.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/>
          <a:lstStyle/>
          <a:p>
            <a:r>
              <a:rPr lang="en-US" dirty="0" smtClean="0"/>
              <a:t>R = </a:t>
            </a:r>
            <a:r>
              <a:rPr lang="el-GR" dirty="0" smtClean="0"/>
              <a:t>۸</a:t>
            </a:r>
            <a:r>
              <a:rPr lang="en-US" dirty="0" smtClean="0"/>
              <a:t> + P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1</a:t>
            </a:r>
            <a:r>
              <a:rPr lang="en-US" baseline="30000" dirty="0" smtClean="0"/>
              <a:t>*</a:t>
            </a:r>
            <a:r>
              <a:rPr lang="en-US" dirty="0" smtClean="0"/>
              <a:t>    where P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  <a:r>
              <a:rPr lang="en-US" baseline="30000" dirty="0" smtClean="0"/>
              <a:t>*</a:t>
            </a:r>
            <a:r>
              <a:rPr lang="en-US" dirty="0" smtClean="0"/>
              <a:t> (011)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</a:p>
          <a:p>
            <a:r>
              <a:rPr lang="en-US" dirty="0" smtClean="0"/>
              <a:t>= 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*</a:t>
            </a:r>
            <a:r>
              <a:rPr lang="en-US" dirty="0" smtClean="0"/>
              <a:t>   (using </a:t>
            </a:r>
            <a:r>
              <a:rPr lang="el-GR" dirty="0" smtClean="0"/>
              <a:t>۸</a:t>
            </a:r>
            <a:r>
              <a:rPr lang="en-US" dirty="0" smtClean="0"/>
              <a:t>+RR</a:t>
            </a:r>
            <a:r>
              <a:rPr lang="en-US" baseline="30000" dirty="0" smtClean="0"/>
              <a:t>*</a:t>
            </a:r>
            <a:r>
              <a:rPr lang="en-US" dirty="0" smtClean="0"/>
              <a:t> = R</a:t>
            </a:r>
            <a:r>
              <a:rPr lang="en-US" baseline="30000" dirty="0" smtClean="0"/>
              <a:t>*</a:t>
            </a:r>
            <a:r>
              <a:rPr lang="en-US" dirty="0" smtClean="0"/>
              <a:t>)</a:t>
            </a:r>
          </a:p>
          <a:p>
            <a:r>
              <a:rPr lang="en-US" dirty="0" smtClean="0"/>
              <a:t>(1*(011)*)*</a:t>
            </a:r>
          </a:p>
          <a:p>
            <a:r>
              <a:rPr lang="en-US" dirty="0" smtClean="0"/>
              <a:t>(P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*</a:t>
            </a:r>
            <a:r>
              <a:rPr lang="en-US" dirty="0" smtClean="0"/>
              <a:t> P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*</a:t>
            </a:r>
            <a:r>
              <a:rPr lang="en-US" dirty="0" smtClean="0"/>
              <a:t> )</a:t>
            </a:r>
            <a:r>
              <a:rPr lang="en-US" baseline="30000" dirty="0" smtClean="0"/>
              <a:t>*</a:t>
            </a:r>
            <a:r>
              <a:rPr lang="en-US" dirty="0" smtClean="0"/>
              <a:t>  letting P</a:t>
            </a:r>
            <a:r>
              <a:rPr lang="en-US" baseline="-25000" dirty="0" smtClean="0"/>
              <a:t>2</a:t>
            </a:r>
            <a:r>
              <a:rPr lang="en-US" dirty="0" smtClean="0"/>
              <a:t> =1 , P</a:t>
            </a:r>
            <a:r>
              <a:rPr lang="en-US" baseline="-25000" dirty="0" smtClean="0"/>
              <a:t>3</a:t>
            </a:r>
            <a:r>
              <a:rPr lang="en-US" dirty="0" smtClean="0"/>
              <a:t> = 011</a:t>
            </a:r>
          </a:p>
          <a:p>
            <a:r>
              <a:rPr lang="en-US" dirty="0" smtClean="0"/>
              <a:t>(P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+ P</a:t>
            </a:r>
            <a:r>
              <a:rPr lang="en-US" baseline="-25000" dirty="0" smtClean="0"/>
              <a:t>3</a:t>
            </a:r>
            <a:r>
              <a:rPr lang="en-US" dirty="0" smtClean="0"/>
              <a:t> )</a:t>
            </a:r>
            <a:r>
              <a:rPr lang="en-US" baseline="30000" dirty="0" smtClean="0"/>
              <a:t>*</a:t>
            </a:r>
            <a:r>
              <a:rPr lang="en-US" dirty="0" smtClean="0"/>
              <a:t>  using (P+Q)</a:t>
            </a:r>
            <a:r>
              <a:rPr lang="en-US" baseline="30000" dirty="0" smtClean="0"/>
              <a:t>*</a:t>
            </a:r>
            <a:r>
              <a:rPr lang="en-US" dirty="0" smtClean="0"/>
              <a:t> =(P</a:t>
            </a:r>
            <a:r>
              <a:rPr lang="en-US" baseline="30000" dirty="0" smtClean="0"/>
              <a:t>*</a:t>
            </a:r>
            <a:r>
              <a:rPr lang="en-US" dirty="0" smtClean="0"/>
              <a:t> Q</a:t>
            </a:r>
            <a:r>
              <a:rPr lang="en-US" baseline="30000" dirty="0" smtClean="0"/>
              <a:t>*</a:t>
            </a:r>
            <a:r>
              <a:rPr lang="en-US" dirty="0" smtClean="0"/>
              <a:t> )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</a:p>
          <a:p>
            <a:r>
              <a:rPr lang="en-US" dirty="0" smtClean="0"/>
              <a:t>(1+011)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3200" dirty="0" smtClean="0"/>
              <a:t>Prove that (1+00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 1) + (1+00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 1) (0+10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 1)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 (0+10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 1)= 0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 1(0+10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 1)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/>
          <a:lstStyle/>
          <a:p>
            <a:r>
              <a:rPr lang="en-US" dirty="0"/>
              <a:t>(1+00</a:t>
            </a:r>
            <a:r>
              <a:rPr lang="en-US" baseline="30000" dirty="0"/>
              <a:t>*</a:t>
            </a:r>
            <a:r>
              <a:rPr lang="en-US" dirty="0"/>
              <a:t> 1) (</a:t>
            </a:r>
            <a:r>
              <a:rPr lang="el-GR" dirty="0"/>
              <a:t>۸</a:t>
            </a:r>
            <a:r>
              <a:rPr lang="en-US" dirty="0"/>
              <a:t>+((0+10</a:t>
            </a:r>
            <a:r>
              <a:rPr lang="en-US" baseline="30000" dirty="0"/>
              <a:t>*</a:t>
            </a:r>
            <a:r>
              <a:rPr lang="en-US" dirty="0"/>
              <a:t> 1)</a:t>
            </a:r>
            <a:r>
              <a:rPr lang="en-US" baseline="30000" dirty="0"/>
              <a:t>*</a:t>
            </a:r>
            <a:r>
              <a:rPr lang="en-US" dirty="0"/>
              <a:t> (0+10</a:t>
            </a:r>
            <a:r>
              <a:rPr lang="en-US" baseline="30000" dirty="0"/>
              <a:t>*</a:t>
            </a:r>
            <a:r>
              <a:rPr lang="en-US" dirty="0"/>
              <a:t> 1)) </a:t>
            </a:r>
          </a:p>
          <a:p>
            <a:r>
              <a:rPr lang="en-US" dirty="0"/>
              <a:t>(1+00</a:t>
            </a:r>
            <a:r>
              <a:rPr lang="en-US" baseline="30000" dirty="0"/>
              <a:t>*</a:t>
            </a:r>
            <a:r>
              <a:rPr lang="en-US" dirty="0"/>
              <a:t> 1) (0+10</a:t>
            </a:r>
            <a:r>
              <a:rPr lang="en-US" baseline="30000" dirty="0"/>
              <a:t>*</a:t>
            </a:r>
            <a:r>
              <a:rPr lang="en-US" dirty="0"/>
              <a:t> 1)</a:t>
            </a:r>
            <a:r>
              <a:rPr lang="en-US" baseline="30000" dirty="0"/>
              <a:t>*</a:t>
            </a:r>
            <a:r>
              <a:rPr lang="en-US" dirty="0"/>
              <a:t>   using </a:t>
            </a:r>
            <a:r>
              <a:rPr lang="el-GR" dirty="0"/>
              <a:t>۸</a:t>
            </a:r>
            <a:r>
              <a:rPr lang="en-US" dirty="0"/>
              <a:t>+RR</a:t>
            </a:r>
            <a:r>
              <a:rPr lang="en-US" baseline="30000" dirty="0"/>
              <a:t>*</a:t>
            </a:r>
            <a:r>
              <a:rPr lang="en-US" dirty="0"/>
              <a:t> = R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(</a:t>
            </a:r>
            <a:r>
              <a:rPr lang="el-GR" dirty="0"/>
              <a:t>۸</a:t>
            </a:r>
            <a:r>
              <a:rPr lang="en-US" dirty="0"/>
              <a:t> + 00</a:t>
            </a:r>
            <a:r>
              <a:rPr lang="en-US" baseline="30000" dirty="0"/>
              <a:t>*</a:t>
            </a:r>
            <a:r>
              <a:rPr lang="en-US" dirty="0"/>
              <a:t> )1 (0+10</a:t>
            </a:r>
            <a:r>
              <a:rPr lang="en-US" baseline="30000" dirty="0"/>
              <a:t>*</a:t>
            </a:r>
            <a:r>
              <a:rPr lang="en-US" dirty="0"/>
              <a:t> 1)</a:t>
            </a:r>
            <a:r>
              <a:rPr lang="en-US" baseline="30000" dirty="0"/>
              <a:t>*</a:t>
            </a:r>
            <a:r>
              <a:rPr lang="en-US" dirty="0"/>
              <a:t>   </a:t>
            </a:r>
            <a:r>
              <a:rPr lang="el-GR" dirty="0"/>
              <a:t>۸</a:t>
            </a:r>
            <a:r>
              <a:rPr lang="en-US" dirty="0"/>
              <a:t>+RR</a:t>
            </a:r>
            <a:r>
              <a:rPr lang="en-US" baseline="30000" dirty="0"/>
              <a:t>*</a:t>
            </a:r>
            <a:r>
              <a:rPr lang="en-US" dirty="0"/>
              <a:t> = R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0</a:t>
            </a:r>
            <a:r>
              <a:rPr lang="en-US" baseline="30000" dirty="0"/>
              <a:t>*</a:t>
            </a:r>
            <a:r>
              <a:rPr lang="en-US" dirty="0"/>
              <a:t> 1 (0+10</a:t>
            </a:r>
            <a:r>
              <a:rPr lang="en-US" baseline="30000" dirty="0"/>
              <a:t>*</a:t>
            </a:r>
            <a:r>
              <a:rPr lang="en-US" dirty="0"/>
              <a:t> 1)</a:t>
            </a:r>
            <a:r>
              <a:rPr lang="en-US" baseline="30000" dirty="0"/>
              <a:t>*</a:t>
            </a:r>
            <a:r>
              <a:rPr lang="en-US" dirty="0"/>
              <a:t>  proved</a:t>
            </a:r>
            <a:endParaRPr lang="en-US" baseline="30000" dirty="0"/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1542</Words>
  <Application>Microsoft Office PowerPoint</Application>
  <PresentationFormat>On-screen Show (4:3)</PresentationFormat>
  <Paragraphs>333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Symbol</vt:lpstr>
      <vt:lpstr>Times New Roman</vt:lpstr>
      <vt:lpstr>Wingdings</vt:lpstr>
      <vt:lpstr>Default Design</vt:lpstr>
      <vt:lpstr>NFA for strings containing 01</vt:lpstr>
      <vt:lpstr>Regular Expressions</vt:lpstr>
      <vt:lpstr>Note</vt:lpstr>
      <vt:lpstr>PowerPoint Presentation</vt:lpstr>
      <vt:lpstr>PowerPoint Presentation</vt:lpstr>
      <vt:lpstr>Identities for Regular Expressions </vt:lpstr>
      <vt:lpstr>PowerPoint Presentation</vt:lpstr>
      <vt:lpstr>b) Prove that the regular expression R= ۸ + 1*(011)* (1*(011)*)* = (1+011)* , also describe the same set of strings.</vt:lpstr>
      <vt:lpstr>Prove that (1+00* 1) + (1+00* 1) (0+10* 1)* (0+10* 1)= 0* 1(0+10* 1)* </vt:lpstr>
      <vt:lpstr>Finite Automata and Regular Expressions (Transition Systems and Regular Expressions)</vt:lpstr>
      <vt:lpstr>PowerPoint Presentation</vt:lpstr>
      <vt:lpstr>Transition System of R=P+Q, R=PQ, R=P* where P and Q are regular expression having n characters</vt:lpstr>
      <vt:lpstr>PowerPoint Presentation</vt:lpstr>
      <vt:lpstr>Transition System Containing ۸ - Moves</vt:lpstr>
      <vt:lpstr>PowerPoint Presentation</vt:lpstr>
      <vt:lpstr>Q: Consider a graph/transition system containing ۸ move given below , obtain an equivalent graph without ۸ moves.  </vt:lpstr>
      <vt:lpstr>Construction of Finite Automata Equivalent to A RE</vt:lpstr>
      <vt:lpstr>PowerPoint Presentation</vt:lpstr>
      <vt:lpstr>PowerPoint Presentation</vt:lpstr>
      <vt:lpstr>Regular Set and Regular Grammars</vt:lpstr>
      <vt:lpstr>PowerPoint Presentation</vt:lpstr>
      <vt:lpstr>Assingment-1</vt:lpstr>
      <vt:lpstr>PowerPoint Presentation</vt:lpstr>
      <vt:lpstr>PowerPoint Presentation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</dc:creator>
  <cp:lastModifiedBy>Dr. Sinha</cp:lastModifiedBy>
  <cp:revision>92</cp:revision>
  <dcterms:created xsi:type="dcterms:W3CDTF">2001-09-18T15:36:56Z</dcterms:created>
  <dcterms:modified xsi:type="dcterms:W3CDTF">2018-03-22T08:39:47Z</dcterms:modified>
</cp:coreProperties>
</file>