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8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5" r:id="rId21"/>
    <p:sldId id="286" r:id="rId22"/>
    <p:sldId id="275" r:id="rId23"/>
    <p:sldId id="287" r:id="rId24"/>
    <p:sldId id="288" r:id="rId25"/>
    <p:sldId id="292" r:id="rId26"/>
    <p:sldId id="290" r:id="rId27"/>
    <p:sldId id="291" r:id="rId28"/>
    <p:sldId id="293" r:id="rId29"/>
    <p:sldId id="276" r:id="rId30"/>
    <p:sldId id="277" r:id="rId31"/>
    <p:sldId id="295" r:id="rId32"/>
    <p:sldId id="310" r:id="rId33"/>
    <p:sldId id="311" r:id="rId34"/>
    <p:sldId id="312" r:id="rId35"/>
    <p:sldId id="296" r:id="rId36"/>
    <p:sldId id="297" r:id="rId37"/>
    <p:sldId id="298" r:id="rId38"/>
    <p:sldId id="299" r:id="rId39"/>
    <p:sldId id="300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02" r:id="rId48"/>
    <p:sldId id="303" r:id="rId49"/>
    <p:sldId id="304" r:id="rId50"/>
    <p:sldId id="305" r:id="rId51"/>
    <p:sldId id="308" r:id="rId52"/>
    <p:sldId id="320" r:id="rId53"/>
    <p:sldId id="321" r:id="rId54"/>
    <p:sldId id="322" r:id="rId55"/>
    <p:sldId id="323" r:id="rId56"/>
    <p:sldId id="324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FA2C8-EBDA-4242-8A21-61B8185BDA8E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06A4D-65D5-46BB-8B94-6848888C3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8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0A5CB2C-9EF4-4287-8238-DB2DC74EAC9A}" type="slidenum">
              <a:rPr lang="en-GB"/>
              <a:pPr/>
              <a:t>26</a:t>
            </a:fld>
            <a:endParaRPr lang="en-GB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144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89DCDE-1997-42DA-A0CC-CE6D2B16ADF8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9072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8D5DE-F5A1-4D24-87F6-09163EA0EC9F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5826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2CCAB8-9C7A-4E36-A7D9-668CA743CBCA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2408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87474-C6E2-4664-B64A-0A8091792B01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976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B5CC6D7-2EFA-4BBA-AFD5-BB83B73DF1DA}" type="slidenum">
              <a:rPr lang="en-GB"/>
              <a:pPr/>
              <a:t>27</a:t>
            </a:fld>
            <a:endParaRPr lang="en-GB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4619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5AD4E-B089-4439-86AD-CFF262AF905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118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8F63A-CC5F-4626-8513-84830914F2E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827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D54BE7-8AFC-4F7B-B790-952A31AEABD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882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69247-E08A-45DB-BF3F-95B75803BB4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510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743467-C869-4864-9856-C4A2D404789B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8901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EF0FF0-0191-4BBF-B605-367CC6AB62FA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250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1496B-34F8-49D6-9AC5-F9903EC055B4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915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353425" cy="6588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5288" y="1268413"/>
            <a:ext cx="8353425" cy="5113337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C28D5-208D-446F-B732-E99840E4591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8FFB-B5BE-4CF3-942C-D0FC03857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C28D5-208D-446F-B732-E99840E4591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C8FFB-B5BE-4CF3-942C-D0FC03857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Formal Language and Automata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highlights of the course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Finite automata</a:t>
            </a:r>
          </a:p>
          <a:p>
            <a:pPr lvl="1"/>
            <a:r>
              <a:rPr lang="en-US" smtClean="0"/>
              <a:t>We will understand what kinds of things a device with finite memory </a:t>
            </a:r>
            <a:r>
              <a:rPr lang="en-US" smtClean="0">
                <a:solidFill>
                  <a:schemeClr val="accent2"/>
                </a:solidFill>
              </a:rPr>
              <a:t>can</a:t>
            </a:r>
            <a:r>
              <a:rPr lang="en-US" smtClean="0"/>
              <a:t> do, and what it </a:t>
            </a:r>
            <a:r>
              <a:rPr lang="en-US" smtClean="0">
                <a:solidFill>
                  <a:schemeClr val="accent2"/>
                </a:solidFill>
              </a:rPr>
              <a:t>cannot</a:t>
            </a:r>
            <a:r>
              <a:rPr lang="en-US" smtClean="0"/>
              <a:t> do</a:t>
            </a:r>
          </a:p>
          <a:p>
            <a:pPr lvl="1"/>
            <a:r>
              <a:rPr lang="en-US" smtClean="0"/>
              <a:t>Introduce simulation: the ability of one device to “imitate” another device</a:t>
            </a:r>
          </a:p>
          <a:p>
            <a:pPr lvl="1"/>
            <a:r>
              <a:rPr lang="en-US" smtClean="0"/>
              <a:t>Introduce nondeterminism: the ability of a device to make arbitrary choices</a:t>
            </a:r>
          </a:p>
          <a:p>
            <a:r>
              <a:rPr lang="en-US" smtClean="0"/>
              <a:t>Push-down automata</a:t>
            </a:r>
          </a:p>
          <a:p>
            <a:pPr lvl="1"/>
            <a:r>
              <a:rPr lang="en-US" smtClean="0"/>
              <a:t>These devices are related to </a:t>
            </a:r>
            <a:r>
              <a:rPr lang="en-US" smtClean="0">
                <a:solidFill>
                  <a:schemeClr val="accent2"/>
                </a:solidFill>
              </a:rPr>
              <a:t>grammars</a:t>
            </a:r>
            <a:r>
              <a:rPr lang="en-US" smtClean="0"/>
              <a:t>, which describe the structure of programming (and natural)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highlights of the course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Turing Machines</a:t>
            </a:r>
          </a:p>
          <a:p>
            <a:pPr lvl="1"/>
            <a:r>
              <a:rPr lang="en-US" dirty="0" smtClean="0"/>
              <a:t>This is a </a:t>
            </a:r>
            <a:r>
              <a:rPr lang="en-US" dirty="0" smtClean="0">
                <a:solidFill>
                  <a:schemeClr val="accent2"/>
                </a:solidFill>
              </a:rPr>
              <a:t>general model of a computer</a:t>
            </a:r>
            <a:r>
              <a:rPr lang="en-US" dirty="0" smtClean="0"/>
              <a:t>, capturing anything we could ever hope to compute</a:t>
            </a:r>
          </a:p>
          <a:p>
            <a:pPr lvl="1"/>
            <a:r>
              <a:rPr lang="en-US" dirty="0" smtClean="0"/>
              <a:t>Surprisingly, there are many things that we </a:t>
            </a:r>
            <a:r>
              <a:rPr lang="en-US" dirty="0" smtClean="0">
                <a:solidFill>
                  <a:schemeClr val="accent2"/>
                </a:solidFill>
              </a:rPr>
              <a:t>cannot compute</a:t>
            </a:r>
            <a:r>
              <a:rPr lang="en-US" dirty="0" smtClean="0"/>
              <a:t>, for example: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seems that you should be able to tell just by looking at the program, but it is </a:t>
            </a:r>
            <a:r>
              <a:rPr lang="en-US" dirty="0" smtClean="0">
                <a:solidFill>
                  <a:schemeClr val="accent2"/>
                </a:solidFill>
              </a:rPr>
              <a:t>impossible</a:t>
            </a:r>
            <a:r>
              <a:rPr lang="en-US" dirty="0" smtClean="0"/>
              <a:t> to do!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619250" y="3576638"/>
            <a:ext cx="6281738" cy="1187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34" charset="0"/>
              </a:rPr>
              <a:t>Write a program that, given the code of another </a:t>
            </a:r>
            <a:br>
              <a:rPr lang="en-US" sz="2400">
                <a:latin typeface="Gill Sans MT" pitchFamily="34" charset="0"/>
              </a:rPr>
            </a:br>
            <a:r>
              <a:rPr lang="en-US" sz="2400">
                <a:latin typeface="Gill Sans MT" pitchFamily="34" charset="0"/>
              </a:rPr>
              <a:t>program in C, tells if this program ever outputs </a:t>
            </a:r>
            <a:br>
              <a:rPr lang="en-US" sz="2400">
                <a:latin typeface="Gill Sans MT" pitchFamily="34" charset="0"/>
              </a:rPr>
            </a:br>
            <a:r>
              <a:rPr lang="en-US" sz="2400">
                <a:latin typeface="Gill Sans MT" pitchFamily="34" charset="0"/>
              </a:rPr>
              <a:t>the word “</a:t>
            </a:r>
            <a:r>
              <a:rPr lang="en-US" sz="2400">
                <a:latin typeface="Courier New" pitchFamily="49" charset="0"/>
              </a:rPr>
              <a:t>hello</a:t>
            </a:r>
            <a:r>
              <a:rPr lang="en-US" sz="2400">
                <a:latin typeface="Gill Sans MT" pitchFamily="34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highlights of the course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Time-bounded Turing Machines</a:t>
            </a:r>
          </a:p>
          <a:p>
            <a:pPr lvl="1"/>
            <a:r>
              <a:rPr lang="en-US" dirty="0" smtClean="0"/>
              <a:t>Many problems are possible to solve on a computer </a:t>
            </a:r>
            <a:r>
              <a:rPr lang="en-US" dirty="0" smtClean="0">
                <a:solidFill>
                  <a:schemeClr val="accent2"/>
                </a:solidFill>
              </a:rPr>
              <a:t>in principle</a:t>
            </a:r>
            <a:r>
              <a:rPr lang="en-US" dirty="0" smtClean="0"/>
              <a:t>, but take too much time in practice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Traveling salesman</a:t>
            </a:r>
            <a:r>
              <a:rPr lang="en-US" dirty="0" smtClean="0"/>
              <a:t>: Given a list of cities, find the </a:t>
            </a:r>
            <a:r>
              <a:rPr lang="en-US" dirty="0" smtClean="0">
                <a:solidFill>
                  <a:schemeClr val="accent2"/>
                </a:solidFill>
              </a:rPr>
              <a:t>shortest way</a:t>
            </a:r>
            <a:r>
              <a:rPr lang="en-US" dirty="0" smtClean="0"/>
              <a:t> to visit them and come back home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Easy in principle: Try the cities in </a:t>
            </a:r>
            <a:r>
              <a:rPr lang="en-US" dirty="0" smtClean="0">
                <a:solidFill>
                  <a:schemeClr val="accent2"/>
                </a:solidFill>
              </a:rPr>
              <a:t>every possible order</a:t>
            </a:r>
          </a:p>
          <a:p>
            <a:pPr lvl="1"/>
            <a:r>
              <a:rPr lang="en-US" dirty="0" smtClean="0"/>
              <a:t>Hard in practice: For 100 cities, this would take </a:t>
            </a:r>
            <a:r>
              <a:rPr lang="en-US" dirty="0" smtClean="0">
                <a:solidFill>
                  <a:schemeClr val="accent2"/>
                </a:solidFill>
              </a:rPr>
              <a:t>100+ years</a:t>
            </a:r>
            <a:r>
              <a:rPr lang="en-US" dirty="0" smtClean="0"/>
              <a:t> even on the fastest computer!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4645025" y="470852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716463" y="3627438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5148263" y="4348163"/>
            <a:ext cx="71437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4068763" y="420370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4500563" y="44926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4495800" y="4724400"/>
            <a:ext cx="3225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D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716463" y="3411538"/>
            <a:ext cx="2952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B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132388" y="4114800"/>
            <a:ext cx="2984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Garamond" pitchFamily="18" charset="0"/>
              </a:rPr>
              <a:t>C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962400" y="3962400"/>
            <a:ext cx="30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A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267200" y="4419600"/>
            <a:ext cx="303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E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V="1">
            <a:off x="4716463" y="4419600"/>
            <a:ext cx="4318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H="1" flipV="1">
            <a:off x="4789488" y="3700463"/>
            <a:ext cx="3587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H="1">
            <a:off x="4140200" y="3700463"/>
            <a:ext cx="5762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H="1">
            <a:off x="3565525" y="42767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3492500" y="4276725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3565525" y="4348163"/>
            <a:ext cx="935038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4573588" y="4564063"/>
            <a:ext cx="714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3200400" y="4114800"/>
            <a:ext cx="2856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F</a:t>
            </a:r>
            <a:endParaRPr lang="en-US" sz="14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Preliminaries of automata theory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do we formalize the question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First, we need a formal way of describing the problems that we are interested in solving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195513" y="2060575"/>
            <a:ext cx="4786312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Can </a:t>
            </a:r>
            <a:r>
              <a:rPr lang="en-US" sz="2800">
                <a:solidFill>
                  <a:schemeClr val="accent2"/>
                </a:solidFill>
                <a:latin typeface="Gill Sans MT" pitchFamily="34" charset="0"/>
              </a:rPr>
              <a:t>device A</a:t>
            </a:r>
            <a:r>
              <a:rPr lang="en-US" sz="2800">
                <a:latin typeface="Gill Sans MT" pitchFamily="34" charset="0"/>
              </a:rPr>
              <a:t> solve </a:t>
            </a:r>
            <a:r>
              <a:rPr lang="en-US" sz="2800">
                <a:solidFill>
                  <a:schemeClr val="accent2"/>
                </a:solidFill>
                <a:latin typeface="Gill Sans MT" pitchFamily="34" charset="0"/>
              </a:rPr>
              <a:t>problem B</a:t>
            </a:r>
            <a:r>
              <a:rPr lang="en-US" sz="2800">
                <a:latin typeface="Gill Sans MT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Examples of problems we will consider</a:t>
            </a:r>
          </a:p>
          <a:p>
            <a:pPr lvl="1"/>
            <a:r>
              <a:rPr lang="en-US" dirty="0" smtClean="0"/>
              <a:t>Given a </a:t>
            </a:r>
            <a:r>
              <a:rPr lang="en-US" dirty="0" smtClean="0">
                <a:solidFill>
                  <a:schemeClr val="accent2"/>
                </a:solidFill>
              </a:rPr>
              <a:t>word</a:t>
            </a:r>
            <a:r>
              <a:rPr lang="en-US" dirty="0" smtClean="0"/>
              <a:t> </a:t>
            </a:r>
            <a:r>
              <a:rPr lang="en-US" i="1" dirty="0" smtClean="0">
                <a:latin typeface="Garamond" pitchFamily="18" charset="0"/>
              </a:rPr>
              <a:t>s</a:t>
            </a:r>
            <a:r>
              <a:rPr lang="en-US" dirty="0" smtClean="0"/>
              <a:t>, does it contain the sub word “mount”?</a:t>
            </a:r>
          </a:p>
          <a:p>
            <a:pPr lvl="1"/>
            <a:r>
              <a:rPr lang="en-US" dirty="0" smtClean="0"/>
              <a:t>Given a </a:t>
            </a:r>
            <a:r>
              <a:rPr lang="en-US" dirty="0" smtClean="0">
                <a:solidFill>
                  <a:schemeClr val="accent2"/>
                </a:solidFill>
              </a:rPr>
              <a:t>number</a:t>
            </a:r>
            <a:r>
              <a:rPr lang="en-US" dirty="0" smtClean="0"/>
              <a:t> </a:t>
            </a:r>
            <a:r>
              <a:rPr lang="en-US" i="1" dirty="0" smtClean="0">
                <a:latin typeface="Garamond" pitchFamily="18" charset="0"/>
              </a:rPr>
              <a:t>n</a:t>
            </a:r>
            <a:r>
              <a:rPr lang="en-US" dirty="0" smtClean="0"/>
              <a:t>, is it divisible by 7?</a:t>
            </a:r>
          </a:p>
          <a:p>
            <a:pPr lvl="1"/>
            <a:r>
              <a:rPr lang="en-US" dirty="0" smtClean="0"/>
              <a:t>Given a </a:t>
            </a:r>
            <a:r>
              <a:rPr lang="en-US" dirty="0" smtClean="0">
                <a:solidFill>
                  <a:schemeClr val="accent2"/>
                </a:solidFill>
              </a:rPr>
              <a:t>pair of words</a:t>
            </a:r>
            <a:r>
              <a:rPr lang="en-US" dirty="0" smtClean="0"/>
              <a:t> </a:t>
            </a:r>
            <a:r>
              <a:rPr lang="en-US" i="1" dirty="0" smtClean="0">
                <a:latin typeface="Garamond" pitchFamily="18" charset="0"/>
              </a:rPr>
              <a:t>s</a:t>
            </a:r>
            <a:r>
              <a:rPr lang="en-US" dirty="0" smtClean="0"/>
              <a:t> and </a:t>
            </a:r>
            <a:r>
              <a:rPr lang="en-US" i="1" dirty="0" smtClean="0">
                <a:latin typeface="Garamond" pitchFamily="18" charset="0"/>
              </a:rPr>
              <a:t>t</a:t>
            </a:r>
            <a:r>
              <a:rPr lang="en-US" dirty="0" smtClean="0"/>
              <a:t>, are they the same?</a:t>
            </a:r>
          </a:p>
          <a:p>
            <a:pPr lvl="1"/>
            <a:r>
              <a:rPr lang="en-US" dirty="0" smtClean="0"/>
              <a:t>Given an expression with brackets, e.g. </a:t>
            </a:r>
            <a:r>
              <a:rPr lang="en-US" dirty="0" smtClean="0">
                <a:latin typeface="Courier New" pitchFamily="49" charset="0"/>
              </a:rPr>
              <a:t>(()())</a:t>
            </a:r>
            <a:r>
              <a:rPr lang="en-US" dirty="0" smtClean="0"/>
              <a:t>, does every left bracket match with a subsequent right bracket?</a:t>
            </a:r>
          </a:p>
          <a:p>
            <a:r>
              <a:rPr lang="en-US" dirty="0" smtClean="0"/>
              <a:t>All of these have “yes/no” answers.  </a:t>
            </a:r>
          </a:p>
          <a:p>
            <a:r>
              <a:rPr lang="en-US" dirty="0" smtClean="0"/>
              <a:t>Optimization / </a:t>
            </a:r>
            <a:r>
              <a:rPr lang="en-US" i="1" u="sng" dirty="0" smtClean="0"/>
              <a:t>Decision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Alphabets and strings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353425" cy="3168650"/>
          </a:xfrm>
        </p:spPr>
        <p:txBody>
          <a:bodyPr>
            <a:normAutofit fontScale="92500"/>
          </a:bodyPr>
          <a:lstStyle/>
          <a:p>
            <a:r>
              <a:rPr lang="en-US" smtClean="0"/>
              <a:t>A common way to talk about words, number, pairs of words, etc. is by representing them as </a:t>
            </a:r>
            <a:r>
              <a:rPr lang="en-US" smtClean="0">
                <a:solidFill>
                  <a:schemeClr val="accent2"/>
                </a:solidFill>
              </a:rPr>
              <a:t>strings</a:t>
            </a:r>
            <a:endParaRPr lang="en-US" smtClean="0"/>
          </a:p>
          <a:p>
            <a:r>
              <a:rPr lang="en-US" smtClean="0"/>
              <a:t>To define strings, we start with an </a:t>
            </a:r>
            <a:r>
              <a:rPr lang="en-US" smtClean="0">
                <a:solidFill>
                  <a:schemeClr val="accent2"/>
                </a:solidFill>
              </a:rPr>
              <a:t>alphabet</a:t>
            </a:r>
          </a:p>
          <a:p>
            <a:pPr lvl="1"/>
            <a:endParaRPr lang="en-US" smtClean="0">
              <a:solidFill>
                <a:schemeClr val="accent2"/>
              </a:solidFill>
            </a:endParaRPr>
          </a:p>
          <a:p>
            <a:pPr lvl="1"/>
            <a:endParaRPr lang="en-US" smtClean="0"/>
          </a:p>
          <a:p>
            <a:r>
              <a:rPr lang="en-US" smtClean="0"/>
              <a:t>Examples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712913" y="2981325"/>
            <a:ext cx="5767387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>
                <a:latin typeface="Gill Sans MT" pitchFamily="34" charset="0"/>
              </a:rPr>
              <a:t>An </a:t>
            </a:r>
            <a:r>
              <a:rPr lang="en-US" sz="2800">
                <a:solidFill>
                  <a:schemeClr val="accent2"/>
                </a:solidFill>
                <a:latin typeface="Gill Sans MT" pitchFamily="34" charset="0"/>
              </a:rPr>
              <a:t>alphabet</a:t>
            </a:r>
            <a:r>
              <a:rPr lang="en-US" sz="2800">
                <a:latin typeface="Gill Sans MT" pitchFamily="34" charset="0"/>
              </a:rPr>
              <a:t> is a finite set of symbols.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403350" y="4292600"/>
            <a:ext cx="6446838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-25000">
                <a:latin typeface="Garamond" pitchFamily="18" charset="0"/>
              </a:rPr>
              <a:t>1</a:t>
            </a:r>
            <a:r>
              <a:rPr lang="en-US" sz="2400">
                <a:latin typeface="Garamond" pitchFamily="18" charset="0"/>
              </a:rPr>
              <a:t> = {a, b, c, d, …, z}</a:t>
            </a:r>
            <a:r>
              <a:rPr lang="en-US" sz="2400">
                <a:latin typeface="Gill Sans MT" pitchFamily="34" charset="0"/>
              </a:rPr>
              <a:t>: the set of letters in English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-25000">
                <a:latin typeface="Garamond" pitchFamily="18" charset="0"/>
              </a:rPr>
              <a:t>2</a:t>
            </a:r>
            <a:r>
              <a:rPr lang="en-US" sz="2400">
                <a:latin typeface="Garamond" pitchFamily="18" charset="0"/>
              </a:rPr>
              <a:t> = {0, 1, …, 9}</a:t>
            </a:r>
            <a:r>
              <a:rPr lang="en-US" sz="2400">
                <a:latin typeface="Gill Sans MT" pitchFamily="34" charset="0"/>
              </a:rPr>
              <a:t>: the set of (base 10) digits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-25000">
                <a:latin typeface="Garamond" pitchFamily="18" charset="0"/>
              </a:rPr>
              <a:t>3</a:t>
            </a:r>
            <a:r>
              <a:rPr lang="en-US" sz="2400">
                <a:latin typeface="Gill Sans MT" pitchFamily="34" charset="0"/>
              </a:rPr>
              <a:t> </a:t>
            </a:r>
            <a:r>
              <a:rPr lang="en-US" sz="2400">
                <a:latin typeface="Garamond" pitchFamily="18" charset="0"/>
              </a:rPr>
              <a:t>= {a, b, …, z, #}</a:t>
            </a:r>
            <a:r>
              <a:rPr lang="en-US" sz="2400">
                <a:latin typeface="Gill Sans MT" pitchFamily="34" charset="0"/>
              </a:rPr>
              <a:t>: the set of letters plus the </a:t>
            </a:r>
            <a:br>
              <a:rPr lang="en-US" sz="2400">
                <a:latin typeface="Gill Sans MT" pitchFamily="34" charset="0"/>
              </a:rPr>
            </a:br>
            <a:r>
              <a:rPr lang="en-US" sz="2400">
                <a:latin typeface="Gill Sans MT" pitchFamily="34" charset="0"/>
              </a:rPr>
              <a:t>			special symbol </a:t>
            </a:r>
            <a:r>
              <a:rPr lang="en-US" sz="2400">
                <a:latin typeface="Garamond" pitchFamily="18" charset="0"/>
              </a:rPr>
              <a:t>#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-25000">
                <a:latin typeface="Garamond" pitchFamily="18" charset="0"/>
              </a:rPr>
              <a:t>4</a:t>
            </a:r>
            <a:r>
              <a:rPr lang="en-US" sz="2400">
                <a:latin typeface="Garamond" pitchFamily="18" charset="0"/>
              </a:rPr>
              <a:t> = {</a:t>
            </a:r>
            <a:r>
              <a:rPr lang="en-US" sz="2400">
                <a:latin typeface="Courier New" pitchFamily="49" charset="0"/>
              </a:rPr>
              <a:t>(</a:t>
            </a:r>
            <a:r>
              <a:rPr lang="en-US" sz="2400">
                <a:latin typeface="Garamond" pitchFamily="18" charset="0"/>
              </a:rPr>
              <a:t>, </a:t>
            </a:r>
            <a:r>
              <a:rPr lang="en-US" sz="2400">
                <a:latin typeface="Courier New" pitchFamily="49" charset="0"/>
              </a:rPr>
              <a:t>)</a:t>
            </a:r>
            <a:r>
              <a:rPr lang="en-US" sz="2400">
                <a:latin typeface="Garamond" pitchFamily="18" charset="0"/>
              </a:rPr>
              <a:t>}</a:t>
            </a:r>
            <a:r>
              <a:rPr lang="en-US" sz="2400">
                <a:latin typeface="Gill Sans MT" pitchFamily="34" charset="0"/>
              </a:rPr>
              <a:t>: the set of open and closed brackets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852738"/>
            <a:ext cx="8353425" cy="1296987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solidFill>
                  <a:schemeClr val="accent2"/>
                </a:solidFill>
              </a:rPr>
              <a:t>empty string</a:t>
            </a:r>
            <a:r>
              <a:rPr lang="en-US" smtClean="0"/>
              <a:t> will be denoted by </a:t>
            </a:r>
            <a:r>
              <a:rPr lang="en-US" smtClean="0">
                <a:latin typeface="Symbol" pitchFamily="18" charset="2"/>
              </a:rPr>
              <a:t>e</a:t>
            </a:r>
          </a:p>
          <a:p>
            <a:r>
              <a:rPr lang="en-US" smtClean="0"/>
              <a:t>Examples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187450" y="1341438"/>
            <a:ext cx="6761163" cy="946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A </a:t>
            </a:r>
            <a:r>
              <a:rPr lang="en-US" sz="2800">
                <a:solidFill>
                  <a:schemeClr val="accent2"/>
                </a:solidFill>
                <a:latin typeface="Gill Sans MT" pitchFamily="34" charset="0"/>
              </a:rPr>
              <a:t>string</a:t>
            </a:r>
            <a:r>
              <a:rPr lang="en-US" sz="2800">
                <a:latin typeface="Gill Sans MT" pitchFamily="34" charset="0"/>
              </a:rPr>
              <a:t> over alphabet </a:t>
            </a:r>
            <a:r>
              <a:rPr lang="en-US" sz="2800">
                <a:latin typeface="Symbol" pitchFamily="18" charset="2"/>
              </a:rPr>
              <a:t>S</a:t>
            </a:r>
            <a:r>
              <a:rPr lang="en-US" sz="2800">
                <a:latin typeface="Gill Sans MT" pitchFamily="34" charset="0"/>
              </a:rPr>
              <a:t> is a finite sequence</a:t>
            </a:r>
            <a:br>
              <a:rPr lang="en-US" sz="2800">
                <a:latin typeface="Gill Sans MT" pitchFamily="34" charset="0"/>
              </a:rPr>
            </a:br>
            <a:r>
              <a:rPr lang="en-US" sz="2800">
                <a:latin typeface="Gill Sans MT" pitchFamily="34" charset="0"/>
              </a:rPr>
              <a:t>of symbols in </a:t>
            </a:r>
            <a:r>
              <a:rPr lang="en-US" sz="2800">
                <a:latin typeface="Symbol" pitchFamily="18" charset="2"/>
              </a:rPr>
              <a:t>S</a:t>
            </a:r>
            <a:r>
              <a:rPr lang="en-US" sz="2800">
                <a:latin typeface="Gill Sans MT" pitchFamily="34" charset="0"/>
              </a:rPr>
              <a:t>.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908175" y="4178300"/>
            <a:ext cx="5507038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Garamond" pitchFamily="18" charset="0"/>
              </a:rPr>
              <a:t>abfbz </a:t>
            </a:r>
            <a:r>
              <a:rPr lang="en-US" sz="2400">
                <a:latin typeface="Gill Sans MT" pitchFamily="34" charset="0"/>
              </a:rPr>
              <a:t>is a string over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-25000">
                <a:latin typeface="Garamond" pitchFamily="18" charset="0"/>
              </a:rPr>
              <a:t>1</a:t>
            </a:r>
            <a:r>
              <a:rPr lang="en-US" sz="2400">
                <a:latin typeface="Garamond" pitchFamily="18" charset="0"/>
              </a:rPr>
              <a:t> = {a, b, c, d, …, z}</a:t>
            </a:r>
            <a:endParaRPr lang="en-US" sz="2400">
              <a:latin typeface="Gill Sans MT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>
                <a:latin typeface="Garamond" pitchFamily="18" charset="0"/>
              </a:rPr>
              <a:t>9021 </a:t>
            </a:r>
            <a:r>
              <a:rPr lang="en-US" sz="2400">
                <a:latin typeface="Gill Sans MT" pitchFamily="34" charset="0"/>
              </a:rPr>
              <a:t>is a string over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-25000">
                <a:latin typeface="Garamond" pitchFamily="18" charset="0"/>
              </a:rPr>
              <a:t>2</a:t>
            </a:r>
            <a:r>
              <a:rPr lang="en-US" sz="2400">
                <a:latin typeface="Garamond" pitchFamily="18" charset="0"/>
              </a:rPr>
              <a:t> = {0, 1, …, 9}</a:t>
            </a:r>
            <a:endParaRPr lang="en-US" sz="2400">
              <a:latin typeface="Gill Sans MT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>
                <a:latin typeface="Garamond" pitchFamily="18" charset="0"/>
              </a:rPr>
              <a:t>ab#bc </a:t>
            </a:r>
            <a:r>
              <a:rPr lang="en-US" sz="2400">
                <a:latin typeface="Gill Sans MT" pitchFamily="34" charset="0"/>
              </a:rPr>
              <a:t>is a string over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-25000">
                <a:latin typeface="Garamond" pitchFamily="18" charset="0"/>
              </a:rPr>
              <a:t>3</a:t>
            </a:r>
            <a:r>
              <a:rPr lang="en-US" sz="2400">
                <a:latin typeface="Gill Sans MT" pitchFamily="34" charset="0"/>
              </a:rPr>
              <a:t> </a:t>
            </a:r>
            <a:r>
              <a:rPr lang="en-US" sz="2400">
                <a:latin typeface="Garamond" pitchFamily="18" charset="0"/>
              </a:rPr>
              <a:t>= {a, b, …, z, #}</a:t>
            </a:r>
          </a:p>
          <a:p>
            <a:pPr>
              <a:spcBef>
                <a:spcPct val="20000"/>
              </a:spcBef>
            </a:pPr>
            <a:r>
              <a:rPr lang="en-US" sz="2400">
                <a:latin typeface="Garamond" pitchFamily="18" charset="0"/>
              </a:rPr>
              <a:t>))()(() </a:t>
            </a:r>
            <a:r>
              <a:rPr lang="en-US" sz="2400">
                <a:latin typeface="Gill Sans MT" pitchFamily="34" charset="0"/>
              </a:rPr>
              <a:t>is a string over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-25000">
                <a:latin typeface="Garamond" pitchFamily="18" charset="0"/>
              </a:rPr>
              <a:t>4</a:t>
            </a:r>
            <a:r>
              <a:rPr lang="en-US" sz="2400">
                <a:latin typeface="Garamond" pitchFamily="18" charset="0"/>
              </a:rPr>
              <a:t> = {</a:t>
            </a:r>
            <a:r>
              <a:rPr lang="en-US" sz="2400">
                <a:latin typeface="Courier New" pitchFamily="49" charset="0"/>
              </a:rPr>
              <a:t>(</a:t>
            </a:r>
            <a:r>
              <a:rPr lang="en-US" sz="2400">
                <a:latin typeface="Garamond" pitchFamily="18" charset="0"/>
              </a:rPr>
              <a:t>, </a:t>
            </a:r>
            <a:r>
              <a:rPr lang="en-US" sz="2400">
                <a:latin typeface="Courier New" pitchFamily="49" charset="0"/>
              </a:rPr>
              <a:t>)</a:t>
            </a:r>
            <a:r>
              <a:rPr lang="en-US" sz="2400">
                <a:latin typeface="Garamond" pitchFamily="18" charset="0"/>
              </a:rPr>
              <a:t>}</a:t>
            </a:r>
            <a:endParaRPr lang="en-US" sz="240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8353425" cy="1008063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Languages can be used to describe problems with “yes/no” answers, for example: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062038" y="1347788"/>
            <a:ext cx="7181850" cy="5191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A </a:t>
            </a:r>
            <a:r>
              <a:rPr lang="en-US" sz="2800">
                <a:solidFill>
                  <a:schemeClr val="accent2"/>
                </a:solidFill>
                <a:latin typeface="Gill Sans MT" pitchFamily="34" charset="0"/>
              </a:rPr>
              <a:t>language </a:t>
            </a:r>
            <a:r>
              <a:rPr lang="en-US" sz="2800">
                <a:latin typeface="Gill Sans MT" pitchFamily="34" charset="0"/>
              </a:rPr>
              <a:t>is a set of strings over an alphabet.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09600" y="3221038"/>
            <a:ext cx="8382000" cy="32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i="1" dirty="0">
                <a:latin typeface="Garamond" pitchFamily="18" charset="0"/>
              </a:rPr>
              <a:t>L</a:t>
            </a:r>
            <a:r>
              <a:rPr lang="en-US" sz="2400" baseline="-25000" dirty="0">
                <a:latin typeface="Garamond" pitchFamily="18" charset="0"/>
              </a:rPr>
              <a:t>1</a:t>
            </a:r>
            <a:r>
              <a:rPr lang="en-US" sz="2400" dirty="0">
                <a:latin typeface="Garamond" pitchFamily="18" charset="0"/>
              </a:rPr>
              <a:t> = 	</a:t>
            </a:r>
            <a:r>
              <a:rPr lang="en-US" sz="2400" dirty="0">
                <a:latin typeface="Gill Sans MT" pitchFamily="34" charset="0"/>
              </a:rPr>
              <a:t>The set of all strings over </a:t>
            </a:r>
            <a:r>
              <a:rPr lang="en-US" sz="2400" dirty="0">
                <a:latin typeface="Symbol" pitchFamily="18" charset="2"/>
              </a:rPr>
              <a:t>S</a:t>
            </a:r>
            <a:r>
              <a:rPr lang="en-US" sz="2400" baseline="-25000" dirty="0">
                <a:latin typeface="Garamond" pitchFamily="18" charset="0"/>
              </a:rPr>
              <a:t>1</a:t>
            </a:r>
            <a:r>
              <a:rPr lang="en-US" sz="2400" dirty="0">
                <a:latin typeface="Gill Sans MT" pitchFamily="34" charset="0"/>
              </a:rPr>
              <a:t> that contain</a:t>
            </a:r>
            <a:br>
              <a:rPr lang="en-US" sz="2400" dirty="0">
                <a:latin typeface="Gill Sans MT" pitchFamily="34" charset="0"/>
              </a:rPr>
            </a:br>
            <a:r>
              <a:rPr lang="en-US" sz="2400" dirty="0">
                <a:latin typeface="Gill Sans MT" pitchFamily="34" charset="0"/>
              </a:rPr>
              <a:t>	the substring </a:t>
            </a:r>
            <a:r>
              <a:rPr lang="en-US" sz="2400" dirty="0" smtClean="0">
                <a:latin typeface="Garamond" pitchFamily="18" charset="0"/>
              </a:rPr>
              <a:t>“mount”</a:t>
            </a:r>
            <a:endParaRPr lang="en-US" sz="2400" dirty="0">
              <a:latin typeface="Garamond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400" i="1" dirty="0">
                <a:latin typeface="Garamond" pitchFamily="18" charset="0"/>
              </a:rPr>
              <a:t>L</a:t>
            </a:r>
            <a:r>
              <a:rPr lang="en-US" sz="2400" baseline="-25000" dirty="0">
                <a:latin typeface="Garamond" pitchFamily="18" charset="0"/>
              </a:rPr>
              <a:t>2</a:t>
            </a:r>
            <a:r>
              <a:rPr lang="en-US" sz="2400" dirty="0">
                <a:latin typeface="Garamond" pitchFamily="18" charset="0"/>
              </a:rPr>
              <a:t> = 	</a:t>
            </a:r>
            <a:r>
              <a:rPr lang="en-US" sz="2400" dirty="0">
                <a:latin typeface="Gill Sans MT" pitchFamily="34" charset="0"/>
              </a:rPr>
              <a:t>The set of all strings over </a:t>
            </a:r>
            <a:r>
              <a:rPr lang="en-US" sz="2400" dirty="0">
                <a:latin typeface="Symbol" pitchFamily="18" charset="2"/>
              </a:rPr>
              <a:t>S</a:t>
            </a:r>
            <a:r>
              <a:rPr lang="en-US" sz="2400" baseline="-25000" dirty="0">
                <a:latin typeface="Garamond" pitchFamily="18" charset="0"/>
              </a:rPr>
              <a:t>2</a:t>
            </a:r>
            <a:r>
              <a:rPr lang="en-US" sz="2400" dirty="0">
                <a:latin typeface="Gill Sans MT" pitchFamily="34" charset="0"/>
              </a:rPr>
              <a:t> that are divisible by 7</a:t>
            </a:r>
            <a:br>
              <a:rPr lang="en-US" sz="2400" dirty="0">
                <a:latin typeface="Gill Sans MT" pitchFamily="34" charset="0"/>
              </a:rPr>
            </a:br>
            <a:r>
              <a:rPr lang="en-US" sz="2400" dirty="0">
                <a:latin typeface="Gill Sans MT" pitchFamily="34" charset="0"/>
              </a:rPr>
              <a:t>    </a:t>
            </a:r>
            <a:r>
              <a:rPr lang="en-US" sz="2400" dirty="0">
                <a:latin typeface="Garamond" pitchFamily="18" charset="0"/>
              </a:rPr>
              <a:t> =	{7, 14, 21, …}</a:t>
            </a:r>
          </a:p>
          <a:p>
            <a:pPr>
              <a:spcBef>
                <a:spcPct val="20000"/>
              </a:spcBef>
            </a:pPr>
            <a:r>
              <a:rPr lang="en-US" sz="2400" i="1" dirty="0">
                <a:latin typeface="Garamond" pitchFamily="18" charset="0"/>
              </a:rPr>
              <a:t>L</a:t>
            </a:r>
            <a:r>
              <a:rPr lang="en-US" sz="2400" baseline="-25000" dirty="0">
                <a:latin typeface="Garamond" pitchFamily="18" charset="0"/>
              </a:rPr>
              <a:t>3</a:t>
            </a:r>
            <a:r>
              <a:rPr lang="en-US" sz="2400" dirty="0">
                <a:latin typeface="Garamond" pitchFamily="18" charset="0"/>
              </a:rPr>
              <a:t> = 	</a:t>
            </a:r>
            <a:r>
              <a:rPr lang="en-US" sz="2400" dirty="0">
                <a:latin typeface="Gill Sans MT" pitchFamily="34" charset="0"/>
              </a:rPr>
              <a:t>The set of all strings of the form </a:t>
            </a:r>
            <a:r>
              <a:rPr lang="en-US" sz="2400" dirty="0" err="1">
                <a:latin typeface="Garamond" pitchFamily="18" charset="0"/>
              </a:rPr>
              <a:t>s#s</a:t>
            </a:r>
            <a:r>
              <a:rPr lang="en-US" sz="2400" dirty="0">
                <a:latin typeface="Gill Sans MT" pitchFamily="34" charset="0"/>
              </a:rPr>
              <a:t> where s is any</a:t>
            </a:r>
            <a:br>
              <a:rPr lang="en-US" sz="2400" dirty="0">
                <a:latin typeface="Gill Sans MT" pitchFamily="34" charset="0"/>
              </a:rPr>
            </a:br>
            <a:r>
              <a:rPr lang="en-US" sz="2400" dirty="0">
                <a:latin typeface="Gill Sans MT" pitchFamily="34" charset="0"/>
              </a:rPr>
              <a:t>	string over </a:t>
            </a:r>
            <a:r>
              <a:rPr lang="en-US" sz="2400" dirty="0">
                <a:latin typeface="Garamond" pitchFamily="18" charset="0"/>
              </a:rPr>
              <a:t>{a, b, …, z}</a:t>
            </a:r>
          </a:p>
          <a:p>
            <a:pPr>
              <a:spcBef>
                <a:spcPct val="20000"/>
              </a:spcBef>
            </a:pPr>
            <a:r>
              <a:rPr lang="en-US" sz="2400" i="1" dirty="0">
                <a:latin typeface="Garamond" pitchFamily="18" charset="0"/>
              </a:rPr>
              <a:t>L</a:t>
            </a:r>
            <a:r>
              <a:rPr lang="en-US" sz="2400" baseline="-25000" dirty="0">
                <a:latin typeface="Garamond" pitchFamily="18" charset="0"/>
              </a:rPr>
              <a:t>4</a:t>
            </a:r>
            <a:r>
              <a:rPr lang="en-US" sz="2400" dirty="0">
                <a:latin typeface="Garamond" pitchFamily="18" charset="0"/>
              </a:rPr>
              <a:t> = 	</a:t>
            </a:r>
            <a:r>
              <a:rPr lang="en-US" sz="2400" dirty="0">
                <a:latin typeface="Gill Sans MT" pitchFamily="34" charset="0"/>
              </a:rPr>
              <a:t>The set of all strings over </a:t>
            </a:r>
            <a:r>
              <a:rPr lang="en-US" sz="2400" dirty="0">
                <a:latin typeface="Symbol" pitchFamily="18" charset="2"/>
              </a:rPr>
              <a:t>S</a:t>
            </a:r>
            <a:r>
              <a:rPr lang="en-US" sz="2400" baseline="-25000" dirty="0">
                <a:latin typeface="Garamond" pitchFamily="18" charset="0"/>
              </a:rPr>
              <a:t>4 </a:t>
            </a:r>
            <a:r>
              <a:rPr lang="en-US" sz="2400" dirty="0">
                <a:latin typeface="Gill Sans MT" pitchFamily="34" charset="0"/>
              </a:rPr>
              <a:t>where every 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>
                <a:latin typeface="Gill Sans MT" pitchFamily="34" charset="0"/>
              </a:rPr>
              <a:t> can be</a:t>
            </a:r>
            <a:br>
              <a:rPr lang="en-US" sz="2400" dirty="0">
                <a:latin typeface="Gill Sans MT" pitchFamily="34" charset="0"/>
              </a:rPr>
            </a:br>
            <a:r>
              <a:rPr lang="en-US" sz="2400" dirty="0">
                <a:latin typeface="Gill Sans MT" pitchFamily="34" charset="0"/>
              </a:rPr>
              <a:t>	matched with a subsequent </a:t>
            </a:r>
            <a:r>
              <a:rPr lang="en-US" sz="2400" dirty="0"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468313" y="2882900"/>
            <a:ext cx="8207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latin typeface="Gill Sans MT" pitchFamily="34" charset="0"/>
              </a:rPr>
              <a:t>Finite Automata</a:t>
            </a:r>
          </a:p>
        </p:txBody>
      </p:sp>
      <p:sp>
        <p:nvSpPr>
          <p:cNvPr id="20483" name="Line 5"/>
          <p:cNvSpPr>
            <a:spLocks noChangeShapeType="1"/>
          </p:cNvSpPr>
          <p:nvPr/>
        </p:nvSpPr>
        <p:spPr bwMode="auto">
          <a:xfrm>
            <a:off x="395288" y="5949950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a finite automaton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068638"/>
            <a:ext cx="8353425" cy="3313112"/>
          </a:xfrm>
        </p:spPr>
        <p:txBody>
          <a:bodyPr>
            <a:normAutofit fontScale="92500"/>
          </a:bodyPr>
          <a:lstStyle/>
          <a:p>
            <a:r>
              <a:rPr lang="en-US" smtClean="0"/>
              <a:t>There are </a:t>
            </a:r>
            <a:r>
              <a:rPr lang="en-US" smtClean="0">
                <a:solidFill>
                  <a:schemeClr val="accent2"/>
                </a:solidFill>
              </a:rPr>
              <a:t>states</a:t>
            </a:r>
            <a:r>
              <a:rPr lang="en-US" smtClean="0"/>
              <a:t> </a:t>
            </a:r>
            <a:r>
              <a:rPr lang="en-US" smtClean="0">
                <a:latin typeface="Garamond" pitchFamily="18" charset="0"/>
              </a:rPr>
              <a:t>off</a:t>
            </a:r>
            <a:r>
              <a:rPr lang="en-US" smtClean="0"/>
              <a:t> and </a:t>
            </a:r>
            <a:r>
              <a:rPr lang="en-US" smtClean="0">
                <a:latin typeface="Garamond" pitchFamily="18" charset="0"/>
              </a:rPr>
              <a:t>on</a:t>
            </a:r>
            <a:r>
              <a:rPr lang="en-US" smtClean="0"/>
              <a:t>, the automaton </a:t>
            </a:r>
            <a:r>
              <a:rPr lang="en-US" smtClean="0">
                <a:solidFill>
                  <a:schemeClr val="accent2"/>
                </a:solidFill>
              </a:rPr>
              <a:t>starts</a:t>
            </a:r>
            <a:r>
              <a:rPr lang="en-US" smtClean="0"/>
              <a:t> in </a:t>
            </a:r>
            <a:r>
              <a:rPr lang="en-US" smtClean="0">
                <a:latin typeface="Garamond" pitchFamily="18" charset="0"/>
              </a:rPr>
              <a:t>off</a:t>
            </a:r>
            <a:r>
              <a:rPr lang="en-US" smtClean="0"/>
              <a:t> and tries to reach the </a:t>
            </a:r>
            <a:r>
              <a:rPr lang="en-US" smtClean="0">
                <a:solidFill>
                  <a:schemeClr val="accent2"/>
                </a:solidFill>
              </a:rPr>
              <a:t>“good state”</a:t>
            </a:r>
            <a:r>
              <a:rPr lang="en-US" smtClean="0"/>
              <a:t> </a:t>
            </a:r>
            <a:r>
              <a:rPr lang="en-US" smtClean="0">
                <a:latin typeface="Garamond" pitchFamily="18" charset="0"/>
              </a:rPr>
              <a:t>on</a:t>
            </a:r>
          </a:p>
          <a:p>
            <a:r>
              <a:rPr lang="en-US" smtClean="0"/>
              <a:t>What sequences of </a:t>
            </a:r>
            <a:r>
              <a:rPr lang="en-US" i="1" smtClean="0">
                <a:latin typeface="Garamond" pitchFamily="18" charset="0"/>
              </a:rPr>
              <a:t>f</a:t>
            </a:r>
            <a:r>
              <a:rPr lang="en-US" smtClean="0"/>
              <a:t>s lead to the good state?</a:t>
            </a:r>
          </a:p>
          <a:p>
            <a:r>
              <a:rPr lang="en-US" smtClean="0"/>
              <a:t>Answer: </a:t>
            </a:r>
            <a:r>
              <a:rPr lang="en-US" smtClean="0">
                <a:latin typeface="Garamond" pitchFamily="18" charset="0"/>
              </a:rPr>
              <a:t>{</a:t>
            </a:r>
            <a:r>
              <a:rPr lang="en-US" i="1" smtClean="0">
                <a:latin typeface="Garamond" pitchFamily="18" charset="0"/>
              </a:rPr>
              <a:t>f</a:t>
            </a:r>
            <a:r>
              <a:rPr lang="en-US" smtClean="0">
                <a:latin typeface="Garamond" pitchFamily="18" charset="0"/>
              </a:rPr>
              <a:t>, </a:t>
            </a:r>
            <a:r>
              <a:rPr lang="en-US" i="1" smtClean="0">
                <a:latin typeface="Garamond" pitchFamily="18" charset="0"/>
              </a:rPr>
              <a:t>fff</a:t>
            </a:r>
            <a:r>
              <a:rPr lang="en-US" smtClean="0">
                <a:latin typeface="Garamond" pitchFamily="18" charset="0"/>
              </a:rPr>
              <a:t>, </a:t>
            </a:r>
            <a:r>
              <a:rPr lang="en-US" i="1" smtClean="0">
                <a:latin typeface="Garamond" pitchFamily="18" charset="0"/>
              </a:rPr>
              <a:t>fffff</a:t>
            </a:r>
            <a:r>
              <a:rPr lang="en-US" smtClean="0">
                <a:latin typeface="Garamond" pitchFamily="18" charset="0"/>
              </a:rPr>
              <a:t>, …} = {</a:t>
            </a:r>
            <a:r>
              <a:rPr lang="en-US" i="1" smtClean="0">
                <a:latin typeface="Garamond" pitchFamily="18" charset="0"/>
              </a:rPr>
              <a:t>f </a:t>
            </a:r>
            <a:r>
              <a:rPr lang="en-US" i="1" baseline="30000" smtClean="0">
                <a:latin typeface="Garamond" pitchFamily="18" charset="0"/>
              </a:rPr>
              <a:t>n</a:t>
            </a:r>
            <a:r>
              <a:rPr lang="en-US" smtClean="0">
                <a:latin typeface="Garamond" pitchFamily="18" charset="0"/>
              </a:rPr>
              <a:t>: </a:t>
            </a:r>
            <a:r>
              <a:rPr lang="en-US" i="1" smtClean="0">
                <a:latin typeface="Garamond" pitchFamily="18" charset="0"/>
              </a:rPr>
              <a:t>n</a:t>
            </a:r>
            <a:r>
              <a:rPr lang="en-US" smtClean="0">
                <a:latin typeface="Garamond" pitchFamily="18" charset="0"/>
              </a:rPr>
              <a:t> </a:t>
            </a:r>
            <a:r>
              <a:rPr lang="en-US" smtClean="0"/>
              <a:t>is odd</a:t>
            </a:r>
            <a:r>
              <a:rPr lang="en-US" smtClean="0">
                <a:latin typeface="Garamond" pitchFamily="18" charset="0"/>
              </a:rPr>
              <a:t>}</a:t>
            </a:r>
          </a:p>
          <a:p>
            <a:r>
              <a:rPr lang="en-US" smtClean="0"/>
              <a:t>This is an </a:t>
            </a:r>
            <a:r>
              <a:rPr lang="en-US" smtClean="0">
                <a:solidFill>
                  <a:schemeClr val="accent2"/>
                </a:solidFill>
              </a:rPr>
              <a:t>example</a:t>
            </a:r>
            <a:r>
              <a:rPr lang="en-US" smtClean="0"/>
              <a:t> of a deterministic finite automaton over alphabet </a:t>
            </a:r>
            <a:r>
              <a:rPr lang="en-US" smtClean="0">
                <a:latin typeface="Garamond" pitchFamily="18" charset="0"/>
              </a:rPr>
              <a:t>{</a:t>
            </a:r>
            <a:r>
              <a:rPr lang="en-US" i="1" smtClean="0">
                <a:latin typeface="Garamond" pitchFamily="18" charset="0"/>
              </a:rPr>
              <a:t>f</a:t>
            </a:r>
            <a:r>
              <a:rPr lang="en-US" smtClean="0">
                <a:latin typeface="Garamond" pitchFamily="18" charset="0"/>
              </a:rPr>
              <a:t>}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2865438" y="187007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4618038" y="179387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Freeform 6"/>
          <p:cNvSpPr>
            <a:spLocks/>
          </p:cNvSpPr>
          <p:nvPr/>
        </p:nvSpPr>
        <p:spPr bwMode="auto">
          <a:xfrm>
            <a:off x="3398838" y="1844675"/>
            <a:ext cx="1295400" cy="1016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Freeform 7"/>
          <p:cNvSpPr>
            <a:spLocks/>
          </p:cNvSpPr>
          <p:nvPr/>
        </p:nvSpPr>
        <p:spPr bwMode="auto">
          <a:xfrm flipV="1">
            <a:off x="3475038" y="2314575"/>
            <a:ext cx="1295400" cy="1778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484438" y="21748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2952750" y="1989138"/>
            <a:ext cx="446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off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711700" y="1916113"/>
            <a:ext cx="415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on</a:t>
            </a:r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3956050" y="1477963"/>
            <a:ext cx="23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>
                <a:latin typeface="Garamond" pitchFamily="18" charset="0"/>
                <a:ea typeface="新細明體" pitchFamily="18" charset="-120"/>
              </a:rPr>
              <a:t>f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3940175" y="2490788"/>
            <a:ext cx="23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>
                <a:latin typeface="Garamond" pitchFamily="18" charset="0"/>
                <a:ea typeface="新細明體" pitchFamily="18" charset="-120"/>
              </a:rPr>
              <a:t>f</a:t>
            </a:r>
          </a:p>
        </p:txBody>
      </p:sp>
      <p:sp>
        <p:nvSpPr>
          <p:cNvPr id="21517" name="Oval 14"/>
          <p:cNvSpPr>
            <a:spLocks noChangeArrowheads="1"/>
          </p:cNvSpPr>
          <p:nvPr/>
        </p:nvSpPr>
        <p:spPr bwMode="auto">
          <a:xfrm>
            <a:off x="4675188" y="1844675"/>
            <a:ext cx="504825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What is automata theory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Automata theory is the study of </a:t>
            </a:r>
            <a:r>
              <a:rPr lang="en-US" dirty="0" smtClean="0">
                <a:solidFill>
                  <a:schemeClr val="accent2"/>
                </a:solidFill>
              </a:rPr>
              <a:t>abstract computational devices</a:t>
            </a:r>
          </a:p>
          <a:p>
            <a:r>
              <a:rPr lang="en-US" dirty="0" smtClean="0"/>
              <a:t>Abstract devices are (simplified) models of real computations </a:t>
            </a:r>
          </a:p>
          <a:p>
            <a:r>
              <a:rPr lang="en-US" dirty="0" smtClean="0"/>
              <a:t>Computations happen everywhere: On your laptop, on your cell phone, in nature, …</a:t>
            </a:r>
          </a:p>
          <a:p>
            <a:r>
              <a:rPr lang="en-US" dirty="0" smtClean="0"/>
              <a:t>Why do we need abstract models?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An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An automaton is defined as a System where energy, materials and information are transformed , transmitted and used for performing some function without direct participation of man. Examples are automatic machines, automatic packing machines, and automatic photo printing machines. </a:t>
            </a:r>
          </a:p>
          <a:p>
            <a:pPr algn="just"/>
            <a:r>
              <a:rPr lang="en-US" dirty="0" smtClean="0"/>
              <a:t>In computer science the term “automaton” means “discrete automaton” and is defined in more abstract way as follows: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Its Characteristics are: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Input (I1, I2, I3, I4,…., In) finite numbers of fixed value from the Input Alphabet ∑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 output (O1, O2, O3, …, On) Finite number of fixed value form Output O.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State: at any instance of time the automaton can be in one of the states q1, q2,…., qn.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State relation: the next state of an automaton at any instance of time is determined by the present state and the present input.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Output relation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762000"/>
            <a:ext cx="2057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81200" y="990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81200" y="1371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81200" y="1981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81200" y="2514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838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1230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1828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I4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57800" y="914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57800" y="1219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57800" y="1905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57800" y="2438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68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484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175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48400" y="2209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05200" y="990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52800" y="1981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q1, q2, q3, …, q4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Description of a finite automata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Analytically, a </a:t>
            </a:r>
            <a:r>
              <a:rPr lang="en-US" dirty="0" smtClean="0">
                <a:solidFill>
                  <a:schemeClr val="accent2"/>
                </a:solidFill>
              </a:rPr>
              <a:t> finite automaton</a:t>
            </a:r>
            <a:r>
              <a:rPr lang="en-US" dirty="0" smtClean="0"/>
              <a:t> (FA)  can be represented by 5-tuple </a:t>
            </a:r>
            <a:r>
              <a:rPr lang="en-US" dirty="0" smtClean="0">
                <a:latin typeface="Garamond" pitchFamily="18" charset="0"/>
              </a:rPr>
              <a:t>(</a:t>
            </a:r>
            <a:r>
              <a:rPr lang="en-US" i="1" dirty="0" smtClean="0">
                <a:latin typeface="Garamond" pitchFamily="18" charset="0"/>
              </a:rPr>
              <a:t>Q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>
                <a:latin typeface="Garamond" pitchFamily="18" charset="0"/>
              </a:rPr>
              <a:t>, q</a:t>
            </a:r>
            <a:r>
              <a:rPr lang="en-US" baseline="-25000" dirty="0" smtClean="0">
                <a:latin typeface="Garamond" pitchFamily="18" charset="0"/>
              </a:rPr>
              <a:t>0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en-US" i="1" dirty="0" smtClean="0">
                <a:latin typeface="Garamond" pitchFamily="18" charset="0"/>
              </a:rPr>
              <a:t>F</a:t>
            </a:r>
            <a:r>
              <a:rPr lang="en-US" dirty="0" smtClean="0">
                <a:latin typeface="Garamond" pitchFamily="18" charset="0"/>
              </a:rPr>
              <a:t>)</a:t>
            </a:r>
            <a:r>
              <a:rPr lang="en-US" dirty="0" smtClean="0"/>
              <a:t> where</a:t>
            </a:r>
          </a:p>
          <a:p>
            <a:pPr lvl="1"/>
            <a:r>
              <a:rPr lang="en-US" i="1" dirty="0" smtClean="0">
                <a:latin typeface="Garamond" pitchFamily="18" charset="0"/>
              </a:rPr>
              <a:t> Q</a:t>
            </a:r>
            <a:r>
              <a:rPr lang="en-US" dirty="0" smtClean="0"/>
              <a:t> is a finite  nonempty set of </a:t>
            </a:r>
            <a:r>
              <a:rPr lang="en-US" dirty="0" smtClean="0">
                <a:solidFill>
                  <a:schemeClr val="accent2"/>
                </a:solidFill>
              </a:rPr>
              <a:t>states;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dirty="0" smtClean="0"/>
              <a:t> is an finite nonempty set of input symbols called input </a:t>
            </a:r>
            <a:r>
              <a:rPr lang="en-US" dirty="0" smtClean="0">
                <a:solidFill>
                  <a:schemeClr val="accent2"/>
                </a:solidFill>
              </a:rPr>
              <a:t>alphabet;</a:t>
            </a:r>
          </a:p>
          <a:p>
            <a:pPr lvl="1"/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>
                <a:latin typeface="Garamond" pitchFamily="18" charset="0"/>
              </a:rPr>
              <a:t>: </a:t>
            </a:r>
            <a:r>
              <a:rPr lang="en-US" i="1" dirty="0" smtClean="0">
                <a:latin typeface="Garamond" pitchFamily="18" charset="0"/>
              </a:rPr>
              <a:t>Q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/>
              <a:t>×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dirty="0" smtClean="0">
                <a:latin typeface="Garamond" pitchFamily="18" charset="0"/>
              </a:rPr>
              <a:t> → </a:t>
            </a:r>
            <a:r>
              <a:rPr lang="en-US" i="1" dirty="0" smtClean="0">
                <a:latin typeface="Garamond" pitchFamily="18" charset="0"/>
              </a:rPr>
              <a:t>Q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2"/>
                </a:solidFill>
              </a:rPr>
              <a:t>transition function</a:t>
            </a:r>
          </a:p>
          <a:p>
            <a:pPr lvl="1"/>
            <a:r>
              <a:rPr lang="en-US" i="1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Garamond" pitchFamily="18" charset="0"/>
              </a:rPr>
              <a:t>q</a:t>
            </a:r>
            <a:r>
              <a:rPr lang="en-US" baseline="-25000" dirty="0" smtClean="0">
                <a:latin typeface="Garamond" pitchFamily="18" charset="0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Î</a:t>
            </a:r>
            <a:r>
              <a:rPr lang="en-US" dirty="0" smtClean="0">
                <a:latin typeface="MS Shell Dlg" charset="0"/>
              </a:rPr>
              <a:t> </a:t>
            </a:r>
            <a:r>
              <a:rPr lang="en-US" i="1" dirty="0" smtClean="0">
                <a:latin typeface="Garamond" pitchFamily="18" charset="0"/>
              </a:rPr>
              <a:t>Q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chemeClr val="accent2"/>
                </a:solidFill>
              </a:rPr>
              <a:t>initial state; and 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>
                <a:latin typeface="Garamond" pitchFamily="18" charset="0"/>
              </a:rPr>
              <a:t>F </a:t>
            </a:r>
            <a:r>
              <a:rPr lang="en-US" dirty="0" smtClean="0">
                <a:latin typeface="Symbol" pitchFamily="18" charset="2"/>
              </a:rPr>
              <a:t>Í</a:t>
            </a:r>
            <a:r>
              <a:rPr lang="en-US" dirty="0" smtClean="0"/>
              <a:t> </a:t>
            </a:r>
            <a:r>
              <a:rPr lang="en-US" i="1" dirty="0" smtClean="0">
                <a:latin typeface="Garamond" pitchFamily="18" charset="0"/>
              </a:rPr>
              <a:t>Q </a:t>
            </a:r>
            <a:r>
              <a:rPr lang="en-US" dirty="0" smtClean="0"/>
              <a:t>is a set of  final states. It is assumed </a:t>
            </a:r>
            <a:r>
              <a:rPr lang="en-US" dirty="0" err="1" smtClean="0"/>
              <a:t>thet</a:t>
            </a:r>
            <a:r>
              <a:rPr lang="en-US" dirty="0" smtClean="0"/>
              <a:t> there may be more than one final or </a:t>
            </a:r>
            <a:r>
              <a:rPr lang="en-US" dirty="0" smtClean="0">
                <a:solidFill>
                  <a:schemeClr val="accent2"/>
                </a:solidFill>
              </a:rPr>
              <a:t>accepting states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chemeClr val="accent2"/>
                </a:solidFill>
              </a:rPr>
              <a:t>final states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In diagrams, the accepting states will be denoted by double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Diagram of Finite Automata</a:t>
            </a:r>
          </a:p>
        </p:txBody>
      </p:sp>
      <p:sp>
        <p:nvSpPr>
          <p:cNvPr id="2969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85750" y="647700"/>
            <a:ext cx="8839200" cy="5867400"/>
          </a:xfrm>
        </p:spPr>
        <p:txBody>
          <a:bodyPr/>
          <a:lstStyle/>
          <a:p>
            <a:r>
              <a:rPr lang="en-US" sz="2800" smtClean="0"/>
              <a:t>The finite-state </a:t>
            </a:r>
            <a:r>
              <a:rPr lang="en-US" sz="2800" dirty="0" smtClean="0"/>
              <a:t>automaton connected to a Read/Write head.</a:t>
            </a:r>
          </a:p>
          <a:p>
            <a:r>
              <a:rPr lang="en-US" sz="2800" dirty="0" smtClean="0"/>
              <a:t>It has one tape which is divided into a number of cells. 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F158B1-2F38-4E05-827E-651CA3E817D2}" type="slidenum">
              <a:rPr lang="en-US" smtClean="0"/>
              <a:pPr/>
              <a:t>23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3200400"/>
          <a:ext cx="7696206" cy="371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9729"/>
                <a:gridCol w="549729"/>
                <a:gridCol w="549729"/>
                <a:gridCol w="549729"/>
                <a:gridCol w="549729"/>
                <a:gridCol w="549729"/>
                <a:gridCol w="549729"/>
                <a:gridCol w="549729"/>
                <a:gridCol w="549729"/>
                <a:gridCol w="549729"/>
                <a:gridCol w="549729"/>
                <a:gridCol w="549729"/>
                <a:gridCol w="549729"/>
                <a:gridCol w="549729"/>
              </a:tblGrid>
              <a:tr h="3714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a1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a2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a3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sp>
        <p:nvSpPr>
          <p:cNvPr id="29733" name="Up Arrow 5"/>
          <p:cNvSpPr>
            <a:spLocks noChangeArrowheads="1"/>
          </p:cNvSpPr>
          <p:nvPr/>
        </p:nvSpPr>
        <p:spPr bwMode="auto">
          <a:xfrm>
            <a:off x="3200400" y="3581400"/>
            <a:ext cx="381000" cy="990600"/>
          </a:xfrm>
          <a:prstGeom prst="up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Round Diagonal Corner Rectangle 6"/>
          <p:cNvSpPr/>
          <p:nvPr/>
        </p:nvSpPr>
        <p:spPr bwMode="auto">
          <a:xfrm>
            <a:off x="2057400" y="4572000"/>
            <a:ext cx="2667000" cy="1447800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9735" name="TextBox 7"/>
          <p:cNvSpPr txBox="1">
            <a:spLocks noChangeArrowheads="1"/>
          </p:cNvSpPr>
          <p:nvPr/>
        </p:nvSpPr>
        <p:spPr bwMode="auto">
          <a:xfrm>
            <a:off x="2209800" y="4724400"/>
            <a:ext cx="2362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Finite-state automaton</a:t>
            </a:r>
          </a:p>
        </p:txBody>
      </p:sp>
      <p:sp>
        <p:nvSpPr>
          <p:cNvPr id="9" name="Round Diagonal Corner Rectangle 8"/>
          <p:cNvSpPr/>
          <p:nvPr/>
        </p:nvSpPr>
        <p:spPr bwMode="auto">
          <a:xfrm>
            <a:off x="152400" y="3581400"/>
            <a:ext cx="1600200" cy="838200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9737" name="TextBox 9"/>
          <p:cNvSpPr txBox="1">
            <a:spLocks noChangeArrowheads="1"/>
          </p:cNvSpPr>
          <p:nvPr/>
        </p:nvSpPr>
        <p:spPr bwMode="auto">
          <a:xfrm>
            <a:off x="152400" y="3810000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Reading Head</a:t>
            </a:r>
            <a:endParaRPr lang="en-US" dirty="0"/>
          </a:p>
        </p:txBody>
      </p:sp>
      <p:cxnSp>
        <p:nvCxnSpPr>
          <p:cNvPr id="29738" name="Straight Arrow Connector 11"/>
          <p:cNvCxnSpPr>
            <a:cxnSpLocks noChangeShapeType="1"/>
          </p:cNvCxnSpPr>
          <p:nvPr/>
        </p:nvCxnSpPr>
        <p:spPr bwMode="auto">
          <a:xfrm>
            <a:off x="1752600" y="3810000"/>
            <a:ext cx="1447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739" name="Oval 12"/>
          <p:cNvSpPr>
            <a:spLocks noChangeArrowheads="1"/>
          </p:cNvSpPr>
          <p:nvPr/>
        </p:nvSpPr>
        <p:spPr bwMode="auto">
          <a:xfrm>
            <a:off x="5638800" y="4076700"/>
            <a:ext cx="3276600" cy="23241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0" name="TextBox 13"/>
          <p:cNvSpPr txBox="1">
            <a:spLocks noChangeArrowheads="1"/>
          </p:cNvSpPr>
          <p:nvPr/>
        </p:nvSpPr>
        <p:spPr bwMode="auto">
          <a:xfrm>
            <a:off x="6172200" y="4572000"/>
            <a:ext cx="2362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Tape divided into cells of  </a:t>
            </a:r>
            <a:r>
              <a:rPr lang="en-US" dirty="0" smtClean="0"/>
              <a:t>finite </a:t>
            </a:r>
            <a:r>
              <a:rPr lang="en-US" dirty="0"/>
              <a:t>length</a:t>
            </a:r>
          </a:p>
        </p:txBody>
      </p:sp>
      <p:cxnSp>
        <p:nvCxnSpPr>
          <p:cNvPr id="29741" name="Curved Connector 15"/>
          <p:cNvCxnSpPr>
            <a:cxnSpLocks noChangeShapeType="1"/>
          </p:cNvCxnSpPr>
          <p:nvPr/>
        </p:nvCxnSpPr>
        <p:spPr bwMode="auto">
          <a:xfrm rot="5400000" flipH="1" flipV="1">
            <a:off x="7900987" y="3562351"/>
            <a:ext cx="885825" cy="533400"/>
          </a:xfrm>
          <a:prstGeom prst="curvedConnector4">
            <a:avLst>
              <a:gd name="adj1" fmla="val 39532"/>
              <a:gd name="adj2" fmla="val 142856"/>
            </a:avLst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29742" name="Date Placeholder 1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3A910E-8466-436A-94EE-9F5E70BD5AD5}" type="datetime1">
              <a:rPr lang="en-US"/>
              <a:pPr/>
              <a:t>3/22/2018</a:t>
            </a:fld>
            <a:endParaRPr lang="en-US"/>
          </a:p>
        </p:txBody>
      </p:sp>
      <p:sp>
        <p:nvSpPr>
          <p:cNvPr id="29743" name="Footer Placeholder 1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Dr. Deepak K. Sinha, JIT, JU, Ethiopia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304800"/>
            <a:ext cx="8305800" cy="6096000"/>
          </a:xfrm>
        </p:spPr>
        <p:txBody>
          <a:bodyPr>
            <a:normAutofit lnSpcReduction="10000"/>
          </a:bodyPr>
          <a:lstStyle/>
          <a:p>
            <a:r>
              <a:rPr lang="en-US" sz="2800" smtClean="0"/>
              <a:t>Each cell store only one symbol.</a:t>
            </a:r>
          </a:p>
          <a:p>
            <a:r>
              <a:rPr lang="en-US" sz="2800" smtClean="0"/>
              <a:t>The input and the output from the finite state automaton are effected by the R/W head, which can examine one cell at a time.</a:t>
            </a:r>
          </a:p>
          <a:p>
            <a:r>
              <a:rPr lang="en-US" sz="2800" smtClean="0"/>
              <a:t>In one move the machine examines the present symbol under the R/W head on the tape and the present  state of an automaton to determine:</a:t>
            </a:r>
          </a:p>
          <a:p>
            <a:pPr lvl="1"/>
            <a:r>
              <a:rPr lang="en-US" smtClean="0"/>
              <a:t> a new symbol to be written on the tape in the cell under R/W head.</a:t>
            </a:r>
          </a:p>
          <a:p>
            <a:pPr lvl="1"/>
            <a:r>
              <a:rPr lang="en-US" smtClean="0"/>
              <a:t>a motion of the R/W head along the tape; either head will move one cell L or R .</a:t>
            </a:r>
          </a:p>
          <a:p>
            <a:pPr lvl="1"/>
            <a:r>
              <a:rPr lang="en-US" smtClean="0"/>
              <a:t>The next state of the automaton.</a:t>
            </a:r>
          </a:p>
          <a:p>
            <a:pPr lvl="1"/>
            <a:r>
              <a:rPr lang="en-US" smtClean="0"/>
              <a:t>Whether to halt or not.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4997B5-8DB7-49F1-803F-F6D293C1907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99EA6F-AE8A-4A04-B7F8-7B7C6C36E7A5}" type="datetime1">
              <a:rPr lang="en-US"/>
              <a:pPr/>
              <a:t>3/22/2018</a:t>
            </a:fld>
            <a:endParaRPr lang="en-US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Dr. Deepak K. Sinha, JIT, JU, Ethiopia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Transition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dirty="0" smtClean="0"/>
              <a:t>A Transition Graph or a Transition System is a finite directed labeled graph in which each vertex (or node) represents a state and the directed edges indicate the transition of a state  and the edges are labeled with input/output. </a:t>
            </a:r>
          </a:p>
          <a:p>
            <a:pPr lvl="6">
              <a:buNone/>
            </a:pPr>
            <a:endParaRPr lang="en-US" dirty="0" smtClean="0"/>
          </a:p>
          <a:p>
            <a:pPr lvl="6">
              <a:buNone/>
            </a:pPr>
            <a:endParaRPr lang="en-US" dirty="0"/>
          </a:p>
          <a:p>
            <a:pPr lvl="6">
              <a:buNone/>
            </a:pPr>
            <a:endParaRPr lang="en-US" dirty="0" smtClean="0"/>
          </a:p>
          <a:p>
            <a:pPr lvl="6">
              <a:buNone/>
            </a:pPr>
            <a:endParaRPr lang="en-US" dirty="0"/>
          </a:p>
          <a:p>
            <a:pPr lvl="6">
              <a:buNone/>
            </a:pPr>
            <a:endParaRPr lang="en-US" dirty="0" smtClean="0"/>
          </a:p>
          <a:p>
            <a:pPr lvl="6">
              <a:buNone/>
            </a:pPr>
            <a:endParaRPr lang="en-US" dirty="0"/>
          </a:p>
          <a:p>
            <a:pPr lvl="6">
              <a:buNone/>
            </a:pPr>
            <a:endParaRPr lang="en-US" dirty="0" smtClean="0"/>
          </a:p>
          <a:p>
            <a:pPr lvl="6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066800" y="4343400"/>
            <a:ext cx="762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0" y="4343400"/>
            <a:ext cx="762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43600" y="4191000"/>
            <a:ext cx="1066800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72200" y="4343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10" idx="1"/>
          </p:cNvCxnSpPr>
          <p:nvPr/>
        </p:nvCxnSpPr>
        <p:spPr>
          <a:xfrm rot="5400000" flipH="1" flipV="1">
            <a:off x="3764570" y="2008142"/>
            <a:ext cx="18489" cy="4652029"/>
          </a:xfrm>
          <a:prstGeom prst="curvedConnector3">
            <a:avLst>
              <a:gd name="adj1" fmla="val 33324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3764570" y="2636230"/>
            <a:ext cx="18489" cy="4652029"/>
          </a:xfrm>
          <a:prstGeom prst="curvedConnector3">
            <a:avLst>
              <a:gd name="adj1" fmla="val -337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28600" y="46482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Down Arrow 25"/>
          <p:cNvSpPr/>
          <p:nvPr/>
        </p:nvSpPr>
        <p:spPr>
          <a:xfrm>
            <a:off x="1066800" y="3505200"/>
            <a:ext cx="3810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6248400" y="3276600"/>
            <a:ext cx="3810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43000" y="4495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72200" y="4495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38862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76600" y="51816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/0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53200" y="36576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67000" y="5943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Transition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1"/>
          <p:cNvSpPr>
            <a:spLocks noChangeArrowheads="1"/>
          </p:cNvSpPr>
          <p:nvPr/>
        </p:nvSpPr>
        <p:spPr bwMode="auto">
          <a:xfrm>
            <a:off x="2933700" y="2184400"/>
            <a:ext cx="1003300" cy="990600"/>
          </a:xfrm>
          <a:prstGeom prst="ellipse">
            <a:avLst/>
          </a:prstGeom>
          <a:noFill/>
          <a:ln w="7632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>
            <a:off x="2120900" y="2667000"/>
            <a:ext cx="698500" cy="1588"/>
          </a:xfrm>
          <a:prstGeom prst="line">
            <a:avLst/>
          </a:prstGeom>
          <a:noFill/>
          <a:ln w="76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2532" name="AutoShape 3"/>
          <p:cNvSpPr>
            <a:spLocks noChangeArrowheads="1"/>
          </p:cNvSpPr>
          <p:nvPr/>
        </p:nvSpPr>
        <p:spPr bwMode="auto">
          <a:xfrm>
            <a:off x="2895600" y="1371600"/>
            <a:ext cx="787400" cy="1054100"/>
          </a:xfrm>
          <a:custGeom>
            <a:avLst/>
            <a:gdLst>
              <a:gd name="T0" fmla="*/ 310476 w 21600"/>
              <a:gd name="T1" fmla="*/ 11859 h 21600"/>
              <a:gd name="T2" fmla="*/ 75897 w 21600"/>
              <a:gd name="T3" fmla="*/ 750851 h 21600"/>
              <a:gd name="T4" fmla="*/ 325131 w 21600"/>
              <a:gd name="T5" fmla="*/ 102531 h 21600"/>
              <a:gd name="T6" fmla="*/ 884950 w 21600"/>
              <a:gd name="T7" fmla="*/ 565505 h 21600"/>
              <a:gd name="T8" fmla="*/ 744385 w 21600"/>
              <a:gd name="T9" fmla="*/ 732990 h 21600"/>
              <a:gd name="T10" fmla="*/ 619276 w 21600"/>
              <a:gd name="T11" fmla="*/ 54471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H="1">
            <a:off x="6196013" y="3124200"/>
            <a:ext cx="1019175" cy="850900"/>
          </a:xfrm>
          <a:prstGeom prst="line">
            <a:avLst/>
          </a:prstGeom>
          <a:noFill/>
          <a:ln w="76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2534" name="AutoShape 5"/>
          <p:cNvSpPr>
            <a:spLocks noChangeArrowheads="1"/>
          </p:cNvSpPr>
          <p:nvPr/>
        </p:nvSpPr>
        <p:spPr bwMode="auto">
          <a:xfrm>
            <a:off x="7556500" y="1193800"/>
            <a:ext cx="787400" cy="1054100"/>
          </a:xfrm>
          <a:custGeom>
            <a:avLst/>
            <a:gdLst>
              <a:gd name="T0" fmla="*/ 310476 w 21600"/>
              <a:gd name="T1" fmla="*/ 11859 h 21600"/>
              <a:gd name="T2" fmla="*/ 75897 w 21600"/>
              <a:gd name="T3" fmla="*/ 750851 h 21600"/>
              <a:gd name="T4" fmla="*/ 325131 w 21600"/>
              <a:gd name="T5" fmla="*/ 102531 h 21600"/>
              <a:gd name="T6" fmla="*/ 884950 w 21600"/>
              <a:gd name="T7" fmla="*/ 565505 h 21600"/>
              <a:gd name="T8" fmla="*/ 744385 w 21600"/>
              <a:gd name="T9" fmla="*/ 732990 h 21600"/>
              <a:gd name="T10" fmla="*/ 619276 w 21600"/>
              <a:gd name="T11" fmla="*/ 54471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5130800" y="431800"/>
            <a:ext cx="1003300" cy="990600"/>
          </a:xfrm>
          <a:prstGeom prst="ellipse">
            <a:avLst/>
          </a:prstGeom>
          <a:noFill/>
          <a:ln w="7632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7518400" y="2209800"/>
            <a:ext cx="1003300" cy="990600"/>
          </a:xfrm>
          <a:prstGeom prst="ellipse">
            <a:avLst/>
          </a:prstGeom>
          <a:noFill/>
          <a:ln w="7632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5130800" y="3886200"/>
            <a:ext cx="1003300" cy="990600"/>
          </a:xfrm>
          <a:prstGeom prst="ellipse">
            <a:avLst/>
          </a:prstGeom>
          <a:noFill/>
          <a:ln w="7632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H="1">
            <a:off x="6437313" y="3340100"/>
            <a:ext cx="1019175" cy="850900"/>
          </a:xfrm>
          <a:prstGeom prst="line">
            <a:avLst/>
          </a:prstGeom>
          <a:noFill/>
          <a:ln w="76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3087688" y="839788"/>
            <a:ext cx="37941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22540" name="Text Box 11"/>
          <p:cNvSpPr txBox="1">
            <a:spLocks noChangeArrowheads="1"/>
          </p:cNvSpPr>
          <p:nvPr/>
        </p:nvSpPr>
        <p:spPr bwMode="auto">
          <a:xfrm>
            <a:off x="6762750" y="1131888"/>
            <a:ext cx="676275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charset="0"/>
              </a:rPr>
              <a:t>0,1</a:t>
            </a:r>
          </a:p>
        </p:txBody>
      </p:sp>
      <p:sp>
        <p:nvSpPr>
          <p:cNvPr id="22541" name="Text Box 12"/>
          <p:cNvSpPr txBox="1">
            <a:spLocks noChangeArrowheads="1"/>
          </p:cNvSpPr>
          <p:nvPr/>
        </p:nvSpPr>
        <p:spPr bwMode="auto">
          <a:xfrm>
            <a:off x="6389688" y="2960688"/>
            <a:ext cx="37941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22542" name="Text Box 13"/>
          <p:cNvSpPr txBox="1">
            <a:spLocks noChangeArrowheads="1"/>
          </p:cNvSpPr>
          <p:nvPr/>
        </p:nvSpPr>
        <p:spPr bwMode="auto">
          <a:xfrm>
            <a:off x="4370388" y="3100388"/>
            <a:ext cx="37941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22543" name="Text Box 14"/>
          <p:cNvSpPr txBox="1">
            <a:spLocks noChangeArrowheads="1"/>
          </p:cNvSpPr>
          <p:nvPr/>
        </p:nvSpPr>
        <p:spPr bwMode="auto">
          <a:xfrm>
            <a:off x="4306888" y="1766888"/>
            <a:ext cx="37941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22544" name="Text Box 15"/>
          <p:cNvSpPr txBox="1">
            <a:spLocks noChangeArrowheads="1"/>
          </p:cNvSpPr>
          <p:nvPr/>
        </p:nvSpPr>
        <p:spPr bwMode="auto">
          <a:xfrm>
            <a:off x="6897688" y="3697288"/>
            <a:ext cx="37941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22545" name="Text Box 16"/>
          <p:cNvSpPr txBox="1">
            <a:spLocks noChangeArrowheads="1"/>
          </p:cNvSpPr>
          <p:nvPr/>
        </p:nvSpPr>
        <p:spPr bwMode="auto">
          <a:xfrm>
            <a:off x="7723188" y="649288"/>
            <a:ext cx="37941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22546" name="Oval 17"/>
          <p:cNvSpPr>
            <a:spLocks noChangeArrowheads="1"/>
          </p:cNvSpPr>
          <p:nvPr/>
        </p:nvSpPr>
        <p:spPr bwMode="auto">
          <a:xfrm>
            <a:off x="7340600" y="2019300"/>
            <a:ext cx="1358900" cy="1371600"/>
          </a:xfrm>
          <a:prstGeom prst="ellipse">
            <a:avLst/>
          </a:prstGeom>
          <a:noFill/>
          <a:ln w="7632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Oval 18"/>
          <p:cNvSpPr>
            <a:spLocks noChangeArrowheads="1"/>
          </p:cNvSpPr>
          <p:nvPr/>
        </p:nvSpPr>
        <p:spPr bwMode="auto">
          <a:xfrm>
            <a:off x="4953000" y="254000"/>
            <a:ext cx="1358900" cy="1371600"/>
          </a:xfrm>
          <a:prstGeom prst="ellipse">
            <a:avLst/>
          </a:prstGeom>
          <a:noFill/>
          <a:ln w="7632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 flipH="1">
            <a:off x="3897313" y="1346200"/>
            <a:ext cx="1019175" cy="850900"/>
          </a:xfrm>
          <a:prstGeom prst="line">
            <a:avLst/>
          </a:prstGeom>
          <a:noFill/>
          <a:ln w="76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2549" name="Line 20"/>
          <p:cNvSpPr>
            <a:spLocks noChangeShapeType="1"/>
          </p:cNvSpPr>
          <p:nvPr/>
        </p:nvSpPr>
        <p:spPr bwMode="auto">
          <a:xfrm>
            <a:off x="3898900" y="3149600"/>
            <a:ext cx="1016000" cy="850900"/>
          </a:xfrm>
          <a:prstGeom prst="line">
            <a:avLst/>
          </a:prstGeom>
          <a:noFill/>
          <a:ln w="76320">
            <a:solidFill>
              <a:srgbClr val="FFFFFF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2550" name="Line 21"/>
          <p:cNvSpPr>
            <a:spLocks noChangeShapeType="1"/>
          </p:cNvSpPr>
          <p:nvPr/>
        </p:nvSpPr>
        <p:spPr bwMode="auto">
          <a:xfrm>
            <a:off x="6388100" y="1346200"/>
            <a:ext cx="1016000" cy="850900"/>
          </a:xfrm>
          <a:prstGeom prst="line">
            <a:avLst/>
          </a:prstGeom>
          <a:noFill/>
          <a:ln w="76320">
            <a:solidFill>
              <a:srgbClr val="FFFF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925513" y="2414588"/>
            <a:ext cx="973137" cy="500062"/>
          </a:xfrm>
          <a:prstGeom prst="rect">
            <a:avLst/>
          </a:prstGeom>
          <a:solidFill>
            <a:srgbClr val="6666FF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00"/>
                </a:solidFill>
                <a:latin typeface="Arial" charset="0"/>
              </a:rPr>
              <a:t>0111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055938" y="2414588"/>
            <a:ext cx="774700" cy="500062"/>
          </a:xfrm>
          <a:prstGeom prst="rect">
            <a:avLst/>
          </a:prstGeom>
          <a:solidFill>
            <a:srgbClr val="6666FF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00"/>
                </a:solidFill>
                <a:latin typeface="Arial" charset="0"/>
              </a:rPr>
              <a:t>111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5338763" y="636588"/>
            <a:ext cx="577850" cy="500062"/>
          </a:xfrm>
          <a:prstGeom prst="rect">
            <a:avLst/>
          </a:prstGeom>
          <a:solidFill>
            <a:srgbClr val="6666FF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00"/>
                </a:solidFill>
                <a:latin typeface="Arial" charset="0"/>
              </a:rPr>
              <a:t>11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7824788" y="2478088"/>
            <a:ext cx="379412" cy="500062"/>
          </a:xfrm>
          <a:prstGeom prst="rect">
            <a:avLst/>
          </a:prstGeom>
          <a:solidFill>
            <a:srgbClr val="6666FF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00"/>
                </a:solidFill>
                <a:latin typeface="Arial" charset="0"/>
              </a:rPr>
              <a:t>1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7874000" y="2490788"/>
            <a:ext cx="279400" cy="500062"/>
          </a:xfrm>
          <a:prstGeom prst="rect">
            <a:avLst/>
          </a:prstGeom>
          <a:solidFill>
            <a:srgbClr val="6666FF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00"/>
                </a:solidFill>
                <a:latin typeface="Arial" charset="0"/>
              </a:rPr>
              <a:t> 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777875" y="5083175"/>
            <a:ext cx="7642225" cy="904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dirty="0">
                <a:solidFill>
                  <a:srgbClr val="FFFFFF"/>
                </a:solidFill>
                <a:latin typeface="Arial" charset="0"/>
              </a:rPr>
              <a:t>The machine </a:t>
            </a:r>
            <a:r>
              <a:rPr lang="en-GB" sz="2800" b="1" dirty="0">
                <a:solidFill>
                  <a:srgbClr val="FFFF00"/>
                </a:solidFill>
                <a:latin typeface="Arial" charset="0"/>
              </a:rPr>
              <a:t>accepts</a:t>
            </a:r>
            <a:r>
              <a:rPr lang="en-GB" sz="2800" b="1" dirty="0">
                <a:solidFill>
                  <a:srgbClr val="FFFFFF"/>
                </a:solidFill>
                <a:latin typeface="Arial" charset="0"/>
              </a:rPr>
              <a:t> a string if the process ends in a double circle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0" y="3819525"/>
            <a:ext cx="4130675" cy="500063"/>
          </a:xfrm>
          <a:prstGeom prst="rect">
            <a:avLst/>
          </a:prstGeom>
          <a:solidFill>
            <a:srgbClr val="6666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spcBef>
                <a:spcPts val="1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00"/>
                </a:solidFill>
                <a:latin typeface="Arial" charset="0"/>
              </a:rPr>
              <a:t>Read string left to right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23 0" ptsTypes="">
                                      <p:cBhvr additive="repl">
                                        <p:cTn id="15" dur="1000" fill="hold"/>
                                        <p:tgtEl>
                                          <p:spTgt spid="2869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23 0.00186 C 0.21164 -0.00532 0.20261 -0.01504 0.19445 -0.02592 C 0.19289 -0.028 0.19184 -0.03101 0.19028 -0.03333 C 0.18768 -0.03726 0.18195 -0.04444 0.18195 -0.04421 C 0.17969 -0.05671 0.17309 -0.06527 0.17084 -0.07777 C 0.17101 -0.08842 0.16129 -0.14629 0.18195 -0.15555 C 0.18872 -0.16458 0.19358 -0.17361 0.20278 -0.17777 C 0.21372 -0.17638 0.22171 -0.17638 0.23056 -0.16851 C 0.23698 -0.15578 0.23646 -0.13958 0.24167 -0.12592 C 0.24046 -0.05671 0.24671 -0.07199 0.23612 -0.03888 C 0.23299 -0.02916 0.23108 -0.01898 0.22778 -0.00925 C 0.22188 0.00834 0.22223 0.01065 0.22223 0.00186 Z" ptsTypes="">
                                      <p:cBhvr additive="repl">
                                        <p:cTn id="19" dur="2000" fill="hold"/>
                                        <p:tgtEl>
                                          <p:spTgt spid="2869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75 -0.26296" ptsTypes="">
                                      <p:cBhvr additive="repl">
                                        <p:cTn id="28" dur="1000" fill="hold"/>
                                        <p:tgtEl>
                                          <p:spTgt spid="2869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833 0.27037" ptsTypes="">
                                      <p:cBhvr additive="repl">
                                        <p:cTn id="37" dur="1000" fill="hold"/>
                                        <p:tgtEl>
                                          <p:spTgt spid="28696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67 -0.0169 -0.02049 -0.03912 -0.03195 -0.05741 C -0.03576 -0.06343 -0.03594 -0.06829 -0.04028 -0.07407 C -0.04115 -0.07778 -0.04219 -0.08148 -0.04306 -0.08519 C -0.04358 -0.08704 -0.04445 -0.09074 -0.04445 -0.09074 C -0.04392 -0.11736 -0.04427 -0.14398 -0.04306 -0.17037 C -0.04271 -0.17755 -0.03767 -0.18333 -0.03333 -0.18519 C -0.02587 -0.2 -0.0125 -0.20694 0 -0.21111 C 0.00746 -0.21042 0.01476 -0.21019 0.02222 -0.20926 C 0.02361 -0.20903 0.02535 -0.2088 0.02639 -0.20741 C 0.02864 -0.2044 0.02882 -0.19977 0.03055 -0.1963 C 0.0375 -0.1588 0.03715 -0.11181 0.02361 -0.07593 C 0.02118 -0.05972 0.01788 -0.03194 0.00694 -0.02222 C 0.00642 -0.01968 0.00642 -0.01713 0.00555 -0.01482 C -0.00052 0.00139 0 -0.00926 0 0 Z" ptsTypes="">
                                      <p:cBhvr additive="repl">
                                        <p:cTn id="46" dur="2000" fill="hold"/>
                                        <p:tgtEl>
                                          <p:spTgt spid="2869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4"/>
          <p:cNvSpPr txBox="1">
            <a:spLocks noChangeArrowheads="1"/>
          </p:cNvSpPr>
          <p:nvPr/>
        </p:nvSpPr>
        <p:spPr bwMode="auto">
          <a:xfrm>
            <a:off x="827088" y="5734050"/>
            <a:ext cx="7642225" cy="895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rgbClr val="FFFFFF"/>
                </a:solidFill>
                <a:latin typeface="Arial" charset="0"/>
              </a:rPr>
              <a:t>The machine </a:t>
            </a:r>
            <a:r>
              <a:rPr lang="en-GB" sz="2800">
                <a:solidFill>
                  <a:srgbClr val="FFFF00"/>
                </a:solidFill>
                <a:latin typeface="Arial" charset="0"/>
              </a:rPr>
              <a:t>accepts</a:t>
            </a:r>
            <a:r>
              <a:rPr lang="en-GB" sz="2800">
                <a:solidFill>
                  <a:srgbClr val="FFFFFF"/>
                </a:solidFill>
                <a:latin typeface="Arial" charset="0"/>
              </a:rPr>
              <a:t> a string if the process ends in a double circle</a:t>
            </a:r>
          </a:p>
        </p:txBody>
      </p:sp>
      <p:sp>
        <p:nvSpPr>
          <p:cNvPr id="24579" name="Text Box 25"/>
          <p:cNvSpPr txBox="1">
            <a:spLocks noChangeArrowheads="1"/>
          </p:cNvSpPr>
          <p:nvPr/>
        </p:nvSpPr>
        <p:spPr bwMode="auto">
          <a:xfrm>
            <a:off x="0" y="139700"/>
            <a:ext cx="9121775" cy="739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1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>
                <a:solidFill>
                  <a:srgbClr val="FFFFFF"/>
                </a:solidFill>
                <a:latin typeface="Arial" charset="0"/>
              </a:rPr>
              <a:t>A Deterministic Finite Automaton (DFA)</a:t>
            </a:r>
            <a:endParaRPr lang="en-GB" sz="3600" b="1">
              <a:solidFill>
                <a:srgbClr val="FFFFFF"/>
              </a:solidFill>
              <a:latin typeface="Arial Black" pitchFamily="34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468438" y="1485900"/>
            <a:ext cx="5487987" cy="3856038"/>
            <a:chOff x="1336" y="160"/>
            <a:chExt cx="4144" cy="2912"/>
          </a:xfrm>
        </p:grpSpPr>
        <p:sp>
          <p:nvSpPr>
            <p:cNvPr id="24600" name="Oval 2"/>
            <p:cNvSpPr>
              <a:spLocks noChangeArrowheads="1"/>
            </p:cNvSpPr>
            <p:nvPr/>
          </p:nvSpPr>
          <p:spPr bwMode="auto">
            <a:xfrm>
              <a:off x="1848" y="1376"/>
              <a:ext cx="632" cy="624"/>
            </a:xfrm>
            <a:prstGeom prst="ellipse">
              <a:avLst/>
            </a:prstGeom>
            <a:noFill/>
            <a:ln w="76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3"/>
            <p:cNvSpPr>
              <a:spLocks noChangeShapeType="1"/>
            </p:cNvSpPr>
            <p:nvPr/>
          </p:nvSpPr>
          <p:spPr bwMode="auto">
            <a:xfrm>
              <a:off x="1336" y="1680"/>
              <a:ext cx="440" cy="1"/>
            </a:xfrm>
            <a:prstGeom prst="line">
              <a:avLst/>
            </a:prstGeom>
            <a:noFill/>
            <a:ln w="76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602" name="AutoShape 4"/>
            <p:cNvSpPr>
              <a:spLocks noChangeArrowheads="1"/>
            </p:cNvSpPr>
            <p:nvPr/>
          </p:nvSpPr>
          <p:spPr bwMode="auto">
            <a:xfrm>
              <a:off x="1824" y="864"/>
              <a:ext cx="496" cy="664"/>
            </a:xfrm>
            <a:custGeom>
              <a:avLst/>
              <a:gdLst>
                <a:gd name="T0" fmla="*/ 196 w 21600"/>
                <a:gd name="T1" fmla="*/ 7 h 21600"/>
                <a:gd name="T2" fmla="*/ 48 w 21600"/>
                <a:gd name="T3" fmla="*/ 473 h 21600"/>
                <a:gd name="T4" fmla="*/ 205 w 21600"/>
                <a:gd name="T5" fmla="*/ 65 h 21600"/>
                <a:gd name="T6" fmla="*/ 557 w 21600"/>
                <a:gd name="T7" fmla="*/ 356 h 21600"/>
                <a:gd name="T8" fmla="*/ 469 w 21600"/>
                <a:gd name="T9" fmla="*/ 462 h 21600"/>
                <a:gd name="T10" fmla="*/ 390 w 21600"/>
                <a:gd name="T11" fmla="*/ 34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9 w 21600"/>
                <a:gd name="T19" fmla="*/ 3155 h 21600"/>
                <a:gd name="T20" fmla="*/ 18421 w 21600"/>
                <a:gd name="T21" fmla="*/ 18445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Line 5"/>
            <p:cNvSpPr>
              <a:spLocks noChangeShapeType="1"/>
            </p:cNvSpPr>
            <p:nvPr/>
          </p:nvSpPr>
          <p:spPr bwMode="auto">
            <a:xfrm flipH="1">
              <a:off x="3903" y="1968"/>
              <a:ext cx="642" cy="536"/>
            </a:xfrm>
            <a:prstGeom prst="line">
              <a:avLst/>
            </a:prstGeom>
            <a:noFill/>
            <a:ln w="76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604" name="AutoShape 6"/>
            <p:cNvSpPr>
              <a:spLocks noChangeArrowheads="1"/>
            </p:cNvSpPr>
            <p:nvPr/>
          </p:nvSpPr>
          <p:spPr bwMode="auto">
            <a:xfrm>
              <a:off x="4760" y="752"/>
              <a:ext cx="496" cy="664"/>
            </a:xfrm>
            <a:custGeom>
              <a:avLst/>
              <a:gdLst>
                <a:gd name="T0" fmla="*/ 196 w 21600"/>
                <a:gd name="T1" fmla="*/ 7 h 21600"/>
                <a:gd name="T2" fmla="*/ 48 w 21600"/>
                <a:gd name="T3" fmla="*/ 473 h 21600"/>
                <a:gd name="T4" fmla="*/ 205 w 21600"/>
                <a:gd name="T5" fmla="*/ 65 h 21600"/>
                <a:gd name="T6" fmla="*/ 557 w 21600"/>
                <a:gd name="T7" fmla="*/ 356 h 21600"/>
                <a:gd name="T8" fmla="*/ 469 w 21600"/>
                <a:gd name="T9" fmla="*/ 462 h 21600"/>
                <a:gd name="T10" fmla="*/ 390 w 21600"/>
                <a:gd name="T11" fmla="*/ 34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9 w 21600"/>
                <a:gd name="T19" fmla="*/ 3155 h 21600"/>
                <a:gd name="T20" fmla="*/ 18421 w 21600"/>
                <a:gd name="T21" fmla="*/ 18445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683" y="11319"/>
                  </a:moveTo>
                  <a:cubicBezTo>
                    <a:pt x="19693" y="11146"/>
                    <a:pt x="19699" y="10973"/>
                    <a:pt x="19699" y="10800"/>
                  </a:cubicBezTo>
                  <a:cubicBezTo>
                    <a:pt x="19699" y="5885"/>
                    <a:pt x="15714" y="1901"/>
                    <a:pt x="10800" y="1901"/>
                  </a:cubicBezTo>
                  <a:cubicBezTo>
                    <a:pt x="5885" y="1901"/>
                    <a:pt x="1901" y="5885"/>
                    <a:pt x="1901" y="10800"/>
                  </a:cubicBezTo>
                  <a:cubicBezTo>
                    <a:pt x="1900" y="12243"/>
                    <a:pt x="2252" y="13665"/>
                    <a:pt x="2924" y="14943"/>
                  </a:cubicBezTo>
                  <a:lnTo>
                    <a:pt x="1241" y="15828"/>
                  </a:lnTo>
                  <a:cubicBezTo>
                    <a:pt x="426" y="14277"/>
                    <a:pt x="0" y="12552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1010"/>
                    <a:pt x="21593" y="11220"/>
                    <a:pt x="21581" y="11431"/>
                  </a:cubicBezTo>
                  <a:lnTo>
                    <a:pt x="24276" y="11588"/>
                  </a:lnTo>
                  <a:lnTo>
                    <a:pt x="20420" y="15020"/>
                  </a:lnTo>
                  <a:lnTo>
                    <a:pt x="16988" y="11162"/>
                  </a:lnTo>
                  <a:lnTo>
                    <a:pt x="19683" y="11319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Oval 7"/>
            <p:cNvSpPr>
              <a:spLocks noChangeArrowheads="1"/>
            </p:cNvSpPr>
            <p:nvPr/>
          </p:nvSpPr>
          <p:spPr bwMode="auto">
            <a:xfrm>
              <a:off x="3232" y="272"/>
              <a:ext cx="632" cy="624"/>
            </a:xfrm>
            <a:prstGeom prst="ellipse">
              <a:avLst/>
            </a:prstGeom>
            <a:noFill/>
            <a:ln w="76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Oval 8"/>
            <p:cNvSpPr>
              <a:spLocks noChangeArrowheads="1"/>
            </p:cNvSpPr>
            <p:nvPr/>
          </p:nvSpPr>
          <p:spPr bwMode="auto">
            <a:xfrm>
              <a:off x="4736" y="1392"/>
              <a:ext cx="632" cy="624"/>
            </a:xfrm>
            <a:prstGeom prst="ellipse">
              <a:avLst/>
            </a:prstGeom>
            <a:noFill/>
            <a:ln w="76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Oval 9"/>
            <p:cNvSpPr>
              <a:spLocks noChangeArrowheads="1"/>
            </p:cNvSpPr>
            <p:nvPr/>
          </p:nvSpPr>
          <p:spPr bwMode="auto">
            <a:xfrm>
              <a:off x="3232" y="2448"/>
              <a:ext cx="632" cy="624"/>
            </a:xfrm>
            <a:prstGeom prst="ellipse">
              <a:avLst/>
            </a:prstGeom>
            <a:noFill/>
            <a:ln w="76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Line 10"/>
            <p:cNvSpPr>
              <a:spLocks noChangeShapeType="1"/>
            </p:cNvSpPr>
            <p:nvPr/>
          </p:nvSpPr>
          <p:spPr bwMode="auto">
            <a:xfrm flipH="1">
              <a:off x="4055" y="2104"/>
              <a:ext cx="642" cy="536"/>
            </a:xfrm>
            <a:prstGeom prst="line">
              <a:avLst/>
            </a:prstGeom>
            <a:noFill/>
            <a:ln w="76320">
              <a:solidFill>
                <a:srgbClr val="FFFFFF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609" name="Text Box 11"/>
            <p:cNvSpPr txBox="1">
              <a:spLocks noChangeArrowheads="1"/>
            </p:cNvSpPr>
            <p:nvPr/>
          </p:nvSpPr>
          <p:spPr bwMode="auto">
            <a:xfrm>
              <a:off x="1921" y="529"/>
              <a:ext cx="286" cy="36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10" name="Text Box 12"/>
            <p:cNvSpPr txBox="1">
              <a:spLocks noChangeArrowheads="1"/>
            </p:cNvSpPr>
            <p:nvPr/>
          </p:nvSpPr>
          <p:spPr bwMode="auto">
            <a:xfrm>
              <a:off x="4218" y="713"/>
              <a:ext cx="510" cy="36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FF"/>
                  </a:solidFill>
                  <a:latin typeface="Arial" charset="0"/>
                </a:rPr>
                <a:t>0,1</a:t>
              </a:r>
            </a:p>
          </p:txBody>
        </p:sp>
        <p:sp>
          <p:nvSpPr>
            <p:cNvPr id="24611" name="Text Box 13"/>
            <p:cNvSpPr txBox="1">
              <a:spLocks noChangeArrowheads="1"/>
            </p:cNvSpPr>
            <p:nvPr/>
          </p:nvSpPr>
          <p:spPr bwMode="auto">
            <a:xfrm>
              <a:off x="4002" y="1865"/>
              <a:ext cx="286" cy="36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12" name="Text Box 14"/>
            <p:cNvSpPr txBox="1">
              <a:spLocks noChangeArrowheads="1"/>
            </p:cNvSpPr>
            <p:nvPr/>
          </p:nvSpPr>
          <p:spPr bwMode="auto">
            <a:xfrm>
              <a:off x="2729" y="1953"/>
              <a:ext cx="286" cy="3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FF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13" name="Text Box 15"/>
            <p:cNvSpPr txBox="1">
              <a:spLocks noChangeArrowheads="1"/>
            </p:cNvSpPr>
            <p:nvPr/>
          </p:nvSpPr>
          <p:spPr bwMode="auto">
            <a:xfrm>
              <a:off x="2689" y="1113"/>
              <a:ext cx="287" cy="36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14" name="Text Box 16"/>
            <p:cNvSpPr txBox="1">
              <a:spLocks noChangeArrowheads="1"/>
            </p:cNvSpPr>
            <p:nvPr/>
          </p:nvSpPr>
          <p:spPr bwMode="auto">
            <a:xfrm>
              <a:off x="4322" y="2329"/>
              <a:ext cx="287" cy="36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15" name="Text Box 17"/>
            <p:cNvSpPr txBox="1">
              <a:spLocks noChangeArrowheads="1"/>
            </p:cNvSpPr>
            <p:nvPr/>
          </p:nvSpPr>
          <p:spPr bwMode="auto">
            <a:xfrm>
              <a:off x="4841" y="409"/>
              <a:ext cx="287" cy="3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FF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16" name="Oval 18"/>
            <p:cNvSpPr>
              <a:spLocks noChangeArrowheads="1"/>
            </p:cNvSpPr>
            <p:nvPr/>
          </p:nvSpPr>
          <p:spPr bwMode="auto">
            <a:xfrm>
              <a:off x="4624" y="1272"/>
              <a:ext cx="856" cy="864"/>
            </a:xfrm>
            <a:prstGeom prst="ellipse">
              <a:avLst/>
            </a:prstGeom>
            <a:noFill/>
            <a:ln w="76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Oval 19"/>
            <p:cNvSpPr>
              <a:spLocks noChangeArrowheads="1"/>
            </p:cNvSpPr>
            <p:nvPr/>
          </p:nvSpPr>
          <p:spPr bwMode="auto">
            <a:xfrm>
              <a:off x="3120" y="160"/>
              <a:ext cx="856" cy="864"/>
            </a:xfrm>
            <a:prstGeom prst="ellipse">
              <a:avLst/>
            </a:prstGeom>
            <a:noFill/>
            <a:ln w="7632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Line 20"/>
            <p:cNvSpPr>
              <a:spLocks noChangeShapeType="1"/>
            </p:cNvSpPr>
            <p:nvPr/>
          </p:nvSpPr>
          <p:spPr bwMode="auto">
            <a:xfrm flipH="1">
              <a:off x="2455" y="848"/>
              <a:ext cx="642" cy="536"/>
            </a:xfrm>
            <a:prstGeom prst="line">
              <a:avLst/>
            </a:prstGeom>
            <a:noFill/>
            <a:ln w="76320">
              <a:solidFill>
                <a:srgbClr val="FFFFFF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619" name="Line 21"/>
            <p:cNvSpPr>
              <a:spLocks noChangeShapeType="1"/>
            </p:cNvSpPr>
            <p:nvPr/>
          </p:nvSpPr>
          <p:spPr bwMode="auto">
            <a:xfrm>
              <a:off x="2456" y="1984"/>
              <a:ext cx="640" cy="536"/>
            </a:xfrm>
            <a:prstGeom prst="line">
              <a:avLst/>
            </a:prstGeom>
            <a:noFill/>
            <a:ln w="76320">
              <a:solidFill>
                <a:srgbClr val="FFFFFF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620" name="Line 22"/>
            <p:cNvSpPr>
              <a:spLocks noChangeShapeType="1"/>
            </p:cNvSpPr>
            <p:nvPr/>
          </p:nvSpPr>
          <p:spPr bwMode="auto">
            <a:xfrm>
              <a:off x="4024" y="848"/>
              <a:ext cx="640" cy="536"/>
            </a:xfrm>
            <a:prstGeom prst="line">
              <a:avLst/>
            </a:prstGeom>
            <a:noFill/>
            <a:ln w="76320">
              <a:solidFill>
                <a:srgbClr val="FFFFFF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581" name="Text Box 23"/>
          <p:cNvSpPr txBox="1">
            <a:spLocks noChangeArrowheads="1"/>
          </p:cNvSpPr>
          <p:nvPr/>
        </p:nvSpPr>
        <p:spPr bwMode="auto">
          <a:xfrm>
            <a:off x="6245225" y="3351213"/>
            <a:ext cx="279400" cy="488950"/>
          </a:xfrm>
          <a:prstGeom prst="rect">
            <a:avLst/>
          </a:prstGeom>
          <a:solidFill>
            <a:srgbClr val="6666FF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00"/>
                </a:solidFill>
                <a:latin typeface="Arial" charset="0"/>
              </a:rPr>
              <a:t> </a:t>
            </a:r>
          </a:p>
        </p:txBody>
      </p:sp>
      <p:sp>
        <p:nvSpPr>
          <p:cNvPr id="24582" name="Text Box 33"/>
          <p:cNvSpPr txBox="1">
            <a:spLocks noChangeArrowheads="1"/>
          </p:cNvSpPr>
          <p:nvPr/>
        </p:nvSpPr>
        <p:spPr bwMode="auto">
          <a:xfrm>
            <a:off x="2338388" y="3284538"/>
            <a:ext cx="533400" cy="48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GB" sz="2800" b="1" baseline="-2500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24583" name="Text Box 34"/>
          <p:cNvSpPr txBox="1">
            <a:spLocks noChangeArrowheads="1"/>
          </p:cNvSpPr>
          <p:nvPr/>
        </p:nvSpPr>
        <p:spPr bwMode="auto">
          <a:xfrm>
            <a:off x="4170363" y="1812925"/>
            <a:ext cx="533400" cy="48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GB" sz="2800" b="1" baseline="-2500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24584" name="Text Box 35"/>
          <p:cNvSpPr txBox="1">
            <a:spLocks noChangeArrowheads="1"/>
          </p:cNvSpPr>
          <p:nvPr/>
        </p:nvSpPr>
        <p:spPr bwMode="auto">
          <a:xfrm>
            <a:off x="6162675" y="3284538"/>
            <a:ext cx="533400" cy="48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GB" sz="2800" b="1" baseline="-2500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24585" name="Text Box 36"/>
          <p:cNvSpPr txBox="1">
            <a:spLocks noChangeArrowheads="1"/>
          </p:cNvSpPr>
          <p:nvPr/>
        </p:nvSpPr>
        <p:spPr bwMode="auto">
          <a:xfrm>
            <a:off x="4170363" y="4724400"/>
            <a:ext cx="533400" cy="488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FF"/>
                </a:solidFill>
                <a:latin typeface="Arial" charset="0"/>
              </a:rPr>
              <a:t>q</a:t>
            </a:r>
            <a:r>
              <a:rPr lang="en-GB" sz="2800" b="1" baseline="-2500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619125" y="4581525"/>
            <a:ext cx="2574925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>
                <a:solidFill>
                  <a:srgbClr val="FFFF00"/>
                </a:solidFill>
                <a:latin typeface="Arial" charset="0"/>
              </a:rPr>
              <a:t>start state (q</a:t>
            </a:r>
            <a:r>
              <a:rPr lang="en-GB" sz="2800" b="1" baseline="-25000">
                <a:solidFill>
                  <a:srgbClr val="FFFF00"/>
                </a:solidFill>
                <a:latin typeface="Arial" charset="0"/>
              </a:rPr>
              <a:t>0</a:t>
            </a:r>
            <a:r>
              <a:rPr lang="en-GB" sz="2800" b="1">
                <a:solidFill>
                  <a:srgbClr val="FFFF00"/>
                </a:solidFill>
                <a:latin typeface="Arial" charset="0"/>
              </a:rPr>
              <a:t>)</a:t>
            </a:r>
            <a:r>
              <a:rPr lang="ar-SA" sz="2800" b="1">
                <a:solidFill>
                  <a:srgbClr val="FFFF00"/>
                </a:solidFill>
                <a:latin typeface="Arial" charset="0"/>
                <a:cs typeface="Arial" charset="0"/>
              </a:rPr>
              <a:t>‏</a:t>
            </a:r>
            <a:endParaRPr lang="en-GB" sz="2800" b="1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9734" name="Freeform 38"/>
          <p:cNvSpPr>
            <a:spLocks noChangeArrowheads="1"/>
          </p:cNvSpPr>
          <p:nvPr/>
        </p:nvSpPr>
        <p:spPr bwMode="auto">
          <a:xfrm>
            <a:off x="1890713" y="3721100"/>
            <a:ext cx="433387" cy="879475"/>
          </a:xfrm>
          <a:custGeom>
            <a:avLst/>
            <a:gdLst>
              <a:gd name="T0" fmla="*/ 0 w 1447"/>
              <a:gd name="T1" fmla="*/ 2928 h 2929"/>
              <a:gd name="T2" fmla="*/ 1446 w 1447"/>
              <a:gd name="T3" fmla="*/ 0 h 2929"/>
              <a:gd name="T4" fmla="*/ 0 60000 65536"/>
              <a:gd name="T5" fmla="*/ 0 60000 65536"/>
              <a:gd name="T6" fmla="*/ 0 w 1447"/>
              <a:gd name="T7" fmla="*/ 0 h 2929"/>
              <a:gd name="T8" fmla="*/ 1447 w 1447"/>
              <a:gd name="T9" fmla="*/ 2929 h 29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7" h="2929">
                <a:moveTo>
                  <a:pt x="0" y="2928"/>
                </a:moveTo>
                <a:lnTo>
                  <a:pt x="1446" y="0"/>
                </a:lnTo>
              </a:path>
            </a:pathLst>
          </a:custGeom>
          <a:noFill/>
          <a:ln w="38160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076825" y="1412875"/>
            <a:ext cx="3570288" cy="1714500"/>
            <a:chOff x="3231" y="961"/>
            <a:chExt cx="2696" cy="1295"/>
          </a:xfrm>
        </p:grpSpPr>
        <p:sp>
          <p:nvSpPr>
            <p:cNvPr id="24597" name="Text Box 40"/>
            <p:cNvSpPr txBox="1">
              <a:spLocks noChangeArrowheads="1"/>
            </p:cNvSpPr>
            <p:nvPr/>
          </p:nvSpPr>
          <p:spPr bwMode="auto">
            <a:xfrm>
              <a:off x="3665" y="961"/>
              <a:ext cx="2262" cy="36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00"/>
                  </a:solidFill>
                  <a:latin typeface="Arial" charset="0"/>
                </a:rPr>
                <a:t>accept states (F)</a:t>
              </a:r>
              <a:r>
                <a:rPr lang="ar-SA" sz="2800" b="1">
                  <a:solidFill>
                    <a:srgbClr val="FFFF00"/>
                  </a:solidFill>
                  <a:latin typeface="Arial" charset="0"/>
                  <a:cs typeface="Arial" charset="0"/>
                </a:rPr>
                <a:t>‏</a:t>
              </a:r>
              <a:endParaRPr lang="en-GB" sz="2800" b="1">
                <a:solidFill>
                  <a:srgbClr val="FFFF00"/>
                </a:solidFill>
                <a:latin typeface="Arial" charset="0"/>
              </a:endParaRPr>
            </a:p>
          </p:txBody>
        </p:sp>
        <p:sp>
          <p:nvSpPr>
            <p:cNvPr id="24598" name="Line 41"/>
            <p:cNvSpPr>
              <a:spLocks noChangeShapeType="1"/>
            </p:cNvSpPr>
            <p:nvPr/>
          </p:nvSpPr>
          <p:spPr bwMode="auto">
            <a:xfrm flipH="1">
              <a:off x="4615" y="1296"/>
              <a:ext cx="466" cy="960"/>
            </a:xfrm>
            <a:prstGeom prst="line">
              <a:avLst/>
            </a:prstGeom>
            <a:noFill/>
            <a:ln w="3816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599" name="Line 42"/>
            <p:cNvSpPr>
              <a:spLocks noChangeShapeType="1"/>
            </p:cNvSpPr>
            <p:nvPr/>
          </p:nvSpPr>
          <p:spPr bwMode="auto">
            <a:xfrm flipH="1">
              <a:off x="3231" y="1160"/>
              <a:ext cx="610" cy="72"/>
            </a:xfrm>
            <a:prstGeom prst="line">
              <a:avLst/>
            </a:prstGeom>
            <a:noFill/>
            <a:ln w="3816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979488" y="1412875"/>
            <a:ext cx="2735262" cy="1801813"/>
            <a:chOff x="979488" y="1412875"/>
            <a:chExt cx="2735254" cy="1801811"/>
          </a:xfrm>
        </p:grpSpPr>
        <p:sp>
          <p:nvSpPr>
            <p:cNvPr id="24594" name="Text Box 27"/>
            <p:cNvSpPr txBox="1">
              <a:spLocks noChangeArrowheads="1"/>
            </p:cNvSpPr>
            <p:nvPr/>
          </p:nvSpPr>
          <p:spPr bwMode="auto">
            <a:xfrm>
              <a:off x="979488" y="1412875"/>
              <a:ext cx="1212871" cy="4886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00"/>
                  </a:solidFill>
                  <a:latin typeface="Arial" charset="0"/>
                </a:rPr>
                <a:t>states</a:t>
              </a:r>
            </a:p>
          </p:txBody>
        </p:sp>
        <p:sp>
          <p:nvSpPr>
            <p:cNvPr id="24595" name="Line 28"/>
            <p:cNvSpPr>
              <a:spLocks noChangeShapeType="1"/>
            </p:cNvSpPr>
            <p:nvPr/>
          </p:nvSpPr>
          <p:spPr bwMode="auto">
            <a:xfrm flipH="1" flipV="1">
              <a:off x="1268140" y="1833955"/>
              <a:ext cx="803529" cy="1380731"/>
            </a:xfrm>
            <a:prstGeom prst="line">
              <a:avLst/>
            </a:prstGeom>
            <a:noFill/>
            <a:ln w="3816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596" name="Line 29"/>
            <p:cNvSpPr>
              <a:spLocks noChangeShapeType="1"/>
            </p:cNvSpPr>
            <p:nvPr/>
          </p:nvSpPr>
          <p:spPr bwMode="auto">
            <a:xfrm flipH="1" flipV="1">
              <a:off x="2214545" y="1643050"/>
              <a:ext cx="1500197" cy="239897"/>
            </a:xfrm>
            <a:prstGeom prst="line">
              <a:avLst/>
            </a:prstGeom>
            <a:noFill/>
            <a:ln w="3816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4929188" y="4143375"/>
            <a:ext cx="2593975" cy="957263"/>
            <a:chOff x="4929189" y="4143380"/>
            <a:chExt cx="2593974" cy="957258"/>
          </a:xfrm>
        </p:grpSpPr>
        <p:sp>
          <p:nvSpPr>
            <p:cNvPr id="24591" name="Text Box 30"/>
            <p:cNvSpPr txBox="1">
              <a:spLocks noChangeArrowheads="1"/>
            </p:cNvSpPr>
            <p:nvPr/>
          </p:nvSpPr>
          <p:spPr bwMode="auto">
            <a:xfrm>
              <a:off x="6310292" y="4612026"/>
              <a:ext cx="1212871" cy="4886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93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>
                  <a:solidFill>
                    <a:srgbClr val="FFFF00"/>
                  </a:solidFill>
                  <a:latin typeface="Arial" charset="0"/>
                </a:rPr>
                <a:t>states</a:t>
              </a:r>
            </a:p>
          </p:txBody>
        </p:sp>
        <p:sp>
          <p:nvSpPr>
            <p:cNvPr id="24592" name="Line 31"/>
            <p:cNvSpPr>
              <a:spLocks noChangeShapeType="1"/>
            </p:cNvSpPr>
            <p:nvPr/>
          </p:nvSpPr>
          <p:spPr bwMode="auto">
            <a:xfrm flipH="1">
              <a:off x="4929189" y="4896719"/>
              <a:ext cx="1457900" cy="175355"/>
            </a:xfrm>
            <a:prstGeom prst="line">
              <a:avLst/>
            </a:prstGeom>
            <a:noFill/>
            <a:ln w="3816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593" name="Line 32"/>
            <p:cNvSpPr>
              <a:spLocks noChangeShapeType="1"/>
            </p:cNvSpPr>
            <p:nvPr/>
          </p:nvSpPr>
          <p:spPr bwMode="auto">
            <a:xfrm>
              <a:off x="6763756" y="4143380"/>
              <a:ext cx="45719" cy="520288"/>
            </a:xfrm>
            <a:prstGeom prst="line">
              <a:avLst/>
            </a:prstGeom>
            <a:noFill/>
            <a:ln w="3816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3" grpId="0"/>
      <p:bldP spid="297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Acceptability of String by a 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715000"/>
          </a:xfrm>
        </p:spPr>
        <p:txBody>
          <a:bodyPr/>
          <a:lstStyle/>
          <a:p>
            <a:r>
              <a:rPr lang="en-US" dirty="0" smtClean="0"/>
              <a:t>Consider the finite state machine whose transaction function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 is given below, here Q={q0, q1, q2, q3}, </a:t>
            </a:r>
            <a:r>
              <a:rPr lang="en-US" dirty="0" smtClean="0">
                <a:latin typeface="Symbol" pitchFamily="18" charset="2"/>
              </a:rPr>
              <a:t>S={0,1}, </a:t>
            </a:r>
            <a:r>
              <a:rPr lang="en-US" dirty="0" smtClean="0"/>
              <a:t>F={q0}, give the entire sequence of states for the input string 110101.</a:t>
            </a:r>
          </a:p>
          <a:p>
            <a:pPr lvl="8">
              <a:buNone/>
            </a:pPr>
            <a:r>
              <a:rPr lang="en-US" dirty="0" smtClean="0"/>
              <a:t>			Inputs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		states				0		1</a:t>
            </a:r>
          </a:p>
          <a:p>
            <a:pPr lvl="1">
              <a:buNone/>
            </a:pPr>
            <a:r>
              <a:rPr lang="en-US" dirty="0" smtClean="0"/>
              <a:t>						q2		q1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		q1				q3		q0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q2				q0		q3</a:t>
            </a:r>
          </a:p>
          <a:p>
            <a:pPr lvl="1">
              <a:buNone/>
            </a:pPr>
            <a:r>
              <a:rPr lang="en-US" dirty="0" smtClean="0"/>
              <a:t>		q3				q1		q2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19200" y="3657600"/>
            <a:ext cx="6096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038600" y="3962400"/>
            <a:ext cx="3200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19200" y="4419600"/>
            <a:ext cx="6096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95400" y="44958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4648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57200" y="47625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3555" name="Oval 4"/>
          <p:cNvSpPr>
            <a:spLocks noChangeArrowheads="1"/>
          </p:cNvSpPr>
          <p:nvPr/>
        </p:nvSpPr>
        <p:spPr bwMode="auto">
          <a:xfrm>
            <a:off x="2311400" y="203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Oval 5"/>
          <p:cNvSpPr>
            <a:spLocks noChangeArrowheads="1"/>
          </p:cNvSpPr>
          <p:nvPr/>
        </p:nvSpPr>
        <p:spPr bwMode="auto">
          <a:xfrm>
            <a:off x="2387600" y="2108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4140200" y="203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>
            <a:off x="2001838" y="2336800"/>
            <a:ext cx="309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2387600" y="2066925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0</a:t>
            </a:r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4216400" y="2066925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1</a:t>
            </a:r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6121400" y="2066925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2</a:t>
            </a:r>
          </a:p>
        </p:txBody>
      </p:sp>
      <p:sp>
        <p:nvSpPr>
          <p:cNvPr id="23562" name="Oval 12"/>
          <p:cNvSpPr>
            <a:spLocks noChangeArrowheads="1"/>
          </p:cNvSpPr>
          <p:nvPr/>
        </p:nvSpPr>
        <p:spPr bwMode="auto">
          <a:xfrm>
            <a:off x="6045200" y="203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Oval 13"/>
          <p:cNvSpPr>
            <a:spLocks noChangeArrowheads="1"/>
          </p:cNvSpPr>
          <p:nvPr/>
        </p:nvSpPr>
        <p:spPr bwMode="auto">
          <a:xfrm>
            <a:off x="4216400" y="2108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>
            <a:off x="2844800" y="2336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4716463" y="2336800"/>
            <a:ext cx="1328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Text Box 16"/>
          <p:cNvSpPr txBox="1">
            <a:spLocks noChangeArrowheads="1"/>
          </p:cNvSpPr>
          <p:nvPr/>
        </p:nvSpPr>
        <p:spPr bwMode="auto">
          <a:xfrm>
            <a:off x="3225800" y="20399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23567" name="Text Box 17"/>
          <p:cNvSpPr txBox="1">
            <a:spLocks noChangeArrowheads="1"/>
          </p:cNvSpPr>
          <p:nvPr/>
        </p:nvSpPr>
        <p:spPr bwMode="auto">
          <a:xfrm>
            <a:off x="5207000" y="20399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23568" name="Freeform 18"/>
          <p:cNvSpPr>
            <a:spLocks/>
          </p:cNvSpPr>
          <p:nvPr/>
        </p:nvSpPr>
        <p:spPr bwMode="auto">
          <a:xfrm>
            <a:off x="2235200" y="1562100"/>
            <a:ext cx="508000" cy="469900"/>
          </a:xfrm>
          <a:custGeom>
            <a:avLst/>
            <a:gdLst>
              <a:gd name="T0" fmla="*/ 112 w 320"/>
              <a:gd name="T1" fmla="*/ 296 h 296"/>
              <a:gd name="T2" fmla="*/ 16 w 320"/>
              <a:gd name="T3" fmla="*/ 200 h 296"/>
              <a:gd name="T4" fmla="*/ 16 w 320"/>
              <a:gd name="T5" fmla="*/ 56 h 296"/>
              <a:gd name="T6" fmla="*/ 112 w 320"/>
              <a:gd name="T7" fmla="*/ 8 h 296"/>
              <a:gd name="T8" fmla="*/ 208 w 320"/>
              <a:gd name="T9" fmla="*/ 8 h 296"/>
              <a:gd name="T10" fmla="*/ 304 w 320"/>
              <a:gd name="T11" fmla="*/ 56 h 296"/>
              <a:gd name="T12" fmla="*/ 304 w 320"/>
              <a:gd name="T13" fmla="*/ 200 h 296"/>
              <a:gd name="T14" fmla="*/ 256 w 320"/>
              <a:gd name="T15" fmla="*/ 296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Freeform 19"/>
          <p:cNvSpPr>
            <a:spLocks/>
          </p:cNvSpPr>
          <p:nvPr/>
        </p:nvSpPr>
        <p:spPr bwMode="auto">
          <a:xfrm>
            <a:off x="4089400" y="1574800"/>
            <a:ext cx="508000" cy="469900"/>
          </a:xfrm>
          <a:custGeom>
            <a:avLst/>
            <a:gdLst>
              <a:gd name="T0" fmla="*/ 112 w 320"/>
              <a:gd name="T1" fmla="*/ 296 h 296"/>
              <a:gd name="T2" fmla="*/ 16 w 320"/>
              <a:gd name="T3" fmla="*/ 200 h 296"/>
              <a:gd name="T4" fmla="*/ 16 w 320"/>
              <a:gd name="T5" fmla="*/ 56 h 296"/>
              <a:gd name="T6" fmla="*/ 112 w 320"/>
              <a:gd name="T7" fmla="*/ 8 h 296"/>
              <a:gd name="T8" fmla="*/ 208 w 320"/>
              <a:gd name="T9" fmla="*/ 8 h 296"/>
              <a:gd name="T10" fmla="*/ 304 w 320"/>
              <a:gd name="T11" fmla="*/ 56 h 296"/>
              <a:gd name="T12" fmla="*/ 304 w 320"/>
              <a:gd name="T13" fmla="*/ 200 h 296"/>
              <a:gd name="T14" fmla="*/ 256 w 320"/>
              <a:gd name="T15" fmla="*/ 296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Freeform 20"/>
          <p:cNvSpPr>
            <a:spLocks/>
          </p:cNvSpPr>
          <p:nvPr/>
        </p:nvSpPr>
        <p:spPr bwMode="auto">
          <a:xfrm>
            <a:off x="5994400" y="1574800"/>
            <a:ext cx="508000" cy="469900"/>
          </a:xfrm>
          <a:custGeom>
            <a:avLst/>
            <a:gdLst>
              <a:gd name="T0" fmla="*/ 112 w 320"/>
              <a:gd name="T1" fmla="*/ 296 h 296"/>
              <a:gd name="T2" fmla="*/ 16 w 320"/>
              <a:gd name="T3" fmla="*/ 200 h 296"/>
              <a:gd name="T4" fmla="*/ 16 w 320"/>
              <a:gd name="T5" fmla="*/ 56 h 296"/>
              <a:gd name="T6" fmla="*/ 112 w 320"/>
              <a:gd name="T7" fmla="*/ 8 h 296"/>
              <a:gd name="T8" fmla="*/ 208 w 320"/>
              <a:gd name="T9" fmla="*/ 8 h 296"/>
              <a:gd name="T10" fmla="*/ 304 w 320"/>
              <a:gd name="T11" fmla="*/ 56 h 296"/>
              <a:gd name="T12" fmla="*/ 304 w 320"/>
              <a:gd name="T13" fmla="*/ 200 h 296"/>
              <a:gd name="T14" fmla="*/ 256 w 320"/>
              <a:gd name="T15" fmla="*/ 296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Text Box 21"/>
          <p:cNvSpPr txBox="1">
            <a:spLocks noChangeArrowheads="1"/>
          </p:cNvSpPr>
          <p:nvPr/>
        </p:nvSpPr>
        <p:spPr bwMode="auto">
          <a:xfrm>
            <a:off x="2660650" y="15065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23572" name="Text Box 22"/>
          <p:cNvSpPr txBox="1">
            <a:spLocks noChangeArrowheads="1"/>
          </p:cNvSpPr>
          <p:nvPr/>
        </p:nvSpPr>
        <p:spPr bwMode="auto">
          <a:xfrm>
            <a:off x="6426200" y="150653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0,1</a:t>
            </a:r>
          </a:p>
        </p:txBody>
      </p:sp>
      <p:sp>
        <p:nvSpPr>
          <p:cNvPr id="23573" name="Text Box 23"/>
          <p:cNvSpPr txBox="1">
            <a:spLocks noChangeArrowheads="1"/>
          </p:cNvSpPr>
          <p:nvPr/>
        </p:nvSpPr>
        <p:spPr bwMode="auto">
          <a:xfrm>
            <a:off x="4521200" y="15065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23574" name="Text Box 24"/>
          <p:cNvSpPr txBox="1">
            <a:spLocks noChangeArrowheads="1"/>
          </p:cNvSpPr>
          <p:nvPr/>
        </p:nvSpPr>
        <p:spPr bwMode="auto">
          <a:xfrm>
            <a:off x="900113" y="3244850"/>
            <a:ext cx="38258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34" charset="0"/>
              </a:rPr>
              <a:t>alphabet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 </a:t>
            </a:r>
            <a:r>
              <a:rPr lang="en-US" sz="2400">
                <a:latin typeface="Garamond" pitchFamily="18" charset="0"/>
              </a:rPr>
              <a:t>= {0, 1}</a:t>
            </a:r>
          </a:p>
          <a:p>
            <a:r>
              <a:rPr lang="en-US" sz="2400">
                <a:latin typeface="Gill Sans MT" pitchFamily="34" charset="0"/>
              </a:rPr>
              <a:t>start state</a:t>
            </a:r>
            <a:r>
              <a:rPr lang="en-US" sz="2400"/>
              <a:t> </a:t>
            </a:r>
            <a:r>
              <a:rPr lang="en-US" sz="2400" i="1">
                <a:latin typeface="Garamond" pitchFamily="18" charset="0"/>
              </a:rPr>
              <a:t>Q</a:t>
            </a:r>
            <a:r>
              <a:rPr lang="en-US" sz="2400">
                <a:latin typeface="Garamond" pitchFamily="18" charset="0"/>
              </a:rPr>
              <a:t> = {q</a:t>
            </a:r>
            <a:r>
              <a:rPr lang="en-US" sz="2400" baseline="-25000">
                <a:latin typeface="Garamond" pitchFamily="18" charset="0"/>
              </a:rPr>
              <a:t>0</a:t>
            </a:r>
            <a:r>
              <a:rPr lang="en-US" sz="2400">
                <a:latin typeface="Garamond" pitchFamily="18" charset="0"/>
              </a:rPr>
              <a:t>, q</a:t>
            </a:r>
            <a:r>
              <a:rPr lang="en-US" sz="2400" baseline="-25000">
                <a:latin typeface="Garamond" pitchFamily="18" charset="0"/>
              </a:rPr>
              <a:t>1</a:t>
            </a:r>
            <a:r>
              <a:rPr lang="en-US" sz="2400">
                <a:latin typeface="Garamond" pitchFamily="18" charset="0"/>
              </a:rPr>
              <a:t>, q</a:t>
            </a:r>
            <a:r>
              <a:rPr lang="en-US" sz="2400" baseline="-25000">
                <a:latin typeface="Garamond" pitchFamily="18" charset="0"/>
              </a:rPr>
              <a:t>2</a:t>
            </a:r>
            <a:r>
              <a:rPr lang="en-US" sz="2400">
                <a:latin typeface="Garamond" pitchFamily="18" charset="0"/>
              </a:rPr>
              <a:t>}</a:t>
            </a:r>
          </a:p>
          <a:p>
            <a:r>
              <a:rPr lang="en-US" sz="2400">
                <a:latin typeface="Gill Sans MT" pitchFamily="34" charset="0"/>
              </a:rPr>
              <a:t>initial state</a:t>
            </a:r>
            <a:r>
              <a:rPr lang="en-US" sz="2400"/>
              <a:t> </a:t>
            </a:r>
            <a:r>
              <a:rPr lang="en-US" sz="2400">
                <a:latin typeface="Garamond" pitchFamily="18" charset="0"/>
              </a:rPr>
              <a:t>q</a:t>
            </a:r>
            <a:r>
              <a:rPr lang="en-US" sz="2400" baseline="-25000">
                <a:latin typeface="Garamond" pitchFamily="18" charset="0"/>
              </a:rPr>
              <a:t>0</a:t>
            </a:r>
            <a:endParaRPr lang="en-US" sz="2400">
              <a:latin typeface="Garamond" pitchFamily="18" charset="0"/>
            </a:endParaRPr>
          </a:p>
          <a:p>
            <a:r>
              <a:rPr lang="en-US" sz="2400">
                <a:latin typeface="Gill Sans MT" pitchFamily="34" charset="0"/>
              </a:rPr>
              <a:t>accepting states</a:t>
            </a:r>
            <a:r>
              <a:rPr lang="en-US" sz="2400"/>
              <a:t> </a:t>
            </a:r>
            <a:r>
              <a:rPr lang="en-US" sz="2400" i="1">
                <a:latin typeface="Garamond" pitchFamily="18" charset="0"/>
              </a:rPr>
              <a:t>F</a:t>
            </a:r>
            <a:r>
              <a:rPr lang="en-US" sz="2400">
                <a:latin typeface="Garamond" pitchFamily="18" charset="0"/>
              </a:rPr>
              <a:t> = {q</a:t>
            </a:r>
            <a:r>
              <a:rPr lang="en-US" sz="2400" baseline="-25000">
                <a:latin typeface="Garamond" pitchFamily="18" charset="0"/>
              </a:rPr>
              <a:t>0</a:t>
            </a:r>
            <a:r>
              <a:rPr lang="en-US" sz="2400">
                <a:latin typeface="Garamond" pitchFamily="18" charset="0"/>
              </a:rPr>
              <a:t>, q</a:t>
            </a:r>
            <a:r>
              <a:rPr lang="en-US" sz="2400" baseline="-25000">
                <a:latin typeface="Garamond" pitchFamily="18" charset="0"/>
              </a:rPr>
              <a:t>1</a:t>
            </a:r>
            <a:r>
              <a:rPr lang="en-US" sz="2400">
                <a:latin typeface="Garamond" pitchFamily="18" charset="0"/>
              </a:rPr>
              <a:t>}</a:t>
            </a:r>
          </a:p>
        </p:txBody>
      </p:sp>
      <p:sp>
        <p:nvSpPr>
          <p:cNvPr id="23575" name="Line 26"/>
          <p:cNvSpPr>
            <a:spLocks noChangeShapeType="1"/>
          </p:cNvSpPr>
          <p:nvPr/>
        </p:nvSpPr>
        <p:spPr bwMode="auto">
          <a:xfrm>
            <a:off x="6083300" y="4438650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Text Box 27"/>
          <p:cNvSpPr txBox="1">
            <a:spLocks noChangeArrowheads="1"/>
          </p:cNvSpPr>
          <p:nvPr/>
        </p:nvSpPr>
        <p:spPr bwMode="auto">
          <a:xfrm rot="-5400000">
            <a:off x="5519738" y="4806950"/>
            <a:ext cx="776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ill Sans MT" pitchFamily="34" charset="0"/>
                <a:ea typeface="新細明體" pitchFamily="18" charset="-120"/>
              </a:rPr>
              <a:t>states</a:t>
            </a:r>
          </a:p>
        </p:txBody>
      </p:sp>
      <p:sp>
        <p:nvSpPr>
          <p:cNvPr id="23577" name="Text Box 28"/>
          <p:cNvSpPr txBox="1">
            <a:spLocks noChangeArrowheads="1"/>
          </p:cNvSpPr>
          <p:nvPr/>
        </p:nvSpPr>
        <p:spPr bwMode="auto">
          <a:xfrm>
            <a:off x="6875463" y="3717925"/>
            <a:ext cx="782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ill Sans MT" pitchFamily="34" charset="0"/>
                <a:ea typeface="新細明體" pitchFamily="18" charset="-120"/>
              </a:rPr>
              <a:t>inputs</a:t>
            </a:r>
          </a:p>
        </p:txBody>
      </p:sp>
      <p:sp>
        <p:nvSpPr>
          <p:cNvPr id="23578" name="Text Box 29"/>
          <p:cNvSpPr txBox="1">
            <a:spLocks noChangeArrowheads="1"/>
          </p:cNvSpPr>
          <p:nvPr/>
        </p:nvSpPr>
        <p:spPr bwMode="auto">
          <a:xfrm>
            <a:off x="6819900" y="4016375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23579" name="Text Box 30"/>
          <p:cNvSpPr txBox="1">
            <a:spLocks noChangeArrowheads="1"/>
          </p:cNvSpPr>
          <p:nvPr/>
        </p:nvSpPr>
        <p:spPr bwMode="auto">
          <a:xfrm>
            <a:off x="7451725" y="4025900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23580" name="Rectangle 31"/>
          <p:cNvSpPr>
            <a:spLocks noChangeArrowheads="1"/>
          </p:cNvSpPr>
          <p:nvPr/>
        </p:nvSpPr>
        <p:spPr bwMode="auto">
          <a:xfrm>
            <a:off x="6159500" y="432593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0</a:t>
            </a:r>
          </a:p>
        </p:txBody>
      </p:sp>
      <p:sp>
        <p:nvSpPr>
          <p:cNvPr id="23581" name="Text Box 32"/>
          <p:cNvSpPr txBox="1">
            <a:spLocks noChangeArrowheads="1"/>
          </p:cNvSpPr>
          <p:nvPr/>
        </p:nvSpPr>
        <p:spPr bwMode="auto">
          <a:xfrm>
            <a:off x="6159500" y="470693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1</a:t>
            </a:r>
          </a:p>
        </p:txBody>
      </p:sp>
      <p:sp>
        <p:nvSpPr>
          <p:cNvPr id="23582" name="Text Box 33"/>
          <p:cNvSpPr txBox="1">
            <a:spLocks noChangeArrowheads="1"/>
          </p:cNvSpPr>
          <p:nvPr/>
        </p:nvSpPr>
        <p:spPr bwMode="auto">
          <a:xfrm>
            <a:off x="6159500" y="508793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2</a:t>
            </a:r>
          </a:p>
        </p:txBody>
      </p:sp>
      <p:sp>
        <p:nvSpPr>
          <p:cNvPr id="23583" name="Rectangle 36"/>
          <p:cNvSpPr>
            <a:spLocks noChangeArrowheads="1"/>
          </p:cNvSpPr>
          <p:nvPr/>
        </p:nvSpPr>
        <p:spPr bwMode="auto">
          <a:xfrm>
            <a:off x="6804025" y="432593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0</a:t>
            </a:r>
          </a:p>
        </p:txBody>
      </p:sp>
      <p:sp>
        <p:nvSpPr>
          <p:cNvPr id="23584" name="Rectangle 37"/>
          <p:cNvSpPr>
            <a:spLocks noChangeArrowheads="1"/>
          </p:cNvSpPr>
          <p:nvPr/>
        </p:nvSpPr>
        <p:spPr bwMode="auto">
          <a:xfrm>
            <a:off x="7421563" y="4335463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1</a:t>
            </a:r>
          </a:p>
        </p:txBody>
      </p:sp>
      <p:sp>
        <p:nvSpPr>
          <p:cNvPr id="23585" name="Rectangle 38"/>
          <p:cNvSpPr>
            <a:spLocks noChangeArrowheads="1"/>
          </p:cNvSpPr>
          <p:nvPr/>
        </p:nvSpPr>
        <p:spPr bwMode="auto">
          <a:xfrm>
            <a:off x="6804025" y="470693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2</a:t>
            </a:r>
          </a:p>
        </p:txBody>
      </p:sp>
      <p:sp>
        <p:nvSpPr>
          <p:cNvPr id="23586" name="Rectangle 39"/>
          <p:cNvSpPr>
            <a:spLocks noChangeArrowheads="1"/>
          </p:cNvSpPr>
          <p:nvPr/>
        </p:nvSpPr>
        <p:spPr bwMode="auto">
          <a:xfrm>
            <a:off x="7421563" y="5097463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2</a:t>
            </a:r>
          </a:p>
        </p:txBody>
      </p:sp>
      <p:sp>
        <p:nvSpPr>
          <p:cNvPr id="23587" name="Rectangle 40"/>
          <p:cNvSpPr>
            <a:spLocks noChangeArrowheads="1"/>
          </p:cNvSpPr>
          <p:nvPr/>
        </p:nvSpPr>
        <p:spPr bwMode="auto">
          <a:xfrm>
            <a:off x="6804025" y="508793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2</a:t>
            </a:r>
          </a:p>
        </p:txBody>
      </p:sp>
      <p:sp>
        <p:nvSpPr>
          <p:cNvPr id="23588" name="Rectangle 41"/>
          <p:cNvSpPr>
            <a:spLocks noChangeArrowheads="1"/>
          </p:cNvSpPr>
          <p:nvPr/>
        </p:nvSpPr>
        <p:spPr bwMode="auto">
          <a:xfrm>
            <a:off x="7421563" y="4716463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1</a:t>
            </a:r>
          </a:p>
        </p:txBody>
      </p:sp>
      <p:sp>
        <p:nvSpPr>
          <p:cNvPr id="23589" name="Line 44"/>
          <p:cNvSpPr>
            <a:spLocks noChangeShapeType="1"/>
          </p:cNvSpPr>
          <p:nvPr/>
        </p:nvSpPr>
        <p:spPr bwMode="auto">
          <a:xfrm>
            <a:off x="6659563" y="407828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Line 47"/>
          <p:cNvSpPr>
            <a:spLocks noChangeShapeType="1"/>
          </p:cNvSpPr>
          <p:nvPr/>
        </p:nvSpPr>
        <p:spPr bwMode="auto">
          <a:xfrm>
            <a:off x="6083300" y="5602288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Line 48"/>
          <p:cNvSpPr>
            <a:spLocks noChangeShapeType="1"/>
          </p:cNvSpPr>
          <p:nvPr/>
        </p:nvSpPr>
        <p:spPr bwMode="auto">
          <a:xfrm>
            <a:off x="6659563" y="4078288"/>
            <a:ext cx="0" cy="152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Line 49"/>
          <p:cNvSpPr>
            <a:spLocks noChangeShapeType="1"/>
          </p:cNvSpPr>
          <p:nvPr/>
        </p:nvSpPr>
        <p:spPr bwMode="auto">
          <a:xfrm>
            <a:off x="7956550" y="4078288"/>
            <a:ext cx="0" cy="152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Line 51"/>
          <p:cNvSpPr>
            <a:spLocks noChangeShapeType="1"/>
          </p:cNvSpPr>
          <p:nvPr/>
        </p:nvSpPr>
        <p:spPr bwMode="auto">
          <a:xfrm>
            <a:off x="6083300" y="443865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4" name="Rectangle 53"/>
          <p:cNvSpPr>
            <a:spLocks noChangeArrowheads="1"/>
          </p:cNvSpPr>
          <p:nvPr/>
        </p:nvSpPr>
        <p:spPr bwMode="auto">
          <a:xfrm>
            <a:off x="5435600" y="321310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34" charset="0"/>
              </a:rPr>
              <a:t>transition function </a:t>
            </a:r>
            <a:r>
              <a:rPr lang="en-US" sz="2400">
                <a:latin typeface="Symbol" pitchFamily="18" charset="2"/>
              </a:rPr>
              <a:t>d: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computer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1114425" y="191611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1114425" y="19161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1114425" y="30686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114425" y="3571875"/>
            <a:ext cx="2736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2843213" y="19161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3849688" y="191611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V="1">
            <a:off x="2090738" y="1628775"/>
            <a:ext cx="647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2057400" y="1889125"/>
            <a:ext cx="71438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2820988" y="1889125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09600" y="2420938"/>
            <a:ext cx="10080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BATTERY</a:t>
            </a:r>
          </a:p>
        </p:txBody>
      </p:sp>
      <p:sp>
        <p:nvSpPr>
          <p:cNvPr id="4109" name="Litebulb"/>
          <p:cNvSpPr>
            <a:spLocks noEditPoints="1" noChangeArrowheads="1"/>
          </p:cNvSpPr>
          <p:nvPr/>
        </p:nvSpPr>
        <p:spPr bwMode="auto">
          <a:xfrm>
            <a:off x="3559175" y="2276475"/>
            <a:ext cx="579438" cy="869950"/>
          </a:xfrm>
          <a:custGeom>
            <a:avLst/>
            <a:gdLst>
              <a:gd name="T0" fmla="*/ 289719 w 21600"/>
              <a:gd name="T1" fmla="*/ 0 h 21600"/>
              <a:gd name="T2" fmla="*/ 579438 w 21600"/>
              <a:gd name="T3" fmla="*/ 313424 h 21600"/>
              <a:gd name="T4" fmla="*/ 0 w 21600"/>
              <a:gd name="T5" fmla="*/ 313424 h 21600"/>
              <a:gd name="T6" fmla="*/ 289719 w 21600"/>
              <a:gd name="T7" fmla="*/ 8699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 rot="-1395791">
            <a:off x="1908175" y="1490663"/>
            <a:ext cx="86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SWITCH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1116013" y="4005263"/>
            <a:ext cx="3097212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input:</a:t>
            </a:r>
            <a:r>
              <a:rPr lang="en-US" sz="2400">
                <a:latin typeface="Gill Sans MT" pitchFamily="34" charset="0"/>
              </a:rPr>
              <a:t> switch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output:</a:t>
            </a:r>
            <a:r>
              <a:rPr lang="en-US" sz="2400">
                <a:latin typeface="Gill Sans MT" pitchFamily="34" charset="0"/>
              </a:rPr>
              <a:t> light bulb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actions:</a:t>
            </a:r>
            <a:r>
              <a:rPr lang="en-US" sz="2400">
                <a:latin typeface="Gill Sans MT" pitchFamily="34" charset="0"/>
              </a:rPr>
              <a:t> flip switch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states:</a:t>
            </a:r>
            <a:r>
              <a:rPr lang="en-US" sz="2400">
                <a:latin typeface="Gill Sans MT" pitchFamily="34" charset="0"/>
              </a:rPr>
              <a:t> on, 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of a DFA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27088" y="1341438"/>
            <a:ext cx="753745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The </a:t>
            </a:r>
            <a:r>
              <a:rPr lang="en-US" sz="2800">
                <a:solidFill>
                  <a:schemeClr val="accent2"/>
                </a:solidFill>
                <a:latin typeface="Gill Sans MT" pitchFamily="34" charset="0"/>
              </a:rPr>
              <a:t>language of a DFA </a:t>
            </a:r>
            <a:r>
              <a:rPr lang="en-US" sz="2800">
                <a:latin typeface="Garamond" pitchFamily="18" charset="0"/>
              </a:rPr>
              <a:t>(</a:t>
            </a:r>
            <a:r>
              <a:rPr lang="en-US" sz="2800" i="1">
                <a:latin typeface="Garamond" pitchFamily="18" charset="0"/>
              </a:rPr>
              <a:t>Q</a:t>
            </a:r>
            <a:r>
              <a:rPr lang="en-US" sz="2800">
                <a:latin typeface="Garamond" pitchFamily="18" charset="0"/>
              </a:rPr>
              <a:t>, </a:t>
            </a:r>
            <a:r>
              <a:rPr lang="en-US" sz="2800">
                <a:latin typeface="Symbol" pitchFamily="18" charset="2"/>
              </a:rPr>
              <a:t>S</a:t>
            </a:r>
            <a:r>
              <a:rPr lang="en-US" sz="2800">
                <a:latin typeface="Garamond" pitchFamily="18" charset="0"/>
              </a:rPr>
              <a:t>, </a:t>
            </a:r>
            <a:r>
              <a:rPr lang="en-US" sz="2800">
                <a:latin typeface="Symbol" pitchFamily="18" charset="2"/>
              </a:rPr>
              <a:t>d</a:t>
            </a:r>
            <a:r>
              <a:rPr lang="en-US" sz="2800">
                <a:latin typeface="Garamond" pitchFamily="18" charset="0"/>
              </a:rPr>
              <a:t>, </a:t>
            </a:r>
            <a:r>
              <a:rPr lang="en-US" sz="2800" i="1">
                <a:latin typeface="Garamond" pitchFamily="18" charset="0"/>
              </a:rPr>
              <a:t>q</a:t>
            </a:r>
            <a:r>
              <a:rPr lang="en-US" sz="2800" baseline="-25000">
                <a:latin typeface="Garamond" pitchFamily="18" charset="0"/>
              </a:rPr>
              <a:t>0</a:t>
            </a:r>
            <a:r>
              <a:rPr lang="en-US" sz="2800">
                <a:latin typeface="Garamond" pitchFamily="18" charset="0"/>
              </a:rPr>
              <a:t>, </a:t>
            </a:r>
            <a:r>
              <a:rPr lang="en-US" sz="2800" i="1">
                <a:latin typeface="Garamond" pitchFamily="18" charset="0"/>
              </a:rPr>
              <a:t>F</a:t>
            </a:r>
            <a:r>
              <a:rPr lang="en-US" sz="2800">
                <a:latin typeface="Garamond" pitchFamily="18" charset="0"/>
              </a:rPr>
              <a:t>)</a:t>
            </a:r>
            <a:r>
              <a:rPr lang="en-US" sz="2800">
                <a:latin typeface="Gill Sans MT" pitchFamily="34" charset="0"/>
              </a:rPr>
              <a:t> is the set of </a:t>
            </a:r>
            <a:br>
              <a:rPr lang="en-US" sz="2800">
                <a:latin typeface="Gill Sans MT" pitchFamily="34" charset="0"/>
              </a:rPr>
            </a:br>
            <a:r>
              <a:rPr lang="en-US" sz="2800">
                <a:latin typeface="Gill Sans MT" pitchFamily="34" charset="0"/>
              </a:rPr>
              <a:t>all strings over </a:t>
            </a:r>
            <a:r>
              <a:rPr lang="en-US" sz="2800">
                <a:latin typeface="Symbol" pitchFamily="18" charset="2"/>
              </a:rPr>
              <a:t>S</a:t>
            </a:r>
            <a:r>
              <a:rPr lang="en-US" sz="2800">
                <a:latin typeface="Gill Sans MT" pitchFamily="34" charset="0"/>
              </a:rPr>
              <a:t> that, starting from </a:t>
            </a:r>
            <a:r>
              <a:rPr lang="en-US" sz="2800" i="1">
                <a:latin typeface="Garamond" pitchFamily="18" charset="0"/>
              </a:rPr>
              <a:t>q</a:t>
            </a:r>
            <a:r>
              <a:rPr lang="en-US" sz="2800" baseline="-25000">
                <a:latin typeface="Garamond" pitchFamily="18" charset="0"/>
              </a:rPr>
              <a:t>0</a:t>
            </a:r>
            <a:r>
              <a:rPr lang="en-US" sz="2800">
                <a:latin typeface="Gill Sans MT" pitchFamily="34" charset="0"/>
              </a:rPr>
              <a:t> and </a:t>
            </a:r>
            <a:br>
              <a:rPr lang="en-US" sz="2800">
                <a:latin typeface="Gill Sans MT" pitchFamily="34" charset="0"/>
              </a:rPr>
            </a:br>
            <a:r>
              <a:rPr lang="en-US" sz="2800">
                <a:latin typeface="Gill Sans MT" pitchFamily="34" charset="0"/>
              </a:rPr>
              <a:t>following the transitions as the string is read left</a:t>
            </a:r>
            <a:br>
              <a:rPr lang="en-US" sz="2800">
                <a:latin typeface="Gill Sans MT" pitchFamily="34" charset="0"/>
              </a:rPr>
            </a:br>
            <a:r>
              <a:rPr lang="en-US" sz="2800">
                <a:latin typeface="Gill Sans MT" pitchFamily="34" charset="0"/>
              </a:rPr>
              <a:t>to right, will reach some accepting state.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5372100"/>
            <a:ext cx="8353425" cy="865188"/>
          </a:xfrm>
        </p:spPr>
        <p:txBody>
          <a:bodyPr/>
          <a:lstStyle/>
          <a:p>
            <a:r>
              <a:rPr lang="en-US" smtClean="0"/>
              <a:t>Language of </a:t>
            </a:r>
            <a:r>
              <a:rPr lang="en-US" i="1" smtClean="0">
                <a:latin typeface="Garamond" pitchFamily="18" charset="0"/>
              </a:rPr>
              <a:t>M</a:t>
            </a:r>
            <a:r>
              <a:rPr lang="en-US" smtClean="0"/>
              <a:t> is </a:t>
            </a:r>
            <a:r>
              <a:rPr lang="en-US" smtClean="0">
                <a:latin typeface="Garamond" pitchFamily="18" charset="0"/>
              </a:rPr>
              <a:t>{</a:t>
            </a:r>
            <a:r>
              <a:rPr lang="en-US" i="1" smtClean="0">
                <a:latin typeface="Garamond" pitchFamily="18" charset="0"/>
              </a:rPr>
              <a:t>f</a:t>
            </a:r>
            <a:r>
              <a:rPr lang="en-US" smtClean="0">
                <a:latin typeface="Garamond" pitchFamily="18" charset="0"/>
              </a:rPr>
              <a:t>, </a:t>
            </a:r>
            <a:r>
              <a:rPr lang="en-US" i="1" smtClean="0">
                <a:latin typeface="Garamond" pitchFamily="18" charset="0"/>
              </a:rPr>
              <a:t>fff</a:t>
            </a:r>
            <a:r>
              <a:rPr lang="en-US" smtClean="0">
                <a:latin typeface="Garamond" pitchFamily="18" charset="0"/>
              </a:rPr>
              <a:t>, </a:t>
            </a:r>
            <a:r>
              <a:rPr lang="en-US" i="1" smtClean="0">
                <a:latin typeface="Garamond" pitchFamily="18" charset="0"/>
              </a:rPr>
              <a:t>fffff</a:t>
            </a:r>
            <a:r>
              <a:rPr lang="en-US" smtClean="0">
                <a:latin typeface="Garamond" pitchFamily="18" charset="0"/>
              </a:rPr>
              <a:t>, …} = {</a:t>
            </a:r>
            <a:r>
              <a:rPr lang="en-US" i="1" smtClean="0">
                <a:latin typeface="Garamond" pitchFamily="18" charset="0"/>
              </a:rPr>
              <a:t>f </a:t>
            </a:r>
            <a:r>
              <a:rPr lang="en-US" i="1" baseline="30000" smtClean="0">
                <a:latin typeface="Garamond" pitchFamily="18" charset="0"/>
              </a:rPr>
              <a:t>n</a:t>
            </a:r>
            <a:r>
              <a:rPr lang="en-US" smtClean="0">
                <a:latin typeface="Garamond" pitchFamily="18" charset="0"/>
              </a:rPr>
              <a:t>: </a:t>
            </a:r>
            <a:r>
              <a:rPr lang="en-US" i="1" smtClean="0">
                <a:latin typeface="Garamond" pitchFamily="18" charset="0"/>
              </a:rPr>
              <a:t>n</a:t>
            </a:r>
            <a:r>
              <a:rPr lang="en-US" smtClean="0">
                <a:latin typeface="Garamond" pitchFamily="18" charset="0"/>
              </a:rPr>
              <a:t> </a:t>
            </a:r>
            <a:r>
              <a:rPr lang="en-US" smtClean="0"/>
              <a:t>is odd</a:t>
            </a:r>
            <a:r>
              <a:rPr lang="en-US" smtClean="0">
                <a:latin typeface="Garamond" pitchFamily="18" charset="0"/>
              </a:rPr>
              <a:t>}</a:t>
            </a:r>
            <a:r>
              <a:rPr lang="en-US" smtClean="0"/>
              <a:t> </a:t>
            </a:r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3649663" y="409733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5402263" y="402113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Freeform 8"/>
          <p:cNvSpPr>
            <a:spLocks/>
          </p:cNvSpPr>
          <p:nvPr/>
        </p:nvSpPr>
        <p:spPr bwMode="auto">
          <a:xfrm>
            <a:off x="4183063" y="4071938"/>
            <a:ext cx="1295400" cy="1016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Freeform 9"/>
          <p:cNvSpPr>
            <a:spLocks/>
          </p:cNvSpPr>
          <p:nvPr/>
        </p:nvSpPr>
        <p:spPr bwMode="auto">
          <a:xfrm flipV="1">
            <a:off x="4259263" y="4541838"/>
            <a:ext cx="1295400" cy="1778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3268663" y="44021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3736975" y="4216400"/>
            <a:ext cx="446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off</a:t>
            </a: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5495925" y="4143375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on</a:t>
            </a:r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4716463" y="3716338"/>
            <a:ext cx="23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>
                <a:latin typeface="Garamond" pitchFamily="18" charset="0"/>
                <a:ea typeface="新細明體" pitchFamily="18" charset="-120"/>
              </a:rPr>
              <a:t>f</a:t>
            </a:r>
          </a:p>
        </p:txBody>
      </p:sp>
      <p:sp>
        <p:nvSpPr>
          <p:cNvPr id="24589" name="Text Box 14"/>
          <p:cNvSpPr txBox="1">
            <a:spLocks noChangeArrowheads="1"/>
          </p:cNvSpPr>
          <p:nvPr/>
        </p:nvSpPr>
        <p:spPr bwMode="auto">
          <a:xfrm>
            <a:off x="4724400" y="4718050"/>
            <a:ext cx="23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>
                <a:latin typeface="Garamond" pitchFamily="18" charset="0"/>
                <a:ea typeface="新細明體" pitchFamily="18" charset="-120"/>
              </a:rPr>
              <a:t>f</a:t>
            </a:r>
          </a:p>
        </p:txBody>
      </p:sp>
      <p:sp>
        <p:nvSpPr>
          <p:cNvPr id="24590" name="Oval 15"/>
          <p:cNvSpPr>
            <a:spLocks noChangeArrowheads="1"/>
          </p:cNvSpPr>
          <p:nvPr/>
        </p:nvSpPr>
        <p:spPr bwMode="auto">
          <a:xfrm>
            <a:off x="5459413" y="4071938"/>
            <a:ext cx="504825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16"/>
          <p:cNvSpPr txBox="1">
            <a:spLocks noChangeArrowheads="1"/>
          </p:cNvSpPr>
          <p:nvPr/>
        </p:nvSpPr>
        <p:spPr bwMode="auto">
          <a:xfrm>
            <a:off x="2166938" y="4144963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M</a:t>
            </a:r>
            <a:r>
              <a:rPr lang="en-US" sz="240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0AB389-1833-4FD8-9609-D3FBB42F80C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(NFA)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rgbClr val="006600"/>
                </a:solidFill>
              </a:rPr>
              <a:t>Non-deterministic Finite Automaton (NFA) </a:t>
            </a:r>
          </a:p>
          <a:p>
            <a:pPr lvl="1" eaLnBrk="1" hangingPunct="1"/>
            <a:r>
              <a:rPr lang="en-US" smtClean="0"/>
              <a:t> is of course “non-deterministic”</a:t>
            </a:r>
          </a:p>
          <a:p>
            <a:pPr lvl="2" eaLnBrk="1" hangingPunct="1"/>
            <a:r>
              <a:rPr lang="en-US" smtClean="0"/>
              <a:t>Implying that the machine can exist in more than one state at the same time</a:t>
            </a:r>
          </a:p>
          <a:p>
            <a:pPr lvl="2" eaLnBrk="1" hangingPunct="1"/>
            <a:r>
              <a:rPr lang="en-US" smtClean="0"/>
              <a:t>Transitions could be non-deterministic	</a:t>
            </a:r>
          </a:p>
          <a:p>
            <a:pPr lvl="1" eaLnBrk="1" hangingPunct="1"/>
            <a:endParaRPr lang="en-US" smtClean="0"/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i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2362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V="1">
            <a:off x="3429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34290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3641725" y="4992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3657600" y="563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j</a:t>
            </a:r>
          </a:p>
        </p:txBody>
      </p:sp>
      <p:sp>
        <p:nvSpPr>
          <p:cNvPr id="15372" name="Oval 15"/>
          <p:cNvSpPr>
            <a:spLocks noChangeArrowheads="1"/>
          </p:cNvSpPr>
          <p:nvPr/>
        </p:nvSpPr>
        <p:spPr bwMode="auto">
          <a:xfrm>
            <a:off x="4419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k</a:t>
            </a:r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4479925" y="53736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5334000" y="5330825"/>
            <a:ext cx="3744913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/>
              <a:t> Each transition function therefore </a:t>
            </a:r>
            <a:br>
              <a:rPr lang="en-US" sz="1800"/>
            </a:br>
            <a:r>
              <a:rPr lang="en-US" sz="1800"/>
              <a:t>maps to a </a:t>
            </a:r>
            <a:r>
              <a:rPr lang="en-US" sz="1800" u="sng"/>
              <a:t>set</a:t>
            </a:r>
            <a:r>
              <a:rPr lang="en-US" sz="1800"/>
              <a:t> of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the automaton is in a state {q0} and the input symbol is 0, what will be the next state?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2971800"/>
            <a:ext cx="838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3124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33512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rved Down Arrow 7"/>
          <p:cNvSpPr/>
          <p:nvPr/>
        </p:nvSpPr>
        <p:spPr>
          <a:xfrm>
            <a:off x="1905000" y="2362200"/>
            <a:ext cx="533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2133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48400" y="2971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00800" y="3124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6"/>
          </p:cNvCxnSpPr>
          <p:nvPr/>
        </p:nvCxnSpPr>
        <p:spPr>
          <a:xfrm flipV="1">
            <a:off x="2590800" y="3200400"/>
            <a:ext cx="3657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rved Down Arrow 14"/>
          <p:cNvSpPr/>
          <p:nvPr/>
        </p:nvSpPr>
        <p:spPr>
          <a:xfrm>
            <a:off x="6324600" y="2362200"/>
            <a:ext cx="533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0" y="2209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038600" y="464820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67200" y="4876800"/>
            <a:ext cx="685800" cy="53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19600" y="5029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4"/>
          </p:cNvCxnSpPr>
          <p:nvPr/>
        </p:nvCxnSpPr>
        <p:spPr>
          <a:xfrm rot="16200000" flipH="1">
            <a:off x="2419350" y="3333750"/>
            <a:ext cx="13716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5105400" y="350520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38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95600" y="4038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4038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(q0, 0100)={q0, q3, q4}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19200" y="2286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624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77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4114800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4267200"/>
            <a:ext cx="533400" cy="53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609600" y="25146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2"/>
          </p:cNvCxnSpPr>
          <p:nvPr/>
        </p:nvCxnSpPr>
        <p:spPr>
          <a:xfrm>
            <a:off x="1752600" y="2552700"/>
            <a:ext cx="2209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>
            <a:off x="4495800" y="26289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</p:cNvCxnSpPr>
          <p:nvPr/>
        </p:nvCxnSpPr>
        <p:spPr>
          <a:xfrm rot="5400000">
            <a:off x="5581650" y="3181350"/>
            <a:ext cx="14478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4" idx="4"/>
          </p:cNvCxnSpPr>
          <p:nvPr/>
        </p:nvCxnSpPr>
        <p:spPr>
          <a:xfrm rot="10800000">
            <a:off x="1485900" y="2819400"/>
            <a:ext cx="13335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400" y="243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38600" y="259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77000" y="236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19400" y="4572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81600" y="4419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29" name="Curved Down Arrow 28"/>
          <p:cNvSpPr/>
          <p:nvPr/>
        </p:nvSpPr>
        <p:spPr>
          <a:xfrm>
            <a:off x="1143000" y="2057400"/>
            <a:ext cx="5334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Up Arrow 29"/>
          <p:cNvSpPr/>
          <p:nvPr/>
        </p:nvSpPr>
        <p:spPr>
          <a:xfrm>
            <a:off x="5334000" y="4953000"/>
            <a:ext cx="381000" cy="609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00200" y="190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478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236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53000" y="2286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81200" y="3429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Content Placeholder 36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576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Curved Down Arrow 38"/>
          <p:cNvSpPr/>
          <p:nvPr/>
        </p:nvSpPr>
        <p:spPr>
          <a:xfrm>
            <a:off x="5181600" y="3810000"/>
            <a:ext cx="5334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Up Arrow 39"/>
          <p:cNvSpPr/>
          <p:nvPr/>
        </p:nvSpPr>
        <p:spPr>
          <a:xfrm>
            <a:off x="1219200" y="2743200"/>
            <a:ext cx="381000" cy="609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5181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53000" y="3429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Curved Down Arrow 42"/>
          <p:cNvSpPr/>
          <p:nvPr/>
        </p:nvSpPr>
        <p:spPr>
          <a:xfrm>
            <a:off x="6477000" y="2057400"/>
            <a:ext cx="5334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Up Arrow 43"/>
          <p:cNvSpPr/>
          <p:nvPr/>
        </p:nvSpPr>
        <p:spPr>
          <a:xfrm>
            <a:off x="6553200" y="2819400"/>
            <a:ext cx="381000" cy="609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0400" y="2133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10400" y="2971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324600" y="3733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^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7" idx="5"/>
          </p:cNvCxnSpPr>
          <p:nvPr/>
        </p:nvCxnSpPr>
        <p:spPr>
          <a:xfrm flipV="1">
            <a:off x="3274685" y="4724400"/>
            <a:ext cx="1830715" cy="7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States reached while processing 0100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q0       	</a:t>
            </a:r>
            <a:r>
              <a:rPr lang="en-US" dirty="0" err="1" smtClean="0"/>
              <a:t>q0</a:t>
            </a:r>
            <a:r>
              <a:rPr lang="en-US" dirty="0" smtClean="0"/>
              <a:t>      	</a:t>
            </a:r>
            <a:r>
              <a:rPr lang="en-US" dirty="0" err="1" smtClean="0"/>
              <a:t>q0</a:t>
            </a:r>
            <a:r>
              <a:rPr lang="en-US" dirty="0" smtClean="0"/>
              <a:t>      	</a:t>
            </a:r>
            <a:r>
              <a:rPr lang="en-US" dirty="0" err="1" smtClean="0"/>
              <a:t>q0</a:t>
            </a:r>
            <a:r>
              <a:rPr lang="en-US" dirty="0" smtClean="0"/>
              <a:t>    		</a:t>
            </a:r>
            <a:r>
              <a:rPr lang="en-US" dirty="0" err="1" smtClean="0"/>
              <a:t>q0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q3		q1		q3		</a:t>
            </a:r>
            <a:r>
              <a:rPr lang="en-US" dirty="0" err="1" smtClean="0"/>
              <a:t>q3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q4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71600" y="2514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00600" y="2514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1800" y="2514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05600" y="2514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647700" y="3086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077494" y="42283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2248694" y="30853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153694" y="30853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5906294" y="30853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29718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2895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00" y="2819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95800" y="3962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67000" y="2895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6600" y="2133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57800" y="2133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2133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D1D7B0-68AD-4F48-82C3-76CBB95B120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</a:t>
            </a:r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006600"/>
                </a:solidFill>
              </a:rPr>
              <a:t>Non-deterministic </a:t>
            </a:r>
            <a:r>
              <a:rPr lang="en-US" sz="2800" dirty="0" smtClean="0">
                <a:solidFill>
                  <a:schemeClr val="tx2"/>
                </a:solidFill>
              </a:rPr>
              <a:t>Finite Automaton (</a:t>
            </a:r>
            <a:r>
              <a:rPr lang="en-US" sz="2800" dirty="0" smtClean="0">
                <a:solidFill>
                  <a:srgbClr val="006600"/>
                </a:solidFill>
              </a:rPr>
              <a:t>NFA</a:t>
            </a:r>
            <a:r>
              <a:rPr lang="en-US" sz="2800" dirty="0" smtClean="0">
                <a:solidFill>
                  <a:schemeClr val="tx2"/>
                </a:solidFill>
              </a:rPr>
              <a:t>)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 ==&gt; set of final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 smtClean="0"/>
              <a:t>==&gt; a transition function, which is a mapping between Q x ∑ ==&gt; </a:t>
            </a:r>
            <a:r>
              <a:rPr lang="en-US" sz="2400" dirty="0" smtClean="0">
                <a:solidFill>
                  <a:schemeClr val="hlink"/>
                </a:solidFill>
              </a:rPr>
              <a:t>subset of</a:t>
            </a:r>
            <a:r>
              <a:rPr lang="en-US" sz="2400" dirty="0" smtClean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NFA is also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,F, </a:t>
            </a:r>
            <a:r>
              <a:rPr lang="el-GR" sz="2400" dirty="0" smtClean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solidFill>
                  <a:schemeClr val="tx2"/>
                </a:solidFill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317F8-D507-41F2-93A5-750559436BAF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use an NFA?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Input:</a:t>
            </a:r>
            <a:r>
              <a:rPr lang="en-US" sz="2400" smtClean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Question:</a:t>
            </a:r>
            <a:r>
              <a:rPr lang="en-US" sz="2400" smtClean="0"/>
              <a:t> Is w acceptable by the NFA?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Steps: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Start at the “start state” q</a:t>
            </a:r>
            <a:r>
              <a:rPr lang="en-US" sz="2000" baseline="-25000" smtClean="0"/>
              <a:t>0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Determine </a:t>
            </a:r>
            <a:r>
              <a:rPr lang="en-US" sz="1800" smtClean="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 smtClean="0"/>
              <a:t>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after all symbols in w are consumed </a:t>
            </a:r>
            <a:r>
              <a:rPr lang="en-US" sz="2000" u="sng" smtClean="0"/>
              <a:t>and</a:t>
            </a:r>
            <a:r>
              <a:rPr lang="en-US" sz="2000" smtClean="0"/>
              <a:t> if at least </a:t>
            </a:r>
            <a:r>
              <a:rPr lang="en-US" sz="2000" smtClean="0">
                <a:solidFill>
                  <a:srgbClr val="006600"/>
                </a:solidFill>
              </a:rPr>
              <a:t>one of</a:t>
            </a:r>
            <a:r>
              <a:rPr lang="en-US" sz="2000" smtClean="0"/>
              <a:t> the current states is a final state then </a:t>
            </a:r>
            <a:r>
              <a:rPr lang="en-US" sz="2000" i="1" smtClean="0"/>
              <a:t>accept w;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Otherwise, </a:t>
            </a:r>
            <a:r>
              <a:rPr lang="en-US" sz="2000" i="1" smtClean="0"/>
              <a:t>reject w.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85F9800-FF73-4983-B041-0FE91712E06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353425" cy="6588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006600"/>
                </a:solidFill>
              </a:rPr>
              <a:t>NFA</a:t>
            </a:r>
            <a:r>
              <a:rPr lang="en-US" dirty="0" smtClean="0"/>
              <a:t> for strings containing 01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8490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8491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8487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8489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752600" y="3163888"/>
            <a:ext cx="608013" cy="722312"/>
            <a:chOff x="1752600" y="3163888"/>
            <a:chExt cx="608013" cy="722312"/>
          </a:xfrm>
        </p:grpSpPr>
        <p:sp>
          <p:nvSpPr>
            <p:cNvPr id="18485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  <a:r>
                <a:rPr lang="en-US"/>
                <a:t>,1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8483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848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48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848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717925" y="3810000"/>
            <a:ext cx="844550" cy="1319213"/>
            <a:chOff x="2342" y="2400"/>
            <a:chExt cx="532" cy="831"/>
          </a:xfrm>
        </p:grpSpPr>
        <p:sp>
          <p:nvSpPr>
            <p:cNvPr id="18478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</a:t>
              </a:r>
            </a:p>
            <a:p>
              <a:r>
                <a:rPr lang="en-US"/>
                <a:t>state</a:t>
              </a:r>
            </a:p>
          </p:txBody>
        </p:sp>
      </p:grpSp>
      <p:sp>
        <p:nvSpPr>
          <p:cNvPr id="18442" name="Line 46"/>
          <p:cNvSpPr>
            <a:spLocks noChangeShapeType="1"/>
          </p:cNvSpPr>
          <p:nvPr/>
        </p:nvSpPr>
        <p:spPr bwMode="auto">
          <a:xfrm>
            <a:off x="5105400" y="498475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50"/>
          <p:cNvSpPr>
            <a:spLocks noChangeShapeType="1"/>
          </p:cNvSpPr>
          <p:nvPr/>
        </p:nvSpPr>
        <p:spPr bwMode="auto">
          <a:xfrm>
            <a:off x="5105400" y="4984750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53"/>
          <p:cNvSpPr>
            <a:spLocks noChangeShapeType="1"/>
          </p:cNvSpPr>
          <p:nvPr/>
        </p:nvSpPr>
        <p:spPr bwMode="auto">
          <a:xfrm>
            <a:off x="60960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54"/>
          <p:cNvSpPr>
            <a:spLocks noChangeShapeType="1"/>
          </p:cNvSpPr>
          <p:nvPr/>
        </p:nvSpPr>
        <p:spPr bwMode="auto">
          <a:xfrm>
            <a:off x="5105400" y="531971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57"/>
          <p:cNvSpPr>
            <a:spLocks noChangeShapeType="1"/>
          </p:cNvSpPr>
          <p:nvPr/>
        </p:nvSpPr>
        <p:spPr bwMode="auto">
          <a:xfrm>
            <a:off x="70866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58"/>
          <p:cNvSpPr>
            <a:spLocks noChangeShapeType="1"/>
          </p:cNvSpPr>
          <p:nvPr/>
        </p:nvSpPr>
        <p:spPr bwMode="auto">
          <a:xfrm>
            <a:off x="5105400" y="5654675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59"/>
          <p:cNvSpPr>
            <a:spLocks noChangeShapeType="1"/>
          </p:cNvSpPr>
          <p:nvPr/>
        </p:nvSpPr>
        <p:spPr bwMode="auto">
          <a:xfrm>
            <a:off x="5105400" y="598963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</a:t>
              </a:r>
              <a:r>
                <a:rPr lang="en-US" sz="1800">
                  <a:sym typeface="Symbol" pitchFamily="18" charset="2"/>
                </a:rPr>
                <a:t> </a:t>
              </a:r>
              <a:r>
                <a:rPr lang="en-US" sz="1800"/>
                <a:t>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8455" name="Picture 33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57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18458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59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60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l-GR" sz="1600">
                  <a:cs typeface="Arial" charset="0"/>
                </a:rPr>
                <a:t>Φ</a:t>
              </a:r>
            </a:p>
          </p:txBody>
        </p:sp>
        <p:sp>
          <p:nvSpPr>
            <p:cNvPr id="18461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2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18463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18464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5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8466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7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8468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Text Box 61"/>
            <p:cNvSpPr txBox="1">
              <a:spLocks noChangeArrowheads="1"/>
            </p:cNvSpPr>
            <p:nvPr/>
          </p:nvSpPr>
          <p:spPr bwMode="auto">
            <a:xfrm rot="-5400000">
              <a:off x="2803" y="3572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8476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62000" y="5330825"/>
            <a:ext cx="3254375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What will happen if at state q</a:t>
            </a:r>
            <a:r>
              <a:rPr lang="en-US" sz="1800" baseline="-250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hlink"/>
                </a:solidFill>
              </a:rPr>
              <a:t> </a:t>
            </a:r>
            <a:br>
              <a:rPr lang="en-US" sz="1800">
                <a:solidFill>
                  <a:schemeClr val="hlink"/>
                </a:solidFill>
              </a:rPr>
            </a:br>
            <a:r>
              <a:rPr lang="en-US" sz="180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Why is this non-deterministic? 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  <p:bldP spid="6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D1B807-E6EE-4C88-845D-BB17BE5507EA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What is a “dead state”?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A DFA for recognizing the key word “</a:t>
            </a:r>
            <a:r>
              <a:rPr lang="en-US" i="1" dirty="0" smtClean="0"/>
              <a:t>while</a:t>
            </a:r>
            <a:r>
              <a:rPr lang="en-US" dirty="0" smtClean="0"/>
              <a:t>”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 NFA for the same purpose: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3352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971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886200" y="2743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3810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4267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8006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724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5181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57150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5638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6096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66294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6553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75438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467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7924800" y="28194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3657600" y="33528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dead</a:t>
            </a:r>
            <a:endParaRPr lang="en-US" sz="1800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>
            <a:off x="4572000" y="3352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5486400" y="3352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>
            <a:off x="58674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5943600" y="3352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>
            <a:off x="6019800" y="3352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4572000" y="3505200"/>
            <a:ext cx="276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other input symbol</a:t>
            </a:r>
          </a:p>
        </p:txBody>
      </p:sp>
      <p:sp>
        <p:nvSpPr>
          <p:cNvPr id="19487" name="Oval 4"/>
          <p:cNvSpPr>
            <a:spLocks noChangeArrowheads="1"/>
          </p:cNvSpPr>
          <p:nvPr/>
        </p:nvSpPr>
        <p:spPr bwMode="auto">
          <a:xfrm>
            <a:off x="31242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88" name="Line 5"/>
          <p:cNvSpPr>
            <a:spLocks noChangeShapeType="1"/>
          </p:cNvSpPr>
          <p:nvPr/>
        </p:nvSpPr>
        <p:spPr bwMode="auto">
          <a:xfrm>
            <a:off x="27432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Text Box 6"/>
          <p:cNvSpPr txBox="1">
            <a:spLocks noChangeArrowheads="1"/>
          </p:cNvSpPr>
          <p:nvPr/>
        </p:nvSpPr>
        <p:spPr bwMode="auto">
          <a:xfrm>
            <a:off x="3657600" y="5562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90" name="Line 7"/>
          <p:cNvSpPr>
            <a:spLocks noChangeShapeType="1"/>
          </p:cNvSpPr>
          <p:nvPr/>
        </p:nvSpPr>
        <p:spPr bwMode="auto">
          <a:xfrm>
            <a:off x="35814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Oval 8"/>
          <p:cNvSpPr>
            <a:spLocks noChangeArrowheads="1"/>
          </p:cNvSpPr>
          <p:nvPr/>
        </p:nvSpPr>
        <p:spPr bwMode="auto">
          <a:xfrm>
            <a:off x="40386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92" name="Text Box 9"/>
          <p:cNvSpPr txBox="1">
            <a:spLocks noChangeArrowheads="1"/>
          </p:cNvSpPr>
          <p:nvPr/>
        </p:nvSpPr>
        <p:spPr bwMode="auto">
          <a:xfrm>
            <a:off x="45720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93" name="Line 10"/>
          <p:cNvSpPr>
            <a:spLocks noChangeShapeType="1"/>
          </p:cNvSpPr>
          <p:nvPr/>
        </p:nvSpPr>
        <p:spPr bwMode="auto">
          <a:xfrm>
            <a:off x="44958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11"/>
          <p:cNvSpPr>
            <a:spLocks noChangeArrowheads="1"/>
          </p:cNvSpPr>
          <p:nvPr/>
        </p:nvSpPr>
        <p:spPr bwMode="auto">
          <a:xfrm>
            <a:off x="4953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95" name="Text Box 12"/>
          <p:cNvSpPr txBox="1">
            <a:spLocks noChangeArrowheads="1"/>
          </p:cNvSpPr>
          <p:nvPr/>
        </p:nvSpPr>
        <p:spPr bwMode="auto">
          <a:xfrm>
            <a:off x="54864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96" name="Line 13"/>
          <p:cNvSpPr>
            <a:spLocks noChangeShapeType="1"/>
          </p:cNvSpPr>
          <p:nvPr/>
        </p:nvSpPr>
        <p:spPr bwMode="auto">
          <a:xfrm>
            <a:off x="54102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14"/>
          <p:cNvSpPr>
            <a:spLocks noChangeArrowheads="1"/>
          </p:cNvSpPr>
          <p:nvPr/>
        </p:nvSpPr>
        <p:spPr bwMode="auto">
          <a:xfrm>
            <a:off x="5867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98" name="Text Box 15"/>
          <p:cNvSpPr txBox="1">
            <a:spLocks noChangeArrowheads="1"/>
          </p:cNvSpPr>
          <p:nvPr/>
        </p:nvSpPr>
        <p:spPr bwMode="auto">
          <a:xfrm>
            <a:off x="64008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99" name="Line 16"/>
          <p:cNvSpPr>
            <a:spLocks noChangeShapeType="1"/>
          </p:cNvSpPr>
          <p:nvPr/>
        </p:nvSpPr>
        <p:spPr bwMode="auto">
          <a:xfrm>
            <a:off x="6324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17"/>
          <p:cNvSpPr>
            <a:spLocks noChangeArrowheads="1"/>
          </p:cNvSpPr>
          <p:nvPr/>
        </p:nvSpPr>
        <p:spPr bwMode="auto">
          <a:xfrm>
            <a:off x="67818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501" name="Text Box 18"/>
          <p:cNvSpPr txBox="1">
            <a:spLocks noChangeArrowheads="1"/>
          </p:cNvSpPr>
          <p:nvPr/>
        </p:nvSpPr>
        <p:spPr bwMode="auto">
          <a:xfrm>
            <a:off x="73152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502" name="Line 19"/>
          <p:cNvSpPr>
            <a:spLocks noChangeShapeType="1"/>
          </p:cNvSpPr>
          <p:nvPr/>
        </p:nvSpPr>
        <p:spPr bwMode="auto">
          <a:xfrm>
            <a:off x="7239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Oval 20"/>
          <p:cNvSpPr>
            <a:spLocks noChangeArrowheads="1"/>
          </p:cNvSpPr>
          <p:nvPr/>
        </p:nvSpPr>
        <p:spPr bwMode="auto">
          <a:xfrm>
            <a:off x="7772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504" name="Oval 21"/>
          <p:cNvSpPr>
            <a:spLocks noChangeArrowheads="1"/>
          </p:cNvSpPr>
          <p:nvPr/>
        </p:nvSpPr>
        <p:spPr bwMode="auto">
          <a:xfrm>
            <a:off x="7696200" y="56388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Freeform 51"/>
          <p:cNvSpPr>
            <a:spLocks/>
          </p:cNvSpPr>
          <p:nvPr/>
        </p:nvSpPr>
        <p:spPr bwMode="auto">
          <a:xfrm>
            <a:off x="5943600" y="4157663"/>
            <a:ext cx="301625" cy="422275"/>
          </a:xfrm>
          <a:custGeom>
            <a:avLst/>
            <a:gdLst>
              <a:gd name="T0" fmla="*/ 110505 w 301172"/>
              <a:gd name="T1" fmla="*/ 0 h 420914"/>
              <a:gd name="T2" fmla="*/ 287316 w 301172"/>
              <a:gd name="T3" fmla="*/ 393500 h 420914"/>
              <a:gd name="T4" fmla="*/ 0 w 301172"/>
              <a:gd name="T5" fmla="*/ 247342 h 420914"/>
              <a:gd name="T6" fmla="*/ 0 60000 65536"/>
              <a:gd name="T7" fmla="*/ 0 60000 65536"/>
              <a:gd name="T8" fmla="*/ 0 60000 65536"/>
              <a:gd name="T9" fmla="*/ 0 w 301172"/>
              <a:gd name="T10" fmla="*/ 0 h 420914"/>
              <a:gd name="T11" fmla="*/ 301172 w 301172"/>
              <a:gd name="T12" fmla="*/ 420914 h 420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172" h="420914">
                <a:moveTo>
                  <a:pt x="108857" y="0"/>
                </a:moveTo>
                <a:cubicBezTo>
                  <a:pt x="205014" y="170543"/>
                  <a:pt x="301172" y="341086"/>
                  <a:pt x="283029" y="381000"/>
                </a:cubicBezTo>
                <a:cubicBezTo>
                  <a:pt x="264886" y="420914"/>
                  <a:pt x="132443" y="330200"/>
                  <a:pt x="0" y="239486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Text Box 29"/>
          <p:cNvSpPr txBox="1">
            <a:spLocks noChangeArrowheads="1"/>
          </p:cNvSpPr>
          <p:nvPr/>
        </p:nvSpPr>
        <p:spPr bwMode="auto">
          <a:xfrm>
            <a:off x="6172200" y="4191000"/>
            <a:ext cx="1509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symbol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" y="152400"/>
            <a:ext cx="7658100" cy="83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Note: Explicitly specifying dead states 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in NFAs),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this feature does not make a machine deterministic or non-deterministic.</a:t>
            </a:r>
          </a:p>
        </p:txBody>
      </p:sp>
      <p:sp>
        <p:nvSpPr>
          <p:cNvPr id="19508" name="TextBox 51"/>
          <p:cNvSpPr txBox="1">
            <a:spLocks noChangeArrowheads="1"/>
          </p:cNvSpPr>
          <p:nvPr/>
        </p:nvSpPr>
        <p:spPr bwMode="auto">
          <a:xfrm>
            <a:off x="2667000" y="6248400"/>
            <a:ext cx="575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Transitions into a dead state are implicit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74EC5A-3655-46EB-B2D9-C09CBAD7908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Other examples</a:t>
            </a:r>
          </a:p>
          <a:p>
            <a:pPr lvl="1" eaLnBrk="1" hangingPunct="1"/>
            <a:r>
              <a:rPr lang="en-US" dirty="0" smtClean="0"/>
              <a:t>Keyword recognizer (e.g., if, then, else, while, for, include, etc.)</a:t>
            </a:r>
          </a:p>
          <a:p>
            <a:pPr lvl="1" eaLnBrk="1" hangingPunct="1"/>
            <a:r>
              <a:rPr lang="en-US" dirty="0" smtClean="0"/>
              <a:t>Strings where the first symbol is present somewhere later on at least once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>
              <a:buFont typeface="Wingdings" pitchFamily="2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“computer”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1114425" y="191611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1114425" y="19161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1114425" y="30686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2843213" y="19161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3849688" y="191611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 flipV="1">
            <a:off x="2090738" y="1628775"/>
            <a:ext cx="647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Oval 10"/>
          <p:cNvSpPr>
            <a:spLocks noChangeArrowheads="1"/>
          </p:cNvSpPr>
          <p:nvPr/>
        </p:nvSpPr>
        <p:spPr bwMode="auto">
          <a:xfrm>
            <a:off x="2057400" y="1889125"/>
            <a:ext cx="71438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Oval 11"/>
          <p:cNvSpPr>
            <a:spLocks noChangeArrowheads="1"/>
          </p:cNvSpPr>
          <p:nvPr/>
        </p:nvSpPr>
        <p:spPr bwMode="auto">
          <a:xfrm>
            <a:off x="2820988" y="1889125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609600" y="2420938"/>
            <a:ext cx="10080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BATTERY</a:t>
            </a:r>
          </a:p>
        </p:txBody>
      </p:sp>
      <p:sp>
        <p:nvSpPr>
          <p:cNvPr id="6156" name="Litebulb"/>
          <p:cNvSpPr>
            <a:spLocks noEditPoints="1" noChangeArrowheads="1"/>
          </p:cNvSpPr>
          <p:nvPr/>
        </p:nvSpPr>
        <p:spPr bwMode="auto">
          <a:xfrm>
            <a:off x="3559175" y="2276475"/>
            <a:ext cx="579438" cy="869950"/>
          </a:xfrm>
          <a:custGeom>
            <a:avLst/>
            <a:gdLst>
              <a:gd name="T0" fmla="*/ 289719 w 21600"/>
              <a:gd name="T1" fmla="*/ 0 h 21600"/>
              <a:gd name="T2" fmla="*/ 579438 w 21600"/>
              <a:gd name="T3" fmla="*/ 313424 h 21600"/>
              <a:gd name="T4" fmla="*/ 0 w 21600"/>
              <a:gd name="T5" fmla="*/ 313424 h 21600"/>
              <a:gd name="T6" fmla="*/ 289719 w 21600"/>
              <a:gd name="T7" fmla="*/ 8699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Oval 15"/>
          <p:cNvSpPr>
            <a:spLocks noChangeArrowheads="1"/>
          </p:cNvSpPr>
          <p:nvPr/>
        </p:nvSpPr>
        <p:spPr bwMode="auto">
          <a:xfrm>
            <a:off x="5738813" y="142557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16"/>
          <p:cNvSpPr>
            <a:spLocks noChangeArrowheads="1"/>
          </p:cNvSpPr>
          <p:nvPr/>
        </p:nvSpPr>
        <p:spPr bwMode="auto">
          <a:xfrm>
            <a:off x="7491413" y="134937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Freeform 17"/>
          <p:cNvSpPr>
            <a:spLocks/>
          </p:cNvSpPr>
          <p:nvPr/>
        </p:nvSpPr>
        <p:spPr bwMode="auto">
          <a:xfrm rot="-5078651">
            <a:off x="5167313" y="2593975"/>
            <a:ext cx="1295400" cy="1016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Freeform 18"/>
          <p:cNvSpPr>
            <a:spLocks/>
          </p:cNvSpPr>
          <p:nvPr/>
        </p:nvSpPr>
        <p:spPr bwMode="auto">
          <a:xfrm flipV="1">
            <a:off x="6348413" y="1870075"/>
            <a:ext cx="1295400" cy="1778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1" name="Line 19"/>
          <p:cNvSpPr>
            <a:spLocks noChangeShapeType="1"/>
          </p:cNvSpPr>
          <p:nvPr/>
        </p:nvSpPr>
        <p:spPr bwMode="auto">
          <a:xfrm>
            <a:off x="5357813" y="1730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2" name="Text Box 20"/>
          <p:cNvSpPr txBox="1">
            <a:spLocks noChangeArrowheads="1"/>
          </p:cNvSpPr>
          <p:nvPr/>
        </p:nvSpPr>
        <p:spPr bwMode="auto">
          <a:xfrm>
            <a:off x="5826125" y="1544638"/>
            <a:ext cx="446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off</a:t>
            </a:r>
          </a:p>
        </p:txBody>
      </p:sp>
      <p:sp>
        <p:nvSpPr>
          <p:cNvPr id="6163" name="Text Box 21"/>
          <p:cNvSpPr txBox="1">
            <a:spLocks noChangeArrowheads="1"/>
          </p:cNvSpPr>
          <p:nvPr/>
        </p:nvSpPr>
        <p:spPr bwMode="auto">
          <a:xfrm>
            <a:off x="7585075" y="1471613"/>
            <a:ext cx="446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off</a:t>
            </a:r>
          </a:p>
        </p:txBody>
      </p:sp>
      <p:sp>
        <p:nvSpPr>
          <p:cNvPr id="6164" name="Text Box 22"/>
          <p:cNvSpPr txBox="1">
            <a:spLocks noChangeArrowheads="1"/>
          </p:cNvSpPr>
          <p:nvPr/>
        </p:nvSpPr>
        <p:spPr bwMode="auto">
          <a:xfrm>
            <a:off x="4765675" y="1536700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start</a:t>
            </a:r>
          </a:p>
        </p:txBody>
      </p:sp>
      <p:sp>
        <p:nvSpPr>
          <p:cNvPr id="6165" name="Text Box 23"/>
          <p:cNvSpPr txBox="1">
            <a:spLocks noChangeArrowheads="1"/>
          </p:cNvSpPr>
          <p:nvPr/>
        </p:nvSpPr>
        <p:spPr bwMode="auto">
          <a:xfrm>
            <a:off x="6829425" y="11255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6166" name="Text Box 25"/>
          <p:cNvSpPr txBox="1">
            <a:spLocks noChangeArrowheads="1"/>
          </p:cNvSpPr>
          <p:nvPr/>
        </p:nvSpPr>
        <p:spPr bwMode="auto">
          <a:xfrm>
            <a:off x="755650" y="4005263"/>
            <a:ext cx="3960813" cy="191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inputs:</a:t>
            </a:r>
            <a:r>
              <a:rPr lang="en-US" sz="2400">
                <a:latin typeface="Gill Sans MT" pitchFamily="34" charset="0"/>
              </a:rPr>
              <a:t> switches 1 and 2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actions:</a:t>
            </a:r>
            <a:r>
              <a:rPr lang="en-US" sz="2400">
                <a:latin typeface="Gill Sans MT" pitchFamily="34" charset="0"/>
              </a:rPr>
              <a:t> </a:t>
            </a:r>
            <a:r>
              <a:rPr lang="en-US" sz="2400">
                <a:latin typeface="Garamond" pitchFamily="18" charset="0"/>
              </a:rPr>
              <a:t>1</a:t>
            </a:r>
            <a:r>
              <a:rPr lang="en-US" sz="2400">
                <a:latin typeface="Gill Sans MT" pitchFamily="34" charset="0"/>
              </a:rPr>
              <a:t> for “flip switch 1”</a:t>
            </a:r>
            <a:endParaRPr lang="en-US"/>
          </a:p>
          <a:p>
            <a:r>
              <a:rPr lang="en-US" sz="2400" b="1">
                <a:solidFill>
                  <a:schemeClr val="bg1"/>
                </a:solidFill>
                <a:latin typeface="Gill Sans MT" pitchFamily="34" charset="0"/>
              </a:rPr>
              <a:t>actions:</a:t>
            </a:r>
            <a:r>
              <a:rPr lang="en-US" sz="2400" b="1">
                <a:latin typeface="Gill Sans MT" pitchFamily="34" charset="0"/>
              </a:rPr>
              <a:t> </a:t>
            </a:r>
            <a:r>
              <a:rPr lang="en-US" sz="2400">
                <a:latin typeface="Garamond" pitchFamily="18" charset="0"/>
              </a:rPr>
              <a:t>2</a:t>
            </a:r>
            <a:r>
              <a:rPr lang="en-US" sz="2400">
                <a:latin typeface="Gill Sans MT" pitchFamily="34" charset="0"/>
              </a:rPr>
              <a:t> for “flip switch 2”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states:</a:t>
            </a:r>
            <a:r>
              <a:rPr lang="en-US" sz="2400">
                <a:latin typeface="Gill Sans MT" pitchFamily="34" charset="0"/>
              </a:rPr>
              <a:t> </a:t>
            </a:r>
            <a:r>
              <a:rPr lang="en-US" sz="2400">
                <a:latin typeface="Garamond" pitchFamily="18" charset="0"/>
              </a:rPr>
              <a:t>on</a:t>
            </a:r>
            <a:r>
              <a:rPr lang="en-US" sz="2400">
                <a:latin typeface="Gill Sans MT" pitchFamily="34" charset="0"/>
              </a:rPr>
              <a:t>,</a:t>
            </a:r>
            <a:r>
              <a:rPr lang="en-US" sz="2400">
                <a:latin typeface="Garamond" pitchFamily="18" charset="0"/>
              </a:rPr>
              <a:t> off</a:t>
            </a:r>
          </a:p>
        </p:txBody>
      </p:sp>
      <p:sp>
        <p:nvSpPr>
          <p:cNvPr id="6167" name="Text Box 26"/>
          <p:cNvSpPr txBox="1">
            <a:spLocks noChangeArrowheads="1"/>
          </p:cNvSpPr>
          <p:nvPr/>
        </p:nvSpPr>
        <p:spPr bwMode="auto">
          <a:xfrm>
            <a:off x="5075238" y="4397375"/>
            <a:ext cx="3600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Gill Sans MT" pitchFamily="34" charset="0"/>
              </a:rPr>
              <a:t>bulb is on if and only if </a:t>
            </a:r>
            <a:r>
              <a:rPr lang="en-US" sz="2400">
                <a:solidFill>
                  <a:schemeClr val="accent2"/>
                </a:solidFill>
                <a:latin typeface="Gill Sans MT" pitchFamily="34" charset="0"/>
              </a:rPr>
              <a:t>both</a:t>
            </a:r>
            <a:r>
              <a:rPr lang="en-US" sz="2400">
                <a:latin typeface="Gill Sans MT" pitchFamily="34" charset="0"/>
              </a:rPr>
              <a:t> switches were flipped an </a:t>
            </a:r>
            <a:r>
              <a:rPr lang="en-US" sz="2400">
                <a:solidFill>
                  <a:schemeClr val="accent2"/>
                </a:solidFill>
                <a:latin typeface="Gill Sans MT" pitchFamily="34" charset="0"/>
              </a:rPr>
              <a:t>odd</a:t>
            </a:r>
            <a:r>
              <a:rPr lang="en-US" sz="2400">
                <a:latin typeface="Gill Sans MT" pitchFamily="34" charset="0"/>
              </a:rPr>
              <a:t> number of times</a:t>
            </a:r>
          </a:p>
        </p:txBody>
      </p:sp>
      <p:sp>
        <p:nvSpPr>
          <p:cNvPr id="6168" name="Line 27"/>
          <p:cNvSpPr>
            <a:spLocks noChangeShapeType="1"/>
          </p:cNvSpPr>
          <p:nvPr/>
        </p:nvSpPr>
        <p:spPr bwMode="auto">
          <a:xfrm>
            <a:off x="1114425" y="357346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9" name="Line 28"/>
          <p:cNvSpPr>
            <a:spLocks noChangeShapeType="1"/>
          </p:cNvSpPr>
          <p:nvPr/>
        </p:nvSpPr>
        <p:spPr bwMode="auto">
          <a:xfrm>
            <a:off x="2843213" y="35734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0" name="Line 29"/>
          <p:cNvSpPr>
            <a:spLocks noChangeShapeType="1"/>
          </p:cNvSpPr>
          <p:nvPr/>
        </p:nvSpPr>
        <p:spPr bwMode="auto">
          <a:xfrm flipV="1">
            <a:off x="2090738" y="3286125"/>
            <a:ext cx="647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1" name="Oval 30"/>
          <p:cNvSpPr>
            <a:spLocks noChangeArrowheads="1"/>
          </p:cNvSpPr>
          <p:nvPr/>
        </p:nvSpPr>
        <p:spPr bwMode="auto">
          <a:xfrm>
            <a:off x="2057400" y="3546475"/>
            <a:ext cx="71438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Oval 31"/>
          <p:cNvSpPr>
            <a:spLocks noChangeArrowheads="1"/>
          </p:cNvSpPr>
          <p:nvPr/>
        </p:nvSpPr>
        <p:spPr bwMode="auto">
          <a:xfrm>
            <a:off x="2820988" y="3546475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3" name="Text Box 36"/>
          <p:cNvSpPr txBox="1">
            <a:spLocks noChangeArrowheads="1"/>
          </p:cNvSpPr>
          <p:nvPr/>
        </p:nvSpPr>
        <p:spPr bwMode="auto">
          <a:xfrm>
            <a:off x="2192338" y="14779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6174" name="Text Box 37"/>
          <p:cNvSpPr txBox="1">
            <a:spLocks noChangeArrowheads="1"/>
          </p:cNvSpPr>
          <p:nvPr/>
        </p:nvSpPr>
        <p:spPr bwMode="auto">
          <a:xfrm>
            <a:off x="2263775" y="30686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6175" name="Text Box 38"/>
          <p:cNvSpPr txBox="1">
            <a:spLocks noChangeArrowheads="1"/>
          </p:cNvSpPr>
          <p:nvPr/>
        </p:nvSpPr>
        <p:spPr bwMode="auto">
          <a:xfrm>
            <a:off x="6838950" y="170815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6176" name="Oval 39"/>
          <p:cNvSpPr>
            <a:spLocks noChangeArrowheads="1"/>
          </p:cNvSpPr>
          <p:nvPr/>
        </p:nvSpPr>
        <p:spPr bwMode="auto">
          <a:xfrm>
            <a:off x="5705475" y="32194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Oval 40"/>
          <p:cNvSpPr>
            <a:spLocks noChangeArrowheads="1"/>
          </p:cNvSpPr>
          <p:nvPr/>
        </p:nvSpPr>
        <p:spPr bwMode="auto">
          <a:xfrm>
            <a:off x="7458075" y="31432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Freeform 41"/>
          <p:cNvSpPr>
            <a:spLocks/>
          </p:cNvSpPr>
          <p:nvPr/>
        </p:nvSpPr>
        <p:spPr bwMode="auto">
          <a:xfrm>
            <a:off x="6238875" y="3194050"/>
            <a:ext cx="1295400" cy="1016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9" name="Freeform 42"/>
          <p:cNvSpPr>
            <a:spLocks/>
          </p:cNvSpPr>
          <p:nvPr/>
        </p:nvSpPr>
        <p:spPr bwMode="auto">
          <a:xfrm flipV="1">
            <a:off x="6315075" y="3663950"/>
            <a:ext cx="1295400" cy="1778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0" name="Text Box 44"/>
          <p:cNvSpPr txBox="1">
            <a:spLocks noChangeArrowheads="1"/>
          </p:cNvSpPr>
          <p:nvPr/>
        </p:nvSpPr>
        <p:spPr bwMode="auto">
          <a:xfrm>
            <a:off x="5792788" y="3338513"/>
            <a:ext cx="446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off</a:t>
            </a:r>
          </a:p>
        </p:txBody>
      </p:sp>
      <p:sp>
        <p:nvSpPr>
          <p:cNvPr id="6181" name="Text Box 45"/>
          <p:cNvSpPr txBox="1">
            <a:spLocks noChangeArrowheads="1"/>
          </p:cNvSpPr>
          <p:nvPr/>
        </p:nvSpPr>
        <p:spPr bwMode="auto">
          <a:xfrm>
            <a:off x="7551738" y="3265488"/>
            <a:ext cx="415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on</a:t>
            </a:r>
          </a:p>
        </p:txBody>
      </p:sp>
      <p:sp>
        <p:nvSpPr>
          <p:cNvPr id="6182" name="Text Box 47"/>
          <p:cNvSpPr txBox="1">
            <a:spLocks noChangeArrowheads="1"/>
          </p:cNvSpPr>
          <p:nvPr/>
        </p:nvSpPr>
        <p:spPr bwMode="auto">
          <a:xfrm>
            <a:off x="6796088" y="28543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6183" name="Text Box 48"/>
          <p:cNvSpPr txBox="1">
            <a:spLocks noChangeArrowheads="1"/>
          </p:cNvSpPr>
          <p:nvPr/>
        </p:nvSpPr>
        <p:spPr bwMode="auto">
          <a:xfrm>
            <a:off x="6805613" y="35020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6184" name="Freeform 49"/>
          <p:cNvSpPr>
            <a:spLocks/>
          </p:cNvSpPr>
          <p:nvPr/>
        </p:nvSpPr>
        <p:spPr bwMode="auto">
          <a:xfrm>
            <a:off x="6267450" y="1420813"/>
            <a:ext cx="1295400" cy="1016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85" name="Freeform 50"/>
          <p:cNvSpPr>
            <a:spLocks/>
          </p:cNvSpPr>
          <p:nvPr/>
        </p:nvSpPr>
        <p:spPr bwMode="auto">
          <a:xfrm rot="16323972" flipV="1">
            <a:off x="5637213" y="2513013"/>
            <a:ext cx="1295400" cy="1778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6" name="Text Box 53"/>
          <p:cNvSpPr txBox="1">
            <a:spLocks noChangeArrowheads="1"/>
          </p:cNvSpPr>
          <p:nvPr/>
        </p:nvSpPr>
        <p:spPr bwMode="auto">
          <a:xfrm>
            <a:off x="5475288" y="24225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6187" name="Text Box 54"/>
          <p:cNvSpPr txBox="1">
            <a:spLocks noChangeArrowheads="1"/>
          </p:cNvSpPr>
          <p:nvPr/>
        </p:nvSpPr>
        <p:spPr bwMode="auto">
          <a:xfrm>
            <a:off x="6367463" y="242887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6188" name="Freeform 55"/>
          <p:cNvSpPr>
            <a:spLocks/>
          </p:cNvSpPr>
          <p:nvPr/>
        </p:nvSpPr>
        <p:spPr bwMode="auto">
          <a:xfrm rot="-5078651">
            <a:off x="6967538" y="2492375"/>
            <a:ext cx="1295400" cy="1016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89" name="Freeform 56"/>
          <p:cNvSpPr>
            <a:spLocks/>
          </p:cNvSpPr>
          <p:nvPr/>
        </p:nvSpPr>
        <p:spPr bwMode="auto">
          <a:xfrm rot="16323972" flipV="1">
            <a:off x="7437438" y="2411413"/>
            <a:ext cx="1295400" cy="177800"/>
          </a:xfrm>
          <a:custGeom>
            <a:avLst/>
            <a:gdLst>
              <a:gd name="T0" fmla="*/ 0 w 816"/>
              <a:gd name="T1" fmla="*/ 200 h 200"/>
              <a:gd name="T2" fmla="*/ 384 w 816"/>
              <a:gd name="T3" fmla="*/ 8 h 200"/>
              <a:gd name="T4" fmla="*/ 816 w 816"/>
              <a:gd name="T5" fmla="*/ 152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90" name="Text Box 57"/>
          <p:cNvSpPr txBox="1">
            <a:spLocks noChangeArrowheads="1"/>
          </p:cNvSpPr>
          <p:nvPr/>
        </p:nvSpPr>
        <p:spPr bwMode="auto">
          <a:xfrm>
            <a:off x="7275513" y="23209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6191" name="Text Box 58"/>
          <p:cNvSpPr txBox="1">
            <a:spLocks noChangeArrowheads="1"/>
          </p:cNvSpPr>
          <p:nvPr/>
        </p:nvSpPr>
        <p:spPr bwMode="auto">
          <a:xfrm>
            <a:off x="8167688" y="232727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Mealy and Moore Models</a:t>
            </a:r>
            <a:br>
              <a:rPr lang="en-US" dirty="0" smtClean="0"/>
            </a:br>
            <a:r>
              <a:rPr lang="en-US" dirty="0" smtClean="0"/>
              <a:t>(Finite Automata with outputs)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finite automata which we considered in the earlier classes have binary outputs, i.e. they accepts the string or do not accept the string.</a:t>
            </a:r>
          </a:p>
          <a:p>
            <a:pPr algn="just"/>
            <a:r>
              <a:rPr lang="en-US" dirty="0" smtClean="0"/>
              <a:t>This acceptability was decided on the basis of </a:t>
            </a:r>
            <a:r>
              <a:rPr lang="en-US" dirty="0" err="1" smtClean="0"/>
              <a:t>reachability</a:t>
            </a:r>
            <a:r>
              <a:rPr lang="en-US" dirty="0" smtClean="0"/>
              <a:t> of the final state by the initial state.</a:t>
            </a:r>
          </a:p>
          <a:p>
            <a:pPr algn="just"/>
            <a:r>
              <a:rPr lang="en-US" dirty="0" smtClean="0"/>
              <a:t>Now , we remove this restriction and consider the model where the outputs can be chosen from some other alphabet. </a:t>
            </a:r>
          </a:p>
          <a:p>
            <a:pPr algn="just"/>
            <a:r>
              <a:rPr lang="en-US" dirty="0" smtClean="0"/>
              <a:t>The value of the output function Z(t) in the most general case is a function of the present state q(t) and the present input x(t).</a:t>
            </a:r>
          </a:p>
          <a:p>
            <a:pPr lvl="1" algn="just"/>
            <a:r>
              <a:rPr lang="en-US" dirty="0" smtClean="0"/>
              <a:t>Z(t)= </a:t>
            </a:r>
            <a:r>
              <a:rPr lang="el-GR" dirty="0" smtClean="0"/>
              <a:t>λ</a:t>
            </a:r>
            <a:r>
              <a:rPr lang="en-US" dirty="0" smtClean="0"/>
              <a:t> (q(t), x(t))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moore</a:t>
            </a:r>
            <a:r>
              <a:rPr lang="en-US" dirty="0" smtClean="0"/>
              <a:t> machine is six </a:t>
            </a:r>
            <a:r>
              <a:rPr lang="en-US" dirty="0" err="1" smtClean="0"/>
              <a:t>tuple</a:t>
            </a:r>
            <a:r>
              <a:rPr lang="en-US" dirty="0" smtClean="0"/>
              <a:t> (</a:t>
            </a:r>
            <a:r>
              <a:rPr lang="en-US" i="1" dirty="0" smtClean="0">
                <a:latin typeface="Garamond" pitchFamily="18" charset="0"/>
              </a:rPr>
              <a:t>Q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dirty="0" smtClean="0">
                <a:latin typeface="Garamond" pitchFamily="18" charset="0"/>
              </a:rPr>
              <a:t>,</a:t>
            </a:r>
            <a:r>
              <a:rPr lang="el-GR" dirty="0" smtClean="0"/>
              <a:t> </a:t>
            </a:r>
            <a:r>
              <a:rPr lang="en-US" dirty="0" smtClean="0"/>
              <a:t>∆, 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>
                <a:latin typeface="Garamond" pitchFamily="18" charset="0"/>
              </a:rPr>
              <a:t>, q</a:t>
            </a:r>
            <a:r>
              <a:rPr lang="en-US" baseline="-25000" dirty="0" smtClean="0">
                <a:latin typeface="Garamond" pitchFamily="18" charset="0"/>
              </a:rPr>
              <a:t>0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el-GR" dirty="0" smtClean="0"/>
              <a:t>λ</a:t>
            </a:r>
            <a:r>
              <a:rPr lang="en-US" i="1" dirty="0" smtClean="0">
                <a:latin typeface="Garamond" pitchFamily="18" charset="0"/>
              </a:rPr>
              <a:t>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∆ </a:t>
            </a:r>
            <a:r>
              <a:rPr lang="en-US" sz="2400" dirty="0" smtClean="0">
                <a:sym typeface="Wingdings" pitchFamily="2" charset="2"/>
              </a:rPr>
              <a:t> is the output alphabet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</a:p>
          <a:p>
            <a:pPr lvl="1">
              <a:lnSpc>
                <a:spcPct val="90000"/>
              </a:lnSpc>
            </a:pPr>
            <a:r>
              <a:rPr lang="el-GR" sz="2400" dirty="0" smtClean="0"/>
              <a:t>λ</a:t>
            </a:r>
            <a:r>
              <a:rPr lang="en-US" sz="2400" dirty="0" smtClean="0"/>
              <a:t> ==&gt; is the output function mapping Q into ∆, and  </a:t>
            </a:r>
          </a:p>
          <a:p>
            <a:pPr lvl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 smtClean="0"/>
              <a:t>==&gt; a transition function, which is a mapping between Q x ∑ ==&gt; </a:t>
            </a:r>
            <a:r>
              <a:rPr lang="en-US" sz="2400" dirty="0" smtClean="0">
                <a:solidFill>
                  <a:schemeClr val="hlink"/>
                </a:solidFill>
              </a:rPr>
              <a:t>subset of</a:t>
            </a:r>
            <a:r>
              <a:rPr lang="en-US" sz="2400" dirty="0" smtClean="0"/>
              <a:t> Q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Moore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Present State	Next State (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 </a:t>
            </a:r>
            <a:r>
              <a:rPr lang="en-US" dirty="0" smtClean="0">
                <a:latin typeface="Lucida Grande" pitchFamily="28" charset="0"/>
                <a:cs typeface="Tahoma" pitchFamily="28" charset="0"/>
              </a:rPr>
              <a:t>)	</a:t>
            </a:r>
            <a:r>
              <a:rPr lang="en-US" dirty="0" smtClean="0"/>
              <a:t>	output</a:t>
            </a:r>
          </a:p>
          <a:p>
            <a:pPr>
              <a:buNone/>
            </a:pPr>
            <a:r>
              <a:rPr lang="en-US" dirty="0" smtClean="0"/>
              <a:t>				a=0		a=1			</a:t>
            </a:r>
            <a:r>
              <a:rPr lang="el-GR" dirty="0" smtClean="0"/>
              <a:t> λ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q0		q3		q1			0</a:t>
            </a:r>
          </a:p>
          <a:p>
            <a:pPr>
              <a:buNone/>
            </a:pPr>
            <a:r>
              <a:rPr lang="en-US" dirty="0" smtClean="0"/>
              <a:t>		q1		</a:t>
            </a:r>
            <a:r>
              <a:rPr lang="en-US" dirty="0" err="1" smtClean="0"/>
              <a:t>q1</a:t>
            </a:r>
            <a:r>
              <a:rPr lang="en-US" dirty="0" smtClean="0"/>
              <a:t>		q2			1</a:t>
            </a:r>
          </a:p>
          <a:p>
            <a:pPr>
              <a:buNone/>
            </a:pPr>
            <a:r>
              <a:rPr lang="en-US" dirty="0" smtClean="0"/>
              <a:t>		q2		</a:t>
            </a:r>
            <a:r>
              <a:rPr lang="en-US" dirty="0" err="1" smtClean="0"/>
              <a:t>q2</a:t>
            </a:r>
            <a:r>
              <a:rPr lang="en-US" dirty="0" smtClean="0"/>
              <a:t>		q3			0</a:t>
            </a:r>
          </a:p>
          <a:p>
            <a:pPr>
              <a:buNone/>
            </a:pPr>
            <a:r>
              <a:rPr lang="en-US" dirty="0" smtClean="0"/>
              <a:t>		q3		</a:t>
            </a:r>
            <a:r>
              <a:rPr lang="en-US" dirty="0" err="1" smtClean="0"/>
              <a:t>q3</a:t>
            </a:r>
            <a:r>
              <a:rPr lang="en-US" dirty="0" smtClean="0"/>
              <a:t>		q0			0</a:t>
            </a:r>
          </a:p>
          <a:p>
            <a:pPr>
              <a:buNone/>
            </a:pPr>
            <a:r>
              <a:rPr lang="en-US" dirty="0" smtClean="0"/>
              <a:t>What will be the transition state for the input string 0111</a:t>
            </a:r>
          </a:p>
          <a:p>
            <a:pPr>
              <a:buNone/>
            </a:pPr>
            <a:r>
              <a:rPr lang="en-US" smtClean="0"/>
              <a:t>Output(0001b)(</a:t>
            </a:r>
            <a:r>
              <a:rPr lang="en-US" dirty="0" smtClean="0"/>
              <a:t>q0,q3,q0,q1,q2)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9050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9600" y="24384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47244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3400" y="2819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Melay</a:t>
            </a:r>
            <a:r>
              <a:rPr lang="en-US" dirty="0" smtClean="0"/>
              <a:t>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Melay</a:t>
            </a:r>
            <a:r>
              <a:rPr lang="en-US" dirty="0" smtClean="0"/>
              <a:t> machine is six </a:t>
            </a:r>
            <a:r>
              <a:rPr lang="en-US" dirty="0" err="1" smtClean="0"/>
              <a:t>tuple</a:t>
            </a:r>
            <a:r>
              <a:rPr lang="en-US" dirty="0" smtClean="0"/>
              <a:t> (</a:t>
            </a:r>
            <a:r>
              <a:rPr lang="en-US" i="1" dirty="0" smtClean="0">
                <a:latin typeface="Garamond" pitchFamily="18" charset="0"/>
              </a:rPr>
              <a:t>Q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dirty="0" smtClean="0">
                <a:latin typeface="Garamond" pitchFamily="18" charset="0"/>
              </a:rPr>
              <a:t>,</a:t>
            </a:r>
            <a:r>
              <a:rPr lang="el-GR" dirty="0" smtClean="0"/>
              <a:t> </a:t>
            </a:r>
            <a:r>
              <a:rPr lang="en-US" dirty="0" smtClean="0"/>
              <a:t>∆, 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>
                <a:latin typeface="Garamond" pitchFamily="18" charset="0"/>
              </a:rPr>
              <a:t>, q</a:t>
            </a:r>
            <a:r>
              <a:rPr lang="en-US" baseline="-25000" dirty="0" smtClean="0">
                <a:latin typeface="Garamond" pitchFamily="18" charset="0"/>
              </a:rPr>
              <a:t>0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el-GR" dirty="0" smtClean="0"/>
              <a:t>λ</a:t>
            </a:r>
            <a:r>
              <a:rPr lang="en-US" i="1" dirty="0" smtClean="0">
                <a:latin typeface="Garamond" pitchFamily="18" charset="0"/>
              </a:rPr>
              <a:t>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∆ </a:t>
            </a:r>
            <a:r>
              <a:rPr lang="en-US" sz="2400" dirty="0" smtClean="0">
                <a:sym typeface="Wingdings" pitchFamily="2" charset="2"/>
              </a:rPr>
              <a:t> is the output alphabet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</a:p>
          <a:p>
            <a:pPr lvl="1">
              <a:lnSpc>
                <a:spcPct val="90000"/>
              </a:lnSpc>
            </a:pPr>
            <a:r>
              <a:rPr lang="el-GR" sz="2400" dirty="0" smtClean="0"/>
              <a:t>λ</a:t>
            </a:r>
            <a:r>
              <a:rPr lang="en-US" sz="2400" dirty="0" smtClean="0"/>
              <a:t> ==&gt; is the output function mapping ∑ X Q into ∆, and  </a:t>
            </a:r>
          </a:p>
          <a:p>
            <a:pPr lvl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 smtClean="0"/>
              <a:t>==&gt; a transition function, which is a mapping between Q x ∑ ==&gt; </a:t>
            </a:r>
            <a:r>
              <a:rPr lang="en-US" sz="2400" dirty="0" smtClean="0">
                <a:solidFill>
                  <a:schemeClr val="hlink"/>
                </a:solidFill>
              </a:rPr>
              <a:t>subset of</a:t>
            </a:r>
            <a:r>
              <a:rPr lang="en-US" sz="2400" dirty="0" smtClean="0"/>
              <a:t> Q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Melay</a:t>
            </a:r>
            <a:r>
              <a:rPr lang="en-US" dirty="0" smtClean="0"/>
              <a:t>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Present State	Next State (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 </a:t>
            </a:r>
            <a:r>
              <a:rPr lang="en-US" dirty="0" smtClean="0">
                <a:latin typeface="Lucida Grande" pitchFamily="28" charset="0"/>
                <a:cs typeface="Tahoma" pitchFamily="28" charset="0"/>
              </a:rPr>
              <a:t>)	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	a=0	output	a=1</a:t>
            </a:r>
            <a:r>
              <a:rPr lang="el-GR" dirty="0" smtClean="0"/>
              <a:t> </a:t>
            </a:r>
            <a:r>
              <a:rPr lang="en-US" dirty="0" smtClean="0"/>
              <a:t>	output</a:t>
            </a:r>
          </a:p>
          <a:p>
            <a:pPr>
              <a:buNone/>
            </a:pPr>
            <a:r>
              <a:rPr lang="en-US" dirty="0" smtClean="0"/>
              <a:t>	q1		q3	0		q1		0</a:t>
            </a:r>
          </a:p>
          <a:p>
            <a:pPr>
              <a:buNone/>
            </a:pPr>
            <a:r>
              <a:rPr lang="en-US" dirty="0" smtClean="0"/>
              <a:t>	q2		q1	1		q4		0</a:t>
            </a:r>
          </a:p>
          <a:p>
            <a:pPr>
              <a:buNone/>
            </a:pPr>
            <a:r>
              <a:rPr lang="en-US" dirty="0" smtClean="0"/>
              <a:t>	q3		q2	1		q1		1</a:t>
            </a:r>
          </a:p>
          <a:p>
            <a:pPr>
              <a:buNone/>
            </a:pPr>
            <a:r>
              <a:rPr lang="en-US" dirty="0" smtClean="0"/>
              <a:t>	q4		</a:t>
            </a:r>
            <a:r>
              <a:rPr lang="en-US" dirty="0" err="1" smtClean="0"/>
              <a:t>q4</a:t>
            </a:r>
            <a:r>
              <a:rPr lang="en-US" dirty="0" smtClean="0"/>
              <a:t>	1		q3		0</a:t>
            </a:r>
          </a:p>
          <a:p>
            <a:pPr>
              <a:buNone/>
            </a:pPr>
            <a:r>
              <a:rPr lang="en-US" dirty="0" smtClean="0"/>
              <a:t>What will be the transition state for the input string 0011</a:t>
            </a:r>
          </a:p>
          <a:p>
            <a:pPr>
              <a:buNone/>
            </a:pPr>
            <a:r>
              <a:rPr lang="en-US" dirty="0" smtClean="0"/>
              <a:t>Output(0100) (q1, q3, q2, q4, q3)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9050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9600" y="24384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47244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8600" y="2743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Acceptability of String by a 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715000"/>
          </a:xfrm>
        </p:spPr>
        <p:txBody>
          <a:bodyPr/>
          <a:lstStyle/>
          <a:p>
            <a:r>
              <a:rPr lang="en-US" dirty="0" smtClean="0"/>
              <a:t>Consider the finite state machine whose transaction function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 is given below, here Q={q0, q1, q2, q3}, </a:t>
            </a:r>
            <a:r>
              <a:rPr lang="en-US" dirty="0" smtClean="0">
                <a:latin typeface="Symbol" pitchFamily="18" charset="2"/>
              </a:rPr>
              <a:t>S={0,1}, </a:t>
            </a:r>
            <a:r>
              <a:rPr lang="en-US" dirty="0" smtClean="0"/>
              <a:t>F={q0}, give the entire sequence of states for the input string 101101, 11111, 000000</a:t>
            </a:r>
          </a:p>
          <a:p>
            <a:pPr lvl="8">
              <a:buNone/>
            </a:pPr>
            <a:r>
              <a:rPr lang="en-US" dirty="0" smtClean="0"/>
              <a:t>			Inputs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		states				0		1</a:t>
            </a:r>
          </a:p>
          <a:p>
            <a:pPr lvl="1">
              <a:buNone/>
            </a:pPr>
            <a:r>
              <a:rPr lang="en-US" dirty="0" smtClean="0"/>
              <a:t>						q2		q1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		q1				q3		q0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q2				q0		q3</a:t>
            </a:r>
          </a:p>
          <a:p>
            <a:pPr lvl="1">
              <a:buNone/>
            </a:pPr>
            <a:r>
              <a:rPr lang="en-US" dirty="0" smtClean="0"/>
              <a:t>		q3				q1		q2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19200" y="3657600"/>
            <a:ext cx="6096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038600" y="3962400"/>
            <a:ext cx="3200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19200" y="4419600"/>
            <a:ext cx="6096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95400" y="44958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4648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q0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57200" y="47625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Moore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Present State	Next State (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 </a:t>
            </a:r>
            <a:r>
              <a:rPr lang="en-US" dirty="0" smtClean="0">
                <a:latin typeface="Lucida Grande" pitchFamily="28" charset="0"/>
                <a:cs typeface="Tahoma" pitchFamily="28" charset="0"/>
              </a:rPr>
              <a:t>)	</a:t>
            </a:r>
            <a:r>
              <a:rPr lang="en-US" dirty="0" smtClean="0"/>
              <a:t>	output</a:t>
            </a:r>
          </a:p>
          <a:p>
            <a:pPr>
              <a:buNone/>
            </a:pPr>
            <a:r>
              <a:rPr lang="en-US" dirty="0" smtClean="0"/>
              <a:t>				a=0		a=1			</a:t>
            </a:r>
            <a:r>
              <a:rPr lang="el-GR" dirty="0" smtClean="0"/>
              <a:t> λ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q0		q3		q1			0</a:t>
            </a:r>
          </a:p>
          <a:p>
            <a:pPr>
              <a:buNone/>
            </a:pPr>
            <a:r>
              <a:rPr lang="en-US" dirty="0" smtClean="0"/>
              <a:t>		q1		</a:t>
            </a:r>
            <a:r>
              <a:rPr lang="en-US" dirty="0" err="1" smtClean="0"/>
              <a:t>q1</a:t>
            </a:r>
            <a:r>
              <a:rPr lang="en-US" dirty="0" smtClean="0"/>
              <a:t>		q2			1</a:t>
            </a:r>
          </a:p>
          <a:p>
            <a:pPr>
              <a:buNone/>
            </a:pPr>
            <a:r>
              <a:rPr lang="en-US" dirty="0" smtClean="0"/>
              <a:t>		q2		</a:t>
            </a:r>
            <a:r>
              <a:rPr lang="en-US" dirty="0" err="1" smtClean="0"/>
              <a:t>q2</a:t>
            </a:r>
            <a:r>
              <a:rPr lang="en-US" dirty="0" smtClean="0"/>
              <a:t>		q3			0</a:t>
            </a:r>
          </a:p>
          <a:p>
            <a:pPr>
              <a:buNone/>
            </a:pPr>
            <a:r>
              <a:rPr lang="en-US" dirty="0" smtClean="0"/>
              <a:t>		q3		</a:t>
            </a:r>
            <a:r>
              <a:rPr lang="en-US" dirty="0" err="1" smtClean="0"/>
              <a:t>q3</a:t>
            </a:r>
            <a:r>
              <a:rPr lang="en-US" dirty="0" smtClean="0"/>
              <a:t>		q0			0</a:t>
            </a:r>
          </a:p>
          <a:p>
            <a:pPr>
              <a:buNone/>
            </a:pPr>
            <a:r>
              <a:rPr lang="en-US" dirty="0" smtClean="0"/>
              <a:t>What will be the transition state for the input string 000101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9050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9600" y="24384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47244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3400" y="2819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5D3E9B-CE1B-4DB5-BCC2-C41391450754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an NFA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NFA accepts </a:t>
            </a:r>
            <a:r>
              <a:rPr lang="en-US" i="1" smtClean="0"/>
              <a:t>w </a:t>
            </a:r>
            <a:r>
              <a:rPr lang="en-US" smtClean="0"/>
              <a:t>if </a:t>
            </a:r>
            <a:r>
              <a:rPr lang="en-US" i="1" smtClean="0"/>
              <a:t>there exists at least one </a:t>
            </a:r>
            <a:r>
              <a:rPr lang="en-US" smtClean="0"/>
              <a:t>path from the start state to an accepting (or final) state that is labeled by </a:t>
            </a:r>
            <a:r>
              <a:rPr lang="en-US" i="1" smtClean="0"/>
              <a:t>w</a:t>
            </a:r>
          </a:p>
          <a:p>
            <a:pPr eaLnBrk="1" hangingPunct="1"/>
            <a:r>
              <a:rPr lang="en-US" i="1" smtClean="0"/>
              <a:t>L(N) = { w |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smtClean="0"/>
              <a:t>(q</a:t>
            </a:r>
            <a:r>
              <a:rPr lang="en-US" i="1" baseline="-25000" smtClean="0"/>
              <a:t>0</a:t>
            </a:r>
            <a:r>
              <a:rPr lang="en-US" i="1" smtClean="0"/>
              <a:t>,w) </a:t>
            </a:r>
            <a:r>
              <a:rPr lang="en-US" i="1" smtClean="0">
                <a:cs typeface="Arial" charset="0"/>
              </a:rPr>
              <a:t>∩ F ≠ </a:t>
            </a:r>
            <a:r>
              <a:rPr lang="el-GR" i="1" smtClean="0">
                <a:cs typeface="Arial" charset="0"/>
              </a:rPr>
              <a:t>Φ </a:t>
            </a:r>
            <a:r>
              <a:rPr lang="en-US" i="1" smtClean="0"/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33800" y="4038600"/>
            <a:ext cx="152400" cy="76200"/>
            <a:chOff x="144" y="2784"/>
            <a:chExt cx="96" cy="48"/>
          </a:xfrm>
        </p:grpSpPr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B3180E-6F6A-4F64-9D46-D917FAB2729F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Advantages &amp; Caveats for NFA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Great for modeling regular expressions  </a:t>
            </a:r>
          </a:p>
          <a:p>
            <a:pPr lvl="1" eaLnBrk="1" hangingPunct="1"/>
            <a:r>
              <a:rPr lang="en-US" sz="2400" smtClean="0"/>
              <a:t>String processing - e.g., grep, lexical analyzer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Could a non-deterministic state machine be implemented in practice?</a:t>
            </a:r>
          </a:p>
          <a:p>
            <a:pPr lvl="1" eaLnBrk="1" hangingPunct="1"/>
            <a:r>
              <a:rPr lang="en-US" sz="2400" smtClean="0"/>
              <a:t>A parallel computer could exist in multiple “states” at the same time</a:t>
            </a:r>
          </a:p>
          <a:p>
            <a:pPr lvl="1" eaLnBrk="1" hangingPunct="1"/>
            <a:r>
              <a:rPr lang="en-US" sz="2400" smtClean="0"/>
              <a:t>Probabilistic models could be viewed as extensions of non-deterministic state machines </a:t>
            </a:r>
            <a:br>
              <a:rPr lang="en-US" sz="2400" smtClean="0"/>
            </a:br>
            <a:r>
              <a:rPr lang="en-US" sz="2400" smtClean="0"/>
              <a:t>(e.g., toss of a coin, a roll of dice)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E0E9A1-0EA1-4FEE-A753-F7A04E8E46BB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Differences: DFA vs. NFA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smtClean="0"/>
              <a:t>DFA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chemeClr val="hlink"/>
                </a:solidFill>
              </a:rPr>
              <a:t>All transitions are 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smtClean="0">
                <a:solidFill>
                  <a:schemeClr val="hlink"/>
                </a:solidFill>
              </a:rPr>
              <a:t>Each transition leads to exactly one state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chemeClr val="folHlink"/>
                </a:solidFill>
              </a:rPr>
              <a:t>For each state, transition on all possible symbols (alphabet) should be defined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rgbClr val="008000"/>
                </a:solidFill>
              </a:rPr>
              <a:t>Accepts input if the last state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rgbClr val="993300"/>
                </a:solidFill>
              </a:rPr>
              <a:t>Sometimes harder to construct because of the number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rgbClr val="CC3499"/>
                </a:solidFill>
              </a:rPr>
              <a:t>Practical implementation is feasible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8" charset="2"/>
              <a:buAutoNum type="arabicPeriod"/>
            </a:pPr>
            <a:endParaRPr lang="en-US" sz="1800" smtClean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smtClean="0"/>
              <a:t>NFA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chemeClr val="hlink"/>
                </a:solidFill>
              </a:rPr>
              <a:t>Some transitions could be non-deterministic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smtClean="0">
                <a:solidFill>
                  <a:schemeClr val="hlink"/>
                </a:solidFill>
              </a:rPr>
              <a:t>A transition could lead to a subset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chemeClr val="folHlink"/>
                </a:solidFill>
              </a:rPr>
              <a:t>Not all symbol transitions need to be defined explicitly (if undefined will go to a dead state – this is just a design convenience, not to be confused with “non-determinism”)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rgbClr val="008000"/>
                </a:solidFill>
              </a:rPr>
              <a:t>Accepts input if </a:t>
            </a:r>
            <a:r>
              <a:rPr lang="en-US" sz="1800" i="1" smtClean="0">
                <a:solidFill>
                  <a:srgbClr val="008000"/>
                </a:solidFill>
              </a:rPr>
              <a:t>one of</a:t>
            </a:r>
            <a:r>
              <a:rPr lang="en-US" sz="1800" smtClean="0">
                <a:solidFill>
                  <a:srgbClr val="008000"/>
                </a:solidFill>
              </a:rPr>
              <a:t> the last states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rgbClr val="993300"/>
                </a:solidFill>
              </a:rPr>
              <a:t>Generally easier than a DFA to construct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rgbClr val="CC3499"/>
                </a:solidFill>
              </a:rPr>
              <a:t>Practical implementation has to be deterministic (convert to DFA) or in the form of parallelism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9530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8502650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But, DFAs and NFAs are equivalent in their power to capture langauges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1136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design problem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468313" y="4581525"/>
            <a:ext cx="8280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Gill Sans MT" pitchFamily="34" charset="0"/>
              </a:rPr>
              <a:t>Can you design a circuit where the light is on if and only if all the switches were flipped </a:t>
            </a:r>
            <a:r>
              <a:rPr lang="en-US" sz="2800">
                <a:solidFill>
                  <a:schemeClr val="accent2"/>
                </a:solidFill>
                <a:latin typeface="Gill Sans MT" pitchFamily="34" charset="0"/>
              </a:rPr>
              <a:t>exactly the same number of times</a:t>
            </a:r>
            <a:r>
              <a:rPr lang="en-US" sz="2800">
                <a:latin typeface="Gill Sans MT" pitchFamily="34" charset="0"/>
              </a:rPr>
              <a:t>?</a:t>
            </a:r>
          </a:p>
        </p:txBody>
      </p:sp>
      <p:sp>
        <p:nvSpPr>
          <p:cNvPr id="7172" name="Text Box 32"/>
          <p:cNvSpPr txBox="1">
            <a:spLocks noChangeArrowheads="1"/>
          </p:cNvSpPr>
          <p:nvPr/>
        </p:nvSpPr>
        <p:spPr bwMode="auto">
          <a:xfrm>
            <a:off x="5360988" y="13414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4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616075" y="1406525"/>
            <a:ext cx="5403850" cy="2641600"/>
            <a:chOff x="1018" y="886"/>
            <a:chExt cx="3404" cy="1664"/>
          </a:xfrm>
        </p:grpSpPr>
        <p:sp>
          <p:nvSpPr>
            <p:cNvPr id="7175" name="Line 39"/>
            <p:cNvSpPr>
              <a:spLocks noChangeShapeType="1"/>
            </p:cNvSpPr>
            <p:nvPr/>
          </p:nvSpPr>
          <p:spPr bwMode="auto">
            <a:xfrm>
              <a:off x="2832" y="1661"/>
              <a:ext cx="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Line 41"/>
            <p:cNvSpPr>
              <a:spLocks noChangeShapeType="1"/>
            </p:cNvSpPr>
            <p:nvPr/>
          </p:nvSpPr>
          <p:spPr bwMode="auto">
            <a:xfrm>
              <a:off x="2424" y="1162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5"/>
            <p:cNvSpPr>
              <a:spLocks noChangeShapeType="1"/>
            </p:cNvSpPr>
            <p:nvPr/>
          </p:nvSpPr>
          <p:spPr bwMode="auto">
            <a:xfrm>
              <a:off x="1336" y="1162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6"/>
            <p:cNvSpPr>
              <a:spLocks noChangeShapeType="1"/>
            </p:cNvSpPr>
            <p:nvPr/>
          </p:nvSpPr>
          <p:spPr bwMode="auto">
            <a:xfrm>
              <a:off x="1336" y="116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7"/>
            <p:cNvSpPr>
              <a:spLocks noChangeShapeType="1"/>
            </p:cNvSpPr>
            <p:nvPr/>
          </p:nvSpPr>
          <p:spPr bwMode="auto">
            <a:xfrm flipH="1">
              <a:off x="1335" y="1888"/>
              <a:ext cx="1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9"/>
            <p:cNvSpPr>
              <a:spLocks noChangeShapeType="1"/>
            </p:cNvSpPr>
            <p:nvPr/>
          </p:nvSpPr>
          <p:spPr bwMode="auto">
            <a:xfrm>
              <a:off x="2832" y="1162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0"/>
            <p:cNvSpPr>
              <a:spLocks noChangeShapeType="1"/>
            </p:cNvSpPr>
            <p:nvPr/>
          </p:nvSpPr>
          <p:spPr bwMode="auto">
            <a:xfrm flipV="1">
              <a:off x="1951" y="981"/>
              <a:ext cx="40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Oval 11"/>
            <p:cNvSpPr>
              <a:spLocks noChangeArrowheads="1"/>
            </p:cNvSpPr>
            <p:nvPr/>
          </p:nvSpPr>
          <p:spPr bwMode="auto">
            <a:xfrm>
              <a:off x="1930" y="114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Oval 12"/>
            <p:cNvSpPr>
              <a:spLocks noChangeArrowheads="1"/>
            </p:cNvSpPr>
            <p:nvPr/>
          </p:nvSpPr>
          <p:spPr bwMode="auto">
            <a:xfrm>
              <a:off x="2411" y="114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Rectangle 13"/>
            <p:cNvSpPr>
              <a:spLocks noChangeArrowheads="1"/>
            </p:cNvSpPr>
            <p:nvPr/>
          </p:nvSpPr>
          <p:spPr bwMode="auto">
            <a:xfrm>
              <a:off x="1018" y="1480"/>
              <a:ext cx="635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BATTERY</a:t>
              </a:r>
            </a:p>
          </p:txBody>
        </p:sp>
        <p:sp>
          <p:nvSpPr>
            <p:cNvPr id="7185" name="Line 15"/>
            <p:cNvSpPr>
              <a:spLocks noChangeShapeType="1"/>
            </p:cNvSpPr>
            <p:nvPr/>
          </p:nvSpPr>
          <p:spPr bwMode="auto">
            <a:xfrm>
              <a:off x="1336" y="2206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16"/>
            <p:cNvSpPr>
              <a:spLocks noChangeShapeType="1"/>
            </p:cNvSpPr>
            <p:nvPr/>
          </p:nvSpPr>
          <p:spPr bwMode="auto">
            <a:xfrm flipV="1">
              <a:off x="2425" y="2205"/>
              <a:ext cx="40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7"/>
            <p:cNvSpPr>
              <a:spLocks noChangeShapeType="1"/>
            </p:cNvSpPr>
            <p:nvPr/>
          </p:nvSpPr>
          <p:spPr bwMode="auto">
            <a:xfrm flipV="1">
              <a:off x="1951" y="2025"/>
              <a:ext cx="40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Oval 18"/>
            <p:cNvSpPr>
              <a:spLocks noChangeArrowheads="1"/>
            </p:cNvSpPr>
            <p:nvPr/>
          </p:nvSpPr>
          <p:spPr bwMode="auto">
            <a:xfrm>
              <a:off x="1930" y="218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Oval 19"/>
            <p:cNvSpPr>
              <a:spLocks noChangeArrowheads="1"/>
            </p:cNvSpPr>
            <p:nvPr/>
          </p:nvSpPr>
          <p:spPr bwMode="auto">
            <a:xfrm>
              <a:off x="2411" y="218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20"/>
            <p:cNvSpPr txBox="1">
              <a:spLocks noChangeArrowheads="1"/>
            </p:cNvSpPr>
            <p:nvPr/>
          </p:nvSpPr>
          <p:spPr bwMode="auto">
            <a:xfrm>
              <a:off x="2015" y="886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pitchFamily="18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7191" name="Text Box 21"/>
            <p:cNvSpPr txBox="1">
              <a:spLocks noChangeArrowheads="1"/>
            </p:cNvSpPr>
            <p:nvPr/>
          </p:nvSpPr>
          <p:spPr bwMode="auto">
            <a:xfrm>
              <a:off x="2060" y="1888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pitchFamily="18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7192" name="Line 22"/>
            <p:cNvSpPr>
              <a:spLocks noChangeShapeType="1"/>
            </p:cNvSpPr>
            <p:nvPr/>
          </p:nvSpPr>
          <p:spPr bwMode="auto">
            <a:xfrm>
              <a:off x="1335" y="2522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23"/>
            <p:cNvSpPr>
              <a:spLocks noChangeShapeType="1"/>
            </p:cNvSpPr>
            <p:nvPr/>
          </p:nvSpPr>
          <p:spPr bwMode="auto">
            <a:xfrm>
              <a:off x="2424" y="2522"/>
              <a:ext cx="181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4"/>
            <p:cNvSpPr>
              <a:spLocks noChangeShapeType="1"/>
            </p:cNvSpPr>
            <p:nvPr/>
          </p:nvSpPr>
          <p:spPr bwMode="auto">
            <a:xfrm flipV="1">
              <a:off x="1950" y="2341"/>
              <a:ext cx="40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Oval 25"/>
            <p:cNvSpPr>
              <a:spLocks noChangeArrowheads="1"/>
            </p:cNvSpPr>
            <p:nvPr/>
          </p:nvSpPr>
          <p:spPr bwMode="auto">
            <a:xfrm>
              <a:off x="1929" y="250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Oval 26"/>
            <p:cNvSpPr>
              <a:spLocks noChangeArrowheads="1"/>
            </p:cNvSpPr>
            <p:nvPr/>
          </p:nvSpPr>
          <p:spPr bwMode="auto">
            <a:xfrm>
              <a:off x="2410" y="250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Text Box 27"/>
            <p:cNvSpPr txBox="1">
              <a:spLocks noChangeArrowheads="1"/>
            </p:cNvSpPr>
            <p:nvPr/>
          </p:nvSpPr>
          <p:spPr bwMode="auto">
            <a:xfrm>
              <a:off x="2059" y="2222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pitchFamily="18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7198" name="Line 28"/>
            <p:cNvSpPr>
              <a:spLocks noChangeShapeType="1"/>
            </p:cNvSpPr>
            <p:nvPr/>
          </p:nvSpPr>
          <p:spPr bwMode="auto">
            <a:xfrm flipH="1">
              <a:off x="4238" y="116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Line 29"/>
            <p:cNvSpPr>
              <a:spLocks noChangeShapeType="1"/>
            </p:cNvSpPr>
            <p:nvPr/>
          </p:nvSpPr>
          <p:spPr bwMode="auto">
            <a:xfrm flipV="1">
              <a:off x="3268" y="982"/>
              <a:ext cx="40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Oval 30"/>
            <p:cNvSpPr>
              <a:spLocks noChangeArrowheads="1"/>
            </p:cNvSpPr>
            <p:nvPr/>
          </p:nvSpPr>
          <p:spPr bwMode="auto">
            <a:xfrm>
              <a:off x="3247" y="1146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Oval 31"/>
            <p:cNvSpPr>
              <a:spLocks noChangeArrowheads="1"/>
            </p:cNvSpPr>
            <p:nvPr/>
          </p:nvSpPr>
          <p:spPr bwMode="auto">
            <a:xfrm>
              <a:off x="3728" y="1146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Line 33"/>
            <p:cNvSpPr>
              <a:spLocks noChangeShapeType="1"/>
            </p:cNvSpPr>
            <p:nvPr/>
          </p:nvSpPr>
          <p:spPr bwMode="auto">
            <a:xfrm flipV="1">
              <a:off x="3280" y="1479"/>
              <a:ext cx="40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Oval 34"/>
            <p:cNvSpPr>
              <a:spLocks noChangeArrowheads="1"/>
            </p:cNvSpPr>
            <p:nvPr/>
          </p:nvSpPr>
          <p:spPr bwMode="auto">
            <a:xfrm>
              <a:off x="3259" y="1643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Oval 35"/>
            <p:cNvSpPr>
              <a:spLocks noChangeArrowheads="1"/>
            </p:cNvSpPr>
            <p:nvPr/>
          </p:nvSpPr>
          <p:spPr bwMode="auto">
            <a:xfrm>
              <a:off x="3740" y="1643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Text Box 36"/>
            <p:cNvSpPr txBox="1">
              <a:spLocks noChangeArrowheads="1"/>
            </p:cNvSpPr>
            <p:nvPr/>
          </p:nvSpPr>
          <p:spPr bwMode="auto">
            <a:xfrm>
              <a:off x="3389" y="1360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pitchFamily="18" charset="0"/>
                  <a:ea typeface="新細明體" pitchFamily="18" charset="-120"/>
                </a:rPr>
                <a:t>5</a:t>
              </a:r>
            </a:p>
          </p:txBody>
        </p:sp>
        <p:sp>
          <p:nvSpPr>
            <p:cNvPr id="7206" name="Line 40"/>
            <p:cNvSpPr>
              <a:spLocks noChangeShapeType="1"/>
            </p:cNvSpPr>
            <p:nvPr/>
          </p:nvSpPr>
          <p:spPr bwMode="auto">
            <a:xfrm>
              <a:off x="2832" y="116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Litebulb"/>
            <p:cNvSpPr>
              <a:spLocks noEditPoints="1" noChangeArrowheads="1"/>
            </p:cNvSpPr>
            <p:nvPr/>
          </p:nvSpPr>
          <p:spPr bwMode="auto">
            <a:xfrm>
              <a:off x="4057" y="1793"/>
              <a:ext cx="365" cy="548"/>
            </a:xfrm>
            <a:custGeom>
              <a:avLst/>
              <a:gdLst>
                <a:gd name="T0" fmla="*/ 183 w 21600"/>
                <a:gd name="T1" fmla="*/ 0 h 21600"/>
                <a:gd name="T2" fmla="*/ 365 w 21600"/>
                <a:gd name="T3" fmla="*/ 197 h 21600"/>
                <a:gd name="T4" fmla="*/ 0 w 21600"/>
                <a:gd name="T5" fmla="*/ 197 h 21600"/>
                <a:gd name="T6" fmla="*/ 183 w 21600"/>
                <a:gd name="T7" fmla="*/ 54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51 w 21600"/>
                <a:gd name="T13" fmla="*/ 2207 h 21600"/>
                <a:gd name="T14" fmla="*/ 18286 w 21600"/>
                <a:gd name="T15" fmla="*/ 926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Line 42"/>
            <p:cNvSpPr>
              <a:spLocks noChangeShapeType="1"/>
            </p:cNvSpPr>
            <p:nvPr/>
          </p:nvSpPr>
          <p:spPr bwMode="auto">
            <a:xfrm>
              <a:off x="3786" y="1661"/>
              <a:ext cx="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Line 43"/>
            <p:cNvSpPr>
              <a:spLocks noChangeShapeType="1"/>
            </p:cNvSpPr>
            <p:nvPr/>
          </p:nvSpPr>
          <p:spPr bwMode="auto">
            <a:xfrm>
              <a:off x="3785" y="1162"/>
              <a:ext cx="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4" name="Text Box 45"/>
          <p:cNvSpPr txBox="1">
            <a:spLocks noChangeArrowheads="1"/>
          </p:cNvSpPr>
          <p:nvPr/>
        </p:nvSpPr>
        <p:spPr bwMode="auto">
          <a:xfrm>
            <a:off x="3924300" y="1341438"/>
            <a:ext cx="12414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0" b="1">
                <a:solidFill>
                  <a:srgbClr val="FF0000"/>
                </a:solidFill>
                <a:latin typeface="Garamond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32DEEC-C459-4FF9-99B5-C7806A228DDD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9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9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90000"/>
              </a:lnSpc>
              <a:buNone/>
            </a:pPr>
            <a:endParaRPr lang="en-US" sz="2000" dirty="0" smtClean="0"/>
          </a:p>
          <a:p>
            <a:pPr marL="609600" indent="-609600" algn="ctr">
              <a:lnSpc>
                <a:spcPct val="90000"/>
              </a:lnSpc>
              <a:buNone/>
            </a:pPr>
            <a:r>
              <a:rPr lang="en-US" sz="4800" dirty="0" smtClean="0"/>
              <a:t>Equivalence of DFA &amp; NFA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8382000" y="632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8312CB-B300-422C-8959-FA580874AE5A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NFA to DFA construction: Example</a:t>
            </a:r>
            <a:endParaRPr 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smtClean="0"/>
              <a:t>L = {w | w ends in 01}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9" name="Line 9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graphicFrame>
        <p:nvGraphicFramePr>
          <p:cNvPr id="129186" name="Group 162"/>
          <p:cNvGraphicFramePr>
            <a:graphicFrameLocks noGrp="1"/>
          </p:cNvGraphicFramePr>
          <p:nvPr/>
        </p:nvGraphicFramePr>
        <p:xfrm>
          <a:off x="3124200" y="3776663"/>
          <a:ext cx="2667000" cy="255428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5943600" y="5791200"/>
            <a:ext cx="2320925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Determine transitions</a:t>
            </a:r>
            <a:endParaRPr lang="en-US"/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5867400" y="46482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/>
        </p:nvGraphicFramePr>
        <p:xfrm>
          <a:off x="6324600" y="38100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61722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7"/>
          <p:cNvGrpSpPr>
            <a:grpSpLocks/>
          </p:cNvGrpSpPr>
          <p:nvPr/>
        </p:nvGrpSpPr>
        <p:grpSpPr bwMode="auto">
          <a:xfrm>
            <a:off x="2971800" y="4191000"/>
            <a:ext cx="2743200" cy="1981200"/>
            <a:chOff x="1872" y="2640"/>
            <a:chExt cx="1728" cy="1248"/>
          </a:xfrm>
        </p:grpSpPr>
        <p:sp>
          <p:nvSpPr>
            <p:cNvPr id="28799" name="Line 165"/>
            <p:cNvSpPr>
              <a:spLocks noChangeShapeType="1"/>
            </p:cNvSpPr>
            <p:nvPr/>
          </p:nvSpPr>
          <p:spPr bwMode="auto">
            <a:xfrm>
              <a:off x="1872" y="297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0" name="Line 213"/>
            <p:cNvSpPr>
              <a:spLocks noChangeShapeType="1"/>
            </p:cNvSpPr>
            <p:nvPr/>
          </p:nvSpPr>
          <p:spPr bwMode="auto">
            <a:xfrm>
              <a:off x="1872" y="316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214"/>
            <p:cNvSpPr>
              <a:spLocks noChangeShapeType="1"/>
            </p:cNvSpPr>
            <p:nvPr/>
          </p:nvSpPr>
          <p:spPr bwMode="auto">
            <a:xfrm>
              <a:off x="1872" y="369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215"/>
            <p:cNvSpPr>
              <a:spLocks noChangeShapeType="1"/>
            </p:cNvSpPr>
            <p:nvPr/>
          </p:nvSpPr>
          <p:spPr bwMode="auto">
            <a:xfrm>
              <a:off x="1872" y="388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3" name="Line 216"/>
            <p:cNvSpPr>
              <a:spLocks noChangeShapeType="1"/>
            </p:cNvSpPr>
            <p:nvPr/>
          </p:nvSpPr>
          <p:spPr bwMode="auto">
            <a:xfrm>
              <a:off x="1872" y="2640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{q</a:t>
              </a:r>
              <a:r>
                <a:rPr lang="en-US" sz="1400" baseline="-25000"/>
                <a:t>0</a:t>
              </a:r>
              <a:r>
                <a:rPr lang="en-US" sz="1400"/>
                <a:t>}</a:t>
              </a:r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{q</a:t>
              </a:r>
              <a:r>
                <a:rPr lang="en-US" sz="1400" baseline="-25000"/>
                <a:t>0</a:t>
              </a:r>
              <a:r>
                <a:rPr lang="en-US" sz="1400"/>
                <a:t>,q</a:t>
              </a:r>
              <a:r>
                <a:rPr lang="en-US" sz="1400" baseline="-25000"/>
                <a:t>1</a:t>
              </a:r>
              <a:r>
                <a:rPr lang="en-US" sz="1400"/>
                <a:t>}</a:t>
              </a:r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{q</a:t>
              </a:r>
              <a:r>
                <a:rPr lang="en-US" sz="1400" baseline="-25000"/>
                <a:t>0</a:t>
              </a:r>
              <a:r>
                <a:rPr lang="en-US" sz="1400"/>
                <a:t>,q</a:t>
              </a:r>
              <a:r>
                <a:rPr lang="en-US" sz="1400" baseline="-25000"/>
                <a:t>2</a:t>
              </a:r>
              <a:r>
                <a:rPr lang="en-US" sz="1400"/>
                <a:t>}</a:t>
              </a:r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5105400" y="228600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/>
              <a:t>Idea:</a:t>
            </a:r>
            <a:r>
              <a:rPr lang="en-US" sz="1400"/>
              <a:t> To avoid enumerating all of </a:t>
            </a:r>
            <a:br>
              <a:rPr lang="en-US" sz="1400"/>
            </a:br>
            <a:r>
              <a:rPr lang="en-US" sz="1400"/>
              <a:t>	power set, do </a:t>
            </a:r>
            <a:br>
              <a:rPr lang="en-US" sz="1400"/>
            </a:br>
            <a:r>
              <a:rPr lang="en-US" sz="1400"/>
              <a:t>	“lazy creation of states”</a:t>
            </a:r>
            <a:endParaRPr lang="en-US"/>
          </a:p>
        </p:txBody>
      </p:sp>
      <p:sp>
        <p:nvSpPr>
          <p:cNvPr id="129266" name="Rectangle 242"/>
          <p:cNvSpPr>
            <a:spLocks noChangeArrowheads="1"/>
          </p:cNvSpPr>
          <p:nvPr/>
        </p:nvSpPr>
        <p:spPr bwMode="auto">
          <a:xfrm>
            <a:off x="3962400" y="3657600"/>
            <a:ext cx="1905000" cy="3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5943600" y="6029325"/>
            <a:ext cx="2692400" cy="523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2.        Retain only those states </a:t>
            </a:r>
            <a:br>
              <a:rPr lang="en-US" sz="1400"/>
            </a:br>
            <a:r>
              <a:rPr lang="en-US" sz="1400"/>
              <a:t>	reachable from {q</a:t>
            </a:r>
            <a:r>
              <a:rPr lang="en-US" sz="1400" baseline="-25000"/>
              <a:t>0</a:t>
            </a:r>
            <a:r>
              <a:rPr lang="en-US" sz="1400"/>
              <a:t>}</a:t>
            </a:r>
            <a:endParaRPr lang="en-US"/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5943600" y="5486400"/>
            <a:ext cx="3124200" cy="307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/>
              <a:t>0.	Enumerate all possible subsets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4" grpId="0" animBg="1"/>
      <p:bldP spid="129187" grpId="0" animBg="1"/>
      <p:bldP spid="129188" grpId="0" animBg="1"/>
      <p:bldP spid="129235" grpId="0" animBg="1"/>
      <p:bldP spid="129264" grpId="0" animBg="1"/>
      <p:bldP spid="129266" grpId="0" animBg="1"/>
      <p:bldP spid="129267" grpId="0" animBg="1"/>
      <p:bldP spid="5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  Finite automata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/>
              <a:t>6</a:t>
            </a:r>
            <a:r>
              <a:rPr lang="zh-CN" altLang="en-US" sz="2800" smtClean="0"/>
              <a:t>、 </a:t>
            </a:r>
            <a:r>
              <a:rPr lang="en-US" altLang="zh-CN" sz="2800" smtClean="0"/>
              <a:t>Minimizing the number of States of a DFA </a:t>
            </a:r>
          </a:p>
          <a:p>
            <a:pPr eaLnBrk="1" hangingPunct="1">
              <a:buFontTx/>
              <a:buNone/>
            </a:pPr>
            <a:r>
              <a:rPr lang="en-US" altLang="zh-CN" sz="2800" smtClean="0"/>
              <a:t>  a)Basic idea</a:t>
            </a:r>
            <a:endParaRPr lang="en-US" altLang="zh-CN" sz="280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800" smtClean="0">
                <a:sym typeface="Symbol" pitchFamily="18" charset="2"/>
              </a:rPr>
              <a:t>    Find all groups of states that can be distinguished by some input string. At beginning of the process, we assume two distinguished groups of states: the group of non-accepting states and the group of accepting states. Then we use the method of partition of equivalent class on input string to partition the existed groups into smaller groups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198563"/>
          </a:xfrm>
        </p:spPr>
        <p:txBody>
          <a:bodyPr/>
          <a:lstStyle/>
          <a:p>
            <a:pPr eaLnBrk="1" hangingPunct="1"/>
            <a:r>
              <a:rPr lang="en-US" altLang="zh-CN" smtClean="0"/>
              <a:t>e.g. Minimize the following DFA.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 rot="5335856" flipV="1">
            <a:off x="4610100" y="5448300"/>
            <a:ext cx="457200" cy="381000"/>
            <a:chOff x="2736" y="3360"/>
            <a:chExt cx="288" cy="240"/>
          </a:xfrm>
        </p:grpSpPr>
        <p:sp>
          <p:nvSpPr>
            <p:cNvPr id="52272" name="Arc 1028"/>
            <p:cNvSpPr>
              <a:spLocks/>
            </p:cNvSpPr>
            <p:nvPr/>
          </p:nvSpPr>
          <p:spPr bwMode="auto">
            <a:xfrm flipH="1">
              <a:off x="2745" y="3360"/>
              <a:ext cx="279" cy="240"/>
            </a:xfrm>
            <a:custGeom>
              <a:avLst/>
              <a:gdLst>
                <a:gd name="T0" fmla="*/ 274 w 21979"/>
                <a:gd name="T1" fmla="*/ 240 h 43200"/>
                <a:gd name="T2" fmla="*/ 279 w 21979"/>
                <a:gd name="T3" fmla="*/ 0 h 43200"/>
                <a:gd name="T4" fmla="*/ 274 w 21979"/>
                <a:gd name="T5" fmla="*/ 120 h 43200"/>
                <a:gd name="T6" fmla="*/ 0 60000 65536"/>
                <a:gd name="T7" fmla="*/ 0 60000 65536"/>
                <a:gd name="T8" fmla="*/ 0 60000 65536"/>
                <a:gd name="T9" fmla="*/ 0 w 21979"/>
                <a:gd name="T10" fmla="*/ 0 h 43200"/>
                <a:gd name="T11" fmla="*/ 21979 w 2197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9" h="43200" fill="none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</a:path>
                <a:path w="21979" h="43200" stroke="0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3" name="Line 1029"/>
            <p:cNvSpPr>
              <a:spLocks noChangeShapeType="1"/>
            </p:cNvSpPr>
            <p:nvPr/>
          </p:nvSpPr>
          <p:spPr bwMode="auto">
            <a:xfrm flipH="1">
              <a:off x="2736" y="33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8" name="Oval 1030"/>
          <p:cNvSpPr>
            <a:spLocks noChangeArrowheads="1"/>
          </p:cNvSpPr>
          <p:nvPr/>
        </p:nvSpPr>
        <p:spPr bwMode="auto">
          <a:xfrm>
            <a:off x="1752600" y="38100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Line 1031"/>
          <p:cNvSpPr>
            <a:spLocks noChangeShapeType="1"/>
          </p:cNvSpPr>
          <p:nvPr/>
        </p:nvSpPr>
        <p:spPr bwMode="auto">
          <a:xfrm>
            <a:off x="1143000" y="41148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0" name="Text Box 1032"/>
          <p:cNvSpPr txBox="1">
            <a:spLocks noChangeArrowheads="1"/>
          </p:cNvSpPr>
          <p:nvPr/>
        </p:nvSpPr>
        <p:spPr bwMode="auto">
          <a:xfrm>
            <a:off x="1812925" y="3800475"/>
            <a:ext cx="4508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0</a:t>
            </a:r>
          </a:p>
        </p:txBody>
      </p:sp>
      <p:sp>
        <p:nvSpPr>
          <p:cNvPr id="52231" name="Oval 1033"/>
          <p:cNvSpPr>
            <a:spLocks noChangeArrowheads="1"/>
          </p:cNvSpPr>
          <p:nvPr/>
        </p:nvSpPr>
        <p:spPr bwMode="auto">
          <a:xfrm>
            <a:off x="2895600" y="2981325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Text Box 1034"/>
          <p:cNvSpPr txBox="1">
            <a:spLocks noChangeArrowheads="1"/>
          </p:cNvSpPr>
          <p:nvPr/>
        </p:nvSpPr>
        <p:spPr bwMode="auto">
          <a:xfrm>
            <a:off x="2955925" y="2971800"/>
            <a:ext cx="4508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1</a:t>
            </a:r>
          </a:p>
        </p:txBody>
      </p:sp>
      <p:sp>
        <p:nvSpPr>
          <p:cNvPr id="52233" name="Oval 1035"/>
          <p:cNvSpPr>
            <a:spLocks noChangeArrowheads="1"/>
          </p:cNvSpPr>
          <p:nvPr/>
        </p:nvSpPr>
        <p:spPr bwMode="auto">
          <a:xfrm>
            <a:off x="2895600" y="4657725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4" name="Text Box 1036"/>
          <p:cNvSpPr txBox="1">
            <a:spLocks noChangeArrowheads="1"/>
          </p:cNvSpPr>
          <p:nvPr/>
        </p:nvSpPr>
        <p:spPr bwMode="auto">
          <a:xfrm>
            <a:off x="2955925" y="4648200"/>
            <a:ext cx="4508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2</a:t>
            </a:r>
          </a:p>
        </p:txBody>
      </p:sp>
      <p:sp>
        <p:nvSpPr>
          <p:cNvPr id="52235" name="AutoShape 1037"/>
          <p:cNvSpPr>
            <a:spLocks noChangeArrowheads="1"/>
          </p:cNvSpPr>
          <p:nvPr/>
        </p:nvSpPr>
        <p:spPr bwMode="auto">
          <a:xfrm>
            <a:off x="4419600" y="2819400"/>
            <a:ext cx="838200" cy="762000"/>
          </a:xfrm>
          <a:custGeom>
            <a:avLst/>
            <a:gdLst>
              <a:gd name="T0" fmla="*/ 419100 w 21600"/>
              <a:gd name="T1" fmla="*/ 0 h 21600"/>
              <a:gd name="T2" fmla="*/ 122742 w 21600"/>
              <a:gd name="T3" fmla="*/ 111584 h 21600"/>
              <a:gd name="T4" fmla="*/ 0 w 21600"/>
              <a:gd name="T5" fmla="*/ 381000 h 21600"/>
              <a:gd name="T6" fmla="*/ 122742 w 21600"/>
              <a:gd name="T7" fmla="*/ 650416 h 21600"/>
              <a:gd name="T8" fmla="*/ 419100 w 21600"/>
              <a:gd name="T9" fmla="*/ 762000 h 21600"/>
              <a:gd name="T10" fmla="*/ 715458 w 21600"/>
              <a:gd name="T11" fmla="*/ 650416 h 21600"/>
              <a:gd name="T12" fmla="*/ 838200 w 21600"/>
              <a:gd name="T13" fmla="*/ 381000 h 21600"/>
              <a:gd name="T14" fmla="*/ 715458 w 21600"/>
              <a:gd name="T15" fmla="*/ 11158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45" y="10800"/>
                </a:moveTo>
                <a:cubicBezTo>
                  <a:pt x="2945" y="15138"/>
                  <a:pt x="6462" y="18655"/>
                  <a:pt x="10800" y="18655"/>
                </a:cubicBezTo>
                <a:cubicBezTo>
                  <a:pt x="15138" y="18655"/>
                  <a:pt x="18655" y="15138"/>
                  <a:pt x="18655" y="10800"/>
                </a:cubicBezTo>
                <a:cubicBezTo>
                  <a:pt x="18655" y="6462"/>
                  <a:pt x="15138" y="2945"/>
                  <a:pt x="10800" y="2945"/>
                </a:cubicBezTo>
                <a:cubicBezTo>
                  <a:pt x="6462" y="2945"/>
                  <a:pt x="2945" y="6462"/>
                  <a:pt x="2945" y="1080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Text Box 1038"/>
          <p:cNvSpPr txBox="1">
            <a:spLocks noChangeArrowheads="1"/>
          </p:cNvSpPr>
          <p:nvPr/>
        </p:nvSpPr>
        <p:spPr bwMode="auto">
          <a:xfrm>
            <a:off x="4556125" y="2962275"/>
            <a:ext cx="4508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3</a:t>
            </a:r>
          </a:p>
        </p:txBody>
      </p:sp>
      <p:sp>
        <p:nvSpPr>
          <p:cNvPr id="52237" name="AutoShape 1039"/>
          <p:cNvSpPr>
            <a:spLocks noChangeArrowheads="1"/>
          </p:cNvSpPr>
          <p:nvPr/>
        </p:nvSpPr>
        <p:spPr bwMode="auto">
          <a:xfrm>
            <a:off x="4419600" y="4648200"/>
            <a:ext cx="838200" cy="762000"/>
          </a:xfrm>
          <a:custGeom>
            <a:avLst/>
            <a:gdLst>
              <a:gd name="T0" fmla="*/ 419100 w 21600"/>
              <a:gd name="T1" fmla="*/ 0 h 21600"/>
              <a:gd name="T2" fmla="*/ 122742 w 21600"/>
              <a:gd name="T3" fmla="*/ 111584 h 21600"/>
              <a:gd name="T4" fmla="*/ 0 w 21600"/>
              <a:gd name="T5" fmla="*/ 381000 h 21600"/>
              <a:gd name="T6" fmla="*/ 122742 w 21600"/>
              <a:gd name="T7" fmla="*/ 650416 h 21600"/>
              <a:gd name="T8" fmla="*/ 419100 w 21600"/>
              <a:gd name="T9" fmla="*/ 762000 h 21600"/>
              <a:gd name="T10" fmla="*/ 715458 w 21600"/>
              <a:gd name="T11" fmla="*/ 650416 h 21600"/>
              <a:gd name="T12" fmla="*/ 838200 w 21600"/>
              <a:gd name="T13" fmla="*/ 381000 h 21600"/>
              <a:gd name="T14" fmla="*/ 715458 w 21600"/>
              <a:gd name="T15" fmla="*/ 11158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45" y="10800"/>
                </a:moveTo>
                <a:cubicBezTo>
                  <a:pt x="2945" y="15138"/>
                  <a:pt x="6462" y="18655"/>
                  <a:pt x="10800" y="18655"/>
                </a:cubicBezTo>
                <a:cubicBezTo>
                  <a:pt x="15138" y="18655"/>
                  <a:pt x="18655" y="15138"/>
                  <a:pt x="18655" y="10800"/>
                </a:cubicBezTo>
                <a:cubicBezTo>
                  <a:pt x="18655" y="6462"/>
                  <a:pt x="15138" y="2945"/>
                  <a:pt x="10800" y="2945"/>
                </a:cubicBezTo>
                <a:cubicBezTo>
                  <a:pt x="6462" y="2945"/>
                  <a:pt x="2945" y="6462"/>
                  <a:pt x="2945" y="1080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Text Box 1040"/>
          <p:cNvSpPr txBox="1">
            <a:spLocks noChangeArrowheads="1"/>
          </p:cNvSpPr>
          <p:nvPr/>
        </p:nvSpPr>
        <p:spPr bwMode="auto">
          <a:xfrm>
            <a:off x="4556125" y="4791075"/>
            <a:ext cx="4508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5</a:t>
            </a:r>
          </a:p>
        </p:txBody>
      </p:sp>
      <p:sp>
        <p:nvSpPr>
          <p:cNvPr id="52239" name="AutoShape 1041"/>
          <p:cNvSpPr>
            <a:spLocks noChangeArrowheads="1"/>
          </p:cNvSpPr>
          <p:nvPr/>
        </p:nvSpPr>
        <p:spPr bwMode="auto">
          <a:xfrm>
            <a:off x="6248400" y="2819400"/>
            <a:ext cx="838200" cy="762000"/>
          </a:xfrm>
          <a:custGeom>
            <a:avLst/>
            <a:gdLst>
              <a:gd name="T0" fmla="*/ 419100 w 21600"/>
              <a:gd name="T1" fmla="*/ 0 h 21600"/>
              <a:gd name="T2" fmla="*/ 122742 w 21600"/>
              <a:gd name="T3" fmla="*/ 111584 h 21600"/>
              <a:gd name="T4" fmla="*/ 0 w 21600"/>
              <a:gd name="T5" fmla="*/ 381000 h 21600"/>
              <a:gd name="T6" fmla="*/ 122742 w 21600"/>
              <a:gd name="T7" fmla="*/ 650416 h 21600"/>
              <a:gd name="T8" fmla="*/ 419100 w 21600"/>
              <a:gd name="T9" fmla="*/ 762000 h 21600"/>
              <a:gd name="T10" fmla="*/ 715458 w 21600"/>
              <a:gd name="T11" fmla="*/ 650416 h 21600"/>
              <a:gd name="T12" fmla="*/ 838200 w 21600"/>
              <a:gd name="T13" fmla="*/ 381000 h 21600"/>
              <a:gd name="T14" fmla="*/ 715458 w 21600"/>
              <a:gd name="T15" fmla="*/ 11158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45" y="10800"/>
                </a:moveTo>
                <a:cubicBezTo>
                  <a:pt x="2945" y="15138"/>
                  <a:pt x="6462" y="18655"/>
                  <a:pt x="10800" y="18655"/>
                </a:cubicBezTo>
                <a:cubicBezTo>
                  <a:pt x="15138" y="18655"/>
                  <a:pt x="18655" y="15138"/>
                  <a:pt x="18655" y="10800"/>
                </a:cubicBezTo>
                <a:cubicBezTo>
                  <a:pt x="18655" y="6462"/>
                  <a:pt x="15138" y="2945"/>
                  <a:pt x="10800" y="2945"/>
                </a:cubicBezTo>
                <a:cubicBezTo>
                  <a:pt x="6462" y="2945"/>
                  <a:pt x="2945" y="6462"/>
                  <a:pt x="2945" y="1080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Text Box 1042"/>
          <p:cNvSpPr txBox="1">
            <a:spLocks noChangeArrowheads="1"/>
          </p:cNvSpPr>
          <p:nvPr/>
        </p:nvSpPr>
        <p:spPr bwMode="auto">
          <a:xfrm>
            <a:off x="6384925" y="2962275"/>
            <a:ext cx="4508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4</a:t>
            </a:r>
          </a:p>
        </p:txBody>
      </p:sp>
      <p:sp>
        <p:nvSpPr>
          <p:cNvPr id="52241" name="AutoShape 1043"/>
          <p:cNvSpPr>
            <a:spLocks noChangeArrowheads="1"/>
          </p:cNvSpPr>
          <p:nvPr/>
        </p:nvSpPr>
        <p:spPr bwMode="auto">
          <a:xfrm>
            <a:off x="6324600" y="4648200"/>
            <a:ext cx="838200" cy="762000"/>
          </a:xfrm>
          <a:custGeom>
            <a:avLst/>
            <a:gdLst>
              <a:gd name="T0" fmla="*/ 419100 w 21600"/>
              <a:gd name="T1" fmla="*/ 0 h 21600"/>
              <a:gd name="T2" fmla="*/ 122742 w 21600"/>
              <a:gd name="T3" fmla="*/ 111584 h 21600"/>
              <a:gd name="T4" fmla="*/ 0 w 21600"/>
              <a:gd name="T5" fmla="*/ 381000 h 21600"/>
              <a:gd name="T6" fmla="*/ 122742 w 21600"/>
              <a:gd name="T7" fmla="*/ 650416 h 21600"/>
              <a:gd name="T8" fmla="*/ 419100 w 21600"/>
              <a:gd name="T9" fmla="*/ 762000 h 21600"/>
              <a:gd name="T10" fmla="*/ 715458 w 21600"/>
              <a:gd name="T11" fmla="*/ 650416 h 21600"/>
              <a:gd name="T12" fmla="*/ 838200 w 21600"/>
              <a:gd name="T13" fmla="*/ 381000 h 21600"/>
              <a:gd name="T14" fmla="*/ 715458 w 21600"/>
              <a:gd name="T15" fmla="*/ 11158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45" y="10800"/>
                </a:moveTo>
                <a:cubicBezTo>
                  <a:pt x="2945" y="15138"/>
                  <a:pt x="6462" y="18655"/>
                  <a:pt x="10800" y="18655"/>
                </a:cubicBezTo>
                <a:cubicBezTo>
                  <a:pt x="15138" y="18655"/>
                  <a:pt x="18655" y="15138"/>
                  <a:pt x="18655" y="10800"/>
                </a:cubicBezTo>
                <a:cubicBezTo>
                  <a:pt x="18655" y="6462"/>
                  <a:pt x="15138" y="2945"/>
                  <a:pt x="10800" y="2945"/>
                </a:cubicBezTo>
                <a:cubicBezTo>
                  <a:pt x="6462" y="2945"/>
                  <a:pt x="2945" y="6462"/>
                  <a:pt x="2945" y="1080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Text Box 1044"/>
          <p:cNvSpPr txBox="1">
            <a:spLocks noChangeArrowheads="1"/>
          </p:cNvSpPr>
          <p:nvPr/>
        </p:nvSpPr>
        <p:spPr bwMode="auto">
          <a:xfrm>
            <a:off x="6461125" y="4791075"/>
            <a:ext cx="4508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6</a:t>
            </a:r>
          </a:p>
        </p:txBody>
      </p:sp>
      <p:sp>
        <p:nvSpPr>
          <p:cNvPr id="52243" name="Line 1045"/>
          <p:cNvSpPr>
            <a:spLocks noChangeShapeType="1"/>
          </p:cNvSpPr>
          <p:nvPr/>
        </p:nvSpPr>
        <p:spPr bwMode="auto">
          <a:xfrm flipV="1">
            <a:off x="2209800" y="33528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4" name="Line 1046"/>
          <p:cNvSpPr>
            <a:spLocks noChangeShapeType="1"/>
          </p:cNvSpPr>
          <p:nvPr/>
        </p:nvSpPr>
        <p:spPr bwMode="auto">
          <a:xfrm>
            <a:off x="2133600" y="4419600"/>
            <a:ext cx="762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5" name="Line 1047"/>
          <p:cNvSpPr>
            <a:spLocks noChangeShapeType="1"/>
          </p:cNvSpPr>
          <p:nvPr/>
        </p:nvSpPr>
        <p:spPr bwMode="auto">
          <a:xfrm>
            <a:off x="2971800" y="35052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6" name="Line 1048"/>
          <p:cNvSpPr>
            <a:spLocks noChangeShapeType="1"/>
          </p:cNvSpPr>
          <p:nvPr/>
        </p:nvSpPr>
        <p:spPr bwMode="auto">
          <a:xfrm flipV="1">
            <a:off x="3352800" y="35814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7" name="Line 1049"/>
          <p:cNvSpPr>
            <a:spLocks noChangeShapeType="1"/>
          </p:cNvSpPr>
          <p:nvPr/>
        </p:nvSpPr>
        <p:spPr bwMode="auto">
          <a:xfrm>
            <a:off x="3505200" y="32004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8" name="Line 1050"/>
          <p:cNvSpPr>
            <a:spLocks noChangeShapeType="1"/>
          </p:cNvSpPr>
          <p:nvPr/>
        </p:nvSpPr>
        <p:spPr bwMode="auto">
          <a:xfrm>
            <a:off x="3505200" y="49530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9" name="Line 1051"/>
          <p:cNvSpPr>
            <a:spLocks noChangeShapeType="1"/>
          </p:cNvSpPr>
          <p:nvPr/>
        </p:nvSpPr>
        <p:spPr bwMode="auto">
          <a:xfrm>
            <a:off x="5257800" y="32004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50" name="Line 1052"/>
          <p:cNvSpPr>
            <a:spLocks noChangeShapeType="1"/>
          </p:cNvSpPr>
          <p:nvPr/>
        </p:nvSpPr>
        <p:spPr bwMode="auto">
          <a:xfrm>
            <a:off x="5257800" y="5029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51" name="Line 1053"/>
          <p:cNvSpPr>
            <a:spLocks noChangeShapeType="1"/>
          </p:cNvSpPr>
          <p:nvPr/>
        </p:nvSpPr>
        <p:spPr bwMode="auto">
          <a:xfrm flipH="1">
            <a:off x="5181600" y="3429000"/>
            <a:ext cx="11430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52" name="Line 1054"/>
          <p:cNvSpPr>
            <a:spLocks noChangeShapeType="1"/>
          </p:cNvSpPr>
          <p:nvPr/>
        </p:nvSpPr>
        <p:spPr bwMode="auto">
          <a:xfrm flipH="1" flipV="1">
            <a:off x="5105400" y="3505200"/>
            <a:ext cx="12954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53" name="Line 1055"/>
          <p:cNvSpPr>
            <a:spLocks noChangeShapeType="1"/>
          </p:cNvSpPr>
          <p:nvPr/>
        </p:nvSpPr>
        <p:spPr bwMode="auto">
          <a:xfrm>
            <a:off x="6553200" y="35814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54" name="Line 1056"/>
          <p:cNvSpPr>
            <a:spLocks noChangeShapeType="1"/>
          </p:cNvSpPr>
          <p:nvPr/>
        </p:nvSpPr>
        <p:spPr bwMode="auto">
          <a:xfrm flipV="1">
            <a:off x="6934200" y="35052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55" name="Text Box 1057"/>
          <p:cNvSpPr txBox="1">
            <a:spLocks noChangeArrowheads="1"/>
          </p:cNvSpPr>
          <p:nvPr/>
        </p:nvSpPr>
        <p:spPr bwMode="auto">
          <a:xfrm>
            <a:off x="2270125" y="3190875"/>
            <a:ext cx="430213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</a:p>
        </p:txBody>
      </p:sp>
      <p:sp>
        <p:nvSpPr>
          <p:cNvPr id="52256" name="Text Box 1058"/>
          <p:cNvSpPr txBox="1">
            <a:spLocks noChangeArrowheads="1"/>
          </p:cNvSpPr>
          <p:nvPr/>
        </p:nvSpPr>
        <p:spPr bwMode="auto">
          <a:xfrm>
            <a:off x="3200400" y="3733800"/>
            <a:ext cx="430213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</a:p>
        </p:txBody>
      </p:sp>
      <p:sp>
        <p:nvSpPr>
          <p:cNvPr id="52257" name="Text Box 1059"/>
          <p:cNvSpPr txBox="1">
            <a:spLocks noChangeArrowheads="1"/>
          </p:cNvSpPr>
          <p:nvPr/>
        </p:nvSpPr>
        <p:spPr bwMode="auto">
          <a:xfrm>
            <a:off x="3684588" y="2757488"/>
            <a:ext cx="430212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</a:p>
        </p:txBody>
      </p:sp>
      <p:sp>
        <p:nvSpPr>
          <p:cNvPr id="52258" name="Text Box 1060"/>
          <p:cNvSpPr txBox="1">
            <a:spLocks noChangeArrowheads="1"/>
          </p:cNvSpPr>
          <p:nvPr/>
        </p:nvSpPr>
        <p:spPr bwMode="auto">
          <a:xfrm>
            <a:off x="4572000" y="2286000"/>
            <a:ext cx="430213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</a:p>
        </p:txBody>
      </p:sp>
      <p:sp>
        <p:nvSpPr>
          <p:cNvPr id="52259" name="Text Box 1061"/>
          <p:cNvSpPr txBox="1">
            <a:spLocks noChangeArrowheads="1"/>
          </p:cNvSpPr>
          <p:nvPr/>
        </p:nvSpPr>
        <p:spPr bwMode="auto">
          <a:xfrm>
            <a:off x="5437188" y="4586288"/>
            <a:ext cx="430212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</a:p>
        </p:txBody>
      </p:sp>
      <p:sp>
        <p:nvSpPr>
          <p:cNvPr id="52260" name="Text Box 1062"/>
          <p:cNvSpPr txBox="1">
            <a:spLocks noChangeArrowheads="1"/>
          </p:cNvSpPr>
          <p:nvPr/>
        </p:nvSpPr>
        <p:spPr bwMode="auto">
          <a:xfrm>
            <a:off x="6199188" y="3733800"/>
            <a:ext cx="430212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</a:p>
        </p:txBody>
      </p:sp>
      <p:sp>
        <p:nvSpPr>
          <p:cNvPr id="52261" name="Text Box 1063"/>
          <p:cNvSpPr txBox="1">
            <a:spLocks noChangeArrowheads="1"/>
          </p:cNvSpPr>
          <p:nvPr/>
        </p:nvSpPr>
        <p:spPr bwMode="auto">
          <a:xfrm>
            <a:off x="5056188" y="3595688"/>
            <a:ext cx="430212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</a:p>
        </p:txBody>
      </p:sp>
      <p:sp>
        <p:nvSpPr>
          <p:cNvPr id="52262" name="Text Box 1064"/>
          <p:cNvSpPr txBox="1">
            <a:spLocks noChangeArrowheads="1"/>
          </p:cNvSpPr>
          <p:nvPr/>
        </p:nvSpPr>
        <p:spPr bwMode="auto">
          <a:xfrm>
            <a:off x="2362200" y="4281488"/>
            <a:ext cx="4508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</a:p>
        </p:txBody>
      </p:sp>
      <p:sp>
        <p:nvSpPr>
          <p:cNvPr id="52263" name="Text Box 1065"/>
          <p:cNvSpPr txBox="1">
            <a:spLocks noChangeArrowheads="1"/>
          </p:cNvSpPr>
          <p:nvPr/>
        </p:nvSpPr>
        <p:spPr bwMode="auto">
          <a:xfrm>
            <a:off x="3733800" y="4510088"/>
            <a:ext cx="4508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</a:p>
        </p:txBody>
      </p:sp>
      <p:sp>
        <p:nvSpPr>
          <p:cNvPr id="52264" name="Text Box 1066"/>
          <p:cNvSpPr txBox="1">
            <a:spLocks noChangeArrowheads="1"/>
          </p:cNvSpPr>
          <p:nvPr/>
        </p:nvSpPr>
        <p:spPr bwMode="auto">
          <a:xfrm>
            <a:off x="2597150" y="3748088"/>
            <a:ext cx="4508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</a:p>
        </p:txBody>
      </p:sp>
      <p:sp>
        <p:nvSpPr>
          <p:cNvPr id="52265" name="Text Box 1067"/>
          <p:cNvSpPr txBox="1">
            <a:spLocks noChangeArrowheads="1"/>
          </p:cNvSpPr>
          <p:nvPr/>
        </p:nvSpPr>
        <p:spPr bwMode="auto">
          <a:xfrm>
            <a:off x="5715000" y="3352800"/>
            <a:ext cx="4508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</a:p>
        </p:txBody>
      </p:sp>
      <p:sp>
        <p:nvSpPr>
          <p:cNvPr id="52266" name="Text Box 1068"/>
          <p:cNvSpPr txBox="1">
            <a:spLocks noChangeArrowheads="1"/>
          </p:cNvSpPr>
          <p:nvPr/>
        </p:nvSpPr>
        <p:spPr bwMode="auto">
          <a:xfrm>
            <a:off x="5410200" y="2757488"/>
            <a:ext cx="4508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</a:p>
        </p:txBody>
      </p:sp>
      <p:sp>
        <p:nvSpPr>
          <p:cNvPr id="52267" name="Text Box 1069"/>
          <p:cNvSpPr txBox="1">
            <a:spLocks noChangeArrowheads="1"/>
          </p:cNvSpPr>
          <p:nvPr/>
        </p:nvSpPr>
        <p:spPr bwMode="auto">
          <a:xfrm>
            <a:off x="6559550" y="3733800"/>
            <a:ext cx="4508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</a:p>
        </p:txBody>
      </p:sp>
      <p:sp>
        <p:nvSpPr>
          <p:cNvPr id="52268" name="Text Box 1070"/>
          <p:cNvSpPr txBox="1">
            <a:spLocks noChangeArrowheads="1"/>
          </p:cNvSpPr>
          <p:nvPr/>
        </p:nvSpPr>
        <p:spPr bwMode="auto">
          <a:xfrm>
            <a:off x="4578350" y="5348288"/>
            <a:ext cx="4508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</a:p>
        </p:txBody>
      </p:sp>
      <p:grpSp>
        <p:nvGrpSpPr>
          <p:cNvPr id="3" name="Group 1071"/>
          <p:cNvGrpSpPr>
            <a:grpSpLocks/>
          </p:cNvGrpSpPr>
          <p:nvPr/>
        </p:nvGrpSpPr>
        <p:grpSpPr bwMode="auto">
          <a:xfrm rot="-5335856">
            <a:off x="4610100" y="2476500"/>
            <a:ext cx="457200" cy="381000"/>
            <a:chOff x="2736" y="3360"/>
            <a:chExt cx="288" cy="240"/>
          </a:xfrm>
        </p:grpSpPr>
        <p:sp>
          <p:nvSpPr>
            <p:cNvPr id="52270" name="Arc 1072"/>
            <p:cNvSpPr>
              <a:spLocks/>
            </p:cNvSpPr>
            <p:nvPr/>
          </p:nvSpPr>
          <p:spPr bwMode="auto">
            <a:xfrm flipH="1">
              <a:off x="2745" y="3360"/>
              <a:ext cx="279" cy="240"/>
            </a:xfrm>
            <a:custGeom>
              <a:avLst/>
              <a:gdLst>
                <a:gd name="T0" fmla="*/ 274 w 21979"/>
                <a:gd name="T1" fmla="*/ 240 h 43200"/>
                <a:gd name="T2" fmla="*/ 279 w 21979"/>
                <a:gd name="T3" fmla="*/ 0 h 43200"/>
                <a:gd name="T4" fmla="*/ 274 w 21979"/>
                <a:gd name="T5" fmla="*/ 120 h 43200"/>
                <a:gd name="T6" fmla="*/ 0 60000 65536"/>
                <a:gd name="T7" fmla="*/ 0 60000 65536"/>
                <a:gd name="T8" fmla="*/ 0 60000 65536"/>
                <a:gd name="T9" fmla="*/ 0 w 21979"/>
                <a:gd name="T10" fmla="*/ 0 h 43200"/>
                <a:gd name="T11" fmla="*/ 21979 w 2197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9" h="43200" fill="none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</a:path>
                <a:path w="21979" h="43200" stroke="0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1" name="Line 1073"/>
            <p:cNvSpPr>
              <a:spLocks noChangeShapeType="1"/>
            </p:cNvSpPr>
            <p:nvPr/>
          </p:nvSpPr>
          <p:spPr bwMode="auto">
            <a:xfrm flipH="1">
              <a:off x="2736" y="33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915400" cy="6172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/>
            <a:r>
              <a:rPr lang="en-US" altLang="zh-CN" smtClean="0"/>
              <a:t>1. Initialization: ∏</a:t>
            </a:r>
            <a:r>
              <a:rPr lang="en-US" altLang="zh-CN" baseline="-25000" smtClean="0"/>
              <a:t>0</a:t>
            </a:r>
            <a:r>
              <a:rPr lang="zh-CN" altLang="en-US" smtClean="0"/>
              <a:t>＝</a:t>
            </a:r>
            <a:r>
              <a:rPr lang="en-US" altLang="zh-CN" smtClean="0"/>
              <a:t>{{0,1,2},{3,4,5,6}}</a:t>
            </a:r>
          </a:p>
          <a:p>
            <a:pPr eaLnBrk="1" hangingPunct="1"/>
            <a:r>
              <a:rPr lang="en-US" altLang="zh-CN" smtClean="0"/>
              <a:t>2.1 For Non-accepting states in ∏</a:t>
            </a:r>
            <a:r>
              <a:rPr lang="en-US" altLang="zh-CN" baseline="-25000" smtClean="0"/>
              <a:t>0</a:t>
            </a:r>
            <a:r>
              <a:rPr lang="en-US" altLang="zh-CN" smtClean="0"/>
              <a:t> :</a:t>
            </a:r>
          </a:p>
          <a:p>
            <a:pPr lvl="1" eaLnBrk="1" hangingPunct="1"/>
            <a:r>
              <a:rPr lang="en-US" altLang="zh-CN" smtClean="0"/>
              <a:t>a:  move({0,2},a)={1} ; move({1},a)={3} . 1,3 do not in the same subgroup of ∏</a:t>
            </a:r>
            <a:r>
              <a:rPr lang="en-US" altLang="zh-CN" baseline="-25000" smtClean="0"/>
              <a:t>0</a:t>
            </a:r>
            <a:r>
              <a:rPr lang="en-US" altLang="zh-CN" smtClean="0"/>
              <a:t>. </a:t>
            </a:r>
          </a:p>
          <a:p>
            <a:pPr lvl="1" eaLnBrk="1" hangingPunct="1"/>
            <a:r>
              <a:rPr lang="en-US" altLang="zh-CN" smtClean="0"/>
              <a:t>     So ,∏</a:t>
            </a:r>
            <a:r>
              <a:rPr lang="en-US" altLang="zh-CN" baseline="-25000" smtClean="0"/>
              <a:t>1</a:t>
            </a:r>
            <a:r>
              <a:rPr lang="en-US" altLang="zh-CN" smtClean="0"/>
              <a:t>`</a:t>
            </a:r>
            <a:r>
              <a:rPr lang="zh-CN" altLang="en-US" smtClean="0"/>
              <a:t>＝</a:t>
            </a:r>
            <a:r>
              <a:rPr lang="en-US" altLang="zh-CN" smtClean="0"/>
              <a:t>{{1}</a:t>
            </a:r>
            <a:r>
              <a:rPr lang="zh-CN" altLang="en-US" smtClean="0"/>
              <a:t>，</a:t>
            </a:r>
            <a:r>
              <a:rPr lang="en-US" altLang="zh-CN" smtClean="0"/>
              <a:t>{0,2}</a:t>
            </a:r>
            <a:r>
              <a:rPr lang="zh-CN" altLang="en-US" smtClean="0"/>
              <a:t>，</a:t>
            </a:r>
            <a:r>
              <a:rPr lang="en-US" altLang="zh-CN" smtClean="0"/>
              <a:t>{3,4,5,6}}</a:t>
            </a:r>
          </a:p>
          <a:p>
            <a:pPr lvl="1" eaLnBrk="1" hangingPunct="1"/>
            <a:r>
              <a:rPr lang="en-US" altLang="zh-CN" smtClean="0"/>
              <a:t>b:  move({0},b)={2}; move({2},b)={5}. 2,5 do not in the same subgroup of ∏</a:t>
            </a:r>
            <a:r>
              <a:rPr lang="en-US" altLang="zh-CN" baseline="-25000" smtClean="0"/>
              <a:t>1</a:t>
            </a:r>
            <a:r>
              <a:rPr lang="en-US" altLang="zh-CN" smtClean="0"/>
              <a:t>‘.</a:t>
            </a:r>
          </a:p>
          <a:p>
            <a:pPr lvl="1" eaLnBrk="1" hangingPunct="1"/>
            <a:r>
              <a:rPr lang="en-US" altLang="zh-CN" smtClean="0"/>
              <a:t>     So, ∏</a:t>
            </a:r>
            <a:r>
              <a:rPr lang="en-US" altLang="zh-CN" baseline="-25000" smtClean="0"/>
              <a:t>1</a:t>
            </a:r>
            <a:r>
              <a:rPr lang="en-US" altLang="zh-CN" smtClean="0"/>
              <a:t>``</a:t>
            </a:r>
            <a:r>
              <a:rPr lang="zh-CN" altLang="en-US" smtClean="0"/>
              <a:t>＝</a:t>
            </a:r>
            <a:r>
              <a:rPr lang="en-US" altLang="zh-CN" smtClean="0"/>
              <a:t>{{1}</a:t>
            </a:r>
            <a:r>
              <a:rPr lang="zh-CN" altLang="en-US" smtClean="0"/>
              <a:t>，</a:t>
            </a:r>
            <a:r>
              <a:rPr lang="en-US" altLang="zh-CN" smtClean="0"/>
              <a:t>{0}</a:t>
            </a:r>
            <a:r>
              <a:rPr lang="zh-CN" altLang="en-US" smtClean="0"/>
              <a:t>，</a:t>
            </a:r>
            <a:r>
              <a:rPr lang="en-US" altLang="zh-CN" smtClean="0"/>
              <a:t>{2}</a:t>
            </a:r>
            <a:r>
              <a:rPr lang="zh-CN" altLang="en-US" smtClean="0"/>
              <a:t>，</a:t>
            </a:r>
            <a:r>
              <a:rPr lang="en-US" altLang="zh-CN" smtClean="0"/>
              <a:t>{3,4,5,6}}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2.2  For accepting states in ∏</a:t>
            </a:r>
            <a:r>
              <a:rPr lang="en-US" altLang="zh-CN" baseline="-25000" smtClean="0"/>
              <a:t>0</a:t>
            </a:r>
            <a:r>
              <a:rPr lang="en-US" altLang="zh-CN" smtClean="0"/>
              <a:t>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a: move({3,4,5,6},a)={3,6}, which is the subset of {3,4,5,6} in ∏</a:t>
            </a:r>
            <a:r>
              <a:rPr lang="en-US" altLang="zh-CN" baseline="-25000" smtClean="0"/>
              <a:t>1</a:t>
            </a:r>
            <a:r>
              <a:rPr lang="en-US" altLang="zh-CN" smtClean="0"/>
              <a:t>“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b: move({3,4,5,6},b)={4,5}, which is the subset of {3,4,5,6} in ∏</a:t>
            </a:r>
            <a:r>
              <a:rPr lang="en-US" altLang="zh-CN" baseline="-25000" smtClean="0"/>
              <a:t>1</a:t>
            </a:r>
            <a:r>
              <a:rPr lang="en-US" altLang="zh-CN" smtClean="0"/>
              <a:t>“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So, ∏</a:t>
            </a:r>
            <a:r>
              <a:rPr lang="en-US" altLang="zh-CN" baseline="-25000" smtClean="0"/>
              <a:t>1</a:t>
            </a:r>
            <a:r>
              <a:rPr lang="zh-CN" altLang="en-US" smtClean="0"/>
              <a:t>＝</a:t>
            </a:r>
            <a:r>
              <a:rPr lang="en-US" altLang="zh-CN" smtClean="0"/>
              <a:t>{{1}</a:t>
            </a:r>
            <a:r>
              <a:rPr lang="zh-CN" altLang="en-US" smtClean="0"/>
              <a:t>，</a:t>
            </a:r>
            <a:r>
              <a:rPr lang="en-US" altLang="zh-CN" smtClean="0"/>
              <a:t>{0}</a:t>
            </a:r>
            <a:r>
              <a:rPr lang="zh-CN" altLang="en-US" smtClean="0"/>
              <a:t>，</a:t>
            </a:r>
            <a:r>
              <a:rPr lang="en-US" altLang="zh-CN" smtClean="0"/>
              <a:t>{2}</a:t>
            </a:r>
            <a:r>
              <a:rPr lang="zh-CN" altLang="en-US" smtClean="0"/>
              <a:t>，</a:t>
            </a:r>
            <a:r>
              <a:rPr lang="en-US" altLang="zh-CN" smtClean="0"/>
              <a:t>{3,4,5,6}}.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3.Apply the step (2) again to ∏</a:t>
            </a:r>
            <a:r>
              <a:rPr lang="en-US" altLang="zh-CN" baseline="-25000" smtClean="0"/>
              <a:t>1</a:t>
            </a:r>
            <a:r>
              <a:rPr lang="en-US" altLang="zh-CN" smtClean="0"/>
              <a:t> ,and get ∏</a:t>
            </a:r>
            <a:r>
              <a:rPr lang="en-US" altLang="zh-CN" baseline="-25000" smtClean="0"/>
              <a:t>2</a:t>
            </a:r>
            <a:r>
              <a:rPr lang="en-US" altLang="zh-CN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∏</a:t>
            </a:r>
            <a:r>
              <a:rPr lang="en-US" altLang="zh-CN" baseline="-25000" smtClean="0"/>
              <a:t>2</a:t>
            </a:r>
            <a:r>
              <a:rPr lang="zh-CN" altLang="en-US" smtClean="0"/>
              <a:t>＝</a:t>
            </a:r>
            <a:r>
              <a:rPr lang="en-US" altLang="zh-CN" smtClean="0"/>
              <a:t>{{1},{0},{2},{3,4,5,6}}= ∏</a:t>
            </a:r>
            <a:r>
              <a:rPr lang="en-US" altLang="zh-CN" baseline="-25000" smtClean="0"/>
              <a:t>1</a:t>
            </a:r>
            <a:r>
              <a:rPr lang="en-US" altLang="zh-CN" smtClean="0"/>
              <a:t> 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So, ∏</a:t>
            </a:r>
            <a:r>
              <a:rPr lang="en-US" altLang="zh-CN" baseline="-25000" smtClean="0"/>
              <a:t>final</a:t>
            </a:r>
            <a:r>
              <a:rPr lang="en-US" altLang="zh-CN" smtClean="0"/>
              <a:t> = ∏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4. Let state 3 represent the state group {3,4,5,6}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So, the minimized DFA is :</a:t>
            </a:r>
          </a:p>
        </p:txBody>
      </p:sp>
      <p:sp>
        <p:nvSpPr>
          <p:cNvPr id="55299" name="Oval 1027"/>
          <p:cNvSpPr>
            <a:spLocks noChangeArrowheads="1"/>
          </p:cNvSpPr>
          <p:nvPr/>
        </p:nvSpPr>
        <p:spPr bwMode="auto">
          <a:xfrm>
            <a:off x="1981200" y="3648075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Line 1028"/>
          <p:cNvSpPr>
            <a:spLocks noChangeShapeType="1"/>
          </p:cNvSpPr>
          <p:nvPr/>
        </p:nvSpPr>
        <p:spPr bwMode="auto">
          <a:xfrm>
            <a:off x="1371600" y="3952875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1" name="Text Box 1029"/>
          <p:cNvSpPr txBox="1">
            <a:spLocks noChangeArrowheads="1"/>
          </p:cNvSpPr>
          <p:nvPr/>
        </p:nvSpPr>
        <p:spPr bwMode="auto">
          <a:xfrm>
            <a:off x="2041525" y="3638550"/>
            <a:ext cx="4508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0</a:t>
            </a:r>
          </a:p>
        </p:txBody>
      </p:sp>
      <p:sp>
        <p:nvSpPr>
          <p:cNvPr id="55302" name="Oval 1030"/>
          <p:cNvSpPr>
            <a:spLocks noChangeArrowheads="1"/>
          </p:cNvSpPr>
          <p:nvPr/>
        </p:nvSpPr>
        <p:spPr bwMode="auto">
          <a:xfrm>
            <a:off x="3124200" y="28194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Text Box 1031"/>
          <p:cNvSpPr txBox="1">
            <a:spLocks noChangeArrowheads="1"/>
          </p:cNvSpPr>
          <p:nvPr/>
        </p:nvSpPr>
        <p:spPr bwMode="auto">
          <a:xfrm>
            <a:off x="3184525" y="2809875"/>
            <a:ext cx="4508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1</a:t>
            </a:r>
          </a:p>
        </p:txBody>
      </p:sp>
      <p:sp>
        <p:nvSpPr>
          <p:cNvPr id="55304" name="Oval 1032"/>
          <p:cNvSpPr>
            <a:spLocks noChangeArrowheads="1"/>
          </p:cNvSpPr>
          <p:nvPr/>
        </p:nvSpPr>
        <p:spPr bwMode="auto">
          <a:xfrm>
            <a:off x="3124200" y="44958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" name="Text Box 1033"/>
          <p:cNvSpPr txBox="1">
            <a:spLocks noChangeArrowheads="1"/>
          </p:cNvSpPr>
          <p:nvPr/>
        </p:nvSpPr>
        <p:spPr bwMode="auto">
          <a:xfrm>
            <a:off x="3184525" y="4486275"/>
            <a:ext cx="4508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2</a:t>
            </a:r>
          </a:p>
        </p:txBody>
      </p:sp>
      <p:sp>
        <p:nvSpPr>
          <p:cNvPr id="55306" name="Line 1034"/>
          <p:cNvSpPr>
            <a:spLocks noChangeShapeType="1"/>
          </p:cNvSpPr>
          <p:nvPr/>
        </p:nvSpPr>
        <p:spPr bwMode="auto">
          <a:xfrm flipV="1">
            <a:off x="2438400" y="3190875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7" name="Line 1035"/>
          <p:cNvSpPr>
            <a:spLocks noChangeShapeType="1"/>
          </p:cNvSpPr>
          <p:nvPr/>
        </p:nvSpPr>
        <p:spPr bwMode="auto">
          <a:xfrm>
            <a:off x="2362200" y="4257675"/>
            <a:ext cx="762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8" name="Line 1036"/>
          <p:cNvSpPr>
            <a:spLocks noChangeShapeType="1"/>
          </p:cNvSpPr>
          <p:nvPr/>
        </p:nvSpPr>
        <p:spPr bwMode="auto">
          <a:xfrm>
            <a:off x="3200400" y="33432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9" name="Line 1037"/>
          <p:cNvSpPr>
            <a:spLocks noChangeShapeType="1"/>
          </p:cNvSpPr>
          <p:nvPr/>
        </p:nvSpPr>
        <p:spPr bwMode="auto">
          <a:xfrm flipV="1">
            <a:off x="3581400" y="3419475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10" name="Text Box 1038"/>
          <p:cNvSpPr txBox="1">
            <a:spLocks noChangeArrowheads="1"/>
          </p:cNvSpPr>
          <p:nvPr/>
        </p:nvSpPr>
        <p:spPr bwMode="auto">
          <a:xfrm>
            <a:off x="2498725" y="3028950"/>
            <a:ext cx="430213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</a:p>
        </p:txBody>
      </p:sp>
      <p:sp>
        <p:nvSpPr>
          <p:cNvPr id="55311" name="Text Box 1039"/>
          <p:cNvSpPr txBox="1">
            <a:spLocks noChangeArrowheads="1"/>
          </p:cNvSpPr>
          <p:nvPr/>
        </p:nvSpPr>
        <p:spPr bwMode="auto">
          <a:xfrm>
            <a:off x="3429000" y="3571875"/>
            <a:ext cx="430213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</a:p>
        </p:txBody>
      </p:sp>
      <p:sp>
        <p:nvSpPr>
          <p:cNvPr id="55312" name="Text Box 1040"/>
          <p:cNvSpPr txBox="1">
            <a:spLocks noChangeArrowheads="1"/>
          </p:cNvSpPr>
          <p:nvPr/>
        </p:nvSpPr>
        <p:spPr bwMode="auto">
          <a:xfrm>
            <a:off x="2590800" y="4119563"/>
            <a:ext cx="4508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</a:p>
        </p:txBody>
      </p:sp>
      <p:sp>
        <p:nvSpPr>
          <p:cNvPr id="55313" name="Text Box 1041"/>
          <p:cNvSpPr txBox="1">
            <a:spLocks noChangeArrowheads="1"/>
          </p:cNvSpPr>
          <p:nvPr/>
        </p:nvSpPr>
        <p:spPr bwMode="auto">
          <a:xfrm>
            <a:off x="2825750" y="3586163"/>
            <a:ext cx="4508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</a:p>
        </p:txBody>
      </p:sp>
      <p:sp>
        <p:nvSpPr>
          <p:cNvPr id="55314" name="AutoShape 1042"/>
          <p:cNvSpPr>
            <a:spLocks noChangeArrowheads="1"/>
          </p:cNvSpPr>
          <p:nvPr/>
        </p:nvSpPr>
        <p:spPr bwMode="auto">
          <a:xfrm>
            <a:off x="5334000" y="3571875"/>
            <a:ext cx="838200" cy="762000"/>
          </a:xfrm>
          <a:custGeom>
            <a:avLst/>
            <a:gdLst>
              <a:gd name="T0" fmla="*/ 419100 w 21600"/>
              <a:gd name="T1" fmla="*/ 0 h 21600"/>
              <a:gd name="T2" fmla="*/ 122742 w 21600"/>
              <a:gd name="T3" fmla="*/ 111584 h 21600"/>
              <a:gd name="T4" fmla="*/ 0 w 21600"/>
              <a:gd name="T5" fmla="*/ 381000 h 21600"/>
              <a:gd name="T6" fmla="*/ 122742 w 21600"/>
              <a:gd name="T7" fmla="*/ 650416 h 21600"/>
              <a:gd name="T8" fmla="*/ 419100 w 21600"/>
              <a:gd name="T9" fmla="*/ 762000 h 21600"/>
              <a:gd name="T10" fmla="*/ 715458 w 21600"/>
              <a:gd name="T11" fmla="*/ 650416 h 21600"/>
              <a:gd name="T12" fmla="*/ 838200 w 21600"/>
              <a:gd name="T13" fmla="*/ 381000 h 21600"/>
              <a:gd name="T14" fmla="*/ 715458 w 21600"/>
              <a:gd name="T15" fmla="*/ 11158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45" y="10800"/>
                </a:moveTo>
                <a:cubicBezTo>
                  <a:pt x="2945" y="15138"/>
                  <a:pt x="6462" y="18655"/>
                  <a:pt x="10800" y="18655"/>
                </a:cubicBezTo>
                <a:cubicBezTo>
                  <a:pt x="15138" y="18655"/>
                  <a:pt x="18655" y="15138"/>
                  <a:pt x="18655" y="10800"/>
                </a:cubicBezTo>
                <a:cubicBezTo>
                  <a:pt x="18655" y="6462"/>
                  <a:pt x="15138" y="2945"/>
                  <a:pt x="10800" y="2945"/>
                </a:cubicBezTo>
                <a:cubicBezTo>
                  <a:pt x="6462" y="2945"/>
                  <a:pt x="2945" y="6462"/>
                  <a:pt x="2945" y="1080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5" name="Text Box 1043"/>
          <p:cNvSpPr txBox="1">
            <a:spLocks noChangeArrowheads="1"/>
          </p:cNvSpPr>
          <p:nvPr/>
        </p:nvSpPr>
        <p:spPr bwMode="auto">
          <a:xfrm>
            <a:off x="5470525" y="3714750"/>
            <a:ext cx="4508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3</a:t>
            </a:r>
          </a:p>
        </p:txBody>
      </p:sp>
      <p:sp>
        <p:nvSpPr>
          <p:cNvPr id="55316" name="Text Box 1044"/>
          <p:cNvSpPr txBox="1">
            <a:spLocks noChangeArrowheads="1"/>
          </p:cNvSpPr>
          <p:nvPr/>
        </p:nvSpPr>
        <p:spPr bwMode="auto">
          <a:xfrm>
            <a:off x="4267200" y="2976563"/>
            <a:ext cx="430213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</a:p>
        </p:txBody>
      </p:sp>
      <p:sp>
        <p:nvSpPr>
          <p:cNvPr id="55317" name="Text Box 1045"/>
          <p:cNvSpPr txBox="1">
            <a:spLocks noChangeArrowheads="1"/>
          </p:cNvSpPr>
          <p:nvPr/>
        </p:nvSpPr>
        <p:spPr bwMode="auto">
          <a:xfrm>
            <a:off x="5486400" y="3038475"/>
            <a:ext cx="430213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a</a:t>
            </a:r>
          </a:p>
        </p:txBody>
      </p:sp>
      <p:grpSp>
        <p:nvGrpSpPr>
          <p:cNvPr id="2" name="Group 1046"/>
          <p:cNvGrpSpPr>
            <a:grpSpLocks/>
          </p:cNvGrpSpPr>
          <p:nvPr/>
        </p:nvGrpSpPr>
        <p:grpSpPr bwMode="auto">
          <a:xfrm rot="-5335856">
            <a:off x="5524500" y="3228975"/>
            <a:ext cx="457200" cy="381000"/>
            <a:chOff x="2736" y="3360"/>
            <a:chExt cx="288" cy="240"/>
          </a:xfrm>
        </p:grpSpPr>
        <p:sp>
          <p:nvSpPr>
            <p:cNvPr id="55326" name="Arc 1047"/>
            <p:cNvSpPr>
              <a:spLocks/>
            </p:cNvSpPr>
            <p:nvPr/>
          </p:nvSpPr>
          <p:spPr bwMode="auto">
            <a:xfrm flipH="1">
              <a:off x="2745" y="3360"/>
              <a:ext cx="279" cy="240"/>
            </a:xfrm>
            <a:custGeom>
              <a:avLst/>
              <a:gdLst>
                <a:gd name="T0" fmla="*/ 274 w 21979"/>
                <a:gd name="T1" fmla="*/ 240 h 43200"/>
                <a:gd name="T2" fmla="*/ 279 w 21979"/>
                <a:gd name="T3" fmla="*/ 0 h 43200"/>
                <a:gd name="T4" fmla="*/ 274 w 21979"/>
                <a:gd name="T5" fmla="*/ 120 h 43200"/>
                <a:gd name="T6" fmla="*/ 0 60000 65536"/>
                <a:gd name="T7" fmla="*/ 0 60000 65536"/>
                <a:gd name="T8" fmla="*/ 0 60000 65536"/>
                <a:gd name="T9" fmla="*/ 0 w 21979"/>
                <a:gd name="T10" fmla="*/ 0 h 43200"/>
                <a:gd name="T11" fmla="*/ 21979 w 2197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9" h="43200" fill="none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</a:path>
                <a:path w="21979" h="43200" stroke="0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1048"/>
            <p:cNvSpPr>
              <a:spLocks noChangeShapeType="1"/>
            </p:cNvSpPr>
            <p:nvPr/>
          </p:nvSpPr>
          <p:spPr bwMode="auto">
            <a:xfrm flipH="1">
              <a:off x="2736" y="33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9" name="Line 1049"/>
          <p:cNvSpPr>
            <a:spLocks noChangeShapeType="1"/>
          </p:cNvSpPr>
          <p:nvPr/>
        </p:nvSpPr>
        <p:spPr bwMode="auto">
          <a:xfrm>
            <a:off x="3733800" y="3114675"/>
            <a:ext cx="1600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0" name="Line 1050"/>
          <p:cNvSpPr>
            <a:spLocks noChangeShapeType="1"/>
          </p:cNvSpPr>
          <p:nvPr/>
        </p:nvSpPr>
        <p:spPr bwMode="auto">
          <a:xfrm flipV="1">
            <a:off x="3733800" y="4029075"/>
            <a:ext cx="1600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21" name="Text Box 1051"/>
          <p:cNvSpPr txBox="1">
            <a:spLocks noChangeArrowheads="1"/>
          </p:cNvSpPr>
          <p:nvPr/>
        </p:nvSpPr>
        <p:spPr bwMode="auto">
          <a:xfrm>
            <a:off x="4273550" y="3952875"/>
            <a:ext cx="4508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</a:p>
        </p:txBody>
      </p:sp>
      <p:grpSp>
        <p:nvGrpSpPr>
          <p:cNvPr id="3" name="Group 1052"/>
          <p:cNvGrpSpPr>
            <a:grpSpLocks/>
          </p:cNvGrpSpPr>
          <p:nvPr/>
        </p:nvGrpSpPr>
        <p:grpSpPr bwMode="auto">
          <a:xfrm rot="10735856" flipH="1">
            <a:off x="6096000" y="3762375"/>
            <a:ext cx="457200" cy="381000"/>
            <a:chOff x="2736" y="3360"/>
            <a:chExt cx="288" cy="240"/>
          </a:xfrm>
        </p:grpSpPr>
        <p:sp>
          <p:nvSpPr>
            <p:cNvPr id="55324" name="Arc 1053"/>
            <p:cNvSpPr>
              <a:spLocks/>
            </p:cNvSpPr>
            <p:nvPr/>
          </p:nvSpPr>
          <p:spPr bwMode="auto">
            <a:xfrm flipH="1">
              <a:off x="2745" y="3360"/>
              <a:ext cx="279" cy="240"/>
            </a:xfrm>
            <a:custGeom>
              <a:avLst/>
              <a:gdLst>
                <a:gd name="T0" fmla="*/ 274 w 21979"/>
                <a:gd name="T1" fmla="*/ 240 h 43200"/>
                <a:gd name="T2" fmla="*/ 279 w 21979"/>
                <a:gd name="T3" fmla="*/ 0 h 43200"/>
                <a:gd name="T4" fmla="*/ 274 w 21979"/>
                <a:gd name="T5" fmla="*/ 120 h 43200"/>
                <a:gd name="T6" fmla="*/ 0 60000 65536"/>
                <a:gd name="T7" fmla="*/ 0 60000 65536"/>
                <a:gd name="T8" fmla="*/ 0 60000 65536"/>
                <a:gd name="T9" fmla="*/ 0 w 21979"/>
                <a:gd name="T10" fmla="*/ 0 h 43200"/>
                <a:gd name="T11" fmla="*/ 21979 w 2197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9" h="43200" fill="none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</a:path>
                <a:path w="21979" h="43200" stroke="0" extrusionOk="0">
                  <a:moveTo>
                    <a:pt x="21596" y="43199"/>
                  </a:moveTo>
                  <a:cubicBezTo>
                    <a:pt x="9668" y="43197"/>
                    <a:pt x="0" y="335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726" y="-1"/>
                    <a:pt x="21852" y="1"/>
                    <a:pt x="21978" y="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1054"/>
            <p:cNvSpPr>
              <a:spLocks noChangeShapeType="1"/>
            </p:cNvSpPr>
            <p:nvPr/>
          </p:nvSpPr>
          <p:spPr bwMode="auto">
            <a:xfrm flipH="1">
              <a:off x="2736" y="336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23" name="Text Box 1055"/>
          <p:cNvSpPr txBox="1">
            <a:spLocks noChangeArrowheads="1"/>
          </p:cNvSpPr>
          <p:nvPr/>
        </p:nvSpPr>
        <p:spPr bwMode="auto">
          <a:xfrm>
            <a:off x="6324600" y="3876675"/>
            <a:ext cx="4508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design problem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Such devices are difficult to reason about, because they can be designed in an infinite number of ways</a:t>
            </a:r>
          </a:p>
          <a:p>
            <a:r>
              <a:rPr lang="en-US" smtClean="0"/>
              <a:t>By representing them as abstract computational devices, or </a:t>
            </a:r>
            <a:r>
              <a:rPr lang="en-US" smtClean="0">
                <a:solidFill>
                  <a:schemeClr val="accent2"/>
                </a:solidFill>
              </a:rPr>
              <a:t>automata</a:t>
            </a:r>
            <a:r>
              <a:rPr lang="en-US" smtClean="0"/>
              <a:t>, we will learn how to answer such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These devices can model many things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353425" cy="244792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They can describe the operation of any “small computer”, like the control component of an alarm clock or a microwave</a:t>
            </a:r>
          </a:p>
          <a:p>
            <a:r>
              <a:rPr lang="en-US" smtClean="0"/>
              <a:t>They are also used in </a:t>
            </a:r>
            <a:r>
              <a:rPr lang="en-US" smtClean="0">
                <a:solidFill>
                  <a:schemeClr val="accent2"/>
                </a:solidFill>
              </a:rPr>
              <a:t>lexical analyzers</a:t>
            </a:r>
            <a:r>
              <a:rPr lang="en-US" smtClean="0"/>
              <a:t> to recognize well formed expressions in programming languages: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908175" y="4005263"/>
            <a:ext cx="4860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urier New" pitchFamily="49" charset="0"/>
              </a:rPr>
              <a:t>ab1 </a:t>
            </a:r>
            <a:r>
              <a:rPr lang="en-US" sz="2400">
                <a:latin typeface="Gill Sans MT" pitchFamily="34" charset="0"/>
              </a:rPr>
              <a:t>is a legal name of a variable in C</a:t>
            </a:r>
          </a:p>
          <a:p>
            <a:r>
              <a:rPr lang="en-US" sz="2400">
                <a:latin typeface="Courier New" pitchFamily="49" charset="0"/>
              </a:rPr>
              <a:t>5u= </a:t>
            </a:r>
            <a:r>
              <a:rPr lang="en-US" sz="2400">
                <a:latin typeface="Gill Sans MT" pitchFamily="34" charset="0"/>
              </a:rPr>
              <a:t>is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kinds of automata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was only one example of a computational device, and there are others</a:t>
            </a:r>
          </a:p>
          <a:p>
            <a:r>
              <a:rPr lang="en-US" smtClean="0"/>
              <a:t>We will look at different devices, and look at the following questions:</a:t>
            </a:r>
          </a:p>
          <a:p>
            <a:pPr lvl="1"/>
            <a:r>
              <a:rPr lang="en-US" smtClean="0"/>
              <a:t>What can a given type of device compute, and what are its limitations?</a:t>
            </a:r>
          </a:p>
          <a:p>
            <a:pPr lvl="1"/>
            <a:r>
              <a:rPr lang="en-US" smtClean="0"/>
              <a:t>Is one type of device more powerful than another?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Some devices we will see</a:t>
            </a:r>
          </a:p>
        </p:txBody>
      </p:sp>
      <p:graphicFrame>
        <p:nvGraphicFramePr>
          <p:cNvPr id="94264" name="Group 56"/>
          <p:cNvGraphicFramePr>
            <a:graphicFrameLocks noGrp="1"/>
          </p:cNvGraphicFramePr>
          <p:nvPr>
            <p:ph idx="1"/>
          </p:nvPr>
        </p:nvGraphicFramePr>
        <p:xfrm>
          <a:off x="395288" y="1196975"/>
          <a:ext cx="8353425" cy="4989450"/>
        </p:xfrm>
        <a:graphic>
          <a:graphicData uri="http://schemas.openxmlformats.org/drawingml/2006/table">
            <a:tbl>
              <a:tblPr/>
              <a:tblGrid>
                <a:gridCol w="2592387"/>
                <a:gridCol w="5761038"/>
              </a:tblGrid>
              <a:tr h="1008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itchFamily="34" charset="0"/>
                        </a:rPr>
                        <a:t>finite automata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Devices with a finite amount of memory.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Used to model “small” computers.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itchFamily="34" charset="0"/>
                        </a:rPr>
                        <a:t>push-down automata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Devices with infinite memory that can be accessed in a restricted way.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Used to model parsers, etc.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5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itchFamily="34" charset="0"/>
                        </a:rPr>
                        <a:t>Turing Machines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Devices with infinite memory.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Used to model any computer.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7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Gill Sans MT" pitchFamily="34" charset="0"/>
                        </a:rPr>
                        <a:t>time-bounded Turing Machines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Infinite memory, but bounded running time.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Used to model any computer program that runs in a “reasonable” amount of time.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3607</Words>
  <Application>Microsoft Office PowerPoint</Application>
  <PresentationFormat>On-screen Show (4:3)</PresentationFormat>
  <Paragraphs>708</Paragraphs>
  <Slides>56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新細明體</vt:lpstr>
      <vt:lpstr>宋体</vt:lpstr>
      <vt:lpstr>Arial</vt:lpstr>
      <vt:lpstr>Arial Black</vt:lpstr>
      <vt:lpstr>Calibri</vt:lpstr>
      <vt:lpstr>Courier New</vt:lpstr>
      <vt:lpstr>Garamond</vt:lpstr>
      <vt:lpstr>Gill Sans MT</vt:lpstr>
      <vt:lpstr>Lucida Grande</vt:lpstr>
      <vt:lpstr>MS Shell Dlg</vt:lpstr>
      <vt:lpstr>Symbol</vt:lpstr>
      <vt:lpstr>Tahoma</vt:lpstr>
      <vt:lpstr>Wingdings</vt:lpstr>
      <vt:lpstr>Office Theme</vt:lpstr>
      <vt:lpstr>Formal Language and Automata Theory</vt:lpstr>
      <vt:lpstr>What is automata theory ???</vt:lpstr>
      <vt:lpstr>A simple computer</vt:lpstr>
      <vt:lpstr>Another “computer”</vt:lpstr>
      <vt:lpstr>A design problem</vt:lpstr>
      <vt:lpstr>A design problem</vt:lpstr>
      <vt:lpstr>These devices can model many things</vt:lpstr>
      <vt:lpstr>Different kinds of automata</vt:lpstr>
      <vt:lpstr>Some devices we will see</vt:lpstr>
      <vt:lpstr>Some highlights of the course</vt:lpstr>
      <vt:lpstr>Some highlights of the course</vt:lpstr>
      <vt:lpstr>Some highlights of the course</vt:lpstr>
      <vt:lpstr>Preliminaries of automata theory</vt:lpstr>
      <vt:lpstr>Problems</vt:lpstr>
      <vt:lpstr>Alphabets and strings</vt:lpstr>
      <vt:lpstr>Strings</vt:lpstr>
      <vt:lpstr>Languages</vt:lpstr>
      <vt:lpstr>PowerPoint Presentation</vt:lpstr>
      <vt:lpstr>Example of a finite automaton</vt:lpstr>
      <vt:lpstr>Definition of An Automata</vt:lpstr>
      <vt:lpstr>PowerPoint Presentation</vt:lpstr>
      <vt:lpstr>Description of a finite automata</vt:lpstr>
      <vt:lpstr>Block Diagram of Finite Automata</vt:lpstr>
      <vt:lpstr>PowerPoint Presentation</vt:lpstr>
      <vt:lpstr>Transition Systems</vt:lpstr>
      <vt:lpstr>PowerPoint Presentation</vt:lpstr>
      <vt:lpstr>PowerPoint Presentation</vt:lpstr>
      <vt:lpstr>Acceptability of String by a FA</vt:lpstr>
      <vt:lpstr>Example</vt:lpstr>
      <vt:lpstr>Language of a DFA</vt:lpstr>
      <vt:lpstr>Non-deterministic Finite Automata (NFA)</vt:lpstr>
      <vt:lpstr>If the automaton is in a state {q0} and the input symbol is 0, what will be the next state?</vt:lpstr>
      <vt:lpstr> d(q0, 0100)={q0, q3, q4}</vt:lpstr>
      <vt:lpstr>States reached while processing 0100</vt:lpstr>
      <vt:lpstr>Non-deterministic Finite Automata (NFA)</vt:lpstr>
      <vt:lpstr>How to use an NFA?</vt:lpstr>
      <vt:lpstr>NFA for strings containing 01</vt:lpstr>
      <vt:lpstr>What is a “dead state”?</vt:lpstr>
      <vt:lpstr>Example #2</vt:lpstr>
      <vt:lpstr>Mealy and Moore Models (Finite Automata with outputs)</vt:lpstr>
      <vt:lpstr>Moore Machine</vt:lpstr>
      <vt:lpstr>A Moore Machine</vt:lpstr>
      <vt:lpstr>Melay Machine</vt:lpstr>
      <vt:lpstr>A Melay Machine</vt:lpstr>
      <vt:lpstr>Acceptability of String by a FA</vt:lpstr>
      <vt:lpstr>A Moore Machine</vt:lpstr>
      <vt:lpstr>Language of an NFA</vt:lpstr>
      <vt:lpstr>Advantages &amp; Caveats for NFA</vt:lpstr>
      <vt:lpstr>Differences: DFA vs. NFA</vt:lpstr>
      <vt:lpstr>PowerPoint Presentation</vt:lpstr>
      <vt:lpstr>NFA to DFA construction: Example</vt:lpstr>
      <vt:lpstr>  Finite automata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Language and Automata Theory</dc:title>
  <dc:creator>hp</dc:creator>
  <cp:lastModifiedBy>Dr. Sinha</cp:lastModifiedBy>
  <cp:revision>42</cp:revision>
  <dcterms:created xsi:type="dcterms:W3CDTF">2014-10-19T10:03:20Z</dcterms:created>
  <dcterms:modified xsi:type="dcterms:W3CDTF">2018-03-22T08:40:17Z</dcterms:modified>
</cp:coreProperties>
</file>