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3"/>
    <p:sldId id="257" r:id="rId4"/>
    <p:sldId id="284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85" r:id="rId22"/>
    <p:sldId id="286" r:id="rId23"/>
    <p:sldId id="275" r:id="rId24"/>
    <p:sldId id="287" r:id="rId25"/>
    <p:sldId id="288" r:id="rId26"/>
    <p:sldId id="292" r:id="rId27"/>
    <p:sldId id="290" r:id="rId28"/>
    <p:sldId id="291" r:id="rId30"/>
    <p:sldId id="293" r:id="rId31"/>
    <p:sldId id="276" r:id="rId32"/>
    <p:sldId id="277" r:id="rId33"/>
    <p:sldId id="295" r:id="rId34"/>
    <p:sldId id="310" r:id="rId35"/>
    <p:sldId id="311" r:id="rId36"/>
    <p:sldId id="312" r:id="rId37"/>
    <p:sldId id="296" r:id="rId38"/>
    <p:sldId id="297" r:id="rId39"/>
    <p:sldId id="298" r:id="rId40"/>
    <p:sldId id="299" r:id="rId41"/>
    <p:sldId id="300" r:id="rId42"/>
    <p:sldId id="313" r:id="rId43"/>
    <p:sldId id="314" r:id="rId44"/>
    <p:sldId id="315" r:id="rId45"/>
    <p:sldId id="316" r:id="rId46"/>
    <p:sldId id="317" r:id="rId47"/>
    <p:sldId id="318" r:id="rId48"/>
    <p:sldId id="319" r:id="rId49"/>
    <p:sldId id="302" r:id="rId50"/>
    <p:sldId id="303" r:id="rId51"/>
    <p:sldId id="304" r:id="rId52"/>
    <p:sldId id="305" r:id="rId53"/>
    <p:sldId id="308" r:id="rId54"/>
    <p:sldId id="320" r:id="rId55"/>
    <p:sldId id="321" r:id="rId56"/>
    <p:sldId id="322" r:id="rId57"/>
    <p:sldId id="323" r:id="rId58"/>
    <p:sldId id="324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2" Type="http://schemas.openxmlformats.org/officeDocument/2006/relationships/tableStyles" Target="tableStyles.xml"/><Relationship Id="rId61" Type="http://schemas.openxmlformats.org/officeDocument/2006/relationships/viewProps" Target="viewProps.xml"/><Relationship Id="rId60" Type="http://schemas.openxmlformats.org/officeDocument/2006/relationships/presProps" Target="presProps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notesMaster" Target="notesMasters/notesMaster1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CFA2C8-EBDA-4242-8A21-61B8185BDA8E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06A4D-65D5-46BB-8B94-6848888C33B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0A5CB2C-9EF4-4287-8238-DB2DC74EAC9A}" type="slidenum">
              <a:rPr lang="en-GB"/>
            </a:fld>
            <a:endParaRPr lang="en-GB"/>
          </a:p>
        </p:txBody>
      </p:sp>
      <p:sp>
        <p:nvSpPr>
          <p:cNvPr id="6144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144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6098" y="4343704"/>
            <a:ext cx="5485805" cy="4113892"/>
          </a:xfrm>
          <a:noFill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  <a:endParaRPr lang="en-US" smtClean="0"/>
          </a:p>
        </p:txBody>
      </p:sp>
      <p:sp>
        <p:nvSpPr>
          <p:cNvPr id="655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  <a:endParaRPr lang="en-US" smtClean="0"/>
          </a:p>
        </p:txBody>
      </p:sp>
      <p:sp>
        <p:nvSpPr>
          <p:cNvPr id="655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89DCDE-1997-42DA-A0CC-CE6D2B16ADF8}" type="slidenum">
              <a:rPr lang="en-US" smtClean="0"/>
            </a:fld>
            <a:endParaRPr lang="en-US" smtClean="0"/>
          </a:p>
        </p:txBody>
      </p:sp>
      <p:sp>
        <p:nvSpPr>
          <p:cNvPr id="655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554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  <a:endParaRPr lang="en-US" smtClean="0"/>
          </a:p>
        </p:txBody>
      </p:sp>
      <p:sp>
        <p:nvSpPr>
          <p:cNvPr id="665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  <a:endParaRPr lang="en-US" smtClean="0"/>
          </a:p>
        </p:txBody>
      </p:sp>
      <p:sp>
        <p:nvSpPr>
          <p:cNvPr id="665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C8D5DE-F5A1-4D24-87F6-09163EA0EC9F}" type="slidenum">
              <a:rPr lang="en-US" smtClean="0"/>
            </a:fld>
            <a:endParaRPr lang="en-US" smtClean="0"/>
          </a:p>
        </p:txBody>
      </p:sp>
      <p:sp>
        <p:nvSpPr>
          <p:cNvPr id="665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656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  <a:endParaRPr lang="en-US" smtClean="0"/>
          </a:p>
        </p:txBody>
      </p:sp>
      <p:sp>
        <p:nvSpPr>
          <p:cNvPr id="675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  <a:endParaRPr lang="en-US" smtClean="0"/>
          </a:p>
        </p:txBody>
      </p:sp>
      <p:sp>
        <p:nvSpPr>
          <p:cNvPr id="675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2CCAB8-9C7A-4E36-A7D9-668CA743CBCA}" type="slidenum">
              <a:rPr lang="en-US" smtClean="0"/>
            </a:fld>
            <a:endParaRPr lang="en-US" smtClean="0"/>
          </a:p>
        </p:txBody>
      </p:sp>
      <p:sp>
        <p:nvSpPr>
          <p:cNvPr id="675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759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  <a:endParaRPr lang="en-US" smtClean="0"/>
          </a:p>
        </p:txBody>
      </p:sp>
      <p:sp>
        <p:nvSpPr>
          <p:cNvPr id="706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  <a:endParaRPr lang="en-US" smtClean="0"/>
          </a:p>
        </p:txBody>
      </p:sp>
      <p:sp>
        <p:nvSpPr>
          <p:cNvPr id="706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587474-C6E2-4664-B64A-0A8091792B01}" type="slidenum">
              <a:rPr lang="en-US" smtClean="0"/>
            </a:fld>
            <a:endParaRPr lang="en-US" smtClean="0"/>
          </a:p>
        </p:txBody>
      </p:sp>
      <p:sp>
        <p:nvSpPr>
          <p:cNvPr id="706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066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B5CC6D7-2EFA-4BBA-AFD5-BB83B73DF1DA}" type="slidenum">
              <a:rPr lang="en-GB"/>
            </a:fld>
            <a:endParaRPr lang="en-GB"/>
          </a:p>
        </p:txBody>
      </p:sp>
      <p:sp>
        <p:nvSpPr>
          <p:cNvPr id="6349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349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6098" y="4343704"/>
            <a:ext cx="5485805" cy="4113892"/>
          </a:xfrm>
          <a:noFill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  <a:endParaRPr lang="en-US" smtClean="0"/>
          </a:p>
        </p:txBody>
      </p:sp>
      <p:sp>
        <p:nvSpPr>
          <p:cNvPr id="573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  <a:endParaRPr lang="en-US" smtClean="0"/>
          </a:p>
        </p:txBody>
      </p:sp>
      <p:sp>
        <p:nvSpPr>
          <p:cNvPr id="573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25AD4E-B089-4439-86AD-CFF262AF9054}" type="slidenum">
              <a:rPr lang="en-US" smtClean="0"/>
            </a:fld>
            <a:endParaRPr lang="en-US" smtClean="0"/>
          </a:p>
        </p:txBody>
      </p:sp>
      <p:sp>
        <p:nvSpPr>
          <p:cNvPr id="573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5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  <a:endParaRPr lang="en-US" smtClean="0"/>
          </a:p>
        </p:txBody>
      </p:sp>
      <p:sp>
        <p:nvSpPr>
          <p:cNvPr id="583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  <a:endParaRPr lang="en-US" smtClean="0"/>
          </a:p>
        </p:txBody>
      </p:sp>
      <p:sp>
        <p:nvSpPr>
          <p:cNvPr id="583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88F63A-CC5F-4626-8513-84830914F2E8}" type="slidenum">
              <a:rPr lang="en-US" smtClean="0"/>
            </a:fld>
            <a:endParaRPr lang="en-US" smtClean="0"/>
          </a:p>
        </p:txBody>
      </p:sp>
      <p:sp>
        <p:nvSpPr>
          <p:cNvPr id="583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  <a:endParaRPr lang="en-US" smtClean="0"/>
          </a:p>
        </p:txBody>
      </p:sp>
      <p:sp>
        <p:nvSpPr>
          <p:cNvPr id="593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  <a:endParaRPr lang="en-US" smtClean="0"/>
          </a:p>
        </p:txBody>
      </p:sp>
      <p:sp>
        <p:nvSpPr>
          <p:cNvPr id="593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D54BE7-8AFC-4F7B-B790-952A31AEABD7}" type="slidenum">
              <a:rPr lang="en-US" smtClean="0"/>
            </a:fld>
            <a:endParaRPr lang="en-US" smtClean="0"/>
          </a:p>
        </p:txBody>
      </p:sp>
      <p:sp>
        <p:nvSpPr>
          <p:cNvPr id="593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  <a:endParaRPr lang="en-US" smtClean="0"/>
          </a:p>
        </p:txBody>
      </p:sp>
      <p:sp>
        <p:nvSpPr>
          <p:cNvPr id="604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  <a:endParaRPr lang="en-US" smtClean="0"/>
          </a:p>
        </p:txBody>
      </p:sp>
      <p:sp>
        <p:nvSpPr>
          <p:cNvPr id="604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E69247-E08A-45DB-BF3F-95B75803BB40}" type="slidenum">
              <a:rPr lang="en-US" smtClean="0"/>
            </a:fld>
            <a:endParaRPr lang="en-US" smtClean="0"/>
          </a:p>
        </p:txBody>
      </p:sp>
      <p:sp>
        <p:nvSpPr>
          <p:cNvPr id="604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  <a:endParaRPr lang="en-US" smtClean="0"/>
          </a:p>
        </p:txBody>
      </p:sp>
      <p:sp>
        <p:nvSpPr>
          <p:cNvPr id="614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  <a:endParaRPr lang="en-US" smtClean="0"/>
          </a:p>
        </p:txBody>
      </p:sp>
      <p:sp>
        <p:nvSpPr>
          <p:cNvPr id="614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743467-C869-4864-9856-C4A2D404789B}" type="slidenum">
              <a:rPr lang="en-US" smtClean="0"/>
            </a:fld>
            <a:endParaRPr lang="en-US" smtClean="0"/>
          </a:p>
        </p:txBody>
      </p:sp>
      <p:sp>
        <p:nvSpPr>
          <p:cNvPr id="614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4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  <a:endParaRPr lang="en-US" smtClean="0"/>
          </a:p>
        </p:txBody>
      </p:sp>
      <p:sp>
        <p:nvSpPr>
          <p:cNvPr id="624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  <a:endParaRPr lang="en-US" smtClean="0"/>
          </a:p>
        </p:txBody>
      </p:sp>
      <p:sp>
        <p:nvSpPr>
          <p:cNvPr id="624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EF0FF0-0191-4BBF-B605-367CC6AB62FA}" type="slidenum">
              <a:rPr lang="en-US" smtClean="0"/>
            </a:fld>
            <a:endParaRPr lang="en-US" smtClean="0"/>
          </a:p>
        </p:txBody>
      </p:sp>
      <p:sp>
        <p:nvSpPr>
          <p:cNvPr id="624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247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  <a:endParaRPr lang="en-US" smtClean="0"/>
          </a:p>
        </p:txBody>
      </p:sp>
      <p:sp>
        <p:nvSpPr>
          <p:cNvPr id="645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  <a:endParaRPr lang="en-US" smtClean="0"/>
          </a:p>
        </p:txBody>
      </p:sp>
      <p:sp>
        <p:nvSpPr>
          <p:cNvPr id="645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61496B-34F8-49D6-9AC5-F9903EC055B4}" type="slidenum">
              <a:rPr lang="en-US" smtClean="0"/>
            </a:fld>
            <a:endParaRPr lang="en-US" smtClean="0"/>
          </a:p>
        </p:txBody>
      </p:sp>
      <p:sp>
        <p:nvSpPr>
          <p:cNvPr id="645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451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C28D5-208D-446F-B732-E99840E4591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8FFB-B5BE-4CF3-942C-D0FC03857C4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C28D5-208D-446F-B732-E99840E4591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8FFB-B5BE-4CF3-942C-D0FC03857C4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C28D5-208D-446F-B732-E99840E4591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8FFB-B5BE-4CF3-942C-D0FC03857C4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353425" cy="6588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95288" y="1268413"/>
            <a:ext cx="8353425" cy="5113337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C28D5-208D-446F-B732-E99840E4591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8FFB-B5BE-4CF3-942C-D0FC03857C4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C28D5-208D-446F-B732-E99840E4591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8FFB-B5BE-4CF3-942C-D0FC03857C4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C28D5-208D-446F-B732-E99840E4591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8FFB-B5BE-4CF3-942C-D0FC03857C4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C28D5-208D-446F-B732-E99840E4591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8FFB-B5BE-4CF3-942C-D0FC03857C4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C28D5-208D-446F-B732-E99840E4591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8FFB-B5BE-4CF3-942C-D0FC03857C4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C28D5-208D-446F-B732-E99840E4591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8FFB-B5BE-4CF3-942C-D0FC03857C4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C28D5-208D-446F-B732-E99840E4591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8FFB-B5BE-4CF3-942C-D0FC03857C4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C28D5-208D-446F-B732-E99840E4591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8FFB-B5BE-4CF3-942C-D0FC03857C4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C28D5-208D-446F-B732-E99840E4591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C8FFB-B5BE-4CF3-942C-D0FC03857C4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Formal Language and Automata Theory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Some highlights of the course</a:t>
            </a:r>
            <a:endParaRPr lang="en-US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Finite automata</a:t>
            </a:r>
            <a:endParaRPr lang="en-US" smtClean="0"/>
          </a:p>
          <a:p>
            <a:pPr lvl="1"/>
            <a:r>
              <a:rPr lang="en-US" smtClean="0"/>
              <a:t>We will understand what kinds of things a device with finite memory </a:t>
            </a:r>
            <a:r>
              <a:rPr lang="en-US" smtClean="0">
                <a:solidFill>
                  <a:schemeClr val="accent2"/>
                </a:solidFill>
              </a:rPr>
              <a:t>can</a:t>
            </a:r>
            <a:r>
              <a:rPr lang="en-US" smtClean="0"/>
              <a:t> do, and what it </a:t>
            </a:r>
            <a:r>
              <a:rPr lang="en-US" smtClean="0">
                <a:solidFill>
                  <a:schemeClr val="accent2"/>
                </a:solidFill>
              </a:rPr>
              <a:t>cannot</a:t>
            </a:r>
            <a:r>
              <a:rPr lang="en-US" smtClean="0"/>
              <a:t> do</a:t>
            </a:r>
            <a:endParaRPr lang="en-US" smtClean="0"/>
          </a:p>
          <a:p>
            <a:pPr lvl="1"/>
            <a:r>
              <a:rPr lang="en-US" smtClean="0"/>
              <a:t>Introduce simulation: the ability of one device to “imitate” another device</a:t>
            </a:r>
            <a:endParaRPr lang="en-US" smtClean="0"/>
          </a:p>
          <a:p>
            <a:pPr lvl="1"/>
            <a:r>
              <a:rPr lang="en-US" smtClean="0"/>
              <a:t>Introduce nondeterminism: the ability of a device to make arbitrary choices</a:t>
            </a:r>
            <a:endParaRPr lang="en-US" smtClean="0"/>
          </a:p>
          <a:p>
            <a:r>
              <a:rPr lang="en-US" smtClean="0"/>
              <a:t>Push-down automata</a:t>
            </a:r>
            <a:endParaRPr lang="en-US" smtClean="0"/>
          </a:p>
          <a:p>
            <a:pPr lvl="1"/>
            <a:r>
              <a:rPr lang="en-US" smtClean="0"/>
              <a:t>These devices are related to </a:t>
            </a:r>
            <a:r>
              <a:rPr lang="en-US" smtClean="0">
                <a:solidFill>
                  <a:schemeClr val="accent2"/>
                </a:solidFill>
              </a:rPr>
              <a:t>grammars</a:t>
            </a:r>
            <a:r>
              <a:rPr lang="en-US" smtClean="0"/>
              <a:t>, which describe the structure of programming (and natural) languages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Some highlights of the course</a:t>
            </a:r>
            <a:endParaRPr lang="en-US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Turing Machines</a:t>
            </a:r>
            <a:endParaRPr lang="en-US" dirty="0" smtClean="0"/>
          </a:p>
          <a:p>
            <a:pPr lvl="1"/>
            <a:r>
              <a:rPr lang="en-US" dirty="0" smtClean="0"/>
              <a:t>This is a </a:t>
            </a:r>
            <a:r>
              <a:rPr lang="en-US" dirty="0" smtClean="0">
                <a:solidFill>
                  <a:schemeClr val="accent2"/>
                </a:solidFill>
              </a:rPr>
              <a:t>general model of a computer</a:t>
            </a:r>
            <a:r>
              <a:rPr lang="en-US" dirty="0" smtClean="0"/>
              <a:t>, capturing anything we could ever hope to compute</a:t>
            </a:r>
            <a:endParaRPr lang="en-US" dirty="0" smtClean="0"/>
          </a:p>
          <a:p>
            <a:pPr lvl="1"/>
            <a:r>
              <a:rPr lang="en-US" dirty="0" smtClean="0"/>
              <a:t>Surprisingly, there are many things that we </a:t>
            </a:r>
            <a:r>
              <a:rPr lang="en-US" dirty="0" smtClean="0">
                <a:solidFill>
                  <a:schemeClr val="accent2"/>
                </a:solidFill>
              </a:rPr>
              <a:t>cannot compute</a:t>
            </a:r>
            <a:r>
              <a:rPr lang="en-US" dirty="0" smtClean="0"/>
              <a:t>, for example: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It seems that you should be able to tell just by looking at the program, but it is </a:t>
            </a:r>
            <a:r>
              <a:rPr lang="en-US" dirty="0" smtClean="0">
                <a:solidFill>
                  <a:schemeClr val="accent2"/>
                </a:solidFill>
              </a:rPr>
              <a:t>impossible</a:t>
            </a:r>
            <a:r>
              <a:rPr lang="en-US" dirty="0" smtClean="0"/>
              <a:t> to do!</a:t>
            </a:r>
            <a:endParaRPr lang="en-US" dirty="0" smtClean="0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619250" y="3576638"/>
            <a:ext cx="6281738" cy="11874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2400">
                <a:latin typeface="Gill Sans MT" pitchFamily="34" charset="0"/>
              </a:rPr>
              <a:t>Write a program that, given the code of another </a:t>
            </a:r>
            <a:br>
              <a:rPr lang="en-US" sz="2400">
                <a:latin typeface="Gill Sans MT" pitchFamily="34" charset="0"/>
              </a:rPr>
            </a:br>
            <a:r>
              <a:rPr lang="en-US" sz="2400">
                <a:latin typeface="Gill Sans MT" pitchFamily="34" charset="0"/>
              </a:rPr>
              <a:t>program in C, tells if this program ever outputs </a:t>
            </a:r>
            <a:br>
              <a:rPr lang="en-US" sz="2400">
                <a:latin typeface="Gill Sans MT" pitchFamily="34" charset="0"/>
              </a:rPr>
            </a:br>
            <a:r>
              <a:rPr lang="en-US" sz="2400">
                <a:latin typeface="Gill Sans MT" pitchFamily="34" charset="0"/>
              </a:rPr>
              <a:t>the word “</a:t>
            </a:r>
            <a:r>
              <a:rPr lang="en-US" sz="2400">
                <a:latin typeface="Courier New" panose="02070309020205020404" pitchFamily="49" charset="0"/>
              </a:rPr>
              <a:t>hello</a:t>
            </a:r>
            <a:r>
              <a:rPr lang="en-US" sz="2400">
                <a:latin typeface="Gill Sans MT" pitchFamily="34" charset="0"/>
              </a:rPr>
              <a:t>”</a:t>
            </a:r>
            <a:endParaRPr lang="en-US" sz="2400">
              <a:latin typeface="Gill Sans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Some highlights of the course</a:t>
            </a:r>
            <a:endParaRPr lang="en-US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Time-bounded Turing Machines</a:t>
            </a:r>
            <a:endParaRPr lang="en-US" dirty="0" smtClean="0"/>
          </a:p>
          <a:p>
            <a:pPr lvl="1"/>
            <a:r>
              <a:rPr lang="en-US" dirty="0" smtClean="0"/>
              <a:t>Many problems are possible to solve on a computer </a:t>
            </a:r>
            <a:r>
              <a:rPr lang="en-US" dirty="0" smtClean="0">
                <a:solidFill>
                  <a:schemeClr val="accent2"/>
                </a:solidFill>
              </a:rPr>
              <a:t>in principle</a:t>
            </a:r>
            <a:r>
              <a:rPr lang="en-US" dirty="0" smtClean="0"/>
              <a:t>, but take too much time in practice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Traveling salesman</a:t>
            </a:r>
            <a:r>
              <a:rPr lang="en-US" dirty="0" smtClean="0"/>
              <a:t>: Given a list of cities, find the </a:t>
            </a:r>
            <a:r>
              <a:rPr lang="en-US" dirty="0" smtClean="0">
                <a:solidFill>
                  <a:schemeClr val="accent2"/>
                </a:solidFill>
              </a:rPr>
              <a:t>shortest way</a:t>
            </a:r>
            <a:r>
              <a:rPr lang="en-US" dirty="0" smtClean="0"/>
              <a:t> to visit them and come back home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Easy in principle: Try the cities in </a:t>
            </a:r>
            <a:r>
              <a:rPr lang="en-US" dirty="0" smtClean="0">
                <a:solidFill>
                  <a:schemeClr val="accent2"/>
                </a:solidFill>
              </a:rPr>
              <a:t>every possible order</a:t>
            </a:r>
            <a:endParaRPr lang="en-US" dirty="0" smtClean="0">
              <a:solidFill>
                <a:schemeClr val="accent2"/>
              </a:solidFill>
            </a:endParaRPr>
          </a:p>
          <a:p>
            <a:pPr lvl="1"/>
            <a:r>
              <a:rPr lang="en-US" dirty="0" smtClean="0"/>
              <a:t>Hard in practice: For 100 cities, this would take </a:t>
            </a:r>
            <a:r>
              <a:rPr lang="en-US" dirty="0" smtClean="0">
                <a:solidFill>
                  <a:schemeClr val="accent2"/>
                </a:solidFill>
              </a:rPr>
              <a:t>100+ years</a:t>
            </a:r>
            <a:r>
              <a:rPr lang="en-US" dirty="0" smtClean="0"/>
              <a:t> even on the fastest computer!</a:t>
            </a:r>
            <a:endParaRPr lang="en-US" dirty="0" smtClean="0"/>
          </a:p>
        </p:txBody>
      </p:sp>
      <p:sp>
        <p:nvSpPr>
          <p:cNvPr id="14340" name="Oval 4"/>
          <p:cNvSpPr>
            <a:spLocks noChangeArrowheads="1"/>
          </p:cNvSpPr>
          <p:nvPr/>
        </p:nvSpPr>
        <p:spPr bwMode="auto">
          <a:xfrm>
            <a:off x="4645025" y="4708525"/>
            <a:ext cx="71438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Oval 5"/>
          <p:cNvSpPr>
            <a:spLocks noChangeArrowheads="1"/>
          </p:cNvSpPr>
          <p:nvPr/>
        </p:nvSpPr>
        <p:spPr bwMode="auto">
          <a:xfrm>
            <a:off x="4716463" y="3627438"/>
            <a:ext cx="71437" cy="714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Oval 6"/>
          <p:cNvSpPr>
            <a:spLocks noChangeArrowheads="1"/>
          </p:cNvSpPr>
          <p:nvPr/>
        </p:nvSpPr>
        <p:spPr bwMode="auto">
          <a:xfrm>
            <a:off x="5148263" y="4348163"/>
            <a:ext cx="71437" cy="714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Oval 7"/>
          <p:cNvSpPr>
            <a:spLocks noChangeArrowheads="1"/>
          </p:cNvSpPr>
          <p:nvPr/>
        </p:nvSpPr>
        <p:spPr bwMode="auto">
          <a:xfrm>
            <a:off x="4068763" y="4203700"/>
            <a:ext cx="71437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Oval 8"/>
          <p:cNvSpPr>
            <a:spLocks noChangeArrowheads="1"/>
          </p:cNvSpPr>
          <p:nvPr/>
        </p:nvSpPr>
        <p:spPr bwMode="auto">
          <a:xfrm>
            <a:off x="4500563" y="4492625"/>
            <a:ext cx="71437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4495800" y="4724400"/>
            <a:ext cx="322524" cy="3077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Garamond" pitchFamily="18" charset="0"/>
              </a:rPr>
              <a:t>D</a:t>
            </a:r>
            <a:endParaRPr lang="en-US" sz="1400" dirty="0">
              <a:latin typeface="Garamond" pitchFamily="18" charset="0"/>
            </a:endParaRPr>
          </a:p>
        </p:txBody>
      </p: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4716463" y="3411538"/>
            <a:ext cx="295274" cy="3077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Garamond" pitchFamily="18" charset="0"/>
              </a:rPr>
              <a:t>B</a:t>
            </a:r>
            <a:endParaRPr lang="en-US" sz="1400" dirty="0">
              <a:latin typeface="Garamond" pitchFamily="18" charset="0"/>
            </a:endParaRPr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5132388" y="4114800"/>
            <a:ext cx="298480" cy="3077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1400" dirty="0">
                <a:latin typeface="Garamond" pitchFamily="18" charset="0"/>
              </a:rPr>
              <a:t>C</a:t>
            </a:r>
            <a:endParaRPr lang="en-US" sz="1400" dirty="0">
              <a:latin typeface="Garamond" pitchFamily="18" charset="0"/>
            </a:endParaRP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3962400" y="3962400"/>
            <a:ext cx="306494" cy="3077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Garamond" pitchFamily="18" charset="0"/>
              </a:rPr>
              <a:t>A</a:t>
            </a:r>
            <a:endParaRPr lang="en-US" sz="1400" dirty="0">
              <a:latin typeface="Garamond" pitchFamily="18" charset="0"/>
            </a:endParaRPr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4267200" y="4419600"/>
            <a:ext cx="303288" cy="3077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Garamond" pitchFamily="18" charset="0"/>
              </a:rPr>
              <a:t>E</a:t>
            </a:r>
            <a:endParaRPr lang="en-US" sz="1400" dirty="0">
              <a:latin typeface="Garamond" pitchFamily="18" charset="0"/>
            </a:endParaRPr>
          </a:p>
        </p:txBody>
      </p:sp>
      <p:sp>
        <p:nvSpPr>
          <p:cNvPr id="14350" name="Line 14"/>
          <p:cNvSpPr>
            <a:spLocks noChangeShapeType="1"/>
          </p:cNvSpPr>
          <p:nvPr/>
        </p:nvSpPr>
        <p:spPr bwMode="auto">
          <a:xfrm flipV="1">
            <a:off x="4716463" y="4419600"/>
            <a:ext cx="43180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 flipH="1" flipV="1">
            <a:off x="4789488" y="3700463"/>
            <a:ext cx="358775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H="1">
            <a:off x="4140200" y="3700463"/>
            <a:ext cx="576263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H="1">
            <a:off x="3565525" y="4276725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54" name="Oval 18"/>
          <p:cNvSpPr>
            <a:spLocks noChangeArrowheads="1"/>
          </p:cNvSpPr>
          <p:nvPr/>
        </p:nvSpPr>
        <p:spPr bwMode="auto">
          <a:xfrm>
            <a:off x="3492500" y="4276725"/>
            <a:ext cx="71438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5" name="Line 19"/>
          <p:cNvSpPr>
            <a:spLocks noChangeShapeType="1"/>
          </p:cNvSpPr>
          <p:nvPr/>
        </p:nvSpPr>
        <p:spPr bwMode="auto">
          <a:xfrm>
            <a:off x="3565525" y="4348163"/>
            <a:ext cx="935038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56" name="Line 20"/>
          <p:cNvSpPr>
            <a:spLocks noChangeShapeType="1"/>
          </p:cNvSpPr>
          <p:nvPr/>
        </p:nvSpPr>
        <p:spPr bwMode="auto">
          <a:xfrm>
            <a:off x="4573588" y="4564063"/>
            <a:ext cx="71437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57" name="Text Box 21"/>
          <p:cNvSpPr txBox="1">
            <a:spLocks noChangeArrowheads="1"/>
          </p:cNvSpPr>
          <p:nvPr/>
        </p:nvSpPr>
        <p:spPr bwMode="auto">
          <a:xfrm>
            <a:off x="3200400" y="4114800"/>
            <a:ext cx="285656" cy="3077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Garamond" pitchFamily="18" charset="0"/>
              </a:rPr>
              <a:t>F</a:t>
            </a:r>
            <a:endParaRPr lang="en-US" sz="1400" dirty="0"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Preliminaries of automata theory</a:t>
            </a:r>
            <a:endParaRPr lang="en-US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How do we formalize the question</a:t>
            </a:r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First, we need a formal way of describing the problems that we are interested in solving</a:t>
            </a:r>
            <a:endParaRPr lang="en-US" smtClean="0"/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2195513" y="2060575"/>
            <a:ext cx="4786312" cy="5191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2800">
                <a:latin typeface="Gill Sans MT" pitchFamily="34" charset="0"/>
              </a:rPr>
              <a:t>Can </a:t>
            </a:r>
            <a:r>
              <a:rPr lang="en-US" sz="2800">
                <a:solidFill>
                  <a:schemeClr val="accent2"/>
                </a:solidFill>
                <a:latin typeface="Gill Sans MT" pitchFamily="34" charset="0"/>
              </a:rPr>
              <a:t>device A</a:t>
            </a:r>
            <a:r>
              <a:rPr lang="en-US" sz="2800">
                <a:latin typeface="Gill Sans MT" pitchFamily="34" charset="0"/>
              </a:rPr>
              <a:t> solve </a:t>
            </a:r>
            <a:r>
              <a:rPr lang="en-US" sz="2800">
                <a:solidFill>
                  <a:schemeClr val="accent2"/>
                </a:solidFill>
                <a:latin typeface="Gill Sans MT" pitchFamily="34" charset="0"/>
              </a:rPr>
              <a:t>problem B</a:t>
            </a:r>
            <a:r>
              <a:rPr lang="en-US" sz="2800">
                <a:latin typeface="Gill Sans MT" pitchFamily="34" charset="0"/>
              </a:rPr>
              <a:t>?</a:t>
            </a:r>
            <a:endParaRPr lang="en-US" sz="2800">
              <a:latin typeface="Gill Sans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Problems</a:t>
            </a:r>
            <a:endParaRPr lang="en-US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Examples of problems we will consider</a:t>
            </a:r>
            <a:endParaRPr lang="en-US" dirty="0" smtClean="0"/>
          </a:p>
          <a:p>
            <a:pPr lvl="1"/>
            <a:r>
              <a:rPr lang="en-US" dirty="0" smtClean="0"/>
              <a:t>Given a </a:t>
            </a:r>
            <a:r>
              <a:rPr lang="en-US" dirty="0" smtClean="0">
                <a:solidFill>
                  <a:schemeClr val="accent2"/>
                </a:solidFill>
              </a:rPr>
              <a:t>word</a:t>
            </a:r>
            <a:r>
              <a:rPr lang="en-US" dirty="0" smtClean="0"/>
              <a:t> </a:t>
            </a:r>
            <a:r>
              <a:rPr lang="en-US" i="1" dirty="0" smtClean="0">
                <a:latin typeface="Garamond" pitchFamily="18" charset="0"/>
              </a:rPr>
              <a:t>s</a:t>
            </a:r>
            <a:r>
              <a:rPr lang="en-US" dirty="0" smtClean="0"/>
              <a:t>, does it contain the sub word “mount”?</a:t>
            </a:r>
            <a:endParaRPr lang="en-US" dirty="0" smtClean="0"/>
          </a:p>
          <a:p>
            <a:pPr lvl="1"/>
            <a:r>
              <a:rPr lang="en-US" dirty="0" smtClean="0"/>
              <a:t>Given a </a:t>
            </a:r>
            <a:r>
              <a:rPr lang="en-US" dirty="0" smtClean="0">
                <a:solidFill>
                  <a:schemeClr val="accent2"/>
                </a:solidFill>
              </a:rPr>
              <a:t>number</a:t>
            </a:r>
            <a:r>
              <a:rPr lang="en-US" dirty="0" smtClean="0"/>
              <a:t> </a:t>
            </a:r>
            <a:r>
              <a:rPr lang="en-US" i="1" dirty="0" smtClean="0">
                <a:latin typeface="Garamond" pitchFamily="18" charset="0"/>
              </a:rPr>
              <a:t>n</a:t>
            </a:r>
            <a:r>
              <a:rPr lang="en-US" dirty="0" smtClean="0"/>
              <a:t>, is it divisible by 7?</a:t>
            </a:r>
            <a:endParaRPr lang="en-US" dirty="0" smtClean="0"/>
          </a:p>
          <a:p>
            <a:pPr lvl="1"/>
            <a:r>
              <a:rPr lang="en-US" dirty="0" smtClean="0"/>
              <a:t>Given a </a:t>
            </a:r>
            <a:r>
              <a:rPr lang="en-US" dirty="0" smtClean="0">
                <a:solidFill>
                  <a:schemeClr val="accent2"/>
                </a:solidFill>
              </a:rPr>
              <a:t>pair of words</a:t>
            </a:r>
            <a:r>
              <a:rPr lang="en-US" dirty="0" smtClean="0"/>
              <a:t> </a:t>
            </a:r>
            <a:r>
              <a:rPr lang="en-US" i="1" dirty="0" smtClean="0">
                <a:latin typeface="Garamond" pitchFamily="18" charset="0"/>
              </a:rPr>
              <a:t>s</a:t>
            </a:r>
            <a:r>
              <a:rPr lang="en-US" dirty="0" smtClean="0"/>
              <a:t> and </a:t>
            </a:r>
            <a:r>
              <a:rPr lang="en-US" i="1" dirty="0" smtClean="0">
                <a:latin typeface="Garamond" pitchFamily="18" charset="0"/>
              </a:rPr>
              <a:t>t</a:t>
            </a:r>
            <a:r>
              <a:rPr lang="en-US" dirty="0" smtClean="0"/>
              <a:t>, are they the same?</a:t>
            </a:r>
            <a:endParaRPr lang="en-US" dirty="0" smtClean="0"/>
          </a:p>
          <a:p>
            <a:pPr lvl="1"/>
            <a:r>
              <a:rPr lang="en-US" dirty="0" smtClean="0"/>
              <a:t>Given an expression with brackets, e.g. </a:t>
            </a:r>
            <a:r>
              <a:rPr lang="en-US" dirty="0" smtClean="0">
                <a:latin typeface="Courier New" panose="02070309020205020404" pitchFamily="49" charset="0"/>
              </a:rPr>
              <a:t>(()())</a:t>
            </a:r>
            <a:r>
              <a:rPr lang="en-US" dirty="0" smtClean="0"/>
              <a:t>, does every left bracket match with a subsequent right bracket?</a:t>
            </a:r>
            <a:endParaRPr lang="en-US" dirty="0" smtClean="0"/>
          </a:p>
          <a:p>
            <a:r>
              <a:rPr lang="en-US" dirty="0" smtClean="0"/>
              <a:t>All of these have “yes/no” answers.  </a:t>
            </a:r>
            <a:endParaRPr lang="en-US" dirty="0" smtClean="0"/>
          </a:p>
          <a:p>
            <a:r>
              <a:rPr lang="en-US" dirty="0" smtClean="0"/>
              <a:t>Optimization / </a:t>
            </a:r>
            <a:r>
              <a:rPr lang="en-US" i="1" u="sng" dirty="0" smtClean="0"/>
              <a:t>Decision Problem</a:t>
            </a:r>
            <a:endParaRPr lang="en-US" i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Alphabets and strings</a:t>
            </a:r>
            <a:endParaRPr lang="en-US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353425" cy="3168650"/>
          </a:xfrm>
        </p:spPr>
        <p:txBody>
          <a:bodyPr>
            <a:normAutofit fontScale="92500"/>
          </a:bodyPr>
          <a:lstStyle/>
          <a:p>
            <a:r>
              <a:rPr lang="en-US" smtClean="0"/>
              <a:t>A common way to talk about words, number, pairs of words, etc. is by representing them as </a:t>
            </a:r>
            <a:r>
              <a:rPr lang="en-US" smtClean="0">
                <a:solidFill>
                  <a:schemeClr val="accent2"/>
                </a:solidFill>
              </a:rPr>
              <a:t>strings</a:t>
            </a:r>
            <a:endParaRPr lang="en-US" smtClean="0"/>
          </a:p>
          <a:p>
            <a:r>
              <a:rPr lang="en-US" smtClean="0"/>
              <a:t>To define strings, we start with an </a:t>
            </a:r>
            <a:r>
              <a:rPr lang="en-US" smtClean="0">
                <a:solidFill>
                  <a:schemeClr val="accent2"/>
                </a:solidFill>
              </a:rPr>
              <a:t>alphabet</a:t>
            </a:r>
            <a:endParaRPr lang="en-US" smtClean="0">
              <a:solidFill>
                <a:schemeClr val="accent2"/>
              </a:solidFill>
            </a:endParaRPr>
          </a:p>
          <a:p>
            <a:pPr lvl="1"/>
            <a:endParaRPr lang="en-US" smtClean="0">
              <a:solidFill>
                <a:schemeClr val="accent2"/>
              </a:solidFill>
            </a:endParaRPr>
          </a:p>
          <a:p>
            <a:pPr lvl="1"/>
            <a:endParaRPr lang="en-US" smtClean="0"/>
          </a:p>
          <a:p>
            <a:r>
              <a:rPr lang="en-US" smtClean="0"/>
              <a:t>Examples</a:t>
            </a:r>
            <a:endParaRPr lang="en-US" smtClean="0"/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1712913" y="2981325"/>
            <a:ext cx="5767387" cy="5191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sz="2800">
                <a:latin typeface="Gill Sans MT" pitchFamily="34" charset="0"/>
              </a:rPr>
              <a:t>An </a:t>
            </a:r>
            <a:r>
              <a:rPr lang="en-US" sz="2800">
                <a:solidFill>
                  <a:schemeClr val="accent2"/>
                </a:solidFill>
                <a:latin typeface="Gill Sans MT" pitchFamily="34" charset="0"/>
              </a:rPr>
              <a:t>alphabet</a:t>
            </a:r>
            <a:r>
              <a:rPr lang="en-US" sz="2800">
                <a:latin typeface="Gill Sans MT" pitchFamily="34" charset="0"/>
              </a:rPr>
              <a:t> is a finite set of symbols.</a:t>
            </a:r>
            <a:endParaRPr lang="en-US" sz="2800">
              <a:latin typeface="Gill Sans MT" pitchFamily="34" charset="0"/>
            </a:endParaRP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1403350" y="4292600"/>
            <a:ext cx="6446838" cy="2136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>
                <a:latin typeface="Symbol" panose="05050102010706020507" pitchFamily="18" charset="2"/>
              </a:rPr>
              <a:t>S</a:t>
            </a:r>
            <a:r>
              <a:rPr lang="en-US" sz="2400" baseline="-25000">
                <a:latin typeface="Garamond" pitchFamily="18" charset="0"/>
              </a:rPr>
              <a:t>1</a:t>
            </a:r>
            <a:r>
              <a:rPr lang="en-US" sz="2400">
                <a:latin typeface="Garamond" pitchFamily="18" charset="0"/>
              </a:rPr>
              <a:t> = {a, b, c, d, …, z}</a:t>
            </a:r>
            <a:r>
              <a:rPr lang="en-US" sz="2400">
                <a:latin typeface="Gill Sans MT" pitchFamily="34" charset="0"/>
              </a:rPr>
              <a:t>: the set of letters in English</a:t>
            </a:r>
            <a:endParaRPr lang="en-US" sz="2400">
              <a:latin typeface="Gill Sans MT" pitchFamily="34" charset="0"/>
            </a:endParaRPr>
          </a:p>
          <a:p>
            <a:pPr>
              <a:spcBef>
                <a:spcPct val="20000"/>
              </a:spcBef>
            </a:pPr>
            <a:r>
              <a:rPr lang="en-US" sz="2400">
                <a:latin typeface="Symbol" panose="05050102010706020507" pitchFamily="18" charset="2"/>
              </a:rPr>
              <a:t>S</a:t>
            </a:r>
            <a:r>
              <a:rPr lang="en-US" sz="2400" baseline="-25000">
                <a:latin typeface="Garamond" pitchFamily="18" charset="0"/>
              </a:rPr>
              <a:t>2</a:t>
            </a:r>
            <a:r>
              <a:rPr lang="en-US" sz="2400">
                <a:latin typeface="Garamond" pitchFamily="18" charset="0"/>
              </a:rPr>
              <a:t> = {0, 1, …, 9}</a:t>
            </a:r>
            <a:r>
              <a:rPr lang="en-US" sz="2400">
                <a:latin typeface="Gill Sans MT" pitchFamily="34" charset="0"/>
              </a:rPr>
              <a:t>: the set of (base 10) digits</a:t>
            </a:r>
            <a:endParaRPr lang="en-US" sz="2400">
              <a:latin typeface="Gill Sans MT" pitchFamily="34" charset="0"/>
            </a:endParaRPr>
          </a:p>
          <a:p>
            <a:pPr>
              <a:spcBef>
                <a:spcPct val="20000"/>
              </a:spcBef>
            </a:pPr>
            <a:r>
              <a:rPr lang="en-US" sz="2400">
                <a:latin typeface="Symbol" panose="05050102010706020507" pitchFamily="18" charset="2"/>
              </a:rPr>
              <a:t>S</a:t>
            </a:r>
            <a:r>
              <a:rPr lang="en-US" sz="2400" baseline="-25000">
                <a:latin typeface="Garamond" pitchFamily="18" charset="0"/>
              </a:rPr>
              <a:t>3</a:t>
            </a:r>
            <a:r>
              <a:rPr lang="en-US" sz="2400">
                <a:latin typeface="Gill Sans MT" pitchFamily="34" charset="0"/>
              </a:rPr>
              <a:t> </a:t>
            </a:r>
            <a:r>
              <a:rPr lang="en-US" sz="2400">
                <a:latin typeface="Garamond" pitchFamily="18" charset="0"/>
              </a:rPr>
              <a:t>= {a, b, …, z, #}</a:t>
            </a:r>
            <a:r>
              <a:rPr lang="en-US" sz="2400">
                <a:latin typeface="Gill Sans MT" pitchFamily="34" charset="0"/>
              </a:rPr>
              <a:t>: the set of letters plus the </a:t>
            </a:r>
            <a:br>
              <a:rPr lang="en-US" sz="2400">
                <a:latin typeface="Gill Sans MT" pitchFamily="34" charset="0"/>
              </a:rPr>
            </a:br>
            <a:r>
              <a:rPr lang="en-US" sz="2400">
                <a:latin typeface="Gill Sans MT" pitchFamily="34" charset="0"/>
              </a:rPr>
              <a:t>			special symbol </a:t>
            </a:r>
            <a:r>
              <a:rPr lang="en-US" sz="2400">
                <a:latin typeface="Garamond" pitchFamily="18" charset="0"/>
              </a:rPr>
              <a:t>#</a:t>
            </a:r>
            <a:endParaRPr lang="en-US" sz="2400">
              <a:latin typeface="Garamond" pitchFamily="18" charset="0"/>
            </a:endParaRPr>
          </a:p>
          <a:p>
            <a:pPr>
              <a:spcBef>
                <a:spcPct val="20000"/>
              </a:spcBef>
            </a:pPr>
            <a:r>
              <a:rPr lang="en-US" sz="2400">
                <a:latin typeface="Symbol" panose="05050102010706020507" pitchFamily="18" charset="2"/>
              </a:rPr>
              <a:t>S</a:t>
            </a:r>
            <a:r>
              <a:rPr lang="en-US" sz="2400" baseline="-25000">
                <a:latin typeface="Garamond" pitchFamily="18" charset="0"/>
              </a:rPr>
              <a:t>4</a:t>
            </a:r>
            <a:r>
              <a:rPr lang="en-US" sz="2400">
                <a:latin typeface="Garamond" pitchFamily="18" charset="0"/>
              </a:rPr>
              <a:t> = {</a:t>
            </a:r>
            <a:r>
              <a:rPr lang="en-US" sz="2400">
                <a:latin typeface="Courier New" panose="02070309020205020404" pitchFamily="49" charset="0"/>
              </a:rPr>
              <a:t>(</a:t>
            </a:r>
            <a:r>
              <a:rPr lang="en-US" sz="2400">
                <a:latin typeface="Garamond" pitchFamily="18" charset="0"/>
              </a:rPr>
              <a:t>, </a:t>
            </a:r>
            <a:r>
              <a:rPr lang="en-US" sz="2400">
                <a:latin typeface="Courier New" panose="02070309020205020404" pitchFamily="49" charset="0"/>
              </a:rPr>
              <a:t>)</a:t>
            </a:r>
            <a:r>
              <a:rPr lang="en-US" sz="2400">
                <a:latin typeface="Garamond" pitchFamily="18" charset="0"/>
              </a:rPr>
              <a:t>}</a:t>
            </a:r>
            <a:r>
              <a:rPr lang="en-US" sz="2400">
                <a:latin typeface="Gill Sans MT" pitchFamily="34" charset="0"/>
              </a:rPr>
              <a:t>: the set of open and closed brackets </a:t>
            </a:r>
            <a:endParaRPr lang="en-US" sz="2400">
              <a:latin typeface="Gill Sans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Strings</a:t>
            </a:r>
            <a:endParaRPr lang="en-US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852738"/>
            <a:ext cx="8353425" cy="1296987"/>
          </a:xfrm>
        </p:spPr>
        <p:txBody>
          <a:bodyPr/>
          <a:lstStyle/>
          <a:p>
            <a:r>
              <a:rPr lang="en-US" smtClean="0"/>
              <a:t>The </a:t>
            </a:r>
            <a:r>
              <a:rPr lang="en-US" smtClean="0">
                <a:solidFill>
                  <a:schemeClr val="accent2"/>
                </a:solidFill>
              </a:rPr>
              <a:t>empty string</a:t>
            </a:r>
            <a:r>
              <a:rPr lang="en-US" smtClean="0"/>
              <a:t> will be denoted by </a:t>
            </a:r>
            <a:r>
              <a:rPr lang="en-US" smtClean="0">
                <a:latin typeface="Symbol" panose="05050102010706020507" pitchFamily="18" charset="2"/>
              </a:rPr>
              <a:t>e</a:t>
            </a:r>
            <a:endParaRPr lang="en-US" smtClean="0">
              <a:latin typeface="Symbol" panose="05050102010706020507" pitchFamily="18" charset="2"/>
            </a:endParaRPr>
          </a:p>
          <a:p>
            <a:r>
              <a:rPr lang="en-US" smtClean="0"/>
              <a:t>Examples</a:t>
            </a:r>
            <a:endParaRPr lang="en-US" smtClean="0"/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1187450" y="1341438"/>
            <a:ext cx="6761163" cy="946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2800">
                <a:latin typeface="Gill Sans MT" pitchFamily="34" charset="0"/>
              </a:rPr>
              <a:t>A </a:t>
            </a:r>
            <a:r>
              <a:rPr lang="en-US" sz="2800">
                <a:solidFill>
                  <a:schemeClr val="accent2"/>
                </a:solidFill>
                <a:latin typeface="Gill Sans MT" pitchFamily="34" charset="0"/>
              </a:rPr>
              <a:t>string</a:t>
            </a:r>
            <a:r>
              <a:rPr lang="en-US" sz="2800">
                <a:latin typeface="Gill Sans MT" pitchFamily="34" charset="0"/>
              </a:rPr>
              <a:t> over alphabet </a:t>
            </a:r>
            <a:r>
              <a:rPr lang="en-US" sz="2800">
                <a:latin typeface="Symbol" panose="05050102010706020507" pitchFamily="18" charset="2"/>
              </a:rPr>
              <a:t>S</a:t>
            </a:r>
            <a:r>
              <a:rPr lang="en-US" sz="2800">
                <a:latin typeface="Gill Sans MT" pitchFamily="34" charset="0"/>
              </a:rPr>
              <a:t> is a finite sequence</a:t>
            </a:r>
            <a:br>
              <a:rPr lang="en-US" sz="2800">
                <a:latin typeface="Gill Sans MT" pitchFamily="34" charset="0"/>
              </a:rPr>
            </a:br>
            <a:r>
              <a:rPr lang="en-US" sz="2800">
                <a:latin typeface="Gill Sans MT" pitchFamily="34" charset="0"/>
              </a:rPr>
              <a:t>of symbols in </a:t>
            </a:r>
            <a:r>
              <a:rPr lang="en-US" sz="2800">
                <a:latin typeface="Symbol" panose="05050102010706020507" pitchFamily="18" charset="2"/>
              </a:rPr>
              <a:t>S</a:t>
            </a:r>
            <a:r>
              <a:rPr lang="en-US" sz="2800">
                <a:latin typeface="Gill Sans MT" pitchFamily="34" charset="0"/>
              </a:rPr>
              <a:t>.</a:t>
            </a:r>
            <a:endParaRPr lang="en-US" sz="2800">
              <a:latin typeface="Gill Sans MT" pitchFamily="34" charset="0"/>
            </a:endParaRP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1908175" y="4178300"/>
            <a:ext cx="5507038" cy="17716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>
                <a:latin typeface="Garamond" pitchFamily="18" charset="0"/>
              </a:rPr>
              <a:t>abfbz </a:t>
            </a:r>
            <a:r>
              <a:rPr lang="en-US" sz="2400">
                <a:latin typeface="Gill Sans MT" pitchFamily="34" charset="0"/>
              </a:rPr>
              <a:t>is a string over </a:t>
            </a:r>
            <a:r>
              <a:rPr lang="en-US" sz="2400">
                <a:latin typeface="Symbol" panose="05050102010706020507" pitchFamily="18" charset="2"/>
              </a:rPr>
              <a:t>S</a:t>
            </a:r>
            <a:r>
              <a:rPr lang="en-US" sz="2400" baseline="-25000">
                <a:latin typeface="Garamond" pitchFamily="18" charset="0"/>
              </a:rPr>
              <a:t>1</a:t>
            </a:r>
            <a:r>
              <a:rPr lang="en-US" sz="2400">
                <a:latin typeface="Garamond" pitchFamily="18" charset="0"/>
              </a:rPr>
              <a:t> = {a, b, c, d, …, z}</a:t>
            </a:r>
            <a:endParaRPr lang="en-US" sz="2400">
              <a:latin typeface="Gill Sans MT" pitchFamily="34" charset="0"/>
            </a:endParaRPr>
          </a:p>
          <a:p>
            <a:pPr>
              <a:spcBef>
                <a:spcPct val="20000"/>
              </a:spcBef>
            </a:pPr>
            <a:r>
              <a:rPr lang="en-US" sz="2400">
                <a:latin typeface="Garamond" pitchFamily="18" charset="0"/>
              </a:rPr>
              <a:t>9021 </a:t>
            </a:r>
            <a:r>
              <a:rPr lang="en-US" sz="2400">
                <a:latin typeface="Gill Sans MT" pitchFamily="34" charset="0"/>
              </a:rPr>
              <a:t>is a string over </a:t>
            </a:r>
            <a:r>
              <a:rPr lang="en-US" sz="2400">
                <a:latin typeface="Symbol" panose="05050102010706020507" pitchFamily="18" charset="2"/>
              </a:rPr>
              <a:t>S</a:t>
            </a:r>
            <a:r>
              <a:rPr lang="en-US" sz="2400" baseline="-25000">
                <a:latin typeface="Garamond" pitchFamily="18" charset="0"/>
              </a:rPr>
              <a:t>2</a:t>
            </a:r>
            <a:r>
              <a:rPr lang="en-US" sz="2400">
                <a:latin typeface="Garamond" pitchFamily="18" charset="0"/>
              </a:rPr>
              <a:t> = {0, 1, …, 9}</a:t>
            </a:r>
            <a:endParaRPr lang="en-US" sz="2400">
              <a:latin typeface="Gill Sans MT" pitchFamily="34" charset="0"/>
            </a:endParaRPr>
          </a:p>
          <a:p>
            <a:pPr>
              <a:spcBef>
                <a:spcPct val="20000"/>
              </a:spcBef>
            </a:pPr>
            <a:r>
              <a:rPr lang="en-US" sz="2400">
                <a:latin typeface="Garamond" pitchFamily="18" charset="0"/>
              </a:rPr>
              <a:t>ab#bc </a:t>
            </a:r>
            <a:r>
              <a:rPr lang="en-US" sz="2400">
                <a:latin typeface="Gill Sans MT" pitchFamily="34" charset="0"/>
              </a:rPr>
              <a:t>is a string over </a:t>
            </a:r>
            <a:r>
              <a:rPr lang="en-US" sz="2400">
                <a:latin typeface="Symbol" panose="05050102010706020507" pitchFamily="18" charset="2"/>
              </a:rPr>
              <a:t>S</a:t>
            </a:r>
            <a:r>
              <a:rPr lang="en-US" sz="2400" baseline="-25000">
                <a:latin typeface="Garamond" pitchFamily="18" charset="0"/>
              </a:rPr>
              <a:t>3</a:t>
            </a:r>
            <a:r>
              <a:rPr lang="en-US" sz="2400">
                <a:latin typeface="Gill Sans MT" pitchFamily="34" charset="0"/>
              </a:rPr>
              <a:t> </a:t>
            </a:r>
            <a:r>
              <a:rPr lang="en-US" sz="2400">
                <a:latin typeface="Garamond" pitchFamily="18" charset="0"/>
              </a:rPr>
              <a:t>= {a, b, …, z, #}</a:t>
            </a:r>
            <a:endParaRPr lang="en-US" sz="2400">
              <a:latin typeface="Garamond" pitchFamily="18" charset="0"/>
            </a:endParaRPr>
          </a:p>
          <a:p>
            <a:pPr>
              <a:spcBef>
                <a:spcPct val="20000"/>
              </a:spcBef>
            </a:pPr>
            <a:r>
              <a:rPr lang="en-US" sz="2400">
                <a:latin typeface="Garamond" pitchFamily="18" charset="0"/>
              </a:rPr>
              <a:t>))()(() </a:t>
            </a:r>
            <a:r>
              <a:rPr lang="en-US" sz="2400">
                <a:latin typeface="Gill Sans MT" pitchFamily="34" charset="0"/>
              </a:rPr>
              <a:t>is a string over </a:t>
            </a:r>
            <a:r>
              <a:rPr lang="en-US" sz="2400">
                <a:latin typeface="Symbol" panose="05050102010706020507" pitchFamily="18" charset="2"/>
              </a:rPr>
              <a:t>S</a:t>
            </a:r>
            <a:r>
              <a:rPr lang="en-US" sz="2400" baseline="-25000">
                <a:latin typeface="Garamond" pitchFamily="18" charset="0"/>
              </a:rPr>
              <a:t>4</a:t>
            </a:r>
            <a:r>
              <a:rPr lang="en-US" sz="2400">
                <a:latin typeface="Garamond" pitchFamily="18" charset="0"/>
              </a:rPr>
              <a:t> = {</a:t>
            </a:r>
            <a:r>
              <a:rPr lang="en-US" sz="2400">
                <a:latin typeface="Courier New" panose="02070309020205020404" pitchFamily="49" charset="0"/>
              </a:rPr>
              <a:t>(</a:t>
            </a:r>
            <a:r>
              <a:rPr lang="en-US" sz="2400">
                <a:latin typeface="Garamond" pitchFamily="18" charset="0"/>
              </a:rPr>
              <a:t>, </a:t>
            </a:r>
            <a:r>
              <a:rPr lang="en-US" sz="2400">
                <a:latin typeface="Courier New" panose="02070309020205020404" pitchFamily="49" charset="0"/>
              </a:rPr>
              <a:t>)</a:t>
            </a:r>
            <a:r>
              <a:rPr lang="en-US" sz="2400">
                <a:latin typeface="Garamond" pitchFamily="18" charset="0"/>
              </a:rPr>
              <a:t>}</a:t>
            </a:r>
            <a:endParaRPr lang="en-US" sz="2400">
              <a:latin typeface="Gill Sans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Languages</a:t>
            </a:r>
            <a:endParaRPr lang="en-US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133600"/>
            <a:ext cx="8353425" cy="1008063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Languages can be used to describe problems with “yes/no” answers, for example:</a:t>
            </a:r>
            <a:endParaRPr lang="en-US" smtClean="0"/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1062038" y="1347788"/>
            <a:ext cx="7181850" cy="5191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2800">
                <a:latin typeface="Gill Sans MT" pitchFamily="34" charset="0"/>
              </a:rPr>
              <a:t>A </a:t>
            </a:r>
            <a:r>
              <a:rPr lang="en-US" sz="2800">
                <a:solidFill>
                  <a:schemeClr val="accent2"/>
                </a:solidFill>
                <a:latin typeface="Gill Sans MT" pitchFamily="34" charset="0"/>
              </a:rPr>
              <a:t>language </a:t>
            </a:r>
            <a:r>
              <a:rPr lang="en-US" sz="2800">
                <a:latin typeface="Gill Sans MT" pitchFamily="34" charset="0"/>
              </a:rPr>
              <a:t>is a set of strings over an alphabet.</a:t>
            </a:r>
            <a:endParaRPr lang="en-US" sz="2800">
              <a:latin typeface="Gill Sans MT" pitchFamily="34" charset="0"/>
            </a:endParaRP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609600" y="3221038"/>
            <a:ext cx="8382000" cy="32685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i="1" dirty="0">
                <a:latin typeface="Garamond" pitchFamily="18" charset="0"/>
              </a:rPr>
              <a:t>L</a:t>
            </a:r>
            <a:r>
              <a:rPr lang="en-US" sz="2400" baseline="-25000" dirty="0">
                <a:latin typeface="Garamond" pitchFamily="18" charset="0"/>
              </a:rPr>
              <a:t>1</a:t>
            </a:r>
            <a:r>
              <a:rPr lang="en-US" sz="2400" dirty="0">
                <a:latin typeface="Garamond" pitchFamily="18" charset="0"/>
              </a:rPr>
              <a:t> = 	</a:t>
            </a:r>
            <a:r>
              <a:rPr lang="en-US" sz="2400" dirty="0">
                <a:latin typeface="Gill Sans MT" pitchFamily="34" charset="0"/>
              </a:rPr>
              <a:t>The set of all strings over </a:t>
            </a:r>
            <a:r>
              <a:rPr lang="en-US" sz="2400" dirty="0">
                <a:latin typeface="Symbol" panose="05050102010706020507" pitchFamily="18" charset="2"/>
              </a:rPr>
              <a:t>S</a:t>
            </a:r>
            <a:r>
              <a:rPr lang="en-US" sz="2400" baseline="-25000" dirty="0">
                <a:latin typeface="Garamond" pitchFamily="18" charset="0"/>
              </a:rPr>
              <a:t>1</a:t>
            </a:r>
            <a:r>
              <a:rPr lang="en-US" sz="2400" dirty="0">
                <a:latin typeface="Gill Sans MT" pitchFamily="34" charset="0"/>
              </a:rPr>
              <a:t> that contain</a:t>
            </a:r>
            <a:br>
              <a:rPr lang="en-US" sz="2400" dirty="0">
                <a:latin typeface="Gill Sans MT" pitchFamily="34" charset="0"/>
              </a:rPr>
            </a:br>
            <a:r>
              <a:rPr lang="en-US" sz="2400" dirty="0">
                <a:latin typeface="Gill Sans MT" pitchFamily="34" charset="0"/>
              </a:rPr>
              <a:t>	the substring </a:t>
            </a:r>
            <a:r>
              <a:rPr lang="en-US" sz="2400" dirty="0" smtClean="0">
                <a:latin typeface="Garamond" pitchFamily="18" charset="0"/>
              </a:rPr>
              <a:t>“mount”</a:t>
            </a:r>
            <a:endParaRPr lang="en-US" sz="2400" dirty="0">
              <a:latin typeface="Garamond" pitchFamily="18" charset="0"/>
            </a:endParaRPr>
          </a:p>
          <a:p>
            <a:pPr>
              <a:spcBef>
                <a:spcPct val="20000"/>
              </a:spcBef>
            </a:pPr>
            <a:r>
              <a:rPr lang="en-US" sz="2400" i="1" dirty="0">
                <a:latin typeface="Garamond" pitchFamily="18" charset="0"/>
              </a:rPr>
              <a:t>L</a:t>
            </a:r>
            <a:r>
              <a:rPr lang="en-US" sz="2400" baseline="-25000" dirty="0">
                <a:latin typeface="Garamond" pitchFamily="18" charset="0"/>
              </a:rPr>
              <a:t>2</a:t>
            </a:r>
            <a:r>
              <a:rPr lang="en-US" sz="2400" dirty="0">
                <a:latin typeface="Garamond" pitchFamily="18" charset="0"/>
              </a:rPr>
              <a:t> = 	</a:t>
            </a:r>
            <a:r>
              <a:rPr lang="en-US" sz="2400" dirty="0">
                <a:latin typeface="Gill Sans MT" pitchFamily="34" charset="0"/>
              </a:rPr>
              <a:t>The set of all strings over </a:t>
            </a:r>
            <a:r>
              <a:rPr lang="en-US" sz="2400" dirty="0">
                <a:latin typeface="Symbol" panose="05050102010706020507" pitchFamily="18" charset="2"/>
              </a:rPr>
              <a:t>S</a:t>
            </a:r>
            <a:r>
              <a:rPr lang="en-US" sz="2400" baseline="-25000" dirty="0">
                <a:latin typeface="Garamond" pitchFamily="18" charset="0"/>
              </a:rPr>
              <a:t>2</a:t>
            </a:r>
            <a:r>
              <a:rPr lang="en-US" sz="2400" dirty="0">
                <a:latin typeface="Gill Sans MT" pitchFamily="34" charset="0"/>
              </a:rPr>
              <a:t> that are divisible by 7</a:t>
            </a:r>
            <a:br>
              <a:rPr lang="en-US" sz="2400" dirty="0">
                <a:latin typeface="Gill Sans MT" pitchFamily="34" charset="0"/>
              </a:rPr>
            </a:br>
            <a:r>
              <a:rPr lang="en-US" sz="2400" dirty="0">
                <a:latin typeface="Gill Sans MT" pitchFamily="34" charset="0"/>
              </a:rPr>
              <a:t>    </a:t>
            </a:r>
            <a:r>
              <a:rPr lang="en-US" sz="2400" dirty="0">
                <a:latin typeface="Garamond" pitchFamily="18" charset="0"/>
              </a:rPr>
              <a:t> =	{7, 14, 21, …}</a:t>
            </a:r>
            <a:endParaRPr lang="en-US" sz="2400" dirty="0">
              <a:latin typeface="Garamond" pitchFamily="18" charset="0"/>
            </a:endParaRPr>
          </a:p>
          <a:p>
            <a:pPr>
              <a:spcBef>
                <a:spcPct val="20000"/>
              </a:spcBef>
            </a:pPr>
            <a:r>
              <a:rPr lang="en-US" sz="2400" i="1" dirty="0">
                <a:latin typeface="Garamond" pitchFamily="18" charset="0"/>
              </a:rPr>
              <a:t>L</a:t>
            </a:r>
            <a:r>
              <a:rPr lang="en-US" sz="2400" baseline="-25000" dirty="0">
                <a:latin typeface="Garamond" pitchFamily="18" charset="0"/>
              </a:rPr>
              <a:t>3</a:t>
            </a:r>
            <a:r>
              <a:rPr lang="en-US" sz="2400" dirty="0">
                <a:latin typeface="Garamond" pitchFamily="18" charset="0"/>
              </a:rPr>
              <a:t> = 	</a:t>
            </a:r>
            <a:r>
              <a:rPr lang="en-US" sz="2400" dirty="0">
                <a:latin typeface="Gill Sans MT" pitchFamily="34" charset="0"/>
              </a:rPr>
              <a:t>The set of all strings of the form </a:t>
            </a:r>
            <a:r>
              <a:rPr lang="en-US" sz="2400" dirty="0" err="1">
                <a:latin typeface="Garamond" pitchFamily="18" charset="0"/>
              </a:rPr>
              <a:t>s#s</a:t>
            </a:r>
            <a:r>
              <a:rPr lang="en-US" sz="2400" dirty="0">
                <a:latin typeface="Gill Sans MT" pitchFamily="34" charset="0"/>
              </a:rPr>
              <a:t> where s is any</a:t>
            </a:r>
            <a:br>
              <a:rPr lang="en-US" sz="2400" dirty="0">
                <a:latin typeface="Gill Sans MT" pitchFamily="34" charset="0"/>
              </a:rPr>
            </a:br>
            <a:r>
              <a:rPr lang="en-US" sz="2400" dirty="0">
                <a:latin typeface="Gill Sans MT" pitchFamily="34" charset="0"/>
              </a:rPr>
              <a:t>	string over </a:t>
            </a:r>
            <a:r>
              <a:rPr lang="en-US" sz="2400" dirty="0">
                <a:latin typeface="Garamond" pitchFamily="18" charset="0"/>
              </a:rPr>
              <a:t>{a, b, …, z}</a:t>
            </a:r>
            <a:endParaRPr lang="en-US" sz="2400" dirty="0">
              <a:latin typeface="Garamond" pitchFamily="18" charset="0"/>
            </a:endParaRPr>
          </a:p>
          <a:p>
            <a:pPr>
              <a:spcBef>
                <a:spcPct val="20000"/>
              </a:spcBef>
            </a:pPr>
            <a:r>
              <a:rPr lang="en-US" sz="2400" i="1" dirty="0">
                <a:latin typeface="Garamond" pitchFamily="18" charset="0"/>
              </a:rPr>
              <a:t>L</a:t>
            </a:r>
            <a:r>
              <a:rPr lang="en-US" sz="2400" baseline="-25000" dirty="0">
                <a:latin typeface="Garamond" pitchFamily="18" charset="0"/>
              </a:rPr>
              <a:t>4</a:t>
            </a:r>
            <a:r>
              <a:rPr lang="en-US" sz="2400" dirty="0">
                <a:latin typeface="Garamond" pitchFamily="18" charset="0"/>
              </a:rPr>
              <a:t> = 	</a:t>
            </a:r>
            <a:r>
              <a:rPr lang="en-US" sz="2400" dirty="0">
                <a:latin typeface="Gill Sans MT" pitchFamily="34" charset="0"/>
              </a:rPr>
              <a:t>The set of all strings over </a:t>
            </a:r>
            <a:r>
              <a:rPr lang="en-US" sz="2400" dirty="0">
                <a:latin typeface="Symbol" panose="05050102010706020507" pitchFamily="18" charset="2"/>
              </a:rPr>
              <a:t>S</a:t>
            </a:r>
            <a:r>
              <a:rPr lang="en-US" sz="2400" baseline="-25000" dirty="0">
                <a:latin typeface="Garamond" pitchFamily="18" charset="0"/>
              </a:rPr>
              <a:t>4 </a:t>
            </a:r>
            <a:r>
              <a:rPr lang="en-US" sz="2400" dirty="0">
                <a:latin typeface="Gill Sans MT" pitchFamily="34" charset="0"/>
              </a:rPr>
              <a:t>where every </a:t>
            </a:r>
            <a:r>
              <a:rPr lang="en-US" sz="2400" dirty="0">
                <a:latin typeface="Courier New" panose="02070309020205020404" pitchFamily="49" charset="0"/>
              </a:rPr>
              <a:t>(</a:t>
            </a:r>
            <a:r>
              <a:rPr lang="en-US" sz="2400" dirty="0">
                <a:latin typeface="Gill Sans MT" pitchFamily="34" charset="0"/>
              </a:rPr>
              <a:t> can be</a:t>
            </a:r>
            <a:br>
              <a:rPr lang="en-US" sz="2400" dirty="0">
                <a:latin typeface="Gill Sans MT" pitchFamily="34" charset="0"/>
              </a:rPr>
            </a:br>
            <a:r>
              <a:rPr lang="en-US" sz="2400" dirty="0">
                <a:latin typeface="Gill Sans MT" pitchFamily="34" charset="0"/>
              </a:rPr>
              <a:t>	matched with a subsequent </a:t>
            </a:r>
            <a:r>
              <a:rPr lang="en-US" sz="2400" dirty="0">
                <a:latin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468313" y="2882900"/>
            <a:ext cx="8207375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400">
                <a:latin typeface="Gill Sans MT" pitchFamily="34" charset="0"/>
              </a:rPr>
              <a:t>Finite Automata</a:t>
            </a:r>
            <a:endParaRPr lang="en-US" sz="4400">
              <a:latin typeface="Gill Sans MT" pitchFamily="34" charset="0"/>
            </a:endParaRPr>
          </a:p>
        </p:txBody>
      </p:sp>
      <p:sp>
        <p:nvSpPr>
          <p:cNvPr id="20483" name="Line 5"/>
          <p:cNvSpPr>
            <a:spLocks noChangeShapeType="1"/>
          </p:cNvSpPr>
          <p:nvPr/>
        </p:nvSpPr>
        <p:spPr bwMode="auto">
          <a:xfrm>
            <a:off x="395288" y="5949950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of a finite automaton</a:t>
            </a:r>
            <a:endParaRPr lang="en-US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3068638"/>
            <a:ext cx="8353425" cy="3313112"/>
          </a:xfrm>
        </p:spPr>
        <p:txBody>
          <a:bodyPr>
            <a:normAutofit fontScale="92500"/>
          </a:bodyPr>
          <a:lstStyle/>
          <a:p>
            <a:r>
              <a:rPr lang="en-US" smtClean="0"/>
              <a:t>There are </a:t>
            </a:r>
            <a:r>
              <a:rPr lang="en-US" smtClean="0">
                <a:solidFill>
                  <a:schemeClr val="accent2"/>
                </a:solidFill>
              </a:rPr>
              <a:t>states</a:t>
            </a:r>
            <a:r>
              <a:rPr lang="en-US" smtClean="0"/>
              <a:t> </a:t>
            </a:r>
            <a:r>
              <a:rPr lang="en-US" smtClean="0">
                <a:latin typeface="Garamond" pitchFamily="18" charset="0"/>
              </a:rPr>
              <a:t>off</a:t>
            </a:r>
            <a:r>
              <a:rPr lang="en-US" smtClean="0"/>
              <a:t> and </a:t>
            </a:r>
            <a:r>
              <a:rPr lang="en-US" smtClean="0">
                <a:latin typeface="Garamond" pitchFamily="18" charset="0"/>
              </a:rPr>
              <a:t>on</a:t>
            </a:r>
            <a:r>
              <a:rPr lang="en-US" smtClean="0"/>
              <a:t>, the automaton </a:t>
            </a:r>
            <a:r>
              <a:rPr lang="en-US" smtClean="0">
                <a:solidFill>
                  <a:schemeClr val="accent2"/>
                </a:solidFill>
              </a:rPr>
              <a:t>starts</a:t>
            </a:r>
            <a:r>
              <a:rPr lang="en-US" smtClean="0"/>
              <a:t> in </a:t>
            </a:r>
            <a:r>
              <a:rPr lang="en-US" smtClean="0">
                <a:latin typeface="Garamond" pitchFamily="18" charset="0"/>
              </a:rPr>
              <a:t>off</a:t>
            </a:r>
            <a:r>
              <a:rPr lang="en-US" smtClean="0"/>
              <a:t> and tries to reach the </a:t>
            </a:r>
            <a:r>
              <a:rPr lang="en-US" smtClean="0">
                <a:solidFill>
                  <a:schemeClr val="accent2"/>
                </a:solidFill>
              </a:rPr>
              <a:t>“good state”</a:t>
            </a:r>
            <a:r>
              <a:rPr lang="en-US" smtClean="0"/>
              <a:t> </a:t>
            </a:r>
            <a:r>
              <a:rPr lang="en-US" smtClean="0">
                <a:latin typeface="Garamond" pitchFamily="18" charset="0"/>
              </a:rPr>
              <a:t>on</a:t>
            </a:r>
            <a:endParaRPr lang="en-US" smtClean="0">
              <a:latin typeface="Garamond" pitchFamily="18" charset="0"/>
            </a:endParaRPr>
          </a:p>
          <a:p>
            <a:r>
              <a:rPr lang="en-US" smtClean="0"/>
              <a:t>What sequences of </a:t>
            </a:r>
            <a:r>
              <a:rPr lang="en-US" i="1" smtClean="0">
                <a:latin typeface="Garamond" pitchFamily="18" charset="0"/>
              </a:rPr>
              <a:t>f</a:t>
            </a:r>
            <a:r>
              <a:rPr lang="en-US" smtClean="0"/>
              <a:t>s lead to the good state?</a:t>
            </a:r>
            <a:endParaRPr lang="en-US" smtClean="0"/>
          </a:p>
          <a:p>
            <a:r>
              <a:rPr lang="en-US" smtClean="0"/>
              <a:t>Answer: </a:t>
            </a:r>
            <a:r>
              <a:rPr lang="en-US" smtClean="0">
                <a:latin typeface="Garamond" pitchFamily="18" charset="0"/>
              </a:rPr>
              <a:t>{</a:t>
            </a:r>
            <a:r>
              <a:rPr lang="en-US" i="1" smtClean="0">
                <a:latin typeface="Garamond" pitchFamily="18" charset="0"/>
              </a:rPr>
              <a:t>f</a:t>
            </a:r>
            <a:r>
              <a:rPr lang="en-US" smtClean="0">
                <a:latin typeface="Garamond" pitchFamily="18" charset="0"/>
              </a:rPr>
              <a:t>, </a:t>
            </a:r>
            <a:r>
              <a:rPr lang="en-US" i="1" smtClean="0">
                <a:latin typeface="Garamond" pitchFamily="18" charset="0"/>
              </a:rPr>
              <a:t>fff</a:t>
            </a:r>
            <a:r>
              <a:rPr lang="en-US" smtClean="0">
                <a:latin typeface="Garamond" pitchFamily="18" charset="0"/>
              </a:rPr>
              <a:t>, </a:t>
            </a:r>
            <a:r>
              <a:rPr lang="en-US" i="1" smtClean="0">
                <a:latin typeface="Garamond" pitchFamily="18" charset="0"/>
              </a:rPr>
              <a:t>fffff</a:t>
            </a:r>
            <a:r>
              <a:rPr lang="en-US" smtClean="0">
                <a:latin typeface="Garamond" pitchFamily="18" charset="0"/>
              </a:rPr>
              <a:t>, …} = {</a:t>
            </a:r>
            <a:r>
              <a:rPr lang="en-US" i="1" smtClean="0">
                <a:latin typeface="Garamond" pitchFamily="18" charset="0"/>
              </a:rPr>
              <a:t>f </a:t>
            </a:r>
            <a:r>
              <a:rPr lang="en-US" i="1" baseline="30000" smtClean="0">
                <a:latin typeface="Garamond" pitchFamily="18" charset="0"/>
              </a:rPr>
              <a:t>n</a:t>
            </a:r>
            <a:r>
              <a:rPr lang="en-US" smtClean="0">
                <a:latin typeface="Garamond" pitchFamily="18" charset="0"/>
              </a:rPr>
              <a:t>: </a:t>
            </a:r>
            <a:r>
              <a:rPr lang="en-US" i="1" smtClean="0">
                <a:latin typeface="Garamond" pitchFamily="18" charset="0"/>
              </a:rPr>
              <a:t>n</a:t>
            </a:r>
            <a:r>
              <a:rPr lang="en-US" smtClean="0">
                <a:latin typeface="Garamond" pitchFamily="18" charset="0"/>
              </a:rPr>
              <a:t> </a:t>
            </a:r>
            <a:r>
              <a:rPr lang="en-US" smtClean="0"/>
              <a:t>is odd</a:t>
            </a:r>
            <a:r>
              <a:rPr lang="en-US" smtClean="0">
                <a:latin typeface="Garamond" pitchFamily="18" charset="0"/>
              </a:rPr>
              <a:t>}</a:t>
            </a:r>
            <a:endParaRPr lang="en-US" smtClean="0">
              <a:latin typeface="Garamond" pitchFamily="18" charset="0"/>
            </a:endParaRPr>
          </a:p>
          <a:p>
            <a:r>
              <a:rPr lang="en-US" smtClean="0"/>
              <a:t>This is an </a:t>
            </a:r>
            <a:r>
              <a:rPr lang="en-US" smtClean="0">
                <a:solidFill>
                  <a:schemeClr val="accent2"/>
                </a:solidFill>
              </a:rPr>
              <a:t>example</a:t>
            </a:r>
            <a:r>
              <a:rPr lang="en-US" smtClean="0"/>
              <a:t> of a deterministic finite automaton over alphabet </a:t>
            </a:r>
            <a:r>
              <a:rPr lang="en-US" smtClean="0">
                <a:latin typeface="Garamond" pitchFamily="18" charset="0"/>
              </a:rPr>
              <a:t>{</a:t>
            </a:r>
            <a:r>
              <a:rPr lang="en-US" i="1" smtClean="0">
                <a:latin typeface="Garamond" pitchFamily="18" charset="0"/>
              </a:rPr>
              <a:t>f</a:t>
            </a:r>
            <a:r>
              <a:rPr lang="en-US" smtClean="0">
                <a:latin typeface="Garamond" pitchFamily="18" charset="0"/>
              </a:rPr>
              <a:t>}</a:t>
            </a:r>
            <a:endParaRPr lang="en-US" smtClean="0">
              <a:latin typeface="Garamond" pitchFamily="18" charset="0"/>
            </a:endParaRPr>
          </a:p>
        </p:txBody>
      </p:sp>
      <p:sp>
        <p:nvSpPr>
          <p:cNvPr id="21508" name="Oval 4"/>
          <p:cNvSpPr>
            <a:spLocks noChangeArrowheads="1"/>
          </p:cNvSpPr>
          <p:nvPr/>
        </p:nvSpPr>
        <p:spPr bwMode="auto">
          <a:xfrm>
            <a:off x="2865438" y="1870075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09" name="Oval 5"/>
          <p:cNvSpPr>
            <a:spLocks noChangeArrowheads="1"/>
          </p:cNvSpPr>
          <p:nvPr/>
        </p:nvSpPr>
        <p:spPr bwMode="auto">
          <a:xfrm>
            <a:off x="4618038" y="1793875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Freeform 6"/>
          <p:cNvSpPr/>
          <p:nvPr/>
        </p:nvSpPr>
        <p:spPr bwMode="auto">
          <a:xfrm>
            <a:off x="3398838" y="1844675"/>
            <a:ext cx="1295400" cy="101600"/>
          </a:xfrm>
          <a:custGeom>
            <a:avLst/>
            <a:gdLst>
              <a:gd name="T0" fmla="*/ 0 w 816"/>
              <a:gd name="T1" fmla="*/ 200 h 200"/>
              <a:gd name="T2" fmla="*/ 384 w 816"/>
              <a:gd name="T3" fmla="*/ 8 h 200"/>
              <a:gd name="T4" fmla="*/ 816 w 816"/>
              <a:gd name="T5" fmla="*/ 152 h 200"/>
              <a:gd name="T6" fmla="*/ 0 60000 65536"/>
              <a:gd name="T7" fmla="*/ 0 60000 65536"/>
              <a:gd name="T8" fmla="*/ 0 60000 65536"/>
              <a:gd name="T9" fmla="*/ 0 w 816"/>
              <a:gd name="T10" fmla="*/ 0 h 200"/>
              <a:gd name="T11" fmla="*/ 816 w 816"/>
              <a:gd name="T12" fmla="*/ 200 h 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6" h="200">
                <a:moveTo>
                  <a:pt x="0" y="200"/>
                </a:moveTo>
                <a:cubicBezTo>
                  <a:pt x="124" y="108"/>
                  <a:pt x="248" y="16"/>
                  <a:pt x="384" y="8"/>
                </a:cubicBezTo>
                <a:cubicBezTo>
                  <a:pt x="520" y="0"/>
                  <a:pt x="668" y="76"/>
                  <a:pt x="816" y="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11" name="Freeform 7"/>
          <p:cNvSpPr/>
          <p:nvPr/>
        </p:nvSpPr>
        <p:spPr bwMode="auto">
          <a:xfrm flipV="1">
            <a:off x="3475038" y="2314575"/>
            <a:ext cx="1295400" cy="177800"/>
          </a:xfrm>
          <a:custGeom>
            <a:avLst/>
            <a:gdLst>
              <a:gd name="T0" fmla="*/ 0 w 816"/>
              <a:gd name="T1" fmla="*/ 200 h 200"/>
              <a:gd name="T2" fmla="*/ 384 w 816"/>
              <a:gd name="T3" fmla="*/ 8 h 200"/>
              <a:gd name="T4" fmla="*/ 816 w 816"/>
              <a:gd name="T5" fmla="*/ 152 h 200"/>
              <a:gd name="T6" fmla="*/ 0 60000 65536"/>
              <a:gd name="T7" fmla="*/ 0 60000 65536"/>
              <a:gd name="T8" fmla="*/ 0 60000 65536"/>
              <a:gd name="T9" fmla="*/ 0 w 816"/>
              <a:gd name="T10" fmla="*/ 0 h 200"/>
              <a:gd name="T11" fmla="*/ 816 w 816"/>
              <a:gd name="T12" fmla="*/ 200 h 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6" h="200">
                <a:moveTo>
                  <a:pt x="0" y="200"/>
                </a:moveTo>
                <a:cubicBezTo>
                  <a:pt x="124" y="108"/>
                  <a:pt x="248" y="16"/>
                  <a:pt x="384" y="8"/>
                </a:cubicBezTo>
                <a:cubicBezTo>
                  <a:pt x="520" y="0"/>
                  <a:pt x="668" y="76"/>
                  <a:pt x="816" y="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>
            <a:off x="2484438" y="217487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2952750" y="1989138"/>
            <a:ext cx="446088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pitchFamily="18" charset="0"/>
                <a:ea typeface="PMingLiU" pitchFamily="18" charset="-120"/>
              </a:rPr>
              <a:t>off</a:t>
            </a:r>
            <a:endParaRPr lang="en-US" altLang="zh-TW">
              <a:latin typeface="Garamond" pitchFamily="18" charset="0"/>
              <a:ea typeface="PMingLiU" pitchFamily="18" charset="-120"/>
            </a:endParaRPr>
          </a:p>
        </p:txBody>
      </p:sp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4711700" y="1916113"/>
            <a:ext cx="415925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pitchFamily="18" charset="0"/>
                <a:ea typeface="PMingLiU" pitchFamily="18" charset="-120"/>
              </a:rPr>
              <a:t>on</a:t>
            </a:r>
            <a:endParaRPr lang="en-US" altLang="zh-TW">
              <a:latin typeface="Garamond" pitchFamily="18" charset="0"/>
              <a:ea typeface="PMingLiU" pitchFamily="18" charset="-120"/>
            </a:endParaRPr>
          </a:p>
        </p:txBody>
      </p:sp>
      <p:sp>
        <p:nvSpPr>
          <p:cNvPr id="21515" name="Text Box 12"/>
          <p:cNvSpPr txBox="1">
            <a:spLocks noChangeArrowheads="1"/>
          </p:cNvSpPr>
          <p:nvPr/>
        </p:nvSpPr>
        <p:spPr bwMode="auto">
          <a:xfrm>
            <a:off x="3956050" y="1477963"/>
            <a:ext cx="23495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TW" i="1">
                <a:latin typeface="Garamond" pitchFamily="18" charset="0"/>
                <a:ea typeface="PMingLiU" pitchFamily="18" charset="-120"/>
              </a:rPr>
              <a:t>f</a:t>
            </a:r>
            <a:endParaRPr lang="en-US" altLang="zh-TW" i="1">
              <a:latin typeface="Garamond" pitchFamily="18" charset="0"/>
              <a:ea typeface="PMingLiU" pitchFamily="18" charset="-120"/>
            </a:endParaRPr>
          </a:p>
        </p:txBody>
      </p:sp>
      <p:sp>
        <p:nvSpPr>
          <p:cNvPr id="21516" name="Text Box 13"/>
          <p:cNvSpPr txBox="1">
            <a:spLocks noChangeArrowheads="1"/>
          </p:cNvSpPr>
          <p:nvPr/>
        </p:nvSpPr>
        <p:spPr bwMode="auto">
          <a:xfrm>
            <a:off x="3940175" y="2490788"/>
            <a:ext cx="23495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TW" i="1">
                <a:latin typeface="Garamond" pitchFamily="18" charset="0"/>
                <a:ea typeface="PMingLiU" pitchFamily="18" charset="-120"/>
              </a:rPr>
              <a:t>f</a:t>
            </a:r>
            <a:endParaRPr lang="en-US" altLang="zh-TW" i="1">
              <a:latin typeface="Garamond" pitchFamily="18" charset="0"/>
              <a:ea typeface="PMingLiU" pitchFamily="18" charset="-120"/>
            </a:endParaRPr>
          </a:p>
        </p:txBody>
      </p:sp>
      <p:sp>
        <p:nvSpPr>
          <p:cNvPr id="21517" name="Oval 14"/>
          <p:cNvSpPr>
            <a:spLocks noChangeArrowheads="1"/>
          </p:cNvSpPr>
          <p:nvPr/>
        </p:nvSpPr>
        <p:spPr bwMode="auto">
          <a:xfrm>
            <a:off x="4675188" y="1844675"/>
            <a:ext cx="504825" cy="5048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PMingLiU" pitchFamily="18" charset="-120"/>
              </a:rPr>
              <a:t>What is automata theory 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Automata theory is the study of </a:t>
            </a:r>
            <a:r>
              <a:rPr lang="en-US" dirty="0" smtClean="0">
                <a:solidFill>
                  <a:schemeClr val="accent2"/>
                </a:solidFill>
              </a:rPr>
              <a:t>abstract computational devices</a:t>
            </a:r>
            <a:endParaRPr lang="en-US" dirty="0" smtClean="0">
              <a:solidFill>
                <a:schemeClr val="accent2"/>
              </a:solidFill>
            </a:endParaRPr>
          </a:p>
          <a:p>
            <a:r>
              <a:rPr lang="en-US" dirty="0" smtClean="0"/>
              <a:t>Abstract devices are (simplified) models of real computations </a:t>
            </a:r>
            <a:endParaRPr lang="en-US" dirty="0" smtClean="0"/>
          </a:p>
          <a:p>
            <a:r>
              <a:rPr lang="en-US" dirty="0" smtClean="0"/>
              <a:t>Computations happen everywhere: On your laptop, on your cell phone, in nature, …</a:t>
            </a:r>
            <a:endParaRPr lang="en-US" dirty="0" smtClean="0"/>
          </a:p>
          <a:p>
            <a:r>
              <a:rPr lang="en-US" dirty="0" smtClean="0"/>
              <a:t>Why do we need abstract models?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An Automata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86800" cy="49530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An automaton is defined as a System where energy, materials and information are transformed , transmitted and used for performing some function without direct participation of man. Examples are automatic machines, automatic packing machines, and automatic photo printing machines. </a:t>
            </a:r>
            <a:endParaRPr lang="en-US" dirty="0" smtClean="0"/>
          </a:p>
          <a:p>
            <a:pPr algn="just"/>
            <a:r>
              <a:rPr lang="en-US" dirty="0" smtClean="0"/>
              <a:t>In computer science the term “automaton” means “discrete automaton” and is defined in more abstract way as follows: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0"/>
            <a:ext cx="8991600" cy="6858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Its Characteristics are:</a:t>
            </a:r>
            <a:endParaRPr lang="en-US" sz="2400" dirty="0" smtClean="0"/>
          </a:p>
          <a:p>
            <a:pPr marL="514350" indent="-514350">
              <a:buAutoNum type="arabicPeriod"/>
            </a:pPr>
            <a:r>
              <a:rPr lang="en-US" sz="2400" dirty="0" smtClean="0"/>
              <a:t>Input (I1, I2, I3, I4,…., In) finite numbers of fixed value from the Input Alphabet ∑</a:t>
            </a:r>
            <a:endParaRPr lang="en-US" sz="2400" dirty="0" smtClean="0"/>
          </a:p>
          <a:p>
            <a:pPr marL="514350" indent="-514350">
              <a:buAutoNum type="arabicPeriod"/>
            </a:pPr>
            <a:r>
              <a:rPr lang="en-US" sz="2400" dirty="0" smtClean="0"/>
              <a:t> output (O1, O2, O3, …, On) Finite number of fixed value form Output O.</a:t>
            </a:r>
            <a:endParaRPr lang="en-US" sz="2400" dirty="0" smtClean="0"/>
          </a:p>
          <a:p>
            <a:pPr marL="514350" indent="-514350">
              <a:buAutoNum type="arabicPeriod"/>
            </a:pPr>
            <a:r>
              <a:rPr lang="en-US" sz="2400" dirty="0" smtClean="0"/>
              <a:t>State: at any instance of time the automaton can be in one of the states q1, q2,…., qn.</a:t>
            </a:r>
            <a:endParaRPr lang="en-US" sz="2400" dirty="0" smtClean="0"/>
          </a:p>
          <a:p>
            <a:pPr marL="514350" indent="-514350">
              <a:buAutoNum type="arabicPeriod"/>
            </a:pPr>
            <a:r>
              <a:rPr lang="en-US" sz="2400" dirty="0" smtClean="0"/>
              <a:t>State relation: the next state of an automaton at any instance of time is determined by the present state and the present input.</a:t>
            </a:r>
            <a:endParaRPr lang="en-US" sz="2400" dirty="0" smtClean="0"/>
          </a:p>
          <a:p>
            <a:pPr marL="514350" indent="-514350">
              <a:buAutoNum type="arabicPeriod"/>
            </a:pPr>
            <a:r>
              <a:rPr lang="en-US" sz="2400" dirty="0" smtClean="0"/>
              <a:t>Output relation </a:t>
            </a:r>
            <a:endParaRPr lang="en-US" sz="24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00400" y="762000"/>
            <a:ext cx="20574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981200" y="9906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981200" y="13716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981200" y="19812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981200" y="25146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52600" y="838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52600" y="1230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52600" y="18288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52600" y="2362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I4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257800" y="9144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257800" y="12192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257800" y="19050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257800" y="24384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72200" y="685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2484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48400" y="1752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248400" y="2209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505200" y="9906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Automaton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352800" y="19812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q1, q2, q3, …, q4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PMingLiU" pitchFamily="18" charset="-120"/>
              </a:rPr>
              <a:t>Description of a finite automata</a:t>
            </a:r>
            <a:endParaRPr lang="en-US" altLang="zh-TW" dirty="0" smtClean="0">
              <a:ea typeface="PMingLiU" pitchFamily="18" charset="-120"/>
            </a:endParaRPr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Analytically, a </a:t>
            </a:r>
            <a:r>
              <a:rPr lang="en-US" dirty="0" smtClean="0">
                <a:solidFill>
                  <a:schemeClr val="accent2"/>
                </a:solidFill>
              </a:rPr>
              <a:t> finite automaton</a:t>
            </a:r>
            <a:r>
              <a:rPr lang="en-US" dirty="0" smtClean="0"/>
              <a:t> (FA)  can be represented by 5-tuple </a:t>
            </a:r>
            <a:r>
              <a:rPr lang="en-US" dirty="0" smtClean="0">
                <a:latin typeface="Garamond" pitchFamily="18" charset="0"/>
              </a:rPr>
              <a:t>(</a:t>
            </a:r>
            <a:r>
              <a:rPr lang="en-US" i="1" dirty="0" smtClean="0">
                <a:latin typeface="Garamond" pitchFamily="18" charset="0"/>
              </a:rPr>
              <a:t>Q</a:t>
            </a:r>
            <a:r>
              <a:rPr lang="en-US" dirty="0" smtClean="0">
                <a:latin typeface="Garamond" pitchFamily="18" charset="0"/>
              </a:rPr>
              <a:t>, </a:t>
            </a:r>
            <a:r>
              <a:rPr lang="en-US" dirty="0" smtClean="0">
                <a:latin typeface="Symbol" panose="05050102010706020507" pitchFamily="18" charset="2"/>
              </a:rPr>
              <a:t>S</a:t>
            </a:r>
            <a:r>
              <a:rPr lang="en-US" dirty="0" smtClean="0">
                <a:latin typeface="Garamond" pitchFamily="18" charset="0"/>
              </a:rPr>
              <a:t>, </a:t>
            </a:r>
            <a:r>
              <a:rPr lang="en-US" dirty="0" smtClean="0">
                <a:latin typeface="Symbol" panose="05050102010706020507" pitchFamily="18" charset="2"/>
              </a:rPr>
              <a:t>d</a:t>
            </a:r>
            <a:r>
              <a:rPr lang="en-US" dirty="0" smtClean="0">
                <a:latin typeface="Garamond" pitchFamily="18" charset="0"/>
              </a:rPr>
              <a:t>, q</a:t>
            </a:r>
            <a:r>
              <a:rPr lang="en-US" baseline="-25000" dirty="0" smtClean="0">
                <a:latin typeface="Garamond" pitchFamily="18" charset="0"/>
              </a:rPr>
              <a:t>0</a:t>
            </a:r>
            <a:r>
              <a:rPr lang="en-US" dirty="0" smtClean="0">
                <a:latin typeface="Garamond" pitchFamily="18" charset="0"/>
              </a:rPr>
              <a:t>, </a:t>
            </a:r>
            <a:r>
              <a:rPr lang="en-US" i="1" dirty="0" smtClean="0">
                <a:latin typeface="Garamond" pitchFamily="18" charset="0"/>
              </a:rPr>
              <a:t>F</a:t>
            </a:r>
            <a:r>
              <a:rPr lang="en-US" dirty="0" smtClean="0">
                <a:latin typeface="Garamond" pitchFamily="18" charset="0"/>
              </a:rPr>
              <a:t>)</a:t>
            </a:r>
            <a:r>
              <a:rPr lang="en-US" dirty="0" smtClean="0"/>
              <a:t> where</a:t>
            </a:r>
            <a:endParaRPr lang="en-US" dirty="0" smtClean="0"/>
          </a:p>
          <a:p>
            <a:pPr lvl="1"/>
            <a:r>
              <a:rPr lang="en-US" i="1" dirty="0" smtClean="0">
                <a:latin typeface="Garamond" pitchFamily="18" charset="0"/>
              </a:rPr>
              <a:t> Q</a:t>
            </a:r>
            <a:r>
              <a:rPr lang="en-US" dirty="0" smtClean="0"/>
              <a:t> is a finite  nonempty set of </a:t>
            </a:r>
            <a:r>
              <a:rPr lang="en-US" dirty="0" smtClean="0">
                <a:solidFill>
                  <a:schemeClr val="accent2"/>
                </a:solidFill>
              </a:rPr>
              <a:t>states;</a:t>
            </a:r>
            <a:endParaRPr lang="en-US" dirty="0" smtClean="0">
              <a:solidFill>
                <a:schemeClr val="accent2"/>
              </a:solidFill>
            </a:endParaRPr>
          </a:p>
          <a:p>
            <a:pPr lvl="1"/>
            <a:r>
              <a:rPr lang="en-US" dirty="0" smtClean="0">
                <a:latin typeface="Garamond" pitchFamily="18" charset="0"/>
              </a:rPr>
              <a:t> </a:t>
            </a:r>
            <a:r>
              <a:rPr lang="en-US" dirty="0" smtClean="0">
                <a:latin typeface="Symbol" panose="05050102010706020507" pitchFamily="18" charset="2"/>
              </a:rPr>
              <a:t>S</a:t>
            </a:r>
            <a:r>
              <a:rPr lang="en-US" dirty="0" smtClean="0"/>
              <a:t> is an finite nonempty set of input symbols called input </a:t>
            </a:r>
            <a:r>
              <a:rPr lang="en-US" dirty="0" smtClean="0">
                <a:solidFill>
                  <a:schemeClr val="accent2"/>
                </a:solidFill>
              </a:rPr>
              <a:t>alphabet;</a:t>
            </a:r>
            <a:endParaRPr lang="en-US" dirty="0" smtClean="0">
              <a:solidFill>
                <a:schemeClr val="accent2"/>
              </a:solidFill>
            </a:endParaRPr>
          </a:p>
          <a:p>
            <a:pPr lvl="1"/>
            <a:r>
              <a:rPr lang="en-US" dirty="0" smtClean="0">
                <a:latin typeface="Garamond" pitchFamily="18" charset="0"/>
              </a:rPr>
              <a:t> </a:t>
            </a:r>
            <a:r>
              <a:rPr lang="en-US" dirty="0" smtClean="0">
                <a:latin typeface="Symbol" panose="05050102010706020507" pitchFamily="18" charset="2"/>
              </a:rPr>
              <a:t>d</a:t>
            </a:r>
            <a:r>
              <a:rPr lang="en-US" dirty="0" smtClean="0">
                <a:latin typeface="Garamond" pitchFamily="18" charset="0"/>
              </a:rPr>
              <a:t>: </a:t>
            </a:r>
            <a:r>
              <a:rPr lang="en-US" i="1" dirty="0" smtClean="0">
                <a:latin typeface="Garamond" pitchFamily="18" charset="0"/>
              </a:rPr>
              <a:t>Q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dirty="0" smtClean="0"/>
              <a:t>×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dirty="0" smtClean="0">
                <a:latin typeface="Symbol" panose="05050102010706020507" pitchFamily="18" charset="2"/>
              </a:rPr>
              <a:t>S</a:t>
            </a:r>
            <a:r>
              <a:rPr lang="en-US" dirty="0" smtClean="0">
                <a:latin typeface="Garamond" pitchFamily="18" charset="0"/>
              </a:rPr>
              <a:t> → </a:t>
            </a:r>
            <a:r>
              <a:rPr lang="en-US" i="1" dirty="0" smtClean="0">
                <a:latin typeface="Garamond" pitchFamily="18" charset="0"/>
              </a:rPr>
              <a:t>Q</a:t>
            </a:r>
            <a:r>
              <a:rPr lang="en-US" dirty="0" smtClean="0"/>
              <a:t> is a </a:t>
            </a:r>
            <a:r>
              <a:rPr lang="en-US" dirty="0" smtClean="0">
                <a:solidFill>
                  <a:schemeClr val="accent2"/>
                </a:solidFill>
              </a:rPr>
              <a:t>transition function</a:t>
            </a:r>
            <a:endParaRPr lang="en-US" dirty="0" smtClean="0">
              <a:solidFill>
                <a:schemeClr val="accent2"/>
              </a:solidFill>
            </a:endParaRPr>
          </a:p>
          <a:p>
            <a:pPr lvl="1"/>
            <a:r>
              <a:rPr lang="en-US" i="1" dirty="0" smtClean="0">
                <a:latin typeface="Garamond" pitchFamily="18" charset="0"/>
              </a:rPr>
              <a:t> </a:t>
            </a:r>
            <a:r>
              <a:rPr lang="en-US" dirty="0" smtClean="0">
                <a:latin typeface="Garamond" pitchFamily="18" charset="0"/>
              </a:rPr>
              <a:t>q</a:t>
            </a:r>
            <a:r>
              <a:rPr lang="en-US" baseline="-25000" dirty="0" smtClean="0">
                <a:latin typeface="Garamond" pitchFamily="18" charset="0"/>
              </a:rPr>
              <a:t>0</a:t>
            </a:r>
            <a:r>
              <a:rPr lang="en-US" dirty="0" smtClean="0"/>
              <a:t> </a:t>
            </a:r>
            <a:r>
              <a:rPr lang="en-US" dirty="0" smtClean="0">
                <a:latin typeface="Symbol" panose="05050102010706020507" pitchFamily="18" charset="2"/>
              </a:rPr>
              <a:t>Î</a:t>
            </a:r>
            <a:r>
              <a:rPr lang="en-US" dirty="0" smtClean="0">
                <a:latin typeface="MS Shell Dlg" charset="0"/>
              </a:rPr>
              <a:t> </a:t>
            </a:r>
            <a:r>
              <a:rPr lang="en-US" i="1" dirty="0" smtClean="0">
                <a:latin typeface="Garamond" pitchFamily="18" charset="0"/>
              </a:rPr>
              <a:t>Q</a:t>
            </a:r>
            <a:r>
              <a:rPr lang="en-US" dirty="0" smtClean="0"/>
              <a:t> is the </a:t>
            </a:r>
            <a:r>
              <a:rPr lang="en-US" dirty="0" smtClean="0">
                <a:solidFill>
                  <a:schemeClr val="accent2"/>
                </a:solidFill>
              </a:rPr>
              <a:t>initial state; and </a:t>
            </a:r>
            <a:endParaRPr lang="en-US" dirty="0" smtClean="0">
              <a:solidFill>
                <a:schemeClr val="accent2"/>
              </a:solidFill>
            </a:endParaRPr>
          </a:p>
          <a:p>
            <a:pPr lvl="1"/>
            <a:r>
              <a:rPr lang="en-US" dirty="0" smtClean="0"/>
              <a:t> </a:t>
            </a:r>
            <a:r>
              <a:rPr lang="en-US" i="1" dirty="0" smtClean="0">
                <a:latin typeface="Garamond" pitchFamily="18" charset="0"/>
              </a:rPr>
              <a:t>F </a:t>
            </a:r>
            <a:r>
              <a:rPr lang="en-US" dirty="0" smtClean="0">
                <a:latin typeface="Symbol" panose="05050102010706020507" pitchFamily="18" charset="2"/>
              </a:rPr>
              <a:t>Í</a:t>
            </a:r>
            <a:r>
              <a:rPr lang="en-US" dirty="0" smtClean="0"/>
              <a:t> </a:t>
            </a:r>
            <a:r>
              <a:rPr lang="en-US" i="1" dirty="0" smtClean="0">
                <a:latin typeface="Garamond" pitchFamily="18" charset="0"/>
              </a:rPr>
              <a:t>Q </a:t>
            </a:r>
            <a:r>
              <a:rPr lang="en-US" dirty="0" smtClean="0"/>
              <a:t>is a set of  final states. It is assumed </a:t>
            </a:r>
            <a:r>
              <a:rPr lang="en-US" dirty="0" err="1" smtClean="0"/>
              <a:t>thet</a:t>
            </a:r>
            <a:r>
              <a:rPr lang="en-US" dirty="0" smtClean="0"/>
              <a:t> there may be more than one final or </a:t>
            </a:r>
            <a:r>
              <a:rPr lang="en-US" dirty="0" smtClean="0">
                <a:solidFill>
                  <a:schemeClr val="accent2"/>
                </a:solidFill>
              </a:rPr>
              <a:t>accepting states</a:t>
            </a:r>
            <a:r>
              <a:rPr lang="en-US" dirty="0" smtClean="0"/>
              <a:t> (or </a:t>
            </a:r>
            <a:r>
              <a:rPr lang="en-US" dirty="0" smtClean="0">
                <a:solidFill>
                  <a:schemeClr val="accent2"/>
                </a:solidFill>
              </a:rPr>
              <a:t>final states</a:t>
            </a:r>
            <a:r>
              <a:rPr lang="en-US" dirty="0" smtClean="0"/>
              <a:t>).</a:t>
            </a:r>
            <a:endParaRPr lang="en-US" dirty="0" smtClean="0"/>
          </a:p>
          <a:p>
            <a:r>
              <a:rPr lang="en-US" dirty="0" smtClean="0"/>
              <a:t>In diagrams, the accepting states will be denoted by double loops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Block Diagram of Finite Automata</a:t>
            </a:r>
            <a:endParaRPr lang="en-US" dirty="0" smtClean="0"/>
          </a:p>
        </p:txBody>
      </p:sp>
      <p:sp>
        <p:nvSpPr>
          <p:cNvPr id="29699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285750" y="647700"/>
            <a:ext cx="8839200" cy="5867400"/>
          </a:xfrm>
        </p:spPr>
        <p:txBody>
          <a:bodyPr/>
          <a:lstStyle/>
          <a:p>
            <a:r>
              <a:rPr lang="en-US" sz="2800" smtClean="0"/>
              <a:t>The finite-state </a:t>
            </a:r>
            <a:r>
              <a:rPr lang="en-US" sz="2800" dirty="0" smtClean="0"/>
              <a:t>automaton connected to a Read/Write head.</a:t>
            </a:r>
            <a:endParaRPr lang="en-US" sz="2800" dirty="0" smtClean="0"/>
          </a:p>
          <a:p>
            <a:r>
              <a:rPr lang="en-US" sz="2800" dirty="0" smtClean="0"/>
              <a:t>It has one tape which is divided into a number of cells. </a:t>
            </a:r>
            <a:endParaRPr lang="en-US" sz="2800" dirty="0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fld id="{9AF158B1-2F38-4E05-827E-651CA3E817D2}" type="slidenum">
              <a:rPr lang="en-US" smtClean="0"/>
            </a:fld>
            <a:endParaRPr lang="en-US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4400" y="3200400"/>
          <a:ext cx="7696206" cy="3714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9729"/>
                <a:gridCol w="549729"/>
                <a:gridCol w="549729"/>
                <a:gridCol w="549729"/>
                <a:gridCol w="549729"/>
                <a:gridCol w="549729"/>
                <a:gridCol w="549729"/>
                <a:gridCol w="549729"/>
                <a:gridCol w="549729"/>
                <a:gridCol w="549729"/>
                <a:gridCol w="549729"/>
                <a:gridCol w="549729"/>
                <a:gridCol w="549729"/>
                <a:gridCol w="549729"/>
              </a:tblGrid>
              <a:tr h="37147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a1</a:t>
                      </a:r>
                      <a:endParaRPr 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a2</a:t>
                      </a:r>
                      <a:endParaRPr 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a3</a:t>
                      </a:r>
                      <a:endParaRPr 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98" marB="45798"/>
                </a:tc>
              </a:tr>
            </a:tbl>
          </a:graphicData>
        </a:graphic>
      </p:graphicFrame>
      <p:sp>
        <p:nvSpPr>
          <p:cNvPr id="29733" name="Up Arrow 5"/>
          <p:cNvSpPr>
            <a:spLocks noChangeArrowheads="1"/>
          </p:cNvSpPr>
          <p:nvPr/>
        </p:nvSpPr>
        <p:spPr bwMode="auto">
          <a:xfrm>
            <a:off x="3200400" y="3581400"/>
            <a:ext cx="381000" cy="990600"/>
          </a:xfrm>
          <a:prstGeom prst="upArrow">
            <a:avLst>
              <a:gd name="adj1" fmla="val 50000"/>
              <a:gd name="adj2" fmla="val 5000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" name="Round Diagonal Corner Rectangle 6"/>
          <p:cNvSpPr/>
          <p:nvPr/>
        </p:nvSpPr>
        <p:spPr bwMode="auto">
          <a:xfrm>
            <a:off x="2057400" y="4572000"/>
            <a:ext cx="2667000" cy="1447800"/>
          </a:xfrm>
          <a:prstGeom prst="round2Diag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29735" name="TextBox 7"/>
          <p:cNvSpPr txBox="1">
            <a:spLocks noChangeArrowheads="1"/>
          </p:cNvSpPr>
          <p:nvPr/>
        </p:nvSpPr>
        <p:spPr bwMode="auto">
          <a:xfrm>
            <a:off x="2209800" y="4724400"/>
            <a:ext cx="2362200" cy="830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/>
              <a:t>Finite-state automaton</a:t>
            </a:r>
            <a:endParaRPr lang="en-US"/>
          </a:p>
        </p:txBody>
      </p:sp>
      <p:sp>
        <p:nvSpPr>
          <p:cNvPr id="9" name="Round Diagonal Corner Rectangle 8"/>
          <p:cNvSpPr/>
          <p:nvPr/>
        </p:nvSpPr>
        <p:spPr bwMode="auto">
          <a:xfrm>
            <a:off x="152400" y="3581400"/>
            <a:ext cx="1600200" cy="838200"/>
          </a:xfrm>
          <a:prstGeom prst="round2Diag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29737" name="TextBox 9"/>
          <p:cNvSpPr txBox="1">
            <a:spLocks noChangeArrowheads="1"/>
          </p:cNvSpPr>
          <p:nvPr/>
        </p:nvSpPr>
        <p:spPr bwMode="auto">
          <a:xfrm>
            <a:off x="152400" y="3810000"/>
            <a:ext cx="1600200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dirty="0" smtClean="0"/>
              <a:t>Reading Head</a:t>
            </a:r>
            <a:endParaRPr lang="en-US" dirty="0"/>
          </a:p>
        </p:txBody>
      </p:sp>
      <p:cxnSp>
        <p:nvCxnSpPr>
          <p:cNvPr id="29738" name="Straight Arrow Connector 11"/>
          <p:cNvCxnSpPr>
            <a:cxnSpLocks noChangeShapeType="1"/>
          </p:cNvCxnSpPr>
          <p:nvPr/>
        </p:nvCxnSpPr>
        <p:spPr bwMode="auto">
          <a:xfrm>
            <a:off x="1752600" y="3810000"/>
            <a:ext cx="14478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</p:spPr>
      </p:cxnSp>
      <p:sp>
        <p:nvSpPr>
          <p:cNvPr id="29739" name="Oval 12"/>
          <p:cNvSpPr>
            <a:spLocks noChangeArrowheads="1"/>
          </p:cNvSpPr>
          <p:nvPr/>
        </p:nvSpPr>
        <p:spPr bwMode="auto">
          <a:xfrm>
            <a:off x="5638800" y="4076700"/>
            <a:ext cx="3276600" cy="23241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40" name="TextBox 13"/>
          <p:cNvSpPr txBox="1">
            <a:spLocks noChangeArrowheads="1"/>
          </p:cNvSpPr>
          <p:nvPr/>
        </p:nvSpPr>
        <p:spPr bwMode="auto">
          <a:xfrm>
            <a:off x="6172200" y="4572000"/>
            <a:ext cx="2362200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Tape divided into cells of  </a:t>
            </a:r>
            <a:r>
              <a:rPr lang="en-US" dirty="0" smtClean="0"/>
              <a:t>finite </a:t>
            </a:r>
            <a:r>
              <a:rPr lang="en-US" dirty="0"/>
              <a:t>length</a:t>
            </a:r>
            <a:endParaRPr lang="en-US" dirty="0"/>
          </a:p>
        </p:txBody>
      </p:sp>
      <p:cxnSp>
        <p:nvCxnSpPr>
          <p:cNvPr id="29741" name="Curved Connector 15"/>
          <p:cNvCxnSpPr>
            <a:cxnSpLocks noChangeShapeType="1"/>
          </p:cNvCxnSpPr>
          <p:nvPr/>
        </p:nvCxnSpPr>
        <p:spPr bwMode="auto">
          <a:xfrm rot="5400000" flipH="1" flipV="1">
            <a:off x="7900987" y="3562351"/>
            <a:ext cx="885825" cy="533400"/>
          </a:xfrm>
          <a:prstGeom prst="curvedConnector4">
            <a:avLst>
              <a:gd name="adj1" fmla="val 39532"/>
              <a:gd name="adj2" fmla="val 142856"/>
            </a:avLst>
          </a:prstGeom>
          <a:noFill/>
          <a:ln w="25400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sp>
        <p:nvSpPr>
          <p:cNvPr id="29742" name="Date Placeholder 14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753A910E-8466-436A-94EE-9F5E70BD5AD5}" type="datetime1">
              <a:rPr lang="en-US"/>
            </a:fld>
            <a:endParaRPr lang="en-US"/>
          </a:p>
        </p:txBody>
      </p:sp>
      <p:sp>
        <p:nvSpPr>
          <p:cNvPr id="29743" name="Footer Placeholder 15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</a:ln>
        </p:spPr>
        <p:txBody>
          <a:bodyPr/>
          <a:lstStyle/>
          <a:p>
            <a:r>
              <a:rPr lang="en-US"/>
              <a:t>Dr. Deepak K. Sinha, JIT, JU, Ethiopia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457200" y="304800"/>
            <a:ext cx="8305800" cy="6096000"/>
          </a:xfrm>
        </p:spPr>
        <p:txBody>
          <a:bodyPr>
            <a:normAutofit lnSpcReduction="10000"/>
          </a:bodyPr>
          <a:lstStyle/>
          <a:p>
            <a:r>
              <a:rPr lang="en-US" sz="2800" smtClean="0"/>
              <a:t>Each cell store only one symbol.</a:t>
            </a:r>
            <a:endParaRPr lang="en-US" sz="2800" smtClean="0"/>
          </a:p>
          <a:p>
            <a:r>
              <a:rPr lang="en-US" sz="2800" smtClean="0"/>
              <a:t>The input and the output from the finite state automaton are effected by the R/W head, which can examine one cell at a time.</a:t>
            </a:r>
            <a:endParaRPr lang="en-US" sz="2800" smtClean="0"/>
          </a:p>
          <a:p>
            <a:r>
              <a:rPr lang="en-US" sz="2800" smtClean="0"/>
              <a:t>In one move the machine examines the present symbol under the R/W head on the tape and the present  state of an automaton to determine:</a:t>
            </a:r>
            <a:endParaRPr lang="en-US" sz="2800" smtClean="0"/>
          </a:p>
          <a:p>
            <a:pPr lvl="1"/>
            <a:r>
              <a:rPr lang="en-US" smtClean="0"/>
              <a:t> a new symbol to be written on the tape in the cell under R/W head.</a:t>
            </a:r>
            <a:endParaRPr lang="en-US" smtClean="0"/>
          </a:p>
          <a:p>
            <a:pPr lvl="1"/>
            <a:r>
              <a:rPr lang="en-US" smtClean="0"/>
              <a:t>a motion of the R/W head along the tape; either head will move one cell L or R .</a:t>
            </a:r>
            <a:endParaRPr lang="en-US" smtClean="0"/>
          </a:p>
          <a:p>
            <a:pPr lvl="1"/>
            <a:r>
              <a:rPr lang="en-US" smtClean="0"/>
              <a:t>The next state of the automaton.</a:t>
            </a:r>
            <a:endParaRPr lang="en-US" smtClean="0"/>
          </a:p>
          <a:p>
            <a:pPr lvl="1"/>
            <a:r>
              <a:rPr lang="en-US" smtClean="0"/>
              <a:t>Whether to halt or not.</a:t>
            </a:r>
            <a:endParaRPr lang="en-US" smtClean="0"/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fld id="{4D4997B5-8DB7-49F1-803F-F6D293C19075}" type="slidenum">
              <a:rPr lang="en-US" smtClean="0"/>
            </a:fld>
            <a:endParaRPr lang="en-US" smtClean="0"/>
          </a:p>
        </p:txBody>
      </p:sp>
      <p:sp>
        <p:nvSpPr>
          <p:cNvPr id="30724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7599EA6F-AE8A-4A04-B7F8-7B7C6C36E7A5}" type="datetime1">
              <a:rPr lang="en-US"/>
            </a:fld>
            <a:endParaRPr lang="en-US"/>
          </a:p>
        </p:txBody>
      </p:sp>
      <p:sp>
        <p:nvSpPr>
          <p:cNvPr id="30725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</a:ln>
        </p:spPr>
        <p:txBody>
          <a:bodyPr/>
          <a:lstStyle/>
          <a:p>
            <a:r>
              <a:rPr lang="en-US"/>
              <a:t>Dr. Deepak K. Sinha, JIT, JU, Ethiopia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Transition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943600"/>
          </a:xfrm>
        </p:spPr>
        <p:txBody>
          <a:bodyPr/>
          <a:lstStyle/>
          <a:p>
            <a:r>
              <a:rPr lang="en-US" dirty="0" smtClean="0"/>
              <a:t>A Transition Graph or a Transition System is a finite directed labeled graph in which each vertex (or node) represents a state and the directed edges indicate the transition of a state  and the edges are labeled with input/output. </a:t>
            </a:r>
            <a:endParaRPr lang="en-US" dirty="0" smtClean="0"/>
          </a:p>
          <a:p>
            <a:pPr lvl="6">
              <a:buNone/>
            </a:pPr>
            <a:endParaRPr lang="en-US" dirty="0" smtClean="0"/>
          </a:p>
          <a:p>
            <a:pPr lvl="6">
              <a:buNone/>
            </a:pPr>
            <a:endParaRPr lang="en-US" dirty="0"/>
          </a:p>
          <a:p>
            <a:pPr lvl="6">
              <a:buNone/>
            </a:pPr>
            <a:endParaRPr lang="en-US" dirty="0" smtClean="0"/>
          </a:p>
          <a:p>
            <a:pPr lvl="6">
              <a:buNone/>
            </a:pPr>
            <a:endParaRPr lang="en-US" dirty="0"/>
          </a:p>
          <a:p>
            <a:pPr lvl="6">
              <a:buNone/>
            </a:pPr>
            <a:endParaRPr lang="en-US" dirty="0" smtClean="0"/>
          </a:p>
          <a:p>
            <a:pPr lvl="6">
              <a:buNone/>
            </a:pPr>
            <a:endParaRPr lang="en-US" dirty="0"/>
          </a:p>
          <a:p>
            <a:pPr lvl="6">
              <a:buNone/>
            </a:pPr>
            <a:endParaRPr lang="en-US" dirty="0" smtClean="0"/>
          </a:p>
          <a:p>
            <a:pPr lvl="6">
              <a:buNone/>
            </a:pPr>
            <a:endParaRPr lang="en-US" dirty="0" smtClean="0"/>
          </a:p>
        </p:txBody>
      </p:sp>
      <p:sp>
        <p:nvSpPr>
          <p:cNvPr id="4" name="Oval 3"/>
          <p:cNvSpPr/>
          <p:nvPr/>
        </p:nvSpPr>
        <p:spPr>
          <a:xfrm>
            <a:off x="1066800" y="4343400"/>
            <a:ext cx="7620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096000" y="4343400"/>
            <a:ext cx="7620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943600" y="4191000"/>
            <a:ext cx="1066800" cy="914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172200" y="43434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/>
          <p:cNvCxnSpPr>
            <a:stCxn id="4" idx="0"/>
            <a:endCxn id="10" idx="1"/>
          </p:cNvCxnSpPr>
          <p:nvPr/>
        </p:nvCxnSpPr>
        <p:spPr>
          <a:xfrm rot="5400000" flipH="1" flipV="1">
            <a:off x="3764570" y="2008142"/>
            <a:ext cx="18489" cy="4652029"/>
          </a:xfrm>
          <a:prstGeom prst="curvedConnector3">
            <a:avLst>
              <a:gd name="adj1" fmla="val 333242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 rot="5400000" flipH="1" flipV="1">
            <a:off x="3764570" y="2636230"/>
            <a:ext cx="18489" cy="4652029"/>
          </a:xfrm>
          <a:prstGeom prst="curvedConnector3">
            <a:avLst>
              <a:gd name="adj1" fmla="val -33795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28600" y="4648200"/>
            <a:ext cx="838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rved Down Arrow 25"/>
          <p:cNvSpPr/>
          <p:nvPr/>
        </p:nvSpPr>
        <p:spPr>
          <a:xfrm>
            <a:off x="1066800" y="3505200"/>
            <a:ext cx="381000" cy="9144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urved Down Arrow 26"/>
          <p:cNvSpPr/>
          <p:nvPr/>
        </p:nvSpPr>
        <p:spPr>
          <a:xfrm>
            <a:off x="6248400" y="3276600"/>
            <a:ext cx="381000" cy="9144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7200" y="3505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0/0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143000" y="44958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q0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172200" y="44958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q1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819400" y="3886200"/>
            <a:ext cx="914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1/0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276600" y="5181600"/>
            <a:ext cx="914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r>
              <a:rPr lang="en-US" dirty="0" smtClean="0"/>
              <a:t>/0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553200" y="3657600"/>
            <a:ext cx="914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1/1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667000" y="59436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Transition System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Oval 1"/>
          <p:cNvSpPr>
            <a:spLocks noChangeArrowheads="1"/>
          </p:cNvSpPr>
          <p:nvPr/>
        </p:nvSpPr>
        <p:spPr bwMode="auto">
          <a:xfrm>
            <a:off x="2933700" y="2184400"/>
            <a:ext cx="1003300" cy="990600"/>
          </a:xfrm>
          <a:prstGeom prst="ellipse">
            <a:avLst/>
          </a:prstGeom>
          <a:noFill/>
          <a:ln w="76320">
            <a:solidFill>
              <a:srgbClr val="FFFFFF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1" name="Line 2"/>
          <p:cNvSpPr>
            <a:spLocks noChangeShapeType="1"/>
          </p:cNvSpPr>
          <p:nvPr/>
        </p:nvSpPr>
        <p:spPr bwMode="auto">
          <a:xfrm>
            <a:off x="2120900" y="2667000"/>
            <a:ext cx="698500" cy="1588"/>
          </a:xfrm>
          <a:prstGeom prst="line">
            <a:avLst/>
          </a:prstGeom>
          <a:noFill/>
          <a:ln w="76320">
            <a:solidFill>
              <a:srgbClr val="FFFFFF"/>
            </a:solidFill>
            <a:miter lim="800000"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22532" name="AutoShape 3"/>
          <p:cNvSpPr>
            <a:spLocks noChangeArrowheads="1"/>
          </p:cNvSpPr>
          <p:nvPr/>
        </p:nvSpPr>
        <p:spPr bwMode="auto">
          <a:xfrm>
            <a:off x="2895600" y="1371600"/>
            <a:ext cx="787400" cy="1054100"/>
          </a:xfrm>
          <a:custGeom>
            <a:avLst/>
            <a:gdLst>
              <a:gd name="T0" fmla="*/ 310476 w 21600"/>
              <a:gd name="T1" fmla="*/ 11859 h 21600"/>
              <a:gd name="T2" fmla="*/ 75897 w 21600"/>
              <a:gd name="T3" fmla="*/ 750851 h 21600"/>
              <a:gd name="T4" fmla="*/ 325131 w 21600"/>
              <a:gd name="T5" fmla="*/ 102531 h 21600"/>
              <a:gd name="T6" fmla="*/ 884950 w 21600"/>
              <a:gd name="T7" fmla="*/ 565505 h 21600"/>
              <a:gd name="T8" fmla="*/ 744385 w 21600"/>
              <a:gd name="T9" fmla="*/ 732990 h 21600"/>
              <a:gd name="T10" fmla="*/ 619276 w 21600"/>
              <a:gd name="T11" fmla="*/ 544716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9683" y="11319"/>
                </a:moveTo>
                <a:cubicBezTo>
                  <a:pt x="19693" y="11146"/>
                  <a:pt x="19699" y="10973"/>
                  <a:pt x="19699" y="10800"/>
                </a:cubicBezTo>
                <a:cubicBezTo>
                  <a:pt x="19699" y="5885"/>
                  <a:pt x="15714" y="1901"/>
                  <a:pt x="10800" y="1901"/>
                </a:cubicBezTo>
                <a:cubicBezTo>
                  <a:pt x="5885" y="1901"/>
                  <a:pt x="1901" y="5885"/>
                  <a:pt x="1901" y="10800"/>
                </a:cubicBezTo>
                <a:cubicBezTo>
                  <a:pt x="1900" y="12243"/>
                  <a:pt x="2252" y="13665"/>
                  <a:pt x="2924" y="14943"/>
                </a:cubicBezTo>
                <a:lnTo>
                  <a:pt x="1241" y="15828"/>
                </a:lnTo>
                <a:cubicBezTo>
                  <a:pt x="426" y="14277"/>
                  <a:pt x="0" y="12552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1010"/>
                  <a:pt x="21593" y="11220"/>
                  <a:pt x="21581" y="11431"/>
                </a:cubicBezTo>
                <a:lnTo>
                  <a:pt x="24276" y="11588"/>
                </a:lnTo>
                <a:lnTo>
                  <a:pt x="20420" y="15020"/>
                </a:lnTo>
                <a:lnTo>
                  <a:pt x="16988" y="11162"/>
                </a:lnTo>
                <a:lnTo>
                  <a:pt x="19683" y="11319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FFFFFF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3" name="Line 4"/>
          <p:cNvSpPr>
            <a:spLocks noChangeShapeType="1"/>
          </p:cNvSpPr>
          <p:nvPr/>
        </p:nvSpPr>
        <p:spPr bwMode="auto">
          <a:xfrm flipH="1">
            <a:off x="6196013" y="3124200"/>
            <a:ext cx="1019175" cy="850900"/>
          </a:xfrm>
          <a:prstGeom prst="line">
            <a:avLst/>
          </a:prstGeom>
          <a:noFill/>
          <a:ln w="76320">
            <a:solidFill>
              <a:srgbClr val="FFFFFF"/>
            </a:solidFill>
            <a:miter lim="800000"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22534" name="AutoShape 5"/>
          <p:cNvSpPr>
            <a:spLocks noChangeArrowheads="1"/>
          </p:cNvSpPr>
          <p:nvPr/>
        </p:nvSpPr>
        <p:spPr bwMode="auto">
          <a:xfrm>
            <a:off x="7556500" y="1193800"/>
            <a:ext cx="787400" cy="1054100"/>
          </a:xfrm>
          <a:custGeom>
            <a:avLst/>
            <a:gdLst>
              <a:gd name="T0" fmla="*/ 310476 w 21600"/>
              <a:gd name="T1" fmla="*/ 11859 h 21600"/>
              <a:gd name="T2" fmla="*/ 75897 w 21600"/>
              <a:gd name="T3" fmla="*/ 750851 h 21600"/>
              <a:gd name="T4" fmla="*/ 325131 w 21600"/>
              <a:gd name="T5" fmla="*/ 102531 h 21600"/>
              <a:gd name="T6" fmla="*/ 884950 w 21600"/>
              <a:gd name="T7" fmla="*/ 565505 h 21600"/>
              <a:gd name="T8" fmla="*/ 744385 w 21600"/>
              <a:gd name="T9" fmla="*/ 732990 h 21600"/>
              <a:gd name="T10" fmla="*/ 619276 w 21600"/>
              <a:gd name="T11" fmla="*/ 544716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9683" y="11319"/>
                </a:moveTo>
                <a:cubicBezTo>
                  <a:pt x="19693" y="11146"/>
                  <a:pt x="19699" y="10973"/>
                  <a:pt x="19699" y="10800"/>
                </a:cubicBezTo>
                <a:cubicBezTo>
                  <a:pt x="19699" y="5885"/>
                  <a:pt x="15714" y="1901"/>
                  <a:pt x="10800" y="1901"/>
                </a:cubicBezTo>
                <a:cubicBezTo>
                  <a:pt x="5885" y="1901"/>
                  <a:pt x="1901" y="5885"/>
                  <a:pt x="1901" y="10800"/>
                </a:cubicBezTo>
                <a:cubicBezTo>
                  <a:pt x="1900" y="12243"/>
                  <a:pt x="2252" y="13665"/>
                  <a:pt x="2924" y="14943"/>
                </a:cubicBezTo>
                <a:lnTo>
                  <a:pt x="1241" y="15828"/>
                </a:lnTo>
                <a:cubicBezTo>
                  <a:pt x="426" y="14277"/>
                  <a:pt x="0" y="12552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1010"/>
                  <a:pt x="21593" y="11220"/>
                  <a:pt x="21581" y="11431"/>
                </a:cubicBezTo>
                <a:lnTo>
                  <a:pt x="24276" y="11588"/>
                </a:lnTo>
                <a:lnTo>
                  <a:pt x="20420" y="15020"/>
                </a:lnTo>
                <a:lnTo>
                  <a:pt x="16988" y="11162"/>
                </a:lnTo>
                <a:lnTo>
                  <a:pt x="19683" y="11319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FFFFFF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5" name="Oval 6"/>
          <p:cNvSpPr>
            <a:spLocks noChangeArrowheads="1"/>
          </p:cNvSpPr>
          <p:nvPr/>
        </p:nvSpPr>
        <p:spPr bwMode="auto">
          <a:xfrm>
            <a:off x="5130800" y="431800"/>
            <a:ext cx="1003300" cy="990600"/>
          </a:xfrm>
          <a:prstGeom prst="ellipse">
            <a:avLst/>
          </a:prstGeom>
          <a:noFill/>
          <a:ln w="76320">
            <a:solidFill>
              <a:srgbClr val="FFFFFF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6" name="Oval 7"/>
          <p:cNvSpPr>
            <a:spLocks noChangeArrowheads="1"/>
          </p:cNvSpPr>
          <p:nvPr/>
        </p:nvSpPr>
        <p:spPr bwMode="auto">
          <a:xfrm>
            <a:off x="7518400" y="2209800"/>
            <a:ext cx="1003300" cy="990600"/>
          </a:xfrm>
          <a:prstGeom prst="ellipse">
            <a:avLst/>
          </a:prstGeom>
          <a:noFill/>
          <a:ln w="76320">
            <a:solidFill>
              <a:srgbClr val="FFFFFF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7" name="Oval 8"/>
          <p:cNvSpPr>
            <a:spLocks noChangeArrowheads="1"/>
          </p:cNvSpPr>
          <p:nvPr/>
        </p:nvSpPr>
        <p:spPr bwMode="auto">
          <a:xfrm>
            <a:off x="5130800" y="3886200"/>
            <a:ext cx="1003300" cy="990600"/>
          </a:xfrm>
          <a:prstGeom prst="ellipse">
            <a:avLst/>
          </a:prstGeom>
          <a:noFill/>
          <a:ln w="76320">
            <a:solidFill>
              <a:srgbClr val="FFFFFF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8" name="Line 9"/>
          <p:cNvSpPr>
            <a:spLocks noChangeShapeType="1"/>
          </p:cNvSpPr>
          <p:nvPr/>
        </p:nvSpPr>
        <p:spPr bwMode="auto">
          <a:xfrm flipH="1">
            <a:off x="6437313" y="3340100"/>
            <a:ext cx="1019175" cy="850900"/>
          </a:xfrm>
          <a:prstGeom prst="line">
            <a:avLst/>
          </a:prstGeom>
          <a:noFill/>
          <a:ln w="76320">
            <a:solidFill>
              <a:srgbClr val="FFFFFF"/>
            </a:solidFill>
            <a:miter lim="800000"/>
            <a:head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22539" name="Text Box 10"/>
          <p:cNvSpPr txBox="1">
            <a:spLocks noChangeArrowheads="1"/>
          </p:cNvSpPr>
          <p:nvPr/>
        </p:nvSpPr>
        <p:spPr bwMode="auto">
          <a:xfrm>
            <a:off x="3087688" y="839788"/>
            <a:ext cx="379412" cy="500062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>
                <a:solidFill>
                  <a:srgbClr val="FFFFFF"/>
                </a:solidFill>
                <a:latin typeface="Arial" panose="020B0604020202020204" pitchFamily="34" charset="0"/>
              </a:rPr>
              <a:t>0</a:t>
            </a:r>
            <a:endParaRPr lang="en-GB" sz="2800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2540" name="Text Box 11"/>
          <p:cNvSpPr txBox="1">
            <a:spLocks noChangeArrowheads="1"/>
          </p:cNvSpPr>
          <p:nvPr/>
        </p:nvSpPr>
        <p:spPr bwMode="auto">
          <a:xfrm>
            <a:off x="6762750" y="1131888"/>
            <a:ext cx="676275" cy="500062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>
                <a:solidFill>
                  <a:srgbClr val="FFFFFF"/>
                </a:solidFill>
                <a:latin typeface="Arial" panose="020B0604020202020204" pitchFamily="34" charset="0"/>
              </a:rPr>
              <a:t>0,1</a:t>
            </a:r>
            <a:endParaRPr lang="en-GB" sz="2800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2541" name="Text Box 12"/>
          <p:cNvSpPr txBox="1">
            <a:spLocks noChangeArrowheads="1"/>
          </p:cNvSpPr>
          <p:nvPr/>
        </p:nvSpPr>
        <p:spPr bwMode="auto">
          <a:xfrm>
            <a:off x="6389688" y="2960688"/>
            <a:ext cx="379412" cy="500062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>
                <a:solidFill>
                  <a:srgbClr val="FFFFFF"/>
                </a:solidFill>
                <a:latin typeface="Arial" panose="020B0604020202020204" pitchFamily="34" charset="0"/>
              </a:rPr>
              <a:t>0</a:t>
            </a:r>
            <a:endParaRPr lang="en-GB" sz="2800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2542" name="Text Box 13"/>
          <p:cNvSpPr txBox="1">
            <a:spLocks noChangeArrowheads="1"/>
          </p:cNvSpPr>
          <p:nvPr/>
        </p:nvSpPr>
        <p:spPr bwMode="auto">
          <a:xfrm>
            <a:off x="4370388" y="3100388"/>
            <a:ext cx="379412" cy="500062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>
                <a:solidFill>
                  <a:srgbClr val="FFFFFF"/>
                </a:solidFill>
                <a:latin typeface="Arial" panose="020B0604020202020204" pitchFamily="34" charset="0"/>
              </a:rPr>
              <a:t>0</a:t>
            </a:r>
            <a:endParaRPr lang="en-GB" sz="2800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2543" name="Text Box 14"/>
          <p:cNvSpPr txBox="1">
            <a:spLocks noChangeArrowheads="1"/>
          </p:cNvSpPr>
          <p:nvPr/>
        </p:nvSpPr>
        <p:spPr bwMode="auto">
          <a:xfrm>
            <a:off x="4306888" y="1766888"/>
            <a:ext cx="379412" cy="500062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>
                <a:solidFill>
                  <a:srgbClr val="FFFFFF"/>
                </a:solidFill>
                <a:latin typeface="Arial" panose="020B0604020202020204" pitchFamily="34" charset="0"/>
              </a:rPr>
              <a:t>1</a:t>
            </a:r>
            <a:endParaRPr lang="en-GB" sz="2800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2544" name="Text Box 15"/>
          <p:cNvSpPr txBox="1">
            <a:spLocks noChangeArrowheads="1"/>
          </p:cNvSpPr>
          <p:nvPr/>
        </p:nvSpPr>
        <p:spPr bwMode="auto">
          <a:xfrm>
            <a:off x="6897688" y="3697288"/>
            <a:ext cx="379412" cy="500062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>
                <a:solidFill>
                  <a:srgbClr val="FFFFFF"/>
                </a:solidFill>
                <a:latin typeface="Arial" panose="020B0604020202020204" pitchFamily="34" charset="0"/>
              </a:rPr>
              <a:t>1</a:t>
            </a:r>
            <a:endParaRPr lang="en-GB" sz="2800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2545" name="Text Box 16"/>
          <p:cNvSpPr txBox="1">
            <a:spLocks noChangeArrowheads="1"/>
          </p:cNvSpPr>
          <p:nvPr/>
        </p:nvSpPr>
        <p:spPr bwMode="auto">
          <a:xfrm>
            <a:off x="7723188" y="649288"/>
            <a:ext cx="379412" cy="500062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>
                <a:solidFill>
                  <a:srgbClr val="FFFFFF"/>
                </a:solidFill>
                <a:latin typeface="Arial" panose="020B0604020202020204" pitchFamily="34" charset="0"/>
              </a:rPr>
              <a:t>1</a:t>
            </a:r>
            <a:endParaRPr lang="en-GB" sz="2800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2546" name="Oval 17"/>
          <p:cNvSpPr>
            <a:spLocks noChangeArrowheads="1"/>
          </p:cNvSpPr>
          <p:nvPr/>
        </p:nvSpPr>
        <p:spPr bwMode="auto">
          <a:xfrm>
            <a:off x="7340600" y="2019300"/>
            <a:ext cx="1358900" cy="1371600"/>
          </a:xfrm>
          <a:prstGeom prst="ellipse">
            <a:avLst/>
          </a:prstGeom>
          <a:noFill/>
          <a:ln w="76320">
            <a:solidFill>
              <a:srgbClr val="FFFFFF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7" name="Oval 18"/>
          <p:cNvSpPr>
            <a:spLocks noChangeArrowheads="1"/>
          </p:cNvSpPr>
          <p:nvPr/>
        </p:nvSpPr>
        <p:spPr bwMode="auto">
          <a:xfrm>
            <a:off x="4953000" y="254000"/>
            <a:ext cx="1358900" cy="1371600"/>
          </a:xfrm>
          <a:prstGeom prst="ellipse">
            <a:avLst/>
          </a:prstGeom>
          <a:noFill/>
          <a:ln w="76320">
            <a:solidFill>
              <a:srgbClr val="FFFFFF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8" name="Line 19"/>
          <p:cNvSpPr>
            <a:spLocks noChangeShapeType="1"/>
          </p:cNvSpPr>
          <p:nvPr/>
        </p:nvSpPr>
        <p:spPr bwMode="auto">
          <a:xfrm flipH="1">
            <a:off x="3897313" y="1346200"/>
            <a:ext cx="1019175" cy="850900"/>
          </a:xfrm>
          <a:prstGeom prst="line">
            <a:avLst/>
          </a:prstGeom>
          <a:noFill/>
          <a:ln w="76320">
            <a:solidFill>
              <a:srgbClr val="FFFFFF"/>
            </a:solidFill>
            <a:miter lim="800000"/>
            <a:head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22549" name="Line 20"/>
          <p:cNvSpPr>
            <a:spLocks noChangeShapeType="1"/>
          </p:cNvSpPr>
          <p:nvPr/>
        </p:nvSpPr>
        <p:spPr bwMode="auto">
          <a:xfrm>
            <a:off x="3898900" y="3149600"/>
            <a:ext cx="1016000" cy="850900"/>
          </a:xfrm>
          <a:prstGeom prst="line">
            <a:avLst/>
          </a:prstGeom>
          <a:noFill/>
          <a:ln w="76320">
            <a:solidFill>
              <a:srgbClr val="FFFFFF"/>
            </a:solidFill>
            <a:miter lim="800000"/>
            <a:head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22550" name="Line 21"/>
          <p:cNvSpPr>
            <a:spLocks noChangeShapeType="1"/>
          </p:cNvSpPr>
          <p:nvPr/>
        </p:nvSpPr>
        <p:spPr bwMode="auto">
          <a:xfrm>
            <a:off x="6388100" y="1346200"/>
            <a:ext cx="1016000" cy="850900"/>
          </a:xfrm>
          <a:prstGeom prst="line">
            <a:avLst/>
          </a:prstGeom>
          <a:noFill/>
          <a:ln w="76320">
            <a:solidFill>
              <a:srgbClr val="FFFFFF"/>
            </a:solidFill>
            <a:miter lim="800000"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28694" name="Text Box 22"/>
          <p:cNvSpPr txBox="1">
            <a:spLocks noChangeArrowheads="1"/>
          </p:cNvSpPr>
          <p:nvPr/>
        </p:nvSpPr>
        <p:spPr bwMode="auto">
          <a:xfrm>
            <a:off x="925513" y="2414588"/>
            <a:ext cx="973137" cy="500062"/>
          </a:xfrm>
          <a:prstGeom prst="rect">
            <a:avLst/>
          </a:prstGeom>
          <a:solidFill>
            <a:srgbClr val="6666FF"/>
          </a:solidFill>
          <a:ln w="9525">
            <a:noFill/>
            <a:rou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>
                <a:solidFill>
                  <a:srgbClr val="FFFF00"/>
                </a:solidFill>
                <a:latin typeface="Arial" panose="020B0604020202020204" pitchFamily="34" charset="0"/>
              </a:rPr>
              <a:t>0111</a:t>
            </a:r>
            <a:endParaRPr lang="en-GB" sz="2800" b="1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28695" name="Text Box 23"/>
          <p:cNvSpPr txBox="1">
            <a:spLocks noChangeArrowheads="1"/>
          </p:cNvSpPr>
          <p:nvPr/>
        </p:nvSpPr>
        <p:spPr bwMode="auto">
          <a:xfrm>
            <a:off x="3055938" y="2414588"/>
            <a:ext cx="774700" cy="500062"/>
          </a:xfrm>
          <a:prstGeom prst="rect">
            <a:avLst/>
          </a:prstGeom>
          <a:solidFill>
            <a:srgbClr val="6666FF"/>
          </a:solidFill>
          <a:ln w="9525">
            <a:noFill/>
            <a:rou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>
                <a:solidFill>
                  <a:srgbClr val="FFFF00"/>
                </a:solidFill>
                <a:latin typeface="Arial" panose="020B0604020202020204" pitchFamily="34" charset="0"/>
              </a:rPr>
              <a:t>111</a:t>
            </a:r>
            <a:endParaRPr lang="en-GB" sz="2800" b="1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28696" name="Text Box 24"/>
          <p:cNvSpPr txBox="1">
            <a:spLocks noChangeArrowheads="1"/>
          </p:cNvSpPr>
          <p:nvPr/>
        </p:nvSpPr>
        <p:spPr bwMode="auto">
          <a:xfrm>
            <a:off x="5338763" y="636588"/>
            <a:ext cx="577850" cy="500062"/>
          </a:xfrm>
          <a:prstGeom prst="rect">
            <a:avLst/>
          </a:prstGeom>
          <a:solidFill>
            <a:srgbClr val="6666FF"/>
          </a:solidFill>
          <a:ln w="9525">
            <a:noFill/>
            <a:rou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>
                <a:solidFill>
                  <a:srgbClr val="FFFF00"/>
                </a:solidFill>
                <a:latin typeface="Arial" panose="020B0604020202020204" pitchFamily="34" charset="0"/>
              </a:rPr>
              <a:t>11</a:t>
            </a:r>
            <a:endParaRPr lang="en-GB" sz="2800" b="1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28697" name="Text Box 25"/>
          <p:cNvSpPr txBox="1">
            <a:spLocks noChangeArrowheads="1"/>
          </p:cNvSpPr>
          <p:nvPr/>
        </p:nvSpPr>
        <p:spPr bwMode="auto">
          <a:xfrm>
            <a:off x="7824788" y="2478088"/>
            <a:ext cx="379412" cy="500062"/>
          </a:xfrm>
          <a:prstGeom prst="rect">
            <a:avLst/>
          </a:prstGeom>
          <a:solidFill>
            <a:srgbClr val="6666FF"/>
          </a:solidFill>
          <a:ln w="9525">
            <a:noFill/>
            <a:rou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>
                <a:solidFill>
                  <a:srgbClr val="FFFF00"/>
                </a:solidFill>
                <a:latin typeface="Arial" panose="020B0604020202020204" pitchFamily="34" charset="0"/>
              </a:rPr>
              <a:t>1</a:t>
            </a:r>
            <a:endParaRPr lang="en-GB" sz="2800" b="1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28698" name="Text Box 26"/>
          <p:cNvSpPr txBox="1">
            <a:spLocks noChangeArrowheads="1"/>
          </p:cNvSpPr>
          <p:nvPr/>
        </p:nvSpPr>
        <p:spPr bwMode="auto">
          <a:xfrm>
            <a:off x="7874000" y="2490788"/>
            <a:ext cx="279400" cy="500062"/>
          </a:xfrm>
          <a:prstGeom prst="rect">
            <a:avLst/>
          </a:prstGeom>
          <a:solidFill>
            <a:srgbClr val="6666FF"/>
          </a:solidFill>
          <a:ln w="9525">
            <a:noFill/>
            <a:rou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>
                <a:solidFill>
                  <a:srgbClr val="FFFF00"/>
                </a:solidFill>
                <a:latin typeface="Arial" panose="020B0604020202020204" pitchFamily="34" charset="0"/>
              </a:rPr>
              <a:t> </a:t>
            </a:r>
            <a:endParaRPr lang="en-GB" sz="2800" b="1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28699" name="Text Box 27"/>
          <p:cNvSpPr txBox="1">
            <a:spLocks noChangeArrowheads="1"/>
          </p:cNvSpPr>
          <p:nvPr/>
        </p:nvSpPr>
        <p:spPr bwMode="auto">
          <a:xfrm>
            <a:off x="777875" y="5083175"/>
            <a:ext cx="7642225" cy="9048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dirty="0">
                <a:solidFill>
                  <a:srgbClr val="FFFFFF"/>
                </a:solidFill>
                <a:latin typeface="Arial" panose="020B0604020202020204" pitchFamily="34" charset="0"/>
              </a:rPr>
              <a:t>The machine </a:t>
            </a:r>
            <a:r>
              <a:rPr lang="en-GB" sz="2800" b="1" dirty="0">
                <a:solidFill>
                  <a:srgbClr val="FFFF00"/>
                </a:solidFill>
                <a:latin typeface="Arial" panose="020B0604020202020204" pitchFamily="34" charset="0"/>
              </a:rPr>
              <a:t>accepts</a:t>
            </a:r>
            <a:r>
              <a:rPr lang="en-GB" sz="2800" b="1" dirty="0">
                <a:solidFill>
                  <a:srgbClr val="FFFFFF"/>
                </a:solidFill>
                <a:latin typeface="Arial" panose="020B0604020202020204" pitchFamily="34" charset="0"/>
              </a:rPr>
              <a:t> a string if the process ends in a double circle</a:t>
            </a:r>
            <a:endParaRPr lang="en-GB" sz="2800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8700" name="Text Box 28"/>
          <p:cNvSpPr txBox="1">
            <a:spLocks noChangeArrowheads="1"/>
          </p:cNvSpPr>
          <p:nvPr/>
        </p:nvSpPr>
        <p:spPr bwMode="auto">
          <a:xfrm>
            <a:off x="0" y="3819525"/>
            <a:ext cx="4130675" cy="500063"/>
          </a:xfrm>
          <a:prstGeom prst="rect">
            <a:avLst/>
          </a:prstGeom>
          <a:solidFill>
            <a:srgbClr val="6666FF"/>
          </a:solidFill>
          <a:ln w="9525">
            <a:noFill/>
            <a:rou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93000"/>
              </a:lnSpc>
              <a:spcBef>
                <a:spcPts val="1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>
                <a:solidFill>
                  <a:srgbClr val="FFFF00"/>
                </a:solidFill>
                <a:latin typeface="Arial" panose="020B0604020202020204" pitchFamily="34" charset="0"/>
              </a:rPr>
              <a:t>Read string left to right</a:t>
            </a:r>
            <a:endParaRPr lang="en-GB" sz="2800" b="1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2223 0" ptsTypes="">
                                      <p:cBhvr additive="repl">
                                        <p:cTn id="15" dur="1000" fill="hold"/>
                                        <p:tgtEl>
                                          <p:spTgt spid="28694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223 0.00186 C 0.21164 -0.00532 0.20261 -0.01504 0.19445 -0.02592 C 0.19289 -0.028 0.19184 -0.03101 0.19028 -0.03333 C 0.18768 -0.03726 0.18195 -0.04444 0.18195 -0.04421 C 0.17969 -0.05671 0.17309 -0.06527 0.17084 -0.07777 C 0.17101 -0.08842 0.16129 -0.14629 0.18195 -0.15555 C 0.18872 -0.16458 0.19358 -0.17361 0.20278 -0.17777 C 0.21372 -0.17638 0.22171 -0.17638 0.23056 -0.16851 C 0.23698 -0.15578 0.23646 -0.13958 0.24167 -0.12592 C 0.24046 -0.05671 0.24671 -0.07199 0.23612 -0.03888 C 0.23299 -0.02916 0.23108 -0.01898 0.22778 -0.00925 C 0.22188 0.00834 0.22223 0.01065 0.22223 0.00186 Z" ptsTypes="">
                                      <p:cBhvr additive="repl">
                                        <p:cTn id="19" dur="2000" fill="hold"/>
                                        <p:tgtEl>
                                          <p:spTgt spid="28694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375 -0.26296" ptsTypes="">
                                      <p:cBhvr additive="repl">
                                        <p:cTn id="28" dur="1000" fill="hold"/>
                                        <p:tgtEl>
                                          <p:spTgt spid="28695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833 0.27037" ptsTypes="">
                                      <p:cBhvr additive="repl">
                                        <p:cTn id="37" dur="1000" fill="hold"/>
                                        <p:tgtEl>
                                          <p:spTgt spid="28696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267 -0.0169 -0.02049 -0.03912 -0.03195 -0.05741 C -0.03576 -0.06343 -0.03594 -0.06829 -0.04028 -0.07407 C -0.04115 -0.07778 -0.04219 -0.08148 -0.04306 -0.08519 C -0.04358 -0.08704 -0.04445 -0.09074 -0.04445 -0.09074 C -0.04392 -0.11736 -0.04427 -0.14398 -0.04306 -0.17037 C -0.04271 -0.17755 -0.03767 -0.18333 -0.03333 -0.18519 C -0.02587 -0.2 -0.0125 -0.20694 0 -0.21111 C 0.00746 -0.21042 0.01476 -0.21019 0.02222 -0.20926 C 0.02361 -0.20903 0.02535 -0.2088 0.02639 -0.20741 C 0.02864 -0.2044 0.02882 -0.19977 0.03055 -0.1963 C 0.0375 -0.1588 0.03715 -0.11181 0.02361 -0.07593 C 0.02118 -0.05972 0.01788 -0.03194 0.00694 -0.02222 C 0.00642 -0.01968 0.00642 -0.01713 0.00555 -0.01482 C -0.00052 0.00139 0 -0.00926 0 0 Z" ptsTypes="">
                                      <p:cBhvr additive="repl">
                                        <p:cTn id="46" dur="2000" fill="hold"/>
                                        <p:tgtEl>
                                          <p:spTgt spid="28697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6" dur="500"/>
                                        <p:tgtEl>
                                          <p:spTgt spid="28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4"/>
          <p:cNvSpPr txBox="1">
            <a:spLocks noChangeArrowheads="1"/>
          </p:cNvSpPr>
          <p:nvPr/>
        </p:nvSpPr>
        <p:spPr bwMode="auto">
          <a:xfrm>
            <a:off x="827088" y="5734050"/>
            <a:ext cx="7642225" cy="895350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>
                <a:solidFill>
                  <a:srgbClr val="FFFFFF"/>
                </a:solidFill>
                <a:latin typeface="Arial" panose="020B0604020202020204" pitchFamily="34" charset="0"/>
              </a:rPr>
              <a:t>The machine </a:t>
            </a:r>
            <a:r>
              <a:rPr lang="en-GB" sz="2800">
                <a:solidFill>
                  <a:srgbClr val="FFFF00"/>
                </a:solidFill>
                <a:latin typeface="Arial" panose="020B0604020202020204" pitchFamily="34" charset="0"/>
              </a:rPr>
              <a:t>accepts</a:t>
            </a:r>
            <a:r>
              <a:rPr lang="en-GB" sz="2800">
                <a:solidFill>
                  <a:srgbClr val="FFFFFF"/>
                </a:solidFill>
                <a:latin typeface="Arial" panose="020B0604020202020204" pitchFamily="34" charset="0"/>
              </a:rPr>
              <a:t> a string if the process ends in a double circle</a:t>
            </a:r>
            <a:endParaRPr lang="en-GB" sz="2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4579" name="Text Box 25"/>
          <p:cNvSpPr txBox="1">
            <a:spLocks noChangeArrowheads="1"/>
          </p:cNvSpPr>
          <p:nvPr/>
        </p:nvSpPr>
        <p:spPr bwMode="auto">
          <a:xfrm>
            <a:off x="0" y="139700"/>
            <a:ext cx="9121775" cy="7397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1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b="1">
                <a:solidFill>
                  <a:srgbClr val="FFFFFF"/>
                </a:solidFill>
                <a:latin typeface="Arial" panose="020B0604020202020204" pitchFamily="34" charset="0"/>
              </a:rPr>
              <a:t>A Deterministic Finite Automaton (DFA)</a:t>
            </a:r>
            <a:endParaRPr lang="en-GB" sz="3600" b="1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 bwMode="auto">
          <a:xfrm>
            <a:off x="1468438" y="1485900"/>
            <a:ext cx="5487987" cy="3856038"/>
            <a:chOff x="1336" y="160"/>
            <a:chExt cx="4144" cy="2912"/>
          </a:xfrm>
        </p:grpSpPr>
        <p:sp>
          <p:nvSpPr>
            <p:cNvPr id="24600" name="Oval 2"/>
            <p:cNvSpPr>
              <a:spLocks noChangeArrowheads="1"/>
            </p:cNvSpPr>
            <p:nvPr/>
          </p:nvSpPr>
          <p:spPr bwMode="auto">
            <a:xfrm>
              <a:off x="1848" y="1376"/>
              <a:ext cx="632" cy="624"/>
            </a:xfrm>
            <a:prstGeom prst="ellipse">
              <a:avLst/>
            </a:prstGeom>
            <a:noFill/>
            <a:ln w="76320">
              <a:solidFill>
                <a:srgbClr val="FFFFFF"/>
              </a:solidFill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1" name="Line 3"/>
            <p:cNvSpPr>
              <a:spLocks noChangeShapeType="1"/>
            </p:cNvSpPr>
            <p:nvPr/>
          </p:nvSpPr>
          <p:spPr bwMode="auto">
            <a:xfrm>
              <a:off x="1336" y="1680"/>
              <a:ext cx="440" cy="1"/>
            </a:xfrm>
            <a:prstGeom prst="line">
              <a:avLst/>
            </a:prstGeom>
            <a:noFill/>
            <a:ln w="76320">
              <a:solidFill>
                <a:srgbClr val="FFFFFF"/>
              </a:solidFill>
              <a:miter lim="800000"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602" name="AutoShape 4"/>
            <p:cNvSpPr>
              <a:spLocks noChangeArrowheads="1"/>
            </p:cNvSpPr>
            <p:nvPr/>
          </p:nvSpPr>
          <p:spPr bwMode="auto">
            <a:xfrm>
              <a:off x="1824" y="864"/>
              <a:ext cx="496" cy="664"/>
            </a:xfrm>
            <a:custGeom>
              <a:avLst/>
              <a:gdLst>
                <a:gd name="T0" fmla="*/ 196 w 21600"/>
                <a:gd name="T1" fmla="*/ 7 h 21600"/>
                <a:gd name="T2" fmla="*/ 48 w 21600"/>
                <a:gd name="T3" fmla="*/ 473 h 21600"/>
                <a:gd name="T4" fmla="*/ 205 w 21600"/>
                <a:gd name="T5" fmla="*/ 65 h 21600"/>
                <a:gd name="T6" fmla="*/ 557 w 21600"/>
                <a:gd name="T7" fmla="*/ 356 h 21600"/>
                <a:gd name="T8" fmla="*/ 469 w 21600"/>
                <a:gd name="T9" fmla="*/ 462 h 21600"/>
                <a:gd name="T10" fmla="*/ 390 w 21600"/>
                <a:gd name="T11" fmla="*/ 343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9 w 21600"/>
                <a:gd name="T19" fmla="*/ 3155 h 21600"/>
                <a:gd name="T20" fmla="*/ 18421 w 21600"/>
                <a:gd name="T21" fmla="*/ 18445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9683" y="11319"/>
                  </a:moveTo>
                  <a:cubicBezTo>
                    <a:pt x="19693" y="11146"/>
                    <a:pt x="19699" y="10973"/>
                    <a:pt x="19699" y="10800"/>
                  </a:cubicBezTo>
                  <a:cubicBezTo>
                    <a:pt x="19699" y="5885"/>
                    <a:pt x="15714" y="1901"/>
                    <a:pt x="10800" y="1901"/>
                  </a:cubicBezTo>
                  <a:cubicBezTo>
                    <a:pt x="5885" y="1901"/>
                    <a:pt x="1901" y="5885"/>
                    <a:pt x="1901" y="10800"/>
                  </a:cubicBezTo>
                  <a:cubicBezTo>
                    <a:pt x="1900" y="12243"/>
                    <a:pt x="2252" y="13665"/>
                    <a:pt x="2924" y="14943"/>
                  </a:cubicBezTo>
                  <a:lnTo>
                    <a:pt x="1241" y="15828"/>
                  </a:lnTo>
                  <a:cubicBezTo>
                    <a:pt x="426" y="14277"/>
                    <a:pt x="0" y="12552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cubicBezTo>
                    <a:pt x="21600" y="11010"/>
                    <a:pt x="21593" y="11220"/>
                    <a:pt x="21581" y="11431"/>
                  </a:cubicBezTo>
                  <a:lnTo>
                    <a:pt x="24276" y="11588"/>
                  </a:lnTo>
                  <a:lnTo>
                    <a:pt x="20420" y="15020"/>
                  </a:lnTo>
                  <a:lnTo>
                    <a:pt x="16988" y="11162"/>
                  </a:lnTo>
                  <a:lnTo>
                    <a:pt x="19683" y="11319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FFFFFF"/>
              </a:solidFill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3" name="Line 5"/>
            <p:cNvSpPr>
              <a:spLocks noChangeShapeType="1"/>
            </p:cNvSpPr>
            <p:nvPr/>
          </p:nvSpPr>
          <p:spPr bwMode="auto">
            <a:xfrm flipH="1">
              <a:off x="3903" y="1968"/>
              <a:ext cx="642" cy="536"/>
            </a:xfrm>
            <a:prstGeom prst="line">
              <a:avLst/>
            </a:prstGeom>
            <a:noFill/>
            <a:ln w="76320">
              <a:solidFill>
                <a:srgbClr val="FFFFFF"/>
              </a:solidFill>
              <a:miter lim="800000"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604" name="AutoShape 6"/>
            <p:cNvSpPr>
              <a:spLocks noChangeArrowheads="1"/>
            </p:cNvSpPr>
            <p:nvPr/>
          </p:nvSpPr>
          <p:spPr bwMode="auto">
            <a:xfrm>
              <a:off x="4760" y="752"/>
              <a:ext cx="496" cy="664"/>
            </a:xfrm>
            <a:custGeom>
              <a:avLst/>
              <a:gdLst>
                <a:gd name="T0" fmla="*/ 196 w 21600"/>
                <a:gd name="T1" fmla="*/ 7 h 21600"/>
                <a:gd name="T2" fmla="*/ 48 w 21600"/>
                <a:gd name="T3" fmla="*/ 473 h 21600"/>
                <a:gd name="T4" fmla="*/ 205 w 21600"/>
                <a:gd name="T5" fmla="*/ 65 h 21600"/>
                <a:gd name="T6" fmla="*/ 557 w 21600"/>
                <a:gd name="T7" fmla="*/ 356 h 21600"/>
                <a:gd name="T8" fmla="*/ 469 w 21600"/>
                <a:gd name="T9" fmla="*/ 462 h 21600"/>
                <a:gd name="T10" fmla="*/ 390 w 21600"/>
                <a:gd name="T11" fmla="*/ 343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9 w 21600"/>
                <a:gd name="T19" fmla="*/ 3155 h 21600"/>
                <a:gd name="T20" fmla="*/ 18421 w 21600"/>
                <a:gd name="T21" fmla="*/ 18445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9683" y="11319"/>
                  </a:moveTo>
                  <a:cubicBezTo>
                    <a:pt x="19693" y="11146"/>
                    <a:pt x="19699" y="10973"/>
                    <a:pt x="19699" y="10800"/>
                  </a:cubicBezTo>
                  <a:cubicBezTo>
                    <a:pt x="19699" y="5885"/>
                    <a:pt x="15714" y="1901"/>
                    <a:pt x="10800" y="1901"/>
                  </a:cubicBezTo>
                  <a:cubicBezTo>
                    <a:pt x="5885" y="1901"/>
                    <a:pt x="1901" y="5885"/>
                    <a:pt x="1901" y="10800"/>
                  </a:cubicBezTo>
                  <a:cubicBezTo>
                    <a:pt x="1900" y="12243"/>
                    <a:pt x="2252" y="13665"/>
                    <a:pt x="2924" y="14943"/>
                  </a:cubicBezTo>
                  <a:lnTo>
                    <a:pt x="1241" y="15828"/>
                  </a:lnTo>
                  <a:cubicBezTo>
                    <a:pt x="426" y="14277"/>
                    <a:pt x="0" y="12552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cubicBezTo>
                    <a:pt x="21600" y="11010"/>
                    <a:pt x="21593" y="11220"/>
                    <a:pt x="21581" y="11431"/>
                  </a:cubicBezTo>
                  <a:lnTo>
                    <a:pt x="24276" y="11588"/>
                  </a:lnTo>
                  <a:lnTo>
                    <a:pt x="20420" y="15020"/>
                  </a:lnTo>
                  <a:lnTo>
                    <a:pt x="16988" y="11162"/>
                  </a:lnTo>
                  <a:lnTo>
                    <a:pt x="19683" y="11319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FFFFFF"/>
              </a:solidFill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5" name="Oval 7"/>
            <p:cNvSpPr>
              <a:spLocks noChangeArrowheads="1"/>
            </p:cNvSpPr>
            <p:nvPr/>
          </p:nvSpPr>
          <p:spPr bwMode="auto">
            <a:xfrm>
              <a:off x="3232" y="272"/>
              <a:ext cx="632" cy="624"/>
            </a:xfrm>
            <a:prstGeom prst="ellipse">
              <a:avLst/>
            </a:prstGeom>
            <a:noFill/>
            <a:ln w="76320">
              <a:solidFill>
                <a:srgbClr val="FFFFFF"/>
              </a:solidFill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6" name="Oval 8"/>
            <p:cNvSpPr>
              <a:spLocks noChangeArrowheads="1"/>
            </p:cNvSpPr>
            <p:nvPr/>
          </p:nvSpPr>
          <p:spPr bwMode="auto">
            <a:xfrm>
              <a:off x="4736" y="1392"/>
              <a:ext cx="632" cy="624"/>
            </a:xfrm>
            <a:prstGeom prst="ellipse">
              <a:avLst/>
            </a:prstGeom>
            <a:noFill/>
            <a:ln w="76320">
              <a:solidFill>
                <a:srgbClr val="FFFFFF"/>
              </a:solidFill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7" name="Oval 9"/>
            <p:cNvSpPr>
              <a:spLocks noChangeArrowheads="1"/>
            </p:cNvSpPr>
            <p:nvPr/>
          </p:nvSpPr>
          <p:spPr bwMode="auto">
            <a:xfrm>
              <a:off x="3232" y="2448"/>
              <a:ext cx="632" cy="624"/>
            </a:xfrm>
            <a:prstGeom prst="ellipse">
              <a:avLst/>
            </a:prstGeom>
            <a:noFill/>
            <a:ln w="76320">
              <a:solidFill>
                <a:srgbClr val="FFFFFF"/>
              </a:solidFill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8" name="Line 10"/>
            <p:cNvSpPr>
              <a:spLocks noChangeShapeType="1"/>
            </p:cNvSpPr>
            <p:nvPr/>
          </p:nvSpPr>
          <p:spPr bwMode="auto">
            <a:xfrm flipH="1">
              <a:off x="4055" y="2104"/>
              <a:ext cx="642" cy="536"/>
            </a:xfrm>
            <a:prstGeom prst="line">
              <a:avLst/>
            </a:prstGeom>
            <a:noFill/>
            <a:ln w="76320">
              <a:solidFill>
                <a:srgbClr val="FFFFFF"/>
              </a:solidFill>
              <a:miter lim="800000"/>
              <a:head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609" name="Text Box 11"/>
            <p:cNvSpPr txBox="1">
              <a:spLocks noChangeArrowheads="1"/>
            </p:cNvSpPr>
            <p:nvPr/>
          </p:nvSpPr>
          <p:spPr bwMode="auto">
            <a:xfrm>
              <a:off x="1921" y="529"/>
              <a:ext cx="286" cy="369"/>
            </a:xfrm>
            <a:prstGeom prst="rect">
              <a:avLst/>
            </a:prstGeom>
            <a:noFill/>
            <a:ln w="9525">
              <a:noFill/>
              <a:rou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lnSpc>
                  <a:spcPct val="93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800" b="1">
                  <a:solidFill>
                    <a:srgbClr val="FFFFFF"/>
                  </a:solidFill>
                  <a:latin typeface="Arial" panose="020B0604020202020204" pitchFamily="34" charset="0"/>
                </a:rPr>
                <a:t>0</a:t>
              </a:r>
              <a:endParaRPr lang="en-GB" sz="2800" b="1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4610" name="Text Box 12"/>
            <p:cNvSpPr txBox="1">
              <a:spLocks noChangeArrowheads="1"/>
            </p:cNvSpPr>
            <p:nvPr/>
          </p:nvSpPr>
          <p:spPr bwMode="auto">
            <a:xfrm>
              <a:off x="4218" y="713"/>
              <a:ext cx="510" cy="369"/>
            </a:xfrm>
            <a:prstGeom prst="rect">
              <a:avLst/>
            </a:prstGeom>
            <a:noFill/>
            <a:ln w="9525">
              <a:noFill/>
              <a:rou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lnSpc>
                  <a:spcPct val="93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800" b="1">
                  <a:solidFill>
                    <a:srgbClr val="FFFFFF"/>
                  </a:solidFill>
                  <a:latin typeface="Arial" panose="020B0604020202020204" pitchFamily="34" charset="0"/>
                </a:rPr>
                <a:t>0,1</a:t>
              </a:r>
              <a:endParaRPr lang="en-GB" sz="2800" b="1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4611" name="Text Box 13"/>
            <p:cNvSpPr txBox="1">
              <a:spLocks noChangeArrowheads="1"/>
            </p:cNvSpPr>
            <p:nvPr/>
          </p:nvSpPr>
          <p:spPr bwMode="auto">
            <a:xfrm>
              <a:off x="4002" y="1865"/>
              <a:ext cx="286" cy="369"/>
            </a:xfrm>
            <a:prstGeom prst="rect">
              <a:avLst/>
            </a:prstGeom>
            <a:noFill/>
            <a:ln w="9525">
              <a:noFill/>
              <a:rou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lnSpc>
                  <a:spcPct val="93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800" b="1">
                  <a:solidFill>
                    <a:srgbClr val="FFFFFF"/>
                  </a:solidFill>
                  <a:latin typeface="Arial" panose="020B0604020202020204" pitchFamily="34" charset="0"/>
                </a:rPr>
                <a:t>0</a:t>
              </a:r>
              <a:endParaRPr lang="en-GB" sz="2800" b="1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4612" name="Text Box 14"/>
            <p:cNvSpPr txBox="1">
              <a:spLocks noChangeArrowheads="1"/>
            </p:cNvSpPr>
            <p:nvPr/>
          </p:nvSpPr>
          <p:spPr bwMode="auto">
            <a:xfrm>
              <a:off x="2729" y="1953"/>
              <a:ext cx="286" cy="370"/>
            </a:xfrm>
            <a:prstGeom prst="rect">
              <a:avLst/>
            </a:prstGeom>
            <a:noFill/>
            <a:ln w="9525">
              <a:noFill/>
              <a:rou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lnSpc>
                  <a:spcPct val="93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800" b="1">
                  <a:solidFill>
                    <a:srgbClr val="FFFFFF"/>
                  </a:solidFill>
                  <a:latin typeface="Arial" panose="020B0604020202020204" pitchFamily="34" charset="0"/>
                </a:rPr>
                <a:t>0</a:t>
              </a:r>
              <a:endParaRPr lang="en-GB" sz="2800" b="1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4613" name="Text Box 15"/>
            <p:cNvSpPr txBox="1">
              <a:spLocks noChangeArrowheads="1"/>
            </p:cNvSpPr>
            <p:nvPr/>
          </p:nvSpPr>
          <p:spPr bwMode="auto">
            <a:xfrm>
              <a:off x="2689" y="1113"/>
              <a:ext cx="287" cy="369"/>
            </a:xfrm>
            <a:prstGeom prst="rect">
              <a:avLst/>
            </a:prstGeom>
            <a:noFill/>
            <a:ln w="9525">
              <a:noFill/>
              <a:rou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lnSpc>
                  <a:spcPct val="93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800" b="1">
                  <a:solidFill>
                    <a:srgbClr val="FFFFFF"/>
                  </a:solidFill>
                  <a:latin typeface="Arial" panose="020B0604020202020204" pitchFamily="34" charset="0"/>
                </a:rPr>
                <a:t>1</a:t>
              </a:r>
              <a:endParaRPr lang="en-GB" sz="2800" b="1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4614" name="Text Box 16"/>
            <p:cNvSpPr txBox="1">
              <a:spLocks noChangeArrowheads="1"/>
            </p:cNvSpPr>
            <p:nvPr/>
          </p:nvSpPr>
          <p:spPr bwMode="auto">
            <a:xfrm>
              <a:off x="4322" y="2329"/>
              <a:ext cx="287" cy="369"/>
            </a:xfrm>
            <a:prstGeom prst="rect">
              <a:avLst/>
            </a:prstGeom>
            <a:noFill/>
            <a:ln w="9525">
              <a:noFill/>
              <a:rou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lnSpc>
                  <a:spcPct val="93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800" b="1">
                  <a:solidFill>
                    <a:srgbClr val="FFFFFF"/>
                  </a:solidFill>
                  <a:latin typeface="Arial" panose="020B0604020202020204" pitchFamily="34" charset="0"/>
                </a:rPr>
                <a:t>1</a:t>
              </a:r>
              <a:endParaRPr lang="en-GB" sz="2800" b="1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4615" name="Text Box 17"/>
            <p:cNvSpPr txBox="1">
              <a:spLocks noChangeArrowheads="1"/>
            </p:cNvSpPr>
            <p:nvPr/>
          </p:nvSpPr>
          <p:spPr bwMode="auto">
            <a:xfrm>
              <a:off x="4841" y="409"/>
              <a:ext cx="287" cy="370"/>
            </a:xfrm>
            <a:prstGeom prst="rect">
              <a:avLst/>
            </a:prstGeom>
            <a:noFill/>
            <a:ln w="9525">
              <a:noFill/>
              <a:rou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lnSpc>
                  <a:spcPct val="93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800" b="1">
                  <a:solidFill>
                    <a:srgbClr val="FFFFFF"/>
                  </a:solidFill>
                  <a:latin typeface="Arial" panose="020B0604020202020204" pitchFamily="34" charset="0"/>
                </a:rPr>
                <a:t>1</a:t>
              </a:r>
              <a:endParaRPr lang="en-GB" sz="2800" b="1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4616" name="Oval 18"/>
            <p:cNvSpPr>
              <a:spLocks noChangeArrowheads="1"/>
            </p:cNvSpPr>
            <p:nvPr/>
          </p:nvSpPr>
          <p:spPr bwMode="auto">
            <a:xfrm>
              <a:off x="4624" y="1272"/>
              <a:ext cx="856" cy="864"/>
            </a:xfrm>
            <a:prstGeom prst="ellipse">
              <a:avLst/>
            </a:prstGeom>
            <a:noFill/>
            <a:ln w="76320">
              <a:solidFill>
                <a:srgbClr val="FFFFFF"/>
              </a:solidFill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7" name="Oval 19"/>
            <p:cNvSpPr>
              <a:spLocks noChangeArrowheads="1"/>
            </p:cNvSpPr>
            <p:nvPr/>
          </p:nvSpPr>
          <p:spPr bwMode="auto">
            <a:xfrm>
              <a:off x="3120" y="160"/>
              <a:ext cx="856" cy="864"/>
            </a:xfrm>
            <a:prstGeom prst="ellipse">
              <a:avLst/>
            </a:prstGeom>
            <a:noFill/>
            <a:ln w="76320">
              <a:solidFill>
                <a:srgbClr val="FFFFFF"/>
              </a:solidFill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8" name="Line 20"/>
            <p:cNvSpPr>
              <a:spLocks noChangeShapeType="1"/>
            </p:cNvSpPr>
            <p:nvPr/>
          </p:nvSpPr>
          <p:spPr bwMode="auto">
            <a:xfrm flipH="1">
              <a:off x="2455" y="848"/>
              <a:ext cx="642" cy="536"/>
            </a:xfrm>
            <a:prstGeom prst="line">
              <a:avLst/>
            </a:prstGeom>
            <a:noFill/>
            <a:ln w="76320">
              <a:solidFill>
                <a:srgbClr val="FFFFFF"/>
              </a:solidFill>
              <a:miter lim="800000"/>
              <a:head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619" name="Line 21"/>
            <p:cNvSpPr>
              <a:spLocks noChangeShapeType="1"/>
            </p:cNvSpPr>
            <p:nvPr/>
          </p:nvSpPr>
          <p:spPr bwMode="auto">
            <a:xfrm>
              <a:off x="2456" y="1984"/>
              <a:ext cx="640" cy="536"/>
            </a:xfrm>
            <a:prstGeom prst="line">
              <a:avLst/>
            </a:prstGeom>
            <a:noFill/>
            <a:ln w="76320">
              <a:solidFill>
                <a:srgbClr val="FFFFFF"/>
              </a:solidFill>
              <a:miter lim="800000"/>
              <a:head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620" name="Line 22"/>
            <p:cNvSpPr>
              <a:spLocks noChangeShapeType="1"/>
            </p:cNvSpPr>
            <p:nvPr/>
          </p:nvSpPr>
          <p:spPr bwMode="auto">
            <a:xfrm>
              <a:off x="4024" y="848"/>
              <a:ext cx="640" cy="536"/>
            </a:xfrm>
            <a:prstGeom prst="line">
              <a:avLst/>
            </a:prstGeom>
            <a:noFill/>
            <a:ln w="76320">
              <a:solidFill>
                <a:srgbClr val="FFFFFF"/>
              </a:solidFill>
              <a:miter lim="800000"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4581" name="Text Box 23"/>
          <p:cNvSpPr txBox="1">
            <a:spLocks noChangeArrowheads="1"/>
          </p:cNvSpPr>
          <p:nvPr/>
        </p:nvSpPr>
        <p:spPr bwMode="auto">
          <a:xfrm>
            <a:off x="6245225" y="3351213"/>
            <a:ext cx="279400" cy="488950"/>
          </a:xfrm>
          <a:prstGeom prst="rect">
            <a:avLst/>
          </a:prstGeom>
          <a:solidFill>
            <a:srgbClr val="6666FF"/>
          </a:solidFill>
          <a:ln w="9525">
            <a:noFill/>
            <a:rou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>
                <a:solidFill>
                  <a:srgbClr val="FFFF00"/>
                </a:solidFill>
                <a:latin typeface="Arial" panose="020B0604020202020204" pitchFamily="34" charset="0"/>
              </a:rPr>
              <a:t> </a:t>
            </a:r>
            <a:endParaRPr lang="en-GB" sz="2800" b="1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24582" name="Text Box 33"/>
          <p:cNvSpPr txBox="1">
            <a:spLocks noChangeArrowheads="1"/>
          </p:cNvSpPr>
          <p:nvPr/>
        </p:nvSpPr>
        <p:spPr bwMode="auto">
          <a:xfrm>
            <a:off x="2338388" y="3284538"/>
            <a:ext cx="533400" cy="488950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>
                <a:solidFill>
                  <a:srgbClr val="FFFFFF"/>
                </a:solidFill>
                <a:latin typeface="Arial" panose="020B0604020202020204" pitchFamily="34" charset="0"/>
              </a:rPr>
              <a:t>q</a:t>
            </a:r>
            <a:r>
              <a:rPr lang="en-GB" sz="2800" b="1" baseline="-25000">
                <a:solidFill>
                  <a:srgbClr val="FFFFFF"/>
                </a:solidFill>
                <a:latin typeface="Arial" panose="020B0604020202020204" pitchFamily="34" charset="0"/>
              </a:rPr>
              <a:t>0</a:t>
            </a:r>
            <a:endParaRPr lang="en-GB" sz="2800" b="1" baseline="-25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4583" name="Text Box 34"/>
          <p:cNvSpPr txBox="1">
            <a:spLocks noChangeArrowheads="1"/>
          </p:cNvSpPr>
          <p:nvPr/>
        </p:nvSpPr>
        <p:spPr bwMode="auto">
          <a:xfrm>
            <a:off x="4170363" y="1812925"/>
            <a:ext cx="533400" cy="488950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>
                <a:solidFill>
                  <a:srgbClr val="FFFFFF"/>
                </a:solidFill>
                <a:latin typeface="Arial" panose="020B0604020202020204" pitchFamily="34" charset="0"/>
              </a:rPr>
              <a:t>q</a:t>
            </a:r>
            <a:r>
              <a:rPr lang="en-GB" sz="2800" b="1" baseline="-25000">
                <a:solidFill>
                  <a:srgbClr val="FFFFFF"/>
                </a:solidFill>
                <a:latin typeface="Arial" panose="020B0604020202020204" pitchFamily="34" charset="0"/>
              </a:rPr>
              <a:t>1</a:t>
            </a:r>
            <a:endParaRPr lang="en-GB" sz="2800" b="1" baseline="-25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4584" name="Text Box 35"/>
          <p:cNvSpPr txBox="1">
            <a:spLocks noChangeArrowheads="1"/>
          </p:cNvSpPr>
          <p:nvPr/>
        </p:nvSpPr>
        <p:spPr bwMode="auto">
          <a:xfrm>
            <a:off x="6162675" y="3284538"/>
            <a:ext cx="533400" cy="488950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>
                <a:solidFill>
                  <a:srgbClr val="FFFFFF"/>
                </a:solidFill>
                <a:latin typeface="Arial" panose="020B0604020202020204" pitchFamily="34" charset="0"/>
              </a:rPr>
              <a:t>q</a:t>
            </a:r>
            <a:r>
              <a:rPr lang="en-GB" sz="2800" b="1" baseline="-25000">
                <a:solidFill>
                  <a:srgbClr val="FFFFFF"/>
                </a:solidFill>
                <a:latin typeface="Arial" panose="020B0604020202020204" pitchFamily="34" charset="0"/>
              </a:rPr>
              <a:t>2</a:t>
            </a:r>
            <a:endParaRPr lang="en-GB" sz="2800" b="1" baseline="-25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4585" name="Text Box 36"/>
          <p:cNvSpPr txBox="1">
            <a:spLocks noChangeArrowheads="1"/>
          </p:cNvSpPr>
          <p:nvPr/>
        </p:nvSpPr>
        <p:spPr bwMode="auto">
          <a:xfrm>
            <a:off x="4170363" y="4724400"/>
            <a:ext cx="533400" cy="488950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>
                <a:solidFill>
                  <a:srgbClr val="FFFFFF"/>
                </a:solidFill>
                <a:latin typeface="Arial" panose="020B0604020202020204" pitchFamily="34" charset="0"/>
              </a:rPr>
              <a:t>q</a:t>
            </a:r>
            <a:r>
              <a:rPr lang="en-GB" sz="2800" b="1" baseline="-25000">
                <a:solidFill>
                  <a:srgbClr val="FFFFFF"/>
                </a:solidFill>
                <a:latin typeface="Arial" panose="020B0604020202020204" pitchFamily="34" charset="0"/>
              </a:rPr>
              <a:t>3</a:t>
            </a:r>
            <a:endParaRPr lang="en-GB" sz="2800" b="1" baseline="-25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9733" name="Text Box 37"/>
          <p:cNvSpPr txBox="1">
            <a:spLocks noChangeArrowheads="1"/>
          </p:cNvSpPr>
          <p:nvPr/>
        </p:nvSpPr>
        <p:spPr bwMode="auto">
          <a:xfrm>
            <a:off x="619125" y="4581525"/>
            <a:ext cx="2574925" cy="487363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>
                <a:solidFill>
                  <a:srgbClr val="FFFF00"/>
                </a:solidFill>
                <a:latin typeface="Arial" panose="020B0604020202020204" pitchFamily="34" charset="0"/>
              </a:rPr>
              <a:t>start state (q</a:t>
            </a:r>
            <a:r>
              <a:rPr lang="en-GB" sz="2800" b="1" baseline="-25000">
                <a:solidFill>
                  <a:srgbClr val="FFFF00"/>
                </a:solidFill>
                <a:latin typeface="Arial" panose="020B0604020202020204" pitchFamily="34" charset="0"/>
              </a:rPr>
              <a:t>0</a:t>
            </a:r>
            <a:r>
              <a:rPr lang="en-GB" sz="2800" b="1">
                <a:solidFill>
                  <a:srgbClr val="FFFF00"/>
                </a:solidFill>
                <a:latin typeface="Arial" panose="020B0604020202020204" pitchFamily="34" charset="0"/>
              </a:rPr>
              <a:t>)</a:t>
            </a:r>
            <a:r>
              <a:rPr lang="ar-SA" sz="2800" b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‏</a:t>
            </a:r>
            <a:endParaRPr lang="en-GB" sz="2800" b="1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29734" name="Freeform 38"/>
          <p:cNvSpPr>
            <a:spLocks noChangeArrowheads="1"/>
          </p:cNvSpPr>
          <p:nvPr/>
        </p:nvSpPr>
        <p:spPr bwMode="auto">
          <a:xfrm>
            <a:off x="1890713" y="3721100"/>
            <a:ext cx="433387" cy="879475"/>
          </a:xfrm>
          <a:custGeom>
            <a:avLst/>
            <a:gdLst>
              <a:gd name="T0" fmla="*/ 0 w 1447"/>
              <a:gd name="T1" fmla="*/ 2928 h 2929"/>
              <a:gd name="T2" fmla="*/ 1446 w 1447"/>
              <a:gd name="T3" fmla="*/ 0 h 2929"/>
              <a:gd name="T4" fmla="*/ 0 60000 65536"/>
              <a:gd name="T5" fmla="*/ 0 60000 65536"/>
              <a:gd name="T6" fmla="*/ 0 w 1447"/>
              <a:gd name="T7" fmla="*/ 0 h 2929"/>
              <a:gd name="T8" fmla="*/ 1447 w 1447"/>
              <a:gd name="T9" fmla="*/ 2929 h 292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447" h="2929">
                <a:moveTo>
                  <a:pt x="0" y="2928"/>
                </a:moveTo>
                <a:lnTo>
                  <a:pt x="1446" y="0"/>
                </a:lnTo>
              </a:path>
            </a:pathLst>
          </a:custGeom>
          <a:noFill/>
          <a:ln w="38160">
            <a:solidFill>
              <a:srgbClr val="FFFF00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39"/>
          <p:cNvGrpSpPr/>
          <p:nvPr/>
        </p:nvGrpSpPr>
        <p:grpSpPr bwMode="auto">
          <a:xfrm>
            <a:off x="5076825" y="1412875"/>
            <a:ext cx="3570288" cy="1714500"/>
            <a:chOff x="3231" y="961"/>
            <a:chExt cx="2696" cy="1295"/>
          </a:xfrm>
        </p:grpSpPr>
        <p:sp>
          <p:nvSpPr>
            <p:cNvPr id="24597" name="Text Box 40"/>
            <p:cNvSpPr txBox="1">
              <a:spLocks noChangeArrowheads="1"/>
            </p:cNvSpPr>
            <p:nvPr/>
          </p:nvSpPr>
          <p:spPr bwMode="auto">
            <a:xfrm>
              <a:off x="3665" y="961"/>
              <a:ext cx="2262" cy="369"/>
            </a:xfrm>
            <a:prstGeom prst="rect">
              <a:avLst/>
            </a:prstGeom>
            <a:noFill/>
            <a:ln w="9525">
              <a:noFill/>
              <a:rou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lnSpc>
                  <a:spcPct val="93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800" b="1">
                  <a:solidFill>
                    <a:srgbClr val="FFFF00"/>
                  </a:solidFill>
                  <a:latin typeface="Arial" panose="020B0604020202020204" pitchFamily="34" charset="0"/>
                </a:rPr>
                <a:t>accept states (F)</a:t>
              </a:r>
              <a:r>
                <a:rPr lang="ar-SA" sz="2800" b="1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‏</a:t>
              </a:r>
              <a:endParaRPr lang="en-GB" sz="2800" b="1">
                <a:solidFill>
                  <a:srgbClr val="FFFF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4598" name="Line 41"/>
            <p:cNvSpPr>
              <a:spLocks noChangeShapeType="1"/>
            </p:cNvSpPr>
            <p:nvPr/>
          </p:nvSpPr>
          <p:spPr bwMode="auto">
            <a:xfrm flipH="1">
              <a:off x="4615" y="1296"/>
              <a:ext cx="466" cy="960"/>
            </a:xfrm>
            <a:prstGeom prst="line">
              <a:avLst/>
            </a:prstGeom>
            <a:noFill/>
            <a:ln w="38160">
              <a:solidFill>
                <a:srgbClr val="FFFF00"/>
              </a:solidFill>
              <a:miter lim="800000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599" name="Line 42"/>
            <p:cNvSpPr>
              <a:spLocks noChangeShapeType="1"/>
            </p:cNvSpPr>
            <p:nvPr/>
          </p:nvSpPr>
          <p:spPr bwMode="auto">
            <a:xfrm flipH="1">
              <a:off x="3231" y="1160"/>
              <a:ext cx="610" cy="72"/>
            </a:xfrm>
            <a:prstGeom prst="line">
              <a:avLst/>
            </a:prstGeom>
            <a:noFill/>
            <a:ln w="38160">
              <a:solidFill>
                <a:srgbClr val="FFFF00"/>
              </a:solidFill>
              <a:miter lim="800000"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52"/>
          <p:cNvGrpSpPr/>
          <p:nvPr/>
        </p:nvGrpSpPr>
        <p:grpSpPr bwMode="auto">
          <a:xfrm>
            <a:off x="979488" y="1412875"/>
            <a:ext cx="2735262" cy="1801813"/>
            <a:chOff x="979488" y="1412875"/>
            <a:chExt cx="2735254" cy="1801811"/>
          </a:xfrm>
        </p:grpSpPr>
        <p:sp>
          <p:nvSpPr>
            <p:cNvPr id="24594" name="Text Box 27"/>
            <p:cNvSpPr txBox="1">
              <a:spLocks noChangeArrowheads="1"/>
            </p:cNvSpPr>
            <p:nvPr/>
          </p:nvSpPr>
          <p:spPr bwMode="auto">
            <a:xfrm>
              <a:off x="979488" y="1412875"/>
              <a:ext cx="1212871" cy="488612"/>
            </a:xfrm>
            <a:prstGeom prst="rect">
              <a:avLst/>
            </a:prstGeom>
            <a:noFill/>
            <a:ln w="9525">
              <a:noFill/>
              <a:rou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lnSpc>
                  <a:spcPct val="93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800" b="1">
                  <a:solidFill>
                    <a:srgbClr val="FFFF00"/>
                  </a:solidFill>
                  <a:latin typeface="Arial" panose="020B0604020202020204" pitchFamily="34" charset="0"/>
                </a:rPr>
                <a:t>states</a:t>
              </a:r>
              <a:endParaRPr lang="en-GB" sz="2800" b="1">
                <a:solidFill>
                  <a:srgbClr val="FFFF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4595" name="Line 28"/>
            <p:cNvSpPr>
              <a:spLocks noChangeShapeType="1"/>
            </p:cNvSpPr>
            <p:nvPr/>
          </p:nvSpPr>
          <p:spPr bwMode="auto">
            <a:xfrm flipH="1" flipV="1">
              <a:off x="1268140" y="1833955"/>
              <a:ext cx="803529" cy="1380731"/>
            </a:xfrm>
            <a:prstGeom prst="line">
              <a:avLst/>
            </a:prstGeom>
            <a:noFill/>
            <a:ln w="38160">
              <a:solidFill>
                <a:srgbClr val="FFFF00"/>
              </a:solidFill>
              <a:miter lim="800000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596" name="Line 29"/>
            <p:cNvSpPr>
              <a:spLocks noChangeShapeType="1"/>
            </p:cNvSpPr>
            <p:nvPr/>
          </p:nvSpPr>
          <p:spPr bwMode="auto">
            <a:xfrm flipH="1" flipV="1">
              <a:off x="2214545" y="1643050"/>
              <a:ext cx="1500197" cy="239897"/>
            </a:xfrm>
            <a:prstGeom prst="line">
              <a:avLst/>
            </a:prstGeom>
            <a:noFill/>
            <a:ln w="38160">
              <a:solidFill>
                <a:srgbClr val="FFFF00"/>
              </a:solidFill>
              <a:miter lim="800000"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5" name="Group 56"/>
          <p:cNvGrpSpPr/>
          <p:nvPr/>
        </p:nvGrpSpPr>
        <p:grpSpPr bwMode="auto">
          <a:xfrm>
            <a:off x="4929188" y="4143375"/>
            <a:ext cx="2593975" cy="957263"/>
            <a:chOff x="4929189" y="4143380"/>
            <a:chExt cx="2593974" cy="957258"/>
          </a:xfrm>
        </p:grpSpPr>
        <p:sp>
          <p:nvSpPr>
            <p:cNvPr id="24591" name="Text Box 30"/>
            <p:cNvSpPr txBox="1">
              <a:spLocks noChangeArrowheads="1"/>
            </p:cNvSpPr>
            <p:nvPr/>
          </p:nvSpPr>
          <p:spPr bwMode="auto">
            <a:xfrm>
              <a:off x="6310292" y="4612026"/>
              <a:ext cx="1212871" cy="488612"/>
            </a:xfrm>
            <a:prstGeom prst="rect">
              <a:avLst/>
            </a:prstGeom>
            <a:noFill/>
            <a:ln w="9525">
              <a:noFill/>
              <a:rou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lnSpc>
                  <a:spcPct val="93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800" b="1">
                  <a:solidFill>
                    <a:srgbClr val="FFFF00"/>
                  </a:solidFill>
                  <a:latin typeface="Arial" panose="020B0604020202020204" pitchFamily="34" charset="0"/>
                </a:rPr>
                <a:t>states</a:t>
              </a:r>
              <a:endParaRPr lang="en-GB" sz="2800" b="1">
                <a:solidFill>
                  <a:srgbClr val="FFFF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4592" name="Line 31"/>
            <p:cNvSpPr>
              <a:spLocks noChangeShapeType="1"/>
            </p:cNvSpPr>
            <p:nvPr/>
          </p:nvSpPr>
          <p:spPr bwMode="auto">
            <a:xfrm flipH="1">
              <a:off x="4929189" y="4896719"/>
              <a:ext cx="1457900" cy="175355"/>
            </a:xfrm>
            <a:prstGeom prst="line">
              <a:avLst/>
            </a:prstGeom>
            <a:noFill/>
            <a:ln w="38160">
              <a:solidFill>
                <a:srgbClr val="FFFF00"/>
              </a:solidFill>
              <a:miter lim="800000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593" name="Line 32"/>
            <p:cNvSpPr>
              <a:spLocks noChangeShapeType="1"/>
            </p:cNvSpPr>
            <p:nvPr/>
          </p:nvSpPr>
          <p:spPr bwMode="auto">
            <a:xfrm>
              <a:off x="6763756" y="4143380"/>
              <a:ext cx="45719" cy="520288"/>
            </a:xfrm>
            <a:prstGeom prst="line">
              <a:avLst/>
            </a:prstGeom>
            <a:noFill/>
            <a:ln w="38160">
              <a:solidFill>
                <a:srgbClr val="FFFF00"/>
              </a:solidFill>
              <a:miter lim="800000"/>
            </a:ln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33" grpId="0"/>
      <p:bldP spid="2973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Acceptability of String by a FA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715000"/>
          </a:xfrm>
        </p:spPr>
        <p:txBody>
          <a:bodyPr/>
          <a:lstStyle/>
          <a:p>
            <a:r>
              <a:rPr lang="en-US" dirty="0" smtClean="0"/>
              <a:t>Consider the finite state machine whose transaction function </a:t>
            </a:r>
            <a:r>
              <a:rPr lang="en-US" dirty="0" smtClean="0">
                <a:latin typeface="Symbol" panose="05050102010706020507" pitchFamily="18" charset="2"/>
              </a:rPr>
              <a:t>d</a:t>
            </a:r>
            <a:r>
              <a:rPr lang="en-US" dirty="0" smtClean="0"/>
              <a:t> is given below, here Q={q0, q1, q2, q3}, </a:t>
            </a:r>
            <a:r>
              <a:rPr lang="en-US" dirty="0" smtClean="0">
                <a:latin typeface="Symbol" panose="05050102010706020507" pitchFamily="18" charset="2"/>
              </a:rPr>
              <a:t>S={0,1}, </a:t>
            </a:r>
            <a:r>
              <a:rPr lang="en-US" dirty="0" smtClean="0"/>
              <a:t>F={q0}, give the entire sequence of states for the input string 110101.</a:t>
            </a:r>
            <a:endParaRPr lang="en-US" dirty="0" smtClean="0"/>
          </a:p>
          <a:p>
            <a:pPr lvl="8">
              <a:buNone/>
            </a:pPr>
            <a:r>
              <a:rPr lang="en-US" dirty="0" smtClean="0"/>
              <a:t>			Inputs</a:t>
            </a:r>
            <a:endParaRPr lang="en-US" dirty="0"/>
          </a:p>
          <a:p>
            <a:pPr lvl="1">
              <a:buNone/>
            </a:pPr>
            <a:r>
              <a:rPr lang="en-US" dirty="0" smtClean="0"/>
              <a:t>		states				0		1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					q2		q1</a:t>
            </a:r>
            <a:endParaRPr lang="en-US" dirty="0"/>
          </a:p>
          <a:p>
            <a:pPr lvl="1">
              <a:buNone/>
            </a:pPr>
            <a:r>
              <a:rPr lang="en-US" dirty="0" smtClean="0"/>
              <a:t>		q1				q3		q0</a:t>
            </a:r>
            <a:endParaRPr lang="en-US" dirty="0" smtClean="0"/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smtClean="0"/>
              <a:t>	q2				q0		q3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	q3				q1		q2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219200" y="3657600"/>
            <a:ext cx="60960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4038600" y="3962400"/>
            <a:ext cx="32004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219200" y="4419600"/>
            <a:ext cx="60960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295400" y="4495800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371600" y="4648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q0</a:t>
            </a:r>
            <a:endParaRPr lang="en-US" dirty="0"/>
          </a:p>
        </p:txBody>
      </p:sp>
      <p:cxnSp>
        <p:nvCxnSpPr>
          <p:cNvPr id="13" name="Straight Arrow Connector 12"/>
          <p:cNvCxnSpPr>
            <a:endCxn id="10" idx="2"/>
          </p:cNvCxnSpPr>
          <p:nvPr/>
        </p:nvCxnSpPr>
        <p:spPr>
          <a:xfrm flipV="1">
            <a:off x="457200" y="4762500"/>
            <a:ext cx="838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en-US" smtClean="0"/>
          </a:p>
        </p:txBody>
      </p:sp>
      <p:sp>
        <p:nvSpPr>
          <p:cNvPr id="23555" name="Oval 4"/>
          <p:cNvSpPr>
            <a:spLocks noChangeArrowheads="1"/>
          </p:cNvSpPr>
          <p:nvPr/>
        </p:nvSpPr>
        <p:spPr bwMode="auto">
          <a:xfrm>
            <a:off x="2311400" y="2032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6" name="Oval 5"/>
          <p:cNvSpPr>
            <a:spLocks noChangeArrowheads="1"/>
          </p:cNvSpPr>
          <p:nvPr/>
        </p:nvSpPr>
        <p:spPr bwMode="auto">
          <a:xfrm>
            <a:off x="2387600" y="2108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7" name="Oval 6"/>
          <p:cNvSpPr>
            <a:spLocks noChangeArrowheads="1"/>
          </p:cNvSpPr>
          <p:nvPr/>
        </p:nvSpPr>
        <p:spPr bwMode="auto">
          <a:xfrm>
            <a:off x="4140200" y="2032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Line 7"/>
          <p:cNvSpPr>
            <a:spLocks noChangeShapeType="1"/>
          </p:cNvSpPr>
          <p:nvPr/>
        </p:nvSpPr>
        <p:spPr bwMode="auto">
          <a:xfrm>
            <a:off x="2001838" y="2336800"/>
            <a:ext cx="3095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9" name="Rectangle 9"/>
          <p:cNvSpPr>
            <a:spLocks noChangeArrowheads="1"/>
          </p:cNvSpPr>
          <p:nvPr/>
        </p:nvSpPr>
        <p:spPr bwMode="auto">
          <a:xfrm>
            <a:off x="2387600" y="2066925"/>
            <a:ext cx="3683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pitchFamily="18" charset="0"/>
                <a:ea typeface="PMingLiU" pitchFamily="18" charset="-120"/>
                <a:sym typeface="Symbol" panose="05050102010706020507" pitchFamily="18" charset="2"/>
              </a:rPr>
              <a:t>q</a:t>
            </a:r>
            <a:r>
              <a:rPr lang="en-US" altLang="zh-TW" baseline="-25000">
                <a:latin typeface="Garamond" pitchFamily="18" charset="0"/>
                <a:ea typeface="PMingLiU" pitchFamily="18" charset="-120"/>
                <a:sym typeface="Symbol" panose="05050102010706020507" pitchFamily="18" charset="2"/>
              </a:rPr>
              <a:t>0</a:t>
            </a:r>
            <a:endParaRPr lang="en-US" altLang="zh-TW" baseline="-25000">
              <a:latin typeface="Garamond" pitchFamily="18" charset="0"/>
              <a:ea typeface="PMingLiU" pitchFamily="18" charset="-120"/>
              <a:sym typeface="Symbol" panose="05050102010706020507" pitchFamily="18" charset="2"/>
            </a:endParaRPr>
          </a:p>
        </p:txBody>
      </p:sp>
      <p:sp>
        <p:nvSpPr>
          <p:cNvPr id="23560" name="Rectangle 10"/>
          <p:cNvSpPr>
            <a:spLocks noChangeArrowheads="1"/>
          </p:cNvSpPr>
          <p:nvPr/>
        </p:nvSpPr>
        <p:spPr bwMode="auto">
          <a:xfrm>
            <a:off x="4216400" y="2066925"/>
            <a:ext cx="3683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pitchFamily="18" charset="0"/>
                <a:ea typeface="PMingLiU" pitchFamily="18" charset="-120"/>
                <a:sym typeface="Symbol" panose="05050102010706020507" pitchFamily="18" charset="2"/>
              </a:rPr>
              <a:t>q</a:t>
            </a:r>
            <a:r>
              <a:rPr lang="en-US" altLang="zh-TW" baseline="-25000">
                <a:latin typeface="Garamond" pitchFamily="18" charset="0"/>
                <a:ea typeface="PMingLiU" pitchFamily="18" charset="-120"/>
                <a:sym typeface="Symbol" panose="05050102010706020507" pitchFamily="18" charset="2"/>
              </a:rPr>
              <a:t>1</a:t>
            </a:r>
            <a:endParaRPr lang="en-US" altLang="zh-TW" baseline="-25000">
              <a:latin typeface="Garamond" pitchFamily="18" charset="0"/>
              <a:ea typeface="PMingLiU" pitchFamily="18" charset="-120"/>
              <a:sym typeface="Symbol" panose="05050102010706020507" pitchFamily="18" charset="2"/>
            </a:endParaRPr>
          </a:p>
        </p:txBody>
      </p:sp>
      <p:sp>
        <p:nvSpPr>
          <p:cNvPr id="23561" name="Rectangle 11"/>
          <p:cNvSpPr>
            <a:spLocks noChangeArrowheads="1"/>
          </p:cNvSpPr>
          <p:nvPr/>
        </p:nvSpPr>
        <p:spPr bwMode="auto">
          <a:xfrm>
            <a:off x="6121400" y="2066925"/>
            <a:ext cx="3683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pitchFamily="18" charset="0"/>
                <a:ea typeface="PMingLiU" pitchFamily="18" charset="-120"/>
                <a:sym typeface="Symbol" panose="05050102010706020507" pitchFamily="18" charset="2"/>
              </a:rPr>
              <a:t>q</a:t>
            </a:r>
            <a:r>
              <a:rPr lang="en-US" altLang="zh-TW" baseline="-25000">
                <a:latin typeface="Garamond" pitchFamily="18" charset="0"/>
                <a:ea typeface="PMingLiU" pitchFamily="18" charset="-120"/>
                <a:sym typeface="Symbol" panose="05050102010706020507" pitchFamily="18" charset="2"/>
              </a:rPr>
              <a:t>2</a:t>
            </a:r>
            <a:endParaRPr lang="en-US" altLang="zh-TW" baseline="-25000">
              <a:latin typeface="Garamond" pitchFamily="18" charset="0"/>
              <a:ea typeface="PMingLiU" pitchFamily="18" charset="-120"/>
              <a:sym typeface="Symbol" panose="05050102010706020507" pitchFamily="18" charset="2"/>
            </a:endParaRPr>
          </a:p>
        </p:txBody>
      </p:sp>
      <p:sp>
        <p:nvSpPr>
          <p:cNvPr id="23562" name="Oval 12"/>
          <p:cNvSpPr>
            <a:spLocks noChangeArrowheads="1"/>
          </p:cNvSpPr>
          <p:nvPr/>
        </p:nvSpPr>
        <p:spPr bwMode="auto">
          <a:xfrm>
            <a:off x="6045200" y="2032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3" name="Oval 13"/>
          <p:cNvSpPr>
            <a:spLocks noChangeArrowheads="1"/>
          </p:cNvSpPr>
          <p:nvPr/>
        </p:nvSpPr>
        <p:spPr bwMode="auto">
          <a:xfrm>
            <a:off x="4216400" y="2108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Line 14"/>
          <p:cNvSpPr>
            <a:spLocks noChangeShapeType="1"/>
          </p:cNvSpPr>
          <p:nvPr/>
        </p:nvSpPr>
        <p:spPr bwMode="auto">
          <a:xfrm>
            <a:off x="2844800" y="23368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5" name="Line 15"/>
          <p:cNvSpPr>
            <a:spLocks noChangeShapeType="1"/>
          </p:cNvSpPr>
          <p:nvPr/>
        </p:nvSpPr>
        <p:spPr bwMode="auto">
          <a:xfrm>
            <a:off x="4716463" y="2336800"/>
            <a:ext cx="13287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6" name="Text Box 16"/>
          <p:cNvSpPr txBox="1">
            <a:spLocks noChangeArrowheads="1"/>
          </p:cNvSpPr>
          <p:nvPr/>
        </p:nvSpPr>
        <p:spPr bwMode="auto">
          <a:xfrm>
            <a:off x="3225800" y="2039938"/>
            <a:ext cx="29210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pitchFamily="18" charset="0"/>
                <a:ea typeface="PMingLiU" pitchFamily="18" charset="-120"/>
              </a:rPr>
              <a:t>1</a:t>
            </a:r>
            <a:endParaRPr lang="en-US" altLang="zh-TW">
              <a:latin typeface="Garamond" pitchFamily="18" charset="0"/>
              <a:ea typeface="PMingLiU" pitchFamily="18" charset="-120"/>
            </a:endParaRPr>
          </a:p>
        </p:txBody>
      </p:sp>
      <p:sp>
        <p:nvSpPr>
          <p:cNvPr id="23567" name="Text Box 17"/>
          <p:cNvSpPr txBox="1">
            <a:spLocks noChangeArrowheads="1"/>
          </p:cNvSpPr>
          <p:nvPr/>
        </p:nvSpPr>
        <p:spPr bwMode="auto">
          <a:xfrm>
            <a:off x="5207000" y="2039938"/>
            <a:ext cx="29210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pitchFamily="18" charset="0"/>
                <a:ea typeface="PMingLiU" pitchFamily="18" charset="-120"/>
              </a:rPr>
              <a:t>0</a:t>
            </a:r>
            <a:endParaRPr lang="en-US" altLang="zh-TW">
              <a:latin typeface="Garamond" pitchFamily="18" charset="0"/>
              <a:ea typeface="PMingLiU" pitchFamily="18" charset="-120"/>
            </a:endParaRPr>
          </a:p>
        </p:txBody>
      </p:sp>
      <p:sp>
        <p:nvSpPr>
          <p:cNvPr id="23568" name="Freeform 18"/>
          <p:cNvSpPr/>
          <p:nvPr/>
        </p:nvSpPr>
        <p:spPr bwMode="auto">
          <a:xfrm>
            <a:off x="2235200" y="1562100"/>
            <a:ext cx="508000" cy="469900"/>
          </a:xfrm>
          <a:custGeom>
            <a:avLst/>
            <a:gdLst>
              <a:gd name="T0" fmla="*/ 112 w 320"/>
              <a:gd name="T1" fmla="*/ 296 h 296"/>
              <a:gd name="T2" fmla="*/ 16 w 320"/>
              <a:gd name="T3" fmla="*/ 200 h 296"/>
              <a:gd name="T4" fmla="*/ 16 w 320"/>
              <a:gd name="T5" fmla="*/ 56 h 296"/>
              <a:gd name="T6" fmla="*/ 112 w 320"/>
              <a:gd name="T7" fmla="*/ 8 h 296"/>
              <a:gd name="T8" fmla="*/ 208 w 320"/>
              <a:gd name="T9" fmla="*/ 8 h 296"/>
              <a:gd name="T10" fmla="*/ 304 w 320"/>
              <a:gd name="T11" fmla="*/ 56 h 296"/>
              <a:gd name="T12" fmla="*/ 304 w 320"/>
              <a:gd name="T13" fmla="*/ 200 h 296"/>
              <a:gd name="T14" fmla="*/ 256 w 320"/>
              <a:gd name="T15" fmla="*/ 296 h 29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20"/>
              <a:gd name="T25" fmla="*/ 0 h 296"/>
              <a:gd name="T26" fmla="*/ 320 w 320"/>
              <a:gd name="T27" fmla="*/ 296 h 29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20" h="296">
                <a:moveTo>
                  <a:pt x="112" y="296"/>
                </a:moveTo>
                <a:cubicBezTo>
                  <a:pt x="72" y="268"/>
                  <a:pt x="32" y="240"/>
                  <a:pt x="16" y="200"/>
                </a:cubicBezTo>
                <a:cubicBezTo>
                  <a:pt x="0" y="160"/>
                  <a:pt x="0" y="88"/>
                  <a:pt x="16" y="56"/>
                </a:cubicBezTo>
                <a:cubicBezTo>
                  <a:pt x="32" y="24"/>
                  <a:pt x="80" y="16"/>
                  <a:pt x="112" y="8"/>
                </a:cubicBezTo>
                <a:cubicBezTo>
                  <a:pt x="144" y="0"/>
                  <a:pt x="176" y="0"/>
                  <a:pt x="208" y="8"/>
                </a:cubicBezTo>
                <a:cubicBezTo>
                  <a:pt x="240" y="16"/>
                  <a:pt x="288" y="24"/>
                  <a:pt x="304" y="56"/>
                </a:cubicBezTo>
                <a:cubicBezTo>
                  <a:pt x="320" y="88"/>
                  <a:pt x="312" y="160"/>
                  <a:pt x="304" y="200"/>
                </a:cubicBezTo>
                <a:cubicBezTo>
                  <a:pt x="296" y="240"/>
                  <a:pt x="276" y="268"/>
                  <a:pt x="256" y="2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9" name="Freeform 19"/>
          <p:cNvSpPr/>
          <p:nvPr/>
        </p:nvSpPr>
        <p:spPr bwMode="auto">
          <a:xfrm>
            <a:off x="4089400" y="1574800"/>
            <a:ext cx="508000" cy="469900"/>
          </a:xfrm>
          <a:custGeom>
            <a:avLst/>
            <a:gdLst>
              <a:gd name="T0" fmla="*/ 112 w 320"/>
              <a:gd name="T1" fmla="*/ 296 h 296"/>
              <a:gd name="T2" fmla="*/ 16 w 320"/>
              <a:gd name="T3" fmla="*/ 200 h 296"/>
              <a:gd name="T4" fmla="*/ 16 w 320"/>
              <a:gd name="T5" fmla="*/ 56 h 296"/>
              <a:gd name="T6" fmla="*/ 112 w 320"/>
              <a:gd name="T7" fmla="*/ 8 h 296"/>
              <a:gd name="T8" fmla="*/ 208 w 320"/>
              <a:gd name="T9" fmla="*/ 8 h 296"/>
              <a:gd name="T10" fmla="*/ 304 w 320"/>
              <a:gd name="T11" fmla="*/ 56 h 296"/>
              <a:gd name="T12" fmla="*/ 304 w 320"/>
              <a:gd name="T13" fmla="*/ 200 h 296"/>
              <a:gd name="T14" fmla="*/ 256 w 320"/>
              <a:gd name="T15" fmla="*/ 296 h 29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20"/>
              <a:gd name="T25" fmla="*/ 0 h 296"/>
              <a:gd name="T26" fmla="*/ 320 w 320"/>
              <a:gd name="T27" fmla="*/ 296 h 29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20" h="296">
                <a:moveTo>
                  <a:pt x="112" y="296"/>
                </a:moveTo>
                <a:cubicBezTo>
                  <a:pt x="72" y="268"/>
                  <a:pt x="32" y="240"/>
                  <a:pt x="16" y="200"/>
                </a:cubicBezTo>
                <a:cubicBezTo>
                  <a:pt x="0" y="160"/>
                  <a:pt x="0" y="88"/>
                  <a:pt x="16" y="56"/>
                </a:cubicBezTo>
                <a:cubicBezTo>
                  <a:pt x="32" y="24"/>
                  <a:pt x="80" y="16"/>
                  <a:pt x="112" y="8"/>
                </a:cubicBezTo>
                <a:cubicBezTo>
                  <a:pt x="144" y="0"/>
                  <a:pt x="176" y="0"/>
                  <a:pt x="208" y="8"/>
                </a:cubicBezTo>
                <a:cubicBezTo>
                  <a:pt x="240" y="16"/>
                  <a:pt x="288" y="24"/>
                  <a:pt x="304" y="56"/>
                </a:cubicBezTo>
                <a:cubicBezTo>
                  <a:pt x="320" y="88"/>
                  <a:pt x="312" y="160"/>
                  <a:pt x="304" y="200"/>
                </a:cubicBezTo>
                <a:cubicBezTo>
                  <a:pt x="296" y="240"/>
                  <a:pt x="276" y="268"/>
                  <a:pt x="256" y="2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0" name="Freeform 20"/>
          <p:cNvSpPr/>
          <p:nvPr/>
        </p:nvSpPr>
        <p:spPr bwMode="auto">
          <a:xfrm>
            <a:off x="5994400" y="1574800"/>
            <a:ext cx="508000" cy="469900"/>
          </a:xfrm>
          <a:custGeom>
            <a:avLst/>
            <a:gdLst>
              <a:gd name="T0" fmla="*/ 112 w 320"/>
              <a:gd name="T1" fmla="*/ 296 h 296"/>
              <a:gd name="T2" fmla="*/ 16 w 320"/>
              <a:gd name="T3" fmla="*/ 200 h 296"/>
              <a:gd name="T4" fmla="*/ 16 w 320"/>
              <a:gd name="T5" fmla="*/ 56 h 296"/>
              <a:gd name="T6" fmla="*/ 112 w 320"/>
              <a:gd name="T7" fmla="*/ 8 h 296"/>
              <a:gd name="T8" fmla="*/ 208 w 320"/>
              <a:gd name="T9" fmla="*/ 8 h 296"/>
              <a:gd name="T10" fmla="*/ 304 w 320"/>
              <a:gd name="T11" fmla="*/ 56 h 296"/>
              <a:gd name="T12" fmla="*/ 304 w 320"/>
              <a:gd name="T13" fmla="*/ 200 h 296"/>
              <a:gd name="T14" fmla="*/ 256 w 320"/>
              <a:gd name="T15" fmla="*/ 296 h 29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20"/>
              <a:gd name="T25" fmla="*/ 0 h 296"/>
              <a:gd name="T26" fmla="*/ 320 w 320"/>
              <a:gd name="T27" fmla="*/ 296 h 29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20" h="296">
                <a:moveTo>
                  <a:pt x="112" y="296"/>
                </a:moveTo>
                <a:cubicBezTo>
                  <a:pt x="72" y="268"/>
                  <a:pt x="32" y="240"/>
                  <a:pt x="16" y="200"/>
                </a:cubicBezTo>
                <a:cubicBezTo>
                  <a:pt x="0" y="160"/>
                  <a:pt x="0" y="88"/>
                  <a:pt x="16" y="56"/>
                </a:cubicBezTo>
                <a:cubicBezTo>
                  <a:pt x="32" y="24"/>
                  <a:pt x="80" y="16"/>
                  <a:pt x="112" y="8"/>
                </a:cubicBezTo>
                <a:cubicBezTo>
                  <a:pt x="144" y="0"/>
                  <a:pt x="176" y="0"/>
                  <a:pt x="208" y="8"/>
                </a:cubicBezTo>
                <a:cubicBezTo>
                  <a:pt x="240" y="16"/>
                  <a:pt x="288" y="24"/>
                  <a:pt x="304" y="56"/>
                </a:cubicBezTo>
                <a:cubicBezTo>
                  <a:pt x="320" y="88"/>
                  <a:pt x="312" y="160"/>
                  <a:pt x="304" y="200"/>
                </a:cubicBezTo>
                <a:cubicBezTo>
                  <a:pt x="296" y="240"/>
                  <a:pt x="276" y="268"/>
                  <a:pt x="256" y="2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1" name="Text Box 21"/>
          <p:cNvSpPr txBox="1">
            <a:spLocks noChangeArrowheads="1"/>
          </p:cNvSpPr>
          <p:nvPr/>
        </p:nvSpPr>
        <p:spPr bwMode="auto">
          <a:xfrm>
            <a:off x="2660650" y="1506538"/>
            <a:ext cx="29210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pitchFamily="18" charset="0"/>
                <a:ea typeface="PMingLiU" pitchFamily="18" charset="-120"/>
              </a:rPr>
              <a:t>0</a:t>
            </a:r>
            <a:endParaRPr lang="en-US" altLang="zh-TW">
              <a:latin typeface="Garamond" pitchFamily="18" charset="0"/>
              <a:ea typeface="PMingLiU" pitchFamily="18" charset="-120"/>
            </a:endParaRPr>
          </a:p>
        </p:txBody>
      </p:sp>
      <p:sp>
        <p:nvSpPr>
          <p:cNvPr id="23572" name="Text Box 22"/>
          <p:cNvSpPr txBox="1">
            <a:spLocks noChangeArrowheads="1"/>
          </p:cNvSpPr>
          <p:nvPr/>
        </p:nvSpPr>
        <p:spPr bwMode="auto">
          <a:xfrm>
            <a:off x="6426200" y="1506538"/>
            <a:ext cx="45085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pitchFamily="18" charset="0"/>
                <a:ea typeface="PMingLiU" pitchFamily="18" charset="-120"/>
              </a:rPr>
              <a:t>0,1</a:t>
            </a:r>
            <a:endParaRPr lang="en-US" altLang="zh-TW">
              <a:latin typeface="Garamond" pitchFamily="18" charset="0"/>
              <a:ea typeface="PMingLiU" pitchFamily="18" charset="-120"/>
            </a:endParaRPr>
          </a:p>
        </p:txBody>
      </p:sp>
      <p:sp>
        <p:nvSpPr>
          <p:cNvPr id="23573" name="Text Box 23"/>
          <p:cNvSpPr txBox="1">
            <a:spLocks noChangeArrowheads="1"/>
          </p:cNvSpPr>
          <p:nvPr/>
        </p:nvSpPr>
        <p:spPr bwMode="auto">
          <a:xfrm>
            <a:off x="4521200" y="1506538"/>
            <a:ext cx="29210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pitchFamily="18" charset="0"/>
                <a:ea typeface="PMingLiU" pitchFamily="18" charset="-120"/>
              </a:rPr>
              <a:t>1</a:t>
            </a:r>
            <a:endParaRPr lang="en-US" altLang="zh-TW">
              <a:latin typeface="Garamond" pitchFamily="18" charset="0"/>
              <a:ea typeface="PMingLiU" pitchFamily="18" charset="-120"/>
            </a:endParaRPr>
          </a:p>
        </p:txBody>
      </p:sp>
      <p:sp>
        <p:nvSpPr>
          <p:cNvPr id="23574" name="Text Box 24"/>
          <p:cNvSpPr txBox="1">
            <a:spLocks noChangeArrowheads="1"/>
          </p:cNvSpPr>
          <p:nvPr/>
        </p:nvSpPr>
        <p:spPr bwMode="auto">
          <a:xfrm>
            <a:off x="900113" y="3244850"/>
            <a:ext cx="3825875" cy="15525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2400">
                <a:latin typeface="Gill Sans MT" pitchFamily="34" charset="0"/>
              </a:rPr>
              <a:t>alphabet </a:t>
            </a:r>
            <a:r>
              <a:rPr lang="en-US" sz="2400">
                <a:latin typeface="Symbol" panose="05050102010706020507" pitchFamily="18" charset="2"/>
              </a:rPr>
              <a:t>S</a:t>
            </a:r>
            <a:r>
              <a:rPr lang="en-US" sz="2400"/>
              <a:t> </a:t>
            </a:r>
            <a:r>
              <a:rPr lang="en-US" sz="2400">
                <a:latin typeface="Garamond" pitchFamily="18" charset="0"/>
              </a:rPr>
              <a:t>= {0, 1}</a:t>
            </a:r>
            <a:endParaRPr lang="en-US" sz="2400">
              <a:latin typeface="Garamond" pitchFamily="18" charset="0"/>
            </a:endParaRPr>
          </a:p>
          <a:p>
            <a:r>
              <a:rPr lang="en-US" sz="2400">
                <a:latin typeface="Gill Sans MT" pitchFamily="34" charset="0"/>
              </a:rPr>
              <a:t>start state</a:t>
            </a:r>
            <a:r>
              <a:rPr lang="en-US" sz="2400"/>
              <a:t> </a:t>
            </a:r>
            <a:r>
              <a:rPr lang="en-US" sz="2400" i="1">
                <a:latin typeface="Garamond" pitchFamily="18" charset="0"/>
              </a:rPr>
              <a:t>Q</a:t>
            </a:r>
            <a:r>
              <a:rPr lang="en-US" sz="2400">
                <a:latin typeface="Garamond" pitchFamily="18" charset="0"/>
              </a:rPr>
              <a:t> = {q</a:t>
            </a:r>
            <a:r>
              <a:rPr lang="en-US" sz="2400" baseline="-25000">
                <a:latin typeface="Garamond" pitchFamily="18" charset="0"/>
              </a:rPr>
              <a:t>0</a:t>
            </a:r>
            <a:r>
              <a:rPr lang="en-US" sz="2400">
                <a:latin typeface="Garamond" pitchFamily="18" charset="0"/>
              </a:rPr>
              <a:t>, q</a:t>
            </a:r>
            <a:r>
              <a:rPr lang="en-US" sz="2400" baseline="-25000">
                <a:latin typeface="Garamond" pitchFamily="18" charset="0"/>
              </a:rPr>
              <a:t>1</a:t>
            </a:r>
            <a:r>
              <a:rPr lang="en-US" sz="2400">
                <a:latin typeface="Garamond" pitchFamily="18" charset="0"/>
              </a:rPr>
              <a:t>, q</a:t>
            </a:r>
            <a:r>
              <a:rPr lang="en-US" sz="2400" baseline="-25000">
                <a:latin typeface="Garamond" pitchFamily="18" charset="0"/>
              </a:rPr>
              <a:t>2</a:t>
            </a:r>
            <a:r>
              <a:rPr lang="en-US" sz="2400">
                <a:latin typeface="Garamond" pitchFamily="18" charset="0"/>
              </a:rPr>
              <a:t>}</a:t>
            </a:r>
            <a:endParaRPr lang="en-US" sz="2400">
              <a:latin typeface="Garamond" pitchFamily="18" charset="0"/>
            </a:endParaRPr>
          </a:p>
          <a:p>
            <a:r>
              <a:rPr lang="en-US" sz="2400">
                <a:latin typeface="Gill Sans MT" pitchFamily="34" charset="0"/>
              </a:rPr>
              <a:t>initial state</a:t>
            </a:r>
            <a:r>
              <a:rPr lang="en-US" sz="2400"/>
              <a:t> </a:t>
            </a:r>
            <a:r>
              <a:rPr lang="en-US" sz="2400">
                <a:latin typeface="Garamond" pitchFamily="18" charset="0"/>
              </a:rPr>
              <a:t>q</a:t>
            </a:r>
            <a:r>
              <a:rPr lang="en-US" sz="2400" baseline="-25000">
                <a:latin typeface="Garamond" pitchFamily="18" charset="0"/>
              </a:rPr>
              <a:t>0</a:t>
            </a:r>
            <a:endParaRPr lang="en-US" sz="2400">
              <a:latin typeface="Garamond" pitchFamily="18" charset="0"/>
            </a:endParaRPr>
          </a:p>
          <a:p>
            <a:r>
              <a:rPr lang="en-US" sz="2400">
                <a:latin typeface="Gill Sans MT" pitchFamily="34" charset="0"/>
              </a:rPr>
              <a:t>accepting states</a:t>
            </a:r>
            <a:r>
              <a:rPr lang="en-US" sz="2400"/>
              <a:t> </a:t>
            </a:r>
            <a:r>
              <a:rPr lang="en-US" sz="2400" i="1">
                <a:latin typeface="Garamond" pitchFamily="18" charset="0"/>
              </a:rPr>
              <a:t>F</a:t>
            </a:r>
            <a:r>
              <a:rPr lang="en-US" sz="2400">
                <a:latin typeface="Garamond" pitchFamily="18" charset="0"/>
              </a:rPr>
              <a:t> = {q</a:t>
            </a:r>
            <a:r>
              <a:rPr lang="en-US" sz="2400" baseline="-25000">
                <a:latin typeface="Garamond" pitchFamily="18" charset="0"/>
              </a:rPr>
              <a:t>0</a:t>
            </a:r>
            <a:r>
              <a:rPr lang="en-US" sz="2400">
                <a:latin typeface="Garamond" pitchFamily="18" charset="0"/>
              </a:rPr>
              <a:t>, q</a:t>
            </a:r>
            <a:r>
              <a:rPr lang="en-US" sz="2400" baseline="-25000">
                <a:latin typeface="Garamond" pitchFamily="18" charset="0"/>
              </a:rPr>
              <a:t>1</a:t>
            </a:r>
            <a:r>
              <a:rPr lang="en-US" sz="2400">
                <a:latin typeface="Garamond" pitchFamily="18" charset="0"/>
              </a:rPr>
              <a:t>}</a:t>
            </a:r>
            <a:endParaRPr lang="en-US" sz="2400">
              <a:latin typeface="Garamond" pitchFamily="18" charset="0"/>
            </a:endParaRPr>
          </a:p>
        </p:txBody>
      </p:sp>
      <p:sp>
        <p:nvSpPr>
          <p:cNvPr id="23575" name="Line 26"/>
          <p:cNvSpPr>
            <a:spLocks noChangeShapeType="1"/>
          </p:cNvSpPr>
          <p:nvPr/>
        </p:nvSpPr>
        <p:spPr bwMode="auto">
          <a:xfrm>
            <a:off x="6083300" y="4438650"/>
            <a:ext cx="1873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6" name="Text Box 27"/>
          <p:cNvSpPr txBox="1">
            <a:spLocks noChangeArrowheads="1"/>
          </p:cNvSpPr>
          <p:nvPr/>
        </p:nvSpPr>
        <p:spPr bwMode="auto">
          <a:xfrm rot="-5400000">
            <a:off x="5519738" y="4806950"/>
            <a:ext cx="776287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ill Sans MT" pitchFamily="34" charset="0"/>
                <a:ea typeface="PMingLiU" pitchFamily="18" charset="-120"/>
              </a:rPr>
              <a:t>states</a:t>
            </a:r>
            <a:endParaRPr lang="en-US" altLang="zh-TW">
              <a:latin typeface="Gill Sans MT" pitchFamily="34" charset="0"/>
              <a:ea typeface="PMingLiU" pitchFamily="18" charset="-120"/>
            </a:endParaRPr>
          </a:p>
        </p:txBody>
      </p:sp>
      <p:sp>
        <p:nvSpPr>
          <p:cNvPr id="23577" name="Text Box 28"/>
          <p:cNvSpPr txBox="1">
            <a:spLocks noChangeArrowheads="1"/>
          </p:cNvSpPr>
          <p:nvPr/>
        </p:nvSpPr>
        <p:spPr bwMode="auto">
          <a:xfrm>
            <a:off x="6875463" y="3717925"/>
            <a:ext cx="782637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ill Sans MT" pitchFamily="34" charset="0"/>
                <a:ea typeface="PMingLiU" pitchFamily="18" charset="-120"/>
              </a:rPr>
              <a:t>inputs</a:t>
            </a:r>
            <a:endParaRPr lang="en-US" altLang="zh-TW">
              <a:latin typeface="Gill Sans MT" pitchFamily="34" charset="0"/>
              <a:ea typeface="PMingLiU" pitchFamily="18" charset="-120"/>
            </a:endParaRPr>
          </a:p>
        </p:txBody>
      </p:sp>
      <p:sp>
        <p:nvSpPr>
          <p:cNvPr id="23578" name="Text Box 29"/>
          <p:cNvSpPr txBox="1">
            <a:spLocks noChangeArrowheads="1"/>
          </p:cNvSpPr>
          <p:nvPr/>
        </p:nvSpPr>
        <p:spPr bwMode="auto">
          <a:xfrm>
            <a:off x="6819900" y="4016375"/>
            <a:ext cx="32702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TW" sz="2400">
                <a:latin typeface="Garamond" pitchFamily="18" charset="0"/>
                <a:ea typeface="PMingLiU" pitchFamily="18" charset="-120"/>
              </a:rPr>
              <a:t>0</a:t>
            </a:r>
            <a:endParaRPr lang="en-US" altLang="zh-TW" sz="2400">
              <a:latin typeface="Garamond" pitchFamily="18" charset="0"/>
              <a:ea typeface="PMingLiU" pitchFamily="18" charset="-120"/>
            </a:endParaRPr>
          </a:p>
        </p:txBody>
      </p:sp>
      <p:sp>
        <p:nvSpPr>
          <p:cNvPr id="23579" name="Text Box 30"/>
          <p:cNvSpPr txBox="1">
            <a:spLocks noChangeArrowheads="1"/>
          </p:cNvSpPr>
          <p:nvPr/>
        </p:nvSpPr>
        <p:spPr bwMode="auto">
          <a:xfrm>
            <a:off x="7451725" y="4025900"/>
            <a:ext cx="32702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TW" sz="2400">
                <a:latin typeface="Garamond" pitchFamily="18" charset="0"/>
                <a:ea typeface="PMingLiU" pitchFamily="18" charset="-120"/>
              </a:rPr>
              <a:t>1</a:t>
            </a:r>
            <a:endParaRPr lang="en-US" altLang="zh-TW" sz="2400">
              <a:latin typeface="Garamond" pitchFamily="18" charset="0"/>
              <a:ea typeface="PMingLiU" pitchFamily="18" charset="-120"/>
            </a:endParaRPr>
          </a:p>
        </p:txBody>
      </p:sp>
      <p:sp>
        <p:nvSpPr>
          <p:cNvPr id="23580" name="Rectangle 31"/>
          <p:cNvSpPr>
            <a:spLocks noChangeArrowheads="1"/>
          </p:cNvSpPr>
          <p:nvPr/>
        </p:nvSpPr>
        <p:spPr bwMode="auto">
          <a:xfrm>
            <a:off x="6159500" y="4325938"/>
            <a:ext cx="42862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TW" sz="2400">
                <a:latin typeface="Garamond" pitchFamily="18" charset="0"/>
                <a:ea typeface="PMingLiU" pitchFamily="18" charset="-120"/>
                <a:sym typeface="Symbol" panose="05050102010706020507" pitchFamily="18" charset="2"/>
              </a:rPr>
              <a:t>q</a:t>
            </a:r>
            <a:r>
              <a:rPr lang="en-US" altLang="zh-TW" sz="2400" baseline="-25000">
                <a:latin typeface="Garamond" pitchFamily="18" charset="0"/>
                <a:ea typeface="PMingLiU" pitchFamily="18" charset="-120"/>
                <a:sym typeface="Symbol" panose="05050102010706020507" pitchFamily="18" charset="2"/>
              </a:rPr>
              <a:t>0</a:t>
            </a:r>
            <a:endParaRPr lang="en-US" altLang="zh-TW" sz="2400" baseline="-25000">
              <a:latin typeface="Garamond" pitchFamily="18" charset="0"/>
              <a:ea typeface="PMingLiU" pitchFamily="18" charset="-120"/>
              <a:sym typeface="Symbol" panose="05050102010706020507" pitchFamily="18" charset="2"/>
            </a:endParaRPr>
          </a:p>
        </p:txBody>
      </p:sp>
      <p:sp>
        <p:nvSpPr>
          <p:cNvPr id="23581" name="Text Box 32"/>
          <p:cNvSpPr txBox="1">
            <a:spLocks noChangeArrowheads="1"/>
          </p:cNvSpPr>
          <p:nvPr/>
        </p:nvSpPr>
        <p:spPr bwMode="auto">
          <a:xfrm>
            <a:off x="6159500" y="4706938"/>
            <a:ext cx="42862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TW" sz="2400">
                <a:latin typeface="Garamond" pitchFamily="18" charset="0"/>
                <a:ea typeface="PMingLiU" pitchFamily="18" charset="-120"/>
                <a:sym typeface="Symbol" panose="05050102010706020507" pitchFamily="18" charset="2"/>
              </a:rPr>
              <a:t>q</a:t>
            </a:r>
            <a:r>
              <a:rPr lang="en-US" altLang="zh-TW" sz="2400" baseline="-25000">
                <a:latin typeface="Garamond" pitchFamily="18" charset="0"/>
                <a:ea typeface="PMingLiU" pitchFamily="18" charset="-120"/>
                <a:sym typeface="Symbol" panose="05050102010706020507" pitchFamily="18" charset="2"/>
              </a:rPr>
              <a:t>1</a:t>
            </a:r>
            <a:endParaRPr lang="en-US" altLang="zh-TW" sz="2400" baseline="-25000">
              <a:latin typeface="Garamond" pitchFamily="18" charset="0"/>
              <a:ea typeface="PMingLiU" pitchFamily="18" charset="-120"/>
              <a:sym typeface="Symbol" panose="05050102010706020507" pitchFamily="18" charset="2"/>
            </a:endParaRPr>
          </a:p>
        </p:txBody>
      </p:sp>
      <p:sp>
        <p:nvSpPr>
          <p:cNvPr id="23582" name="Text Box 33"/>
          <p:cNvSpPr txBox="1">
            <a:spLocks noChangeArrowheads="1"/>
          </p:cNvSpPr>
          <p:nvPr/>
        </p:nvSpPr>
        <p:spPr bwMode="auto">
          <a:xfrm>
            <a:off x="6159500" y="5087938"/>
            <a:ext cx="42862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TW" sz="2400">
                <a:latin typeface="Garamond" pitchFamily="18" charset="0"/>
                <a:ea typeface="PMingLiU" pitchFamily="18" charset="-120"/>
                <a:sym typeface="Symbol" panose="05050102010706020507" pitchFamily="18" charset="2"/>
              </a:rPr>
              <a:t>q</a:t>
            </a:r>
            <a:r>
              <a:rPr lang="en-US" altLang="zh-TW" sz="2400" baseline="-25000">
                <a:latin typeface="Garamond" pitchFamily="18" charset="0"/>
                <a:ea typeface="PMingLiU" pitchFamily="18" charset="-120"/>
                <a:sym typeface="Symbol" panose="05050102010706020507" pitchFamily="18" charset="2"/>
              </a:rPr>
              <a:t>2</a:t>
            </a:r>
            <a:endParaRPr lang="en-US" altLang="zh-TW" sz="2400" baseline="-25000">
              <a:latin typeface="Garamond" pitchFamily="18" charset="0"/>
              <a:ea typeface="PMingLiU" pitchFamily="18" charset="-120"/>
              <a:sym typeface="Symbol" panose="05050102010706020507" pitchFamily="18" charset="2"/>
            </a:endParaRPr>
          </a:p>
        </p:txBody>
      </p:sp>
      <p:sp>
        <p:nvSpPr>
          <p:cNvPr id="23583" name="Rectangle 36"/>
          <p:cNvSpPr>
            <a:spLocks noChangeArrowheads="1"/>
          </p:cNvSpPr>
          <p:nvPr/>
        </p:nvSpPr>
        <p:spPr bwMode="auto">
          <a:xfrm>
            <a:off x="6804025" y="4325938"/>
            <a:ext cx="42862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TW" sz="2400">
                <a:latin typeface="Garamond" pitchFamily="18" charset="0"/>
                <a:ea typeface="PMingLiU" pitchFamily="18" charset="-120"/>
                <a:sym typeface="Symbol" panose="05050102010706020507" pitchFamily="18" charset="2"/>
              </a:rPr>
              <a:t>q</a:t>
            </a:r>
            <a:r>
              <a:rPr lang="en-US" altLang="zh-TW" sz="2400" baseline="-25000">
                <a:latin typeface="Garamond" pitchFamily="18" charset="0"/>
                <a:ea typeface="PMingLiU" pitchFamily="18" charset="-120"/>
                <a:sym typeface="Symbol" panose="05050102010706020507" pitchFamily="18" charset="2"/>
              </a:rPr>
              <a:t>0</a:t>
            </a:r>
            <a:endParaRPr lang="en-US" altLang="zh-TW" sz="2400" baseline="-25000">
              <a:latin typeface="Garamond" pitchFamily="18" charset="0"/>
              <a:ea typeface="PMingLiU" pitchFamily="18" charset="-120"/>
              <a:sym typeface="Symbol" panose="05050102010706020507" pitchFamily="18" charset="2"/>
            </a:endParaRPr>
          </a:p>
        </p:txBody>
      </p:sp>
      <p:sp>
        <p:nvSpPr>
          <p:cNvPr id="23584" name="Rectangle 37"/>
          <p:cNvSpPr>
            <a:spLocks noChangeArrowheads="1"/>
          </p:cNvSpPr>
          <p:nvPr/>
        </p:nvSpPr>
        <p:spPr bwMode="auto">
          <a:xfrm>
            <a:off x="7421563" y="4335463"/>
            <a:ext cx="42862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TW" sz="2400">
                <a:latin typeface="Garamond" pitchFamily="18" charset="0"/>
                <a:ea typeface="PMingLiU" pitchFamily="18" charset="-120"/>
                <a:sym typeface="Symbol" panose="05050102010706020507" pitchFamily="18" charset="2"/>
              </a:rPr>
              <a:t>q</a:t>
            </a:r>
            <a:r>
              <a:rPr lang="en-US" altLang="zh-TW" sz="2400" baseline="-25000">
                <a:latin typeface="Garamond" pitchFamily="18" charset="0"/>
                <a:ea typeface="PMingLiU" pitchFamily="18" charset="-120"/>
                <a:sym typeface="Symbol" panose="05050102010706020507" pitchFamily="18" charset="2"/>
              </a:rPr>
              <a:t>1</a:t>
            </a:r>
            <a:endParaRPr lang="en-US" altLang="zh-TW" sz="2400" baseline="-25000">
              <a:latin typeface="Garamond" pitchFamily="18" charset="0"/>
              <a:ea typeface="PMingLiU" pitchFamily="18" charset="-120"/>
              <a:sym typeface="Symbol" panose="05050102010706020507" pitchFamily="18" charset="2"/>
            </a:endParaRPr>
          </a:p>
        </p:txBody>
      </p:sp>
      <p:sp>
        <p:nvSpPr>
          <p:cNvPr id="23585" name="Rectangle 38"/>
          <p:cNvSpPr>
            <a:spLocks noChangeArrowheads="1"/>
          </p:cNvSpPr>
          <p:nvPr/>
        </p:nvSpPr>
        <p:spPr bwMode="auto">
          <a:xfrm>
            <a:off x="6804025" y="4706938"/>
            <a:ext cx="42862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TW" sz="2400">
                <a:latin typeface="Garamond" pitchFamily="18" charset="0"/>
                <a:ea typeface="PMingLiU" pitchFamily="18" charset="-120"/>
                <a:sym typeface="Symbol" panose="05050102010706020507" pitchFamily="18" charset="2"/>
              </a:rPr>
              <a:t>q</a:t>
            </a:r>
            <a:r>
              <a:rPr lang="en-US" altLang="zh-TW" sz="2400" baseline="-25000">
                <a:latin typeface="Garamond" pitchFamily="18" charset="0"/>
                <a:ea typeface="PMingLiU" pitchFamily="18" charset="-120"/>
                <a:sym typeface="Symbol" panose="05050102010706020507" pitchFamily="18" charset="2"/>
              </a:rPr>
              <a:t>2</a:t>
            </a:r>
            <a:endParaRPr lang="en-US" altLang="zh-TW" sz="2400" baseline="-25000">
              <a:latin typeface="Garamond" pitchFamily="18" charset="0"/>
              <a:ea typeface="PMingLiU" pitchFamily="18" charset="-120"/>
              <a:sym typeface="Symbol" panose="05050102010706020507" pitchFamily="18" charset="2"/>
            </a:endParaRPr>
          </a:p>
        </p:txBody>
      </p:sp>
      <p:sp>
        <p:nvSpPr>
          <p:cNvPr id="23586" name="Rectangle 39"/>
          <p:cNvSpPr>
            <a:spLocks noChangeArrowheads="1"/>
          </p:cNvSpPr>
          <p:nvPr/>
        </p:nvSpPr>
        <p:spPr bwMode="auto">
          <a:xfrm>
            <a:off x="7421563" y="5097463"/>
            <a:ext cx="42862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TW" sz="2400">
                <a:latin typeface="Garamond" pitchFamily="18" charset="0"/>
                <a:ea typeface="PMingLiU" pitchFamily="18" charset="-120"/>
                <a:sym typeface="Symbol" panose="05050102010706020507" pitchFamily="18" charset="2"/>
              </a:rPr>
              <a:t>q</a:t>
            </a:r>
            <a:r>
              <a:rPr lang="en-US" altLang="zh-TW" sz="2400" baseline="-25000">
                <a:latin typeface="Garamond" pitchFamily="18" charset="0"/>
                <a:ea typeface="PMingLiU" pitchFamily="18" charset="-120"/>
                <a:sym typeface="Symbol" panose="05050102010706020507" pitchFamily="18" charset="2"/>
              </a:rPr>
              <a:t>2</a:t>
            </a:r>
            <a:endParaRPr lang="en-US" altLang="zh-TW" sz="2400" baseline="-25000">
              <a:latin typeface="Garamond" pitchFamily="18" charset="0"/>
              <a:ea typeface="PMingLiU" pitchFamily="18" charset="-120"/>
              <a:sym typeface="Symbol" panose="05050102010706020507" pitchFamily="18" charset="2"/>
            </a:endParaRPr>
          </a:p>
        </p:txBody>
      </p:sp>
      <p:sp>
        <p:nvSpPr>
          <p:cNvPr id="23587" name="Rectangle 40"/>
          <p:cNvSpPr>
            <a:spLocks noChangeArrowheads="1"/>
          </p:cNvSpPr>
          <p:nvPr/>
        </p:nvSpPr>
        <p:spPr bwMode="auto">
          <a:xfrm>
            <a:off x="6804025" y="5087938"/>
            <a:ext cx="42862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TW" sz="2400">
                <a:latin typeface="Garamond" pitchFamily="18" charset="0"/>
                <a:ea typeface="PMingLiU" pitchFamily="18" charset="-120"/>
                <a:sym typeface="Symbol" panose="05050102010706020507" pitchFamily="18" charset="2"/>
              </a:rPr>
              <a:t>q</a:t>
            </a:r>
            <a:r>
              <a:rPr lang="en-US" altLang="zh-TW" sz="2400" baseline="-25000">
                <a:latin typeface="Garamond" pitchFamily="18" charset="0"/>
                <a:ea typeface="PMingLiU" pitchFamily="18" charset="-120"/>
                <a:sym typeface="Symbol" panose="05050102010706020507" pitchFamily="18" charset="2"/>
              </a:rPr>
              <a:t>2</a:t>
            </a:r>
            <a:endParaRPr lang="en-US" altLang="zh-TW" sz="2400" baseline="-25000">
              <a:latin typeface="Garamond" pitchFamily="18" charset="0"/>
              <a:ea typeface="PMingLiU" pitchFamily="18" charset="-120"/>
              <a:sym typeface="Symbol" panose="05050102010706020507" pitchFamily="18" charset="2"/>
            </a:endParaRPr>
          </a:p>
        </p:txBody>
      </p:sp>
      <p:sp>
        <p:nvSpPr>
          <p:cNvPr id="23588" name="Rectangle 41"/>
          <p:cNvSpPr>
            <a:spLocks noChangeArrowheads="1"/>
          </p:cNvSpPr>
          <p:nvPr/>
        </p:nvSpPr>
        <p:spPr bwMode="auto">
          <a:xfrm>
            <a:off x="7421563" y="4716463"/>
            <a:ext cx="42862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TW" sz="2400">
                <a:latin typeface="Garamond" pitchFamily="18" charset="0"/>
                <a:ea typeface="PMingLiU" pitchFamily="18" charset="-120"/>
                <a:sym typeface="Symbol" panose="05050102010706020507" pitchFamily="18" charset="2"/>
              </a:rPr>
              <a:t>q</a:t>
            </a:r>
            <a:r>
              <a:rPr lang="en-US" altLang="zh-TW" sz="2400" baseline="-25000">
                <a:latin typeface="Garamond" pitchFamily="18" charset="0"/>
                <a:ea typeface="PMingLiU" pitchFamily="18" charset="-120"/>
                <a:sym typeface="Symbol" panose="05050102010706020507" pitchFamily="18" charset="2"/>
              </a:rPr>
              <a:t>1</a:t>
            </a:r>
            <a:endParaRPr lang="en-US" altLang="zh-TW" sz="2400" baseline="-25000">
              <a:latin typeface="Garamond" pitchFamily="18" charset="0"/>
              <a:ea typeface="PMingLiU" pitchFamily="18" charset="-120"/>
              <a:sym typeface="Symbol" panose="05050102010706020507" pitchFamily="18" charset="2"/>
            </a:endParaRPr>
          </a:p>
        </p:txBody>
      </p:sp>
      <p:sp>
        <p:nvSpPr>
          <p:cNvPr id="23589" name="Line 44"/>
          <p:cNvSpPr>
            <a:spLocks noChangeShapeType="1"/>
          </p:cNvSpPr>
          <p:nvPr/>
        </p:nvSpPr>
        <p:spPr bwMode="auto">
          <a:xfrm>
            <a:off x="6659563" y="4078288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90" name="Line 47"/>
          <p:cNvSpPr>
            <a:spLocks noChangeShapeType="1"/>
          </p:cNvSpPr>
          <p:nvPr/>
        </p:nvSpPr>
        <p:spPr bwMode="auto">
          <a:xfrm>
            <a:off x="6083300" y="5602288"/>
            <a:ext cx="1873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91" name="Line 48"/>
          <p:cNvSpPr>
            <a:spLocks noChangeShapeType="1"/>
          </p:cNvSpPr>
          <p:nvPr/>
        </p:nvSpPr>
        <p:spPr bwMode="auto">
          <a:xfrm>
            <a:off x="6659563" y="4078288"/>
            <a:ext cx="0" cy="1528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92" name="Line 49"/>
          <p:cNvSpPr>
            <a:spLocks noChangeShapeType="1"/>
          </p:cNvSpPr>
          <p:nvPr/>
        </p:nvSpPr>
        <p:spPr bwMode="auto">
          <a:xfrm>
            <a:off x="7956550" y="4078288"/>
            <a:ext cx="0" cy="1528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93" name="Line 51"/>
          <p:cNvSpPr>
            <a:spLocks noChangeShapeType="1"/>
          </p:cNvSpPr>
          <p:nvPr/>
        </p:nvSpPr>
        <p:spPr bwMode="auto">
          <a:xfrm>
            <a:off x="6083300" y="4438650"/>
            <a:ext cx="0" cy="116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94" name="Rectangle 53"/>
          <p:cNvSpPr>
            <a:spLocks noChangeArrowheads="1"/>
          </p:cNvSpPr>
          <p:nvPr/>
        </p:nvSpPr>
        <p:spPr bwMode="auto">
          <a:xfrm>
            <a:off x="5435600" y="3213100"/>
            <a:ext cx="291782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2400">
                <a:latin typeface="Gill Sans MT" pitchFamily="34" charset="0"/>
              </a:rPr>
              <a:t>transition function </a:t>
            </a:r>
            <a:r>
              <a:rPr lang="en-US" sz="2400">
                <a:latin typeface="Symbol" panose="05050102010706020507" pitchFamily="18" charset="2"/>
              </a:rPr>
              <a:t>d:</a:t>
            </a:r>
            <a:r>
              <a:rPr lang="en-US" sz="2400"/>
              <a:t> 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computer</a:t>
            </a:r>
            <a:endParaRPr lang="en-US" dirty="0" smtClean="0"/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1114425" y="1916113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1114425" y="1916113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1114425" y="306863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1114425" y="3571875"/>
            <a:ext cx="27368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>
            <a:off x="2843213" y="1916113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3849688" y="1916113"/>
            <a:ext cx="0" cy="1655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105" name="Line 9"/>
          <p:cNvSpPr>
            <a:spLocks noChangeShapeType="1"/>
          </p:cNvSpPr>
          <p:nvPr/>
        </p:nvSpPr>
        <p:spPr bwMode="auto">
          <a:xfrm flipV="1">
            <a:off x="2090738" y="1628775"/>
            <a:ext cx="64770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106" name="Oval 10"/>
          <p:cNvSpPr>
            <a:spLocks noChangeArrowheads="1"/>
          </p:cNvSpPr>
          <p:nvPr/>
        </p:nvSpPr>
        <p:spPr bwMode="auto">
          <a:xfrm>
            <a:off x="2057400" y="1889125"/>
            <a:ext cx="71438" cy="714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7" name="Oval 11"/>
          <p:cNvSpPr>
            <a:spLocks noChangeArrowheads="1"/>
          </p:cNvSpPr>
          <p:nvPr/>
        </p:nvSpPr>
        <p:spPr bwMode="auto">
          <a:xfrm>
            <a:off x="2820988" y="1889125"/>
            <a:ext cx="71437" cy="714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609600" y="2420938"/>
            <a:ext cx="1008063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sz="1400"/>
              <a:t>BATTERY</a:t>
            </a:r>
            <a:endParaRPr lang="en-US" sz="1400"/>
          </a:p>
        </p:txBody>
      </p:sp>
      <p:sp>
        <p:nvSpPr>
          <p:cNvPr id="4109" name="Litebulb"/>
          <p:cNvSpPr>
            <a:spLocks noEditPoints="1" noChangeArrowheads="1"/>
          </p:cNvSpPr>
          <p:nvPr/>
        </p:nvSpPr>
        <p:spPr bwMode="auto">
          <a:xfrm>
            <a:off x="3559175" y="2276475"/>
            <a:ext cx="579438" cy="869950"/>
          </a:xfrm>
          <a:custGeom>
            <a:avLst/>
            <a:gdLst>
              <a:gd name="T0" fmla="*/ 289719 w 21600"/>
              <a:gd name="T1" fmla="*/ 0 h 21600"/>
              <a:gd name="T2" fmla="*/ 579438 w 21600"/>
              <a:gd name="T3" fmla="*/ 313424 h 21600"/>
              <a:gd name="T4" fmla="*/ 0 w 21600"/>
              <a:gd name="T5" fmla="*/ 313424 h 21600"/>
              <a:gd name="T6" fmla="*/ 289719 w 21600"/>
              <a:gd name="T7" fmla="*/ 8699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556 w 21600"/>
              <a:gd name="T13" fmla="*/ 2188 h 21600"/>
              <a:gd name="T14" fmla="*/ 18277 w 21600"/>
              <a:gd name="T15" fmla="*/ 928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CC"/>
          </a:solidFill>
          <a:ln w="57150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  <p:sp>
        <p:nvSpPr>
          <p:cNvPr id="4110" name="Text Box 14"/>
          <p:cNvSpPr txBox="1">
            <a:spLocks noChangeArrowheads="1"/>
          </p:cNvSpPr>
          <p:nvPr/>
        </p:nvSpPr>
        <p:spPr bwMode="auto">
          <a:xfrm rot="-1395791">
            <a:off x="1908175" y="1490663"/>
            <a:ext cx="865188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1400"/>
              <a:t>SWITCH</a:t>
            </a:r>
            <a:endParaRPr lang="en-US" sz="1400"/>
          </a:p>
        </p:txBody>
      </p:sp>
      <p:sp>
        <p:nvSpPr>
          <p:cNvPr id="4111" name="Text Box 15"/>
          <p:cNvSpPr txBox="1">
            <a:spLocks noChangeArrowheads="1"/>
          </p:cNvSpPr>
          <p:nvPr/>
        </p:nvSpPr>
        <p:spPr bwMode="auto">
          <a:xfrm>
            <a:off x="1116013" y="4005263"/>
            <a:ext cx="3097212" cy="2100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latin typeface="Gill Sans MT" pitchFamily="34" charset="0"/>
              </a:rPr>
              <a:t>input:</a:t>
            </a:r>
            <a:r>
              <a:rPr lang="en-US" sz="2400">
                <a:latin typeface="Gill Sans MT" pitchFamily="34" charset="0"/>
              </a:rPr>
              <a:t> switch</a:t>
            </a:r>
            <a:endParaRPr lang="en-US" sz="2400">
              <a:latin typeface="Gill Sans MT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400" b="1">
                <a:latin typeface="Gill Sans MT" pitchFamily="34" charset="0"/>
              </a:rPr>
              <a:t>output:</a:t>
            </a:r>
            <a:r>
              <a:rPr lang="en-US" sz="2400">
                <a:latin typeface="Gill Sans MT" pitchFamily="34" charset="0"/>
              </a:rPr>
              <a:t> light bulb</a:t>
            </a:r>
            <a:endParaRPr lang="en-US" sz="2400">
              <a:latin typeface="Gill Sans MT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400" b="1">
                <a:latin typeface="Gill Sans MT" pitchFamily="34" charset="0"/>
              </a:rPr>
              <a:t>actions:</a:t>
            </a:r>
            <a:r>
              <a:rPr lang="en-US" sz="2400">
                <a:latin typeface="Gill Sans MT" pitchFamily="34" charset="0"/>
              </a:rPr>
              <a:t> flip switch</a:t>
            </a:r>
            <a:endParaRPr lang="en-US" sz="2400">
              <a:latin typeface="Gill Sans MT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400" b="1">
                <a:latin typeface="Gill Sans MT" pitchFamily="34" charset="0"/>
              </a:rPr>
              <a:t>states:</a:t>
            </a:r>
            <a:r>
              <a:rPr lang="en-US" sz="2400">
                <a:latin typeface="Gill Sans MT" pitchFamily="34" charset="0"/>
              </a:rPr>
              <a:t> on, off</a:t>
            </a:r>
            <a:endParaRPr lang="en-US" sz="2400">
              <a:latin typeface="Gill Sans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Language of a DFA</a:t>
            </a:r>
            <a:endParaRPr lang="en-US" smtClean="0"/>
          </a:p>
        </p:txBody>
      </p:sp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119380" y="1673225"/>
            <a:ext cx="8905875" cy="15684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sz="2400">
                <a:latin typeface="Gill Sans MT" pitchFamily="34" charset="0"/>
              </a:rPr>
              <a:t>The </a:t>
            </a:r>
            <a:r>
              <a:rPr lang="en-US" sz="2400">
                <a:solidFill>
                  <a:schemeClr val="accent2"/>
                </a:solidFill>
                <a:latin typeface="Gill Sans MT" pitchFamily="34" charset="0"/>
              </a:rPr>
              <a:t>language of a DFA </a:t>
            </a:r>
            <a:r>
              <a:rPr lang="en-US" sz="2400">
                <a:latin typeface="Garamond" pitchFamily="18" charset="0"/>
              </a:rPr>
              <a:t>(</a:t>
            </a:r>
            <a:r>
              <a:rPr lang="en-US" sz="2400" i="1">
                <a:latin typeface="Garamond" pitchFamily="18" charset="0"/>
              </a:rPr>
              <a:t>Q</a:t>
            </a:r>
            <a:r>
              <a:rPr lang="en-US" sz="2400">
                <a:latin typeface="Garamond" pitchFamily="18" charset="0"/>
              </a:rPr>
              <a:t>, </a:t>
            </a:r>
            <a:r>
              <a:rPr lang="en-US" sz="2400">
                <a:latin typeface="Symbol" panose="05050102010706020507" pitchFamily="18" charset="2"/>
              </a:rPr>
              <a:t>S</a:t>
            </a:r>
            <a:r>
              <a:rPr lang="en-US" sz="2400">
                <a:latin typeface="Garamond" pitchFamily="18" charset="0"/>
              </a:rPr>
              <a:t>, </a:t>
            </a:r>
            <a:r>
              <a:rPr lang="en-US" sz="2400">
                <a:latin typeface="Symbol" panose="05050102010706020507" pitchFamily="18" charset="2"/>
              </a:rPr>
              <a:t>d</a:t>
            </a:r>
            <a:r>
              <a:rPr lang="en-US" sz="2400">
                <a:latin typeface="Garamond" pitchFamily="18" charset="0"/>
              </a:rPr>
              <a:t>, </a:t>
            </a:r>
            <a:r>
              <a:rPr lang="en-US" sz="2400" i="1">
                <a:latin typeface="Garamond" pitchFamily="18" charset="0"/>
              </a:rPr>
              <a:t>q</a:t>
            </a:r>
            <a:r>
              <a:rPr lang="en-US" sz="2400" baseline="-25000">
                <a:latin typeface="Garamond" pitchFamily="18" charset="0"/>
              </a:rPr>
              <a:t>0</a:t>
            </a:r>
            <a:r>
              <a:rPr lang="en-US" sz="2400">
                <a:latin typeface="Garamond" pitchFamily="18" charset="0"/>
              </a:rPr>
              <a:t>, </a:t>
            </a:r>
            <a:r>
              <a:rPr lang="en-US" sz="2400" i="1">
                <a:latin typeface="Garamond" pitchFamily="18" charset="0"/>
              </a:rPr>
              <a:t>F</a:t>
            </a:r>
            <a:r>
              <a:rPr lang="en-US" sz="2400">
                <a:latin typeface="Garamond" pitchFamily="18" charset="0"/>
              </a:rPr>
              <a:t>)</a:t>
            </a:r>
            <a:r>
              <a:rPr lang="en-US" sz="2400">
                <a:latin typeface="Gill Sans MT" pitchFamily="34" charset="0"/>
              </a:rPr>
              <a:t> is the set of </a:t>
            </a:r>
            <a:br>
              <a:rPr lang="en-US" sz="2400">
                <a:latin typeface="Gill Sans MT" pitchFamily="34" charset="0"/>
              </a:rPr>
            </a:br>
            <a:r>
              <a:rPr lang="en-US" sz="2400">
                <a:latin typeface="Gill Sans MT" pitchFamily="34" charset="0"/>
              </a:rPr>
              <a:t>all strings over </a:t>
            </a:r>
            <a:r>
              <a:rPr lang="en-US" sz="2400">
                <a:latin typeface="Symbol" panose="05050102010706020507" pitchFamily="18" charset="2"/>
              </a:rPr>
              <a:t>S</a:t>
            </a:r>
            <a:r>
              <a:rPr lang="en-US" sz="2400">
                <a:latin typeface="Gill Sans MT" pitchFamily="34" charset="0"/>
              </a:rPr>
              <a:t> that, starting from </a:t>
            </a:r>
            <a:r>
              <a:rPr lang="en-US" sz="2400" i="1">
                <a:latin typeface="Garamond" pitchFamily="18" charset="0"/>
              </a:rPr>
              <a:t>q</a:t>
            </a:r>
            <a:r>
              <a:rPr lang="en-US" sz="2400" baseline="-25000">
                <a:latin typeface="Garamond" pitchFamily="18" charset="0"/>
              </a:rPr>
              <a:t>0</a:t>
            </a:r>
            <a:r>
              <a:rPr lang="en-US" sz="2400">
                <a:latin typeface="Gill Sans MT" pitchFamily="34" charset="0"/>
              </a:rPr>
              <a:t> and </a:t>
            </a:r>
            <a:br>
              <a:rPr lang="en-US" sz="2400">
                <a:latin typeface="Gill Sans MT" pitchFamily="34" charset="0"/>
              </a:rPr>
            </a:br>
            <a:r>
              <a:rPr lang="en-US" sz="2400">
                <a:latin typeface="Gill Sans MT" pitchFamily="34" charset="0"/>
              </a:rPr>
              <a:t>following the transitions as the string is read left</a:t>
            </a:r>
            <a:br>
              <a:rPr lang="en-US" sz="2400">
                <a:latin typeface="Gill Sans MT" pitchFamily="34" charset="0"/>
              </a:rPr>
            </a:br>
            <a:r>
              <a:rPr lang="en-US" sz="2400">
                <a:latin typeface="Gill Sans MT" pitchFamily="34" charset="0"/>
              </a:rPr>
              <a:t>to right, will reach some accepting state.</a:t>
            </a:r>
            <a:endParaRPr lang="en-US" sz="2400">
              <a:latin typeface="Gill Sans MT" pitchFamily="34" charset="0"/>
            </a:endParaRPr>
          </a:p>
        </p:txBody>
      </p:sp>
      <p:sp>
        <p:nvSpPr>
          <p:cNvPr id="2458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95288" y="5372100"/>
            <a:ext cx="8353425" cy="865188"/>
          </a:xfrm>
        </p:spPr>
        <p:txBody>
          <a:bodyPr/>
          <a:lstStyle/>
          <a:p>
            <a:r>
              <a:rPr lang="en-US" smtClean="0"/>
              <a:t>Language of </a:t>
            </a:r>
            <a:r>
              <a:rPr lang="en-US" i="1" smtClean="0">
                <a:latin typeface="Garamond" pitchFamily="18" charset="0"/>
              </a:rPr>
              <a:t>M</a:t>
            </a:r>
            <a:r>
              <a:rPr lang="en-US" smtClean="0"/>
              <a:t> is </a:t>
            </a:r>
            <a:r>
              <a:rPr lang="en-US" smtClean="0">
                <a:latin typeface="Garamond" pitchFamily="18" charset="0"/>
              </a:rPr>
              <a:t>{</a:t>
            </a:r>
            <a:r>
              <a:rPr lang="en-US" i="1" smtClean="0">
                <a:latin typeface="Garamond" pitchFamily="18" charset="0"/>
              </a:rPr>
              <a:t>f</a:t>
            </a:r>
            <a:r>
              <a:rPr lang="en-US" smtClean="0">
                <a:latin typeface="Garamond" pitchFamily="18" charset="0"/>
              </a:rPr>
              <a:t>, </a:t>
            </a:r>
            <a:r>
              <a:rPr lang="en-US" i="1" smtClean="0">
                <a:latin typeface="Garamond" pitchFamily="18" charset="0"/>
              </a:rPr>
              <a:t>fff</a:t>
            </a:r>
            <a:r>
              <a:rPr lang="en-US" smtClean="0">
                <a:latin typeface="Garamond" pitchFamily="18" charset="0"/>
              </a:rPr>
              <a:t>, </a:t>
            </a:r>
            <a:r>
              <a:rPr lang="en-US" i="1" smtClean="0">
                <a:latin typeface="Garamond" pitchFamily="18" charset="0"/>
              </a:rPr>
              <a:t>fffff</a:t>
            </a:r>
            <a:r>
              <a:rPr lang="en-US" smtClean="0">
                <a:latin typeface="Garamond" pitchFamily="18" charset="0"/>
              </a:rPr>
              <a:t>, …} = {</a:t>
            </a:r>
            <a:r>
              <a:rPr lang="en-US" i="1" smtClean="0">
                <a:latin typeface="Garamond" pitchFamily="18" charset="0"/>
              </a:rPr>
              <a:t>f </a:t>
            </a:r>
            <a:r>
              <a:rPr lang="en-US" i="1" baseline="30000" smtClean="0">
                <a:latin typeface="Garamond" pitchFamily="18" charset="0"/>
              </a:rPr>
              <a:t>n</a:t>
            </a:r>
            <a:r>
              <a:rPr lang="en-US" smtClean="0">
                <a:latin typeface="Garamond" pitchFamily="18" charset="0"/>
              </a:rPr>
              <a:t>: </a:t>
            </a:r>
            <a:r>
              <a:rPr lang="en-US" i="1" smtClean="0">
                <a:latin typeface="Garamond" pitchFamily="18" charset="0"/>
              </a:rPr>
              <a:t>n</a:t>
            </a:r>
            <a:r>
              <a:rPr lang="en-US" smtClean="0">
                <a:latin typeface="Garamond" pitchFamily="18" charset="0"/>
              </a:rPr>
              <a:t> </a:t>
            </a:r>
            <a:r>
              <a:rPr lang="en-US" smtClean="0"/>
              <a:t>is odd</a:t>
            </a:r>
            <a:r>
              <a:rPr lang="en-US" smtClean="0">
                <a:latin typeface="Garamond" pitchFamily="18" charset="0"/>
              </a:rPr>
              <a:t>}</a:t>
            </a:r>
            <a:r>
              <a:rPr lang="en-US" smtClean="0"/>
              <a:t> </a:t>
            </a:r>
            <a:endParaRPr lang="en-US" smtClean="0"/>
          </a:p>
        </p:txBody>
      </p:sp>
      <p:sp>
        <p:nvSpPr>
          <p:cNvPr id="24581" name="Oval 6"/>
          <p:cNvSpPr>
            <a:spLocks noChangeArrowheads="1"/>
          </p:cNvSpPr>
          <p:nvPr/>
        </p:nvSpPr>
        <p:spPr bwMode="auto">
          <a:xfrm>
            <a:off x="3649663" y="4097338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Oval 7"/>
          <p:cNvSpPr>
            <a:spLocks noChangeArrowheads="1"/>
          </p:cNvSpPr>
          <p:nvPr/>
        </p:nvSpPr>
        <p:spPr bwMode="auto">
          <a:xfrm>
            <a:off x="5402263" y="4021138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Freeform 8"/>
          <p:cNvSpPr/>
          <p:nvPr/>
        </p:nvSpPr>
        <p:spPr bwMode="auto">
          <a:xfrm>
            <a:off x="4183063" y="4071938"/>
            <a:ext cx="1295400" cy="101600"/>
          </a:xfrm>
          <a:custGeom>
            <a:avLst/>
            <a:gdLst>
              <a:gd name="T0" fmla="*/ 0 w 816"/>
              <a:gd name="T1" fmla="*/ 200 h 200"/>
              <a:gd name="T2" fmla="*/ 384 w 816"/>
              <a:gd name="T3" fmla="*/ 8 h 200"/>
              <a:gd name="T4" fmla="*/ 816 w 816"/>
              <a:gd name="T5" fmla="*/ 152 h 200"/>
              <a:gd name="T6" fmla="*/ 0 60000 65536"/>
              <a:gd name="T7" fmla="*/ 0 60000 65536"/>
              <a:gd name="T8" fmla="*/ 0 60000 65536"/>
              <a:gd name="T9" fmla="*/ 0 w 816"/>
              <a:gd name="T10" fmla="*/ 0 h 200"/>
              <a:gd name="T11" fmla="*/ 816 w 816"/>
              <a:gd name="T12" fmla="*/ 200 h 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6" h="200">
                <a:moveTo>
                  <a:pt x="0" y="200"/>
                </a:moveTo>
                <a:cubicBezTo>
                  <a:pt x="124" y="108"/>
                  <a:pt x="248" y="16"/>
                  <a:pt x="384" y="8"/>
                </a:cubicBezTo>
                <a:cubicBezTo>
                  <a:pt x="520" y="0"/>
                  <a:pt x="668" y="76"/>
                  <a:pt x="816" y="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84" name="Freeform 9"/>
          <p:cNvSpPr/>
          <p:nvPr/>
        </p:nvSpPr>
        <p:spPr bwMode="auto">
          <a:xfrm flipV="1">
            <a:off x="4259263" y="4541838"/>
            <a:ext cx="1295400" cy="177800"/>
          </a:xfrm>
          <a:custGeom>
            <a:avLst/>
            <a:gdLst>
              <a:gd name="T0" fmla="*/ 0 w 816"/>
              <a:gd name="T1" fmla="*/ 200 h 200"/>
              <a:gd name="T2" fmla="*/ 384 w 816"/>
              <a:gd name="T3" fmla="*/ 8 h 200"/>
              <a:gd name="T4" fmla="*/ 816 w 816"/>
              <a:gd name="T5" fmla="*/ 152 h 200"/>
              <a:gd name="T6" fmla="*/ 0 60000 65536"/>
              <a:gd name="T7" fmla="*/ 0 60000 65536"/>
              <a:gd name="T8" fmla="*/ 0 60000 65536"/>
              <a:gd name="T9" fmla="*/ 0 w 816"/>
              <a:gd name="T10" fmla="*/ 0 h 200"/>
              <a:gd name="T11" fmla="*/ 816 w 816"/>
              <a:gd name="T12" fmla="*/ 200 h 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6" h="200">
                <a:moveTo>
                  <a:pt x="0" y="200"/>
                </a:moveTo>
                <a:cubicBezTo>
                  <a:pt x="124" y="108"/>
                  <a:pt x="248" y="16"/>
                  <a:pt x="384" y="8"/>
                </a:cubicBezTo>
                <a:cubicBezTo>
                  <a:pt x="520" y="0"/>
                  <a:pt x="668" y="76"/>
                  <a:pt x="816" y="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85" name="Line 10"/>
          <p:cNvSpPr>
            <a:spLocks noChangeShapeType="1"/>
          </p:cNvSpPr>
          <p:nvPr/>
        </p:nvSpPr>
        <p:spPr bwMode="auto">
          <a:xfrm>
            <a:off x="3268663" y="440213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86" name="Text Box 11"/>
          <p:cNvSpPr txBox="1">
            <a:spLocks noChangeArrowheads="1"/>
          </p:cNvSpPr>
          <p:nvPr/>
        </p:nvSpPr>
        <p:spPr bwMode="auto">
          <a:xfrm>
            <a:off x="3736975" y="4216400"/>
            <a:ext cx="446088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pitchFamily="18" charset="0"/>
                <a:ea typeface="PMingLiU" pitchFamily="18" charset="-120"/>
              </a:rPr>
              <a:t>off</a:t>
            </a:r>
            <a:endParaRPr lang="en-US" altLang="zh-TW">
              <a:latin typeface="Garamond" pitchFamily="18" charset="0"/>
              <a:ea typeface="PMingLiU" pitchFamily="18" charset="-120"/>
            </a:endParaRPr>
          </a:p>
        </p:txBody>
      </p:sp>
      <p:sp>
        <p:nvSpPr>
          <p:cNvPr id="24587" name="Text Box 12"/>
          <p:cNvSpPr txBox="1">
            <a:spLocks noChangeArrowheads="1"/>
          </p:cNvSpPr>
          <p:nvPr/>
        </p:nvSpPr>
        <p:spPr bwMode="auto">
          <a:xfrm>
            <a:off x="5495925" y="4143375"/>
            <a:ext cx="415925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pitchFamily="18" charset="0"/>
                <a:ea typeface="PMingLiU" pitchFamily="18" charset="-120"/>
              </a:rPr>
              <a:t>on</a:t>
            </a:r>
            <a:endParaRPr lang="en-US" altLang="zh-TW">
              <a:latin typeface="Garamond" pitchFamily="18" charset="0"/>
              <a:ea typeface="PMingLiU" pitchFamily="18" charset="-120"/>
            </a:endParaRPr>
          </a:p>
        </p:txBody>
      </p:sp>
      <p:sp>
        <p:nvSpPr>
          <p:cNvPr id="24588" name="Text Box 13"/>
          <p:cNvSpPr txBox="1">
            <a:spLocks noChangeArrowheads="1"/>
          </p:cNvSpPr>
          <p:nvPr/>
        </p:nvSpPr>
        <p:spPr bwMode="auto">
          <a:xfrm>
            <a:off x="4716463" y="3716338"/>
            <a:ext cx="23495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TW" i="1">
                <a:latin typeface="Garamond" pitchFamily="18" charset="0"/>
                <a:ea typeface="PMingLiU" pitchFamily="18" charset="-120"/>
              </a:rPr>
              <a:t>f</a:t>
            </a:r>
            <a:endParaRPr lang="en-US" altLang="zh-TW" i="1">
              <a:latin typeface="Garamond" pitchFamily="18" charset="0"/>
              <a:ea typeface="PMingLiU" pitchFamily="18" charset="-120"/>
            </a:endParaRPr>
          </a:p>
        </p:txBody>
      </p:sp>
      <p:sp>
        <p:nvSpPr>
          <p:cNvPr id="24589" name="Text Box 14"/>
          <p:cNvSpPr txBox="1">
            <a:spLocks noChangeArrowheads="1"/>
          </p:cNvSpPr>
          <p:nvPr/>
        </p:nvSpPr>
        <p:spPr bwMode="auto">
          <a:xfrm>
            <a:off x="4724400" y="4718050"/>
            <a:ext cx="23495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TW" i="1">
                <a:latin typeface="Garamond" pitchFamily="18" charset="0"/>
                <a:ea typeface="PMingLiU" pitchFamily="18" charset="-120"/>
              </a:rPr>
              <a:t>f</a:t>
            </a:r>
            <a:endParaRPr lang="en-US" altLang="zh-TW" i="1">
              <a:latin typeface="Garamond" pitchFamily="18" charset="0"/>
              <a:ea typeface="PMingLiU" pitchFamily="18" charset="-120"/>
            </a:endParaRPr>
          </a:p>
        </p:txBody>
      </p:sp>
      <p:sp>
        <p:nvSpPr>
          <p:cNvPr id="24590" name="Oval 15"/>
          <p:cNvSpPr>
            <a:spLocks noChangeArrowheads="1"/>
          </p:cNvSpPr>
          <p:nvPr/>
        </p:nvSpPr>
        <p:spPr bwMode="auto">
          <a:xfrm>
            <a:off x="5459413" y="4071938"/>
            <a:ext cx="504825" cy="5048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Text Box 16"/>
          <p:cNvSpPr txBox="1">
            <a:spLocks noChangeArrowheads="1"/>
          </p:cNvSpPr>
          <p:nvPr/>
        </p:nvSpPr>
        <p:spPr bwMode="auto">
          <a:xfrm>
            <a:off x="2166938" y="4144963"/>
            <a:ext cx="522287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2400" i="1"/>
              <a:t>M</a:t>
            </a:r>
            <a:r>
              <a:rPr lang="en-US" sz="2400"/>
              <a:t>: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0AB389-1833-4FD8-9609-D3FBB42F80C1}" type="slidenum">
              <a:rPr lang="en-US" smtClean="0"/>
            </a:fld>
            <a:endParaRPr lang="en-US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>
                <a:solidFill>
                  <a:srgbClr val="006600"/>
                </a:solidFill>
              </a:rPr>
              <a:t>Non-deterministic</a:t>
            </a:r>
            <a:r>
              <a:rPr lang="en-US" smtClean="0"/>
              <a:t> Finite Automata (NFA)</a:t>
            </a:r>
            <a:endParaRPr lang="en-US" smtClean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</a:t>
            </a:r>
            <a:r>
              <a:rPr lang="en-US" smtClean="0">
                <a:solidFill>
                  <a:srgbClr val="006600"/>
                </a:solidFill>
              </a:rPr>
              <a:t>Non-deterministic Finite Automaton (NFA) </a:t>
            </a:r>
            <a:endParaRPr lang="en-US" smtClean="0">
              <a:solidFill>
                <a:srgbClr val="006600"/>
              </a:solidFill>
            </a:endParaRPr>
          </a:p>
          <a:p>
            <a:pPr lvl="1" eaLnBrk="1" hangingPunct="1"/>
            <a:r>
              <a:rPr lang="en-US" smtClean="0"/>
              <a:t> is of course “non-deterministic”</a:t>
            </a:r>
            <a:endParaRPr lang="en-US" smtClean="0"/>
          </a:p>
          <a:p>
            <a:pPr lvl="2" eaLnBrk="1" hangingPunct="1"/>
            <a:r>
              <a:rPr lang="en-US" smtClean="0"/>
              <a:t>Implying that the machine can exist in more than one state at the same time</a:t>
            </a:r>
            <a:endParaRPr lang="en-US" smtClean="0"/>
          </a:p>
          <a:p>
            <a:pPr lvl="2" eaLnBrk="1" hangingPunct="1"/>
            <a:r>
              <a:rPr lang="en-US" smtClean="0"/>
              <a:t>Transitions could be non-deterministic	</a:t>
            </a:r>
            <a:endParaRPr lang="en-US" smtClean="0"/>
          </a:p>
          <a:p>
            <a:pPr lvl="1" eaLnBrk="1" hangingPunct="1"/>
            <a:endParaRPr lang="en-US" smtClean="0"/>
          </a:p>
        </p:txBody>
      </p:sp>
      <p:sp>
        <p:nvSpPr>
          <p:cNvPr id="15365" name="Oval 7"/>
          <p:cNvSpPr>
            <a:spLocks noChangeArrowheads="1"/>
          </p:cNvSpPr>
          <p:nvPr/>
        </p:nvSpPr>
        <p:spPr bwMode="auto">
          <a:xfrm>
            <a:off x="2971800" y="5257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/>
              <a:t>q</a:t>
            </a:r>
            <a:r>
              <a:rPr lang="en-US" baseline="-25000"/>
              <a:t>i</a:t>
            </a:r>
            <a:endParaRPr lang="en-US" baseline="-25000"/>
          </a:p>
        </p:txBody>
      </p:sp>
      <p:sp>
        <p:nvSpPr>
          <p:cNvPr id="15366" name="Line 8"/>
          <p:cNvSpPr>
            <a:spLocks noChangeShapeType="1"/>
          </p:cNvSpPr>
          <p:nvPr/>
        </p:nvSpPr>
        <p:spPr bwMode="auto">
          <a:xfrm>
            <a:off x="2362200" y="5486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67" name="Line 10"/>
          <p:cNvSpPr>
            <a:spLocks noChangeShapeType="1"/>
          </p:cNvSpPr>
          <p:nvPr/>
        </p:nvSpPr>
        <p:spPr bwMode="auto">
          <a:xfrm flipV="1">
            <a:off x="3429000" y="5257800"/>
            <a:ext cx="990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68" name="Line 11"/>
          <p:cNvSpPr>
            <a:spLocks noChangeShapeType="1"/>
          </p:cNvSpPr>
          <p:nvPr/>
        </p:nvSpPr>
        <p:spPr bwMode="auto">
          <a:xfrm>
            <a:off x="3429000" y="5562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69" name="Text Box 12"/>
          <p:cNvSpPr txBox="1">
            <a:spLocks noChangeArrowheads="1"/>
          </p:cNvSpPr>
          <p:nvPr/>
        </p:nvSpPr>
        <p:spPr bwMode="auto">
          <a:xfrm>
            <a:off x="3641725" y="4992688"/>
            <a:ext cx="35401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  <a:endParaRPr lang="en-US"/>
          </a:p>
        </p:txBody>
      </p:sp>
      <p:sp>
        <p:nvSpPr>
          <p:cNvPr id="15370" name="Text Box 13"/>
          <p:cNvSpPr txBox="1">
            <a:spLocks noChangeArrowheads="1"/>
          </p:cNvSpPr>
          <p:nvPr/>
        </p:nvSpPr>
        <p:spPr bwMode="auto">
          <a:xfrm>
            <a:off x="3657600" y="5638800"/>
            <a:ext cx="35401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  <a:endParaRPr lang="en-US"/>
          </a:p>
        </p:txBody>
      </p:sp>
      <p:sp>
        <p:nvSpPr>
          <p:cNvPr id="15371" name="Oval 14"/>
          <p:cNvSpPr>
            <a:spLocks noChangeArrowheads="1"/>
          </p:cNvSpPr>
          <p:nvPr/>
        </p:nvSpPr>
        <p:spPr bwMode="auto">
          <a:xfrm>
            <a:off x="44196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/>
              <a:t>q</a:t>
            </a:r>
            <a:r>
              <a:rPr lang="en-US" baseline="-25000"/>
              <a:t>j</a:t>
            </a:r>
            <a:endParaRPr lang="en-US" baseline="-25000"/>
          </a:p>
        </p:txBody>
      </p:sp>
      <p:sp>
        <p:nvSpPr>
          <p:cNvPr id="15372" name="Oval 15"/>
          <p:cNvSpPr>
            <a:spLocks noChangeArrowheads="1"/>
          </p:cNvSpPr>
          <p:nvPr/>
        </p:nvSpPr>
        <p:spPr bwMode="auto">
          <a:xfrm>
            <a:off x="44196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/>
              <a:t>q</a:t>
            </a:r>
            <a:r>
              <a:rPr lang="en-US" baseline="-25000"/>
              <a:t>k</a:t>
            </a:r>
            <a:endParaRPr lang="en-US" baseline="-25000"/>
          </a:p>
        </p:txBody>
      </p:sp>
      <p:sp>
        <p:nvSpPr>
          <p:cNvPr id="15373" name="Text Box 16"/>
          <p:cNvSpPr txBox="1">
            <a:spLocks noChangeArrowheads="1"/>
          </p:cNvSpPr>
          <p:nvPr/>
        </p:nvSpPr>
        <p:spPr bwMode="auto">
          <a:xfrm>
            <a:off x="4479925" y="5373688"/>
            <a:ext cx="4889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  <a:endParaRPr lang="en-US"/>
          </a:p>
        </p:txBody>
      </p:sp>
      <p:sp>
        <p:nvSpPr>
          <p:cNvPr id="15374" name="Text Box 17"/>
          <p:cNvSpPr txBox="1">
            <a:spLocks noChangeArrowheads="1"/>
          </p:cNvSpPr>
          <p:nvPr/>
        </p:nvSpPr>
        <p:spPr bwMode="auto">
          <a:xfrm>
            <a:off x="5334000" y="5330825"/>
            <a:ext cx="3744913" cy="6413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1800"/>
              <a:t> Each transition function therefore </a:t>
            </a:r>
            <a:br>
              <a:rPr lang="en-US" sz="1800"/>
            </a:br>
            <a:r>
              <a:rPr lang="en-US" sz="1800"/>
              <a:t>maps to a </a:t>
            </a:r>
            <a:r>
              <a:rPr lang="en-US" sz="1800" u="sng"/>
              <a:t>set</a:t>
            </a:r>
            <a:r>
              <a:rPr lang="en-US" sz="1800"/>
              <a:t> of states</a:t>
            </a: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If the automaton is in a state {q0} and the input symbol is 0, what will be the next state?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752600" y="2971800"/>
            <a:ext cx="8382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05000" y="31242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q0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38200" y="3351212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rved Down Arrow 7"/>
          <p:cNvSpPr/>
          <p:nvPr/>
        </p:nvSpPr>
        <p:spPr>
          <a:xfrm>
            <a:off x="1905000" y="2362200"/>
            <a:ext cx="533400" cy="6858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62200" y="2133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248400" y="2971800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400800" y="3124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q1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4" idx="6"/>
          </p:cNvCxnSpPr>
          <p:nvPr/>
        </p:nvCxnSpPr>
        <p:spPr>
          <a:xfrm flipV="1">
            <a:off x="2590800" y="3200400"/>
            <a:ext cx="3657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rved Down Arrow 14"/>
          <p:cNvSpPr/>
          <p:nvPr/>
        </p:nvSpPr>
        <p:spPr>
          <a:xfrm>
            <a:off x="6324600" y="2362200"/>
            <a:ext cx="533400" cy="6858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58000" y="2209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4038600" y="4648200"/>
            <a:ext cx="1143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267200" y="4876800"/>
            <a:ext cx="685800" cy="533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419600" y="50292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q0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4" idx="4"/>
          </p:cNvCxnSpPr>
          <p:nvPr/>
        </p:nvCxnSpPr>
        <p:spPr>
          <a:xfrm rot="16200000" flipH="1">
            <a:off x="2419350" y="3333750"/>
            <a:ext cx="1371600" cy="1866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5105400" y="3505200"/>
            <a:ext cx="14478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733800" y="2819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895600" y="4038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791200" y="4038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pitchFamily="18" charset="0"/>
              </a:rPr>
              <a:t> </a:t>
            </a:r>
            <a:r>
              <a:rPr lang="en-US" dirty="0" smtClean="0">
                <a:latin typeface="Symbol" panose="05050102010706020507" pitchFamily="18" charset="2"/>
              </a:rPr>
              <a:t>d</a:t>
            </a:r>
            <a:r>
              <a:rPr lang="en-US" dirty="0" smtClean="0"/>
              <a:t>(q0, 0100)={q0, q3, q4}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219200" y="2286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962400" y="2362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477000" y="2362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19400" y="43434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105400" y="4114800"/>
            <a:ext cx="7620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181600" y="4267200"/>
            <a:ext cx="533400" cy="533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endCxn id="4" idx="2"/>
          </p:cNvCxnSpPr>
          <p:nvPr/>
        </p:nvCxnSpPr>
        <p:spPr>
          <a:xfrm>
            <a:off x="609600" y="2514600"/>
            <a:ext cx="6096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2"/>
          </p:cNvCxnSpPr>
          <p:nvPr/>
        </p:nvCxnSpPr>
        <p:spPr>
          <a:xfrm>
            <a:off x="1752600" y="2552700"/>
            <a:ext cx="2209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6"/>
            <a:endCxn id="6" idx="2"/>
          </p:cNvCxnSpPr>
          <p:nvPr/>
        </p:nvCxnSpPr>
        <p:spPr>
          <a:xfrm>
            <a:off x="4495800" y="2628900"/>
            <a:ext cx="1981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4"/>
          </p:cNvCxnSpPr>
          <p:nvPr/>
        </p:nvCxnSpPr>
        <p:spPr>
          <a:xfrm rot="5400000">
            <a:off x="5581650" y="3181350"/>
            <a:ext cx="1447800" cy="876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2"/>
            <a:endCxn id="4" idx="4"/>
          </p:cNvCxnSpPr>
          <p:nvPr/>
        </p:nvCxnSpPr>
        <p:spPr>
          <a:xfrm rot="10800000">
            <a:off x="1485900" y="2819400"/>
            <a:ext cx="1333500" cy="1790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95400" y="2438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038600" y="2590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477000" y="2362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q2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819400" y="4572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q3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181600" y="4419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q4</a:t>
            </a:r>
            <a:endParaRPr lang="en-US" dirty="0"/>
          </a:p>
        </p:txBody>
      </p:sp>
      <p:sp>
        <p:nvSpPr>
          <p:cNvPr id="29" name="Curved Down Arrow 28"/>
          <p:cNvSpPr/>
          <p:nvPr/>
        </p:nvSpPr>
        <p:spPr>
          <a:xfrm>
            <a:off x="1143000" y="2057400"/>
            <a:ext cx="533400" cy="3810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urved Up Arrow 29"/>
          <p:cNvSpPr/>
          <p:nvPr/>
        </p:nvSpPr>
        <p:spPr>
          <a:xfrm>
            <a:off x="5334000" y="4953000"/>
            <a:ext cx="381000" cy="6096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600200" y="1905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447800" y="29718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362200" y="2362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953000" y="2286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981200" y="3429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7" name="Content Placeholder 36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6576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9" name="Curved Down Arrow 38"/>
          <p:cNvSpPr/>
          <p:nvPr/>
        </p:nvSpPr>
        <p:spPr>
          <a:xfrm>
            <a:off x="5181600" y="3810000"/>
            <a:ext cx="533400" cy="3810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Curved Up Arrow 39"/>
          <p:cNvSpPr/>
          <p:nvPr/>
        </p:nvSpPr>
        <p:spPr>
          <a:xfrm>
            <a:off x="1219200" y="2743200"/>
            <a:ext cx="381000" cy="6096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791200" y="518160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953000" y="34290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3" name="Curved Down Arrow 42"/>
          <p:cNvSpPr/>
          <p:nvPr/>
        </p:nvSpPr>
        <p:spPr>
          <a:xfrm>
            <a:off x="6477000" y="2057400"/>
            <a:ext cx="533400" cy="3810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Curved Up Arrow 43"/>
          <p:cNvSpPr/>
          <p:nvPr/>
        </p:nvSpPr>
        <p:spPr>
          <a:xfrm>
            <a:off x="6553200" y="2819400"/>
            <a:ext cx="381000" cy="6096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010400" y="213360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010400" y="29718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324600" y="37338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^</a:t>
            </a:r>
            <a:endParaRPr lang="en-US" dirty="0"/>
          </a:p>
        </p:txBody>
      </p:sp>
      <p:cxnSp>
        <p:nvCxnSpPr>
          <p:cNvPr id="49" name="Straight Arrow Connector 48"/>
          <p:cNvCxnSpPr>
            <a:stCxn id="7" idx="5"/>
          </p:cNvCxnSpPr>
          <p:nvPr/>
        </p:nvCxnSpPr>
        <p:spPr>
          <a:xfrm flipV="1">
            <a:off x="3274685" y="4724400"/>
            <a:ext cx="1830715" cy="742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States reached while processing 0100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q0       	</a:t>
            </a:r>
            <a:r>
              <a:rPr lang="en-US" dirty="0" err="1" smtClean="0"/>
              <a:t>q0</a:t>
            </a:r>
            <a:r>
              <a:rPr lang="en-US" dirty="0" smtClean="0"/>
              <a:t>      	</a:t>
            </a:r>
            <a:r>
              <a:rPr lang="en-US" dirty="0" err="1" smtClean="0"/>
              <a:t>q0</a:t>
            </a:r>
            <a:r>
              <a:rPr lang="en-US" dirty="0" smtClean="0"/>
              <a:t>      	</a:t>
            </a:r>
            <a:r>
              <a:rPr lang="en-US" dirty="0" err="1" smtClean="0"/>
              <a:t>q0</a:t>
            </a:r>
            <a:r>
              <a:rPr lang="en-US" dirty="0" smtClean="0"/>
              <a:t>    		</a:t>
            </a:r>
            <a:r>
              <a:rPr lang="en-US" dirty="0" err="1" smtClean="0"/>
              <a:t>q0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q3		q1		q3		</a:t>
            </a:r>
            <a:r>
              <a:rPr lang="en-US" dirty="0" err="1" smtClean="0"/>
              <a:t>q3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		q4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371600" y="25146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800600" y="25146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971800" y="25146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705600" y="25146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647700" y="30861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4077494" y="4228306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2248694" y="3085306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4153694" y="3085306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5906294" y="3085306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71600" y="2133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66800" y="2971800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72000" y="2895600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324600" y="2819400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495800" y="3962400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667000" y="2895600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86600" y="2133600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257800" y="2133600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200400" y="2133600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D1D7B0-68AD-4F48-82C3-76CBB95B120C}" type="slidenum">
              <a:rPr lang="en-US" smtClean="0"/>
            </a:fld>
            <a:endParaRPr lang="en-US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>
                <a:solidFill>
                  <a:srgbClr val="006600"/>
                </a:solidFill>
              </a:rPr>
              <a:t>Non-deterministic</a:t>
            </a:r>
            <a:r>
              <a:rPr lang="en-US" smtClean="0"/>
              <a:t> Finite Automata (</a:t>
            </a:r>
            <a:r>
              <a:rPr lang="en-US" smtClean="0">
                <a:solidFill>
                  <a:srgbClr val="006600"/>
                </a:solidFill>
              </a:rPr>
              <a:t>NFA</a:t>
            </a:r>
            <a:r>
              <a:rPr lang="en-US" smtClean="0"/>
              <a:t>)</a:t>
            </a:r>
            <a:endParaRPr lang="en-US" smtClean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 </a:t>
            </a:r>
            <a:r>
              <a:rPr lang="en-US" sz="2800" dirty="0" smtClean="0">
                <a:solidFill>
                  <a:srgbClr val="006600"/>
                </a:solidFill>
              </a:rPr>
              <a:t>Non-deterministic </a:t>
            </a:r>
            <a:r>
              <a:rPr lang="en-US" sz="2800" dirty="0" smtClean="0">
                <a:solidFill>
                  <a:schemeClr val="tx2"/>
                </a:solidFill>
              </a:rPr>
              <a:t>Finite Automaton (</a:t>
            </a:r>
            <a:r>
              <a:rPr lang="en-US" sz="2800" dirty="0" smtClean="0">
                <a:solidFill>
                  <a:srgbClr val="006600"/>
                </a:solidFill>
              </a:rPr>
              <a:t>NFA</a:t>
            </a:r>
            <a:r>
              <a:rPr lang="en-US" sz="2800" dirty="0" smtClean="0">
                <a:solidFill>
                  <a:schemeClr val="tx2"/>
                </a:solidFill>
              </a:rPr>
              <a:t>)</a:t>
            </a:r>
            <a:r>
              <a:rPr lang="en-US" sz="2800" dirty="0" smtClean="0"/>
              <a:t> consists of:</a:t>
            </a:r>
            <a:endParaRPr lang="en-US" sz="2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Q ==&gt; a finite set of states</a:t>
            </a:r>
            <a:endParaRPr 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∑ ==&gt; a finite set of input symbols (alphabet)</a:t>
            </a:r>
            <a:endParaRPr 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q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==&gt; a start state</a:t>
            </a:r>
            <a:endParaRPr 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F ==&gt; set of final states </a:t>
            </a:r>
            <a:endParaRPr 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l-GR" sz="2400" dirty="0" smtClean="0">
                <a:latin typeface="Lucida Grande" pitchFamily="28" charset="0"/>
                <a:cs typeface="Tahoma" panose="020B0604030504040204" pitchFamily="28" charset="0"/>
              </a:rPr>
              <a:t>δ</a:t>
            </a:r>
            <a:r>
              <a:rPr lang="en-US" sz="2400" dirty="0" smtClean="0">
                <a:latin typeface="Lucida Grande" pitchFamily="28" charset="0"/>
                <a:cs typeface="Tahoma" panose="020B0604030504040204" pitchFamily="28" charset="0"/>
              </a:rPr>
              <a:t> </a:t>
            </a:r>
            <a:r>
              <a:rPr lang="en-US" sz="2400" dirty="0" smtClean="0"/>
              <a:t>==&gt; a transition function, which is a mapping between Q x ∑ ==&gt; </a:t>
            </a:r>
            <a:r>
              <a:rPr lang="en-US" sz="2400" dirty="0" smtClean="0">
                <a:solidFill>
                  <a:schemeClr val="hlink"/>
                </a:solidFill>
              </a:rPr>
              <a:t>subset of</a:t>
            </a:r>
            <a:r>
              <a:rPr lang="en-US" sz="2400" dirty="0" smtClean="0"/>
              <a:t> Q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An NFA is also defined by the 5-tuple: </a:t>
            </a:r>
            <a:endParaRPr lang="en-US" sz="2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solidFill>
                  <a:schemeClr val="tx2"/>
                </a:solidFill>
              </a:rPr>
              <a:t>{Q, ∑ , q</a:t>
            </a:r>
            <a:r>
              <a:rPr lang="en-US" sz="2400" baseline="-25000" dirty="0" smtClean="0">
                <a:solidFill>
                  <a:schemeClr val="tx2"/>
                </a:solidFill>
              </a:rPr>
              <a:t>0</a:t>
            </a:r>
            <a:r>
              <a:rPr lang="en-US" sz="2400" dirty="0" smtClean="0">
                <a:solidFill>
                  <a:schemeClr val="tx2"/>
                </a:solidFill>
              </a:rPr>
              <a:t>,F, </a:t>
            </a:r>
            <a:r>
              <a:rPr lang="el-GR" sz="2400" dirty="0" smtClean="0">
                <a:solidFill>
                  <a:schemeClr val="folHlink"/>
                </a:solidFill>
                <a:latin typeface="Lucida Grande" pitchFamily="28" charset="0"/>
                <a:cs typeface="Tahoma" panose="020B0604030504040204" pitchFamily="28" charset="0"/>
              </a:rPr>
              <a:t>δ</a:t>
            </a:r>
            <a:r>
              <a:rPr lang="en-US" sz="2400" dirty="0" smtClean="0">
                <a:solidFill>
                  <a:schemeClr val="tx2"/>
                </a:solidFill>
              </a:rPr>
              <a:t> }</a:t>
            </a:r>
            <a:endParaRPr lang="en-US" sz="2400" dirty="0" smtClean="0">
              <a:solidFill>
                <a:schemeClr val="tx2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en-US" sz="2400" dirty="0" smtClean="0">
              <a:solidFill>
                <a:schemeClr val="tx2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A317F8-D507-41F2-93A5-750559436BAF}" type="slidenum">
              <a:rPr lang="en-US" smtClean="0"/>
            </a:fld>
            <a:endParaRPr lang="en-US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to use an NFA?</a:t>
            </a:r>
            <a:endParaRPr lang="en-US" smtClean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u="sng" smtClean="0"/>
              <a:t>Input:</a:t>
            </a:r>
            <a:r>
              <a:rPr lang="en-US" sz="2400" smtClean="0"/>
              <a:t> a word w in ∑*</a:t>
            </a: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u="sng" smtClean="0"/>
              <a:t>Question:</a:t>
            </a:r>
            <a:r>
              <a:rPr lang="en-US" sz="2400" smtClean="0"/>
              <a:t> Is w acceptable by the NFA?</a:t>
            </a: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u="sng" smtClean="0"/>
              <a:t>Steps:</a:t>
            </a:r>
            <a:endParaRPr lang="en-US" sz="240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Start at the “start state” q</a:t>
            </a:r>
            <a:r>
              <a:rPr lang="en-US" sz="2000" baseline="-25000" smtClean="0"/>
              <a:t>0</a:t>
            </a:r>
            <a:endParaRPr lang="en-US" sz="200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For every input symbol in the sequence w do</a:t>
            </a:r>
            <a:endParaRPr lang="en-US" sz="2000" smtClean="0"/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Determine </a:t>
            </a:r>
            <a:r>
              <a:rPr lang="en-US" sz="1800" smtClean="0">
                <a:solidFill>
                  <a:srgbClr val="FF0000"/>
                </a:solidFill>
              </a:rPr>
              <a:t>all possible next states from all current states</a:t>
            </a:r>
            <a:r>
              <a:rPr lang="en-US" sz="1800" smtClean="0"/>
              <a:t>, given the current input symbol in w and the transition function</a:t>
            </a:r>
            <a:endParaRPr lang="en-US" sz="180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If after all symbols in w are consumed </a:t>
            </a:r>
            <a:r>
              <a:rPr lang="en-US" sz="2000" u="sng" smtClean="0"/>
              <a:t>and</a:t>
            </a:r>
            <a:r>
              <a:rPr lang="en-US" sz="2000" smtClean="0"/>
              <a:t> if at least </a:t>
            </a:r>
            <a:r>
              <a:rPr lang="en-US" sz="2000" smtClean="0">
                <a:solidFill>
                  <a:srgbClr val="006600"/>
                </a:solidFill>
              </a:rPr>
              <a:t>one of</a:t>
            </a:r>
            <a:r>
              <a:rPr lang="en-US" sz="2000" smtClean="0"/>
              <a:t> the current states is a final state then </a:t>
            </a:r>
            <a:r>
              <a:rPr lang="en-US" sz="2000" i="1" smtClean="0"/>
              <a:t>accept w;</a:t>
            </a:r>
            <a:endParaRPr lang="en-US" sz="200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Otherwise, </a:t>
            </a:r>
            <a:r>
              <a:rPr lang="en-US" sz="2000" i="1" smtClean="0"/>
              <a:t>reject w.</a:t>
            </a: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685F9800-FF73-4983-B041-0FE91712E067}" type="slidenum">
              <a:rPr lang="en-US" smtClean="0"/>
            </a:fld>
            <a:endParaRPr lang="en-US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838200"/>
            <a:ext cx="8353425" cy="6588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solidFill>
                  <a:srgbClr val="006600"/>
                </a:solidFill>
              </a:rPr>
              <a:t>NFA</a:t>
            </a:r>
            <a:r>
              <a:rPr lang="en-US" dirty="0" smtClean="0"/>
              <a:t> for strings containing 01</a:t>
            </a:r>
            <a:endParaRPr lang="en-US" dirty="0" smtClean="0"/>
          </a:p>
        </p:txBody>
      </p:sp>
      <p:grpSp>
        <p:nvGrpSpPr>
          <p:cNvPr id="2" name="Group 3"/>
          <p:cNvGrpSpPr/>
          <p:nvPr/>
        </p:nvGrpSpPr>
        <p:grpSpPr bwMode="auto">
          <a:xfrm>
            <a:off x="990600" y="3733800"/>
            <a:ext cx="1371600" cy="609600"/>
            <a:chOff x="624" y="2352"/>
            <a:chExt cx="864" cy="384"/>
          </a:xfrm>
        </p:grpSpPr>
        <p:sp>
          <p:nvSpPr>
            <p:cNvPr id="18490" name="Oval 4"/>
            <p:cNvSpPr>
              <a:spLocks noChangeArrowheads="1"/>
            </p:cNvSpPr>
            <p:nvPr/>
          </p:nvSpPr>
          <p:spPr bwMode="auto">
            <a:xfrm>
              <a:off x="1200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0</a:t>
              </a:r>
              <a:endParaRPr lang="en-US" baseline="-25000"/>
            </a:p>
          </p:txBody>
        </p:sp>
        <p:sp>
          <p:nvSpPr>
            <p:cNvPr id="18491" name="Line 5"/>
            <p:cNvSpPr>
              <a:spLocks noChangeShapeType="1"/>
            </p:cNvSpPr>
            <p:nvPr/>
          </p:nvSpPr>
          <p:spPr bwMode="auto">
            <a:xfrm>
              <a:off x="816" y="259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92" name="Text Box 6"/>
            <p:cNvSpPr txBox="1">
              <a:spLocks noChangeArrowheads="1"/>
            </p:cNvSpPr>
            <p:nvPr/>
          </p:nvSpPr>
          <p:spPr bwMode="auto">
            <a:xfrm>
              <a:off x="624" y="2352"/>
              <a:ext cx="489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/>
                <a:t>start</a:t>
              </a:r>
              <a:endParaRPr lang="en-US"/>
            </a:p>
          </p:txBody>
        </p:sp>
      </p:grpSp>
      <p:grpSp>
        <p:nvGrpSpPr>
          <p:cNvPr id="3" name="Group 7"/>
          <p:cNvGrpSpPr/>
          <p:nvPr/>
        </p:nvGrpSpPr>
        <p:grpSpPr bwMode="auto">
          <a:xfrm>
            <a:off x="2362200" y="3697288"/>
            <a:ext cx="990600" cy="646112"/>
            <a:chOff x="2016" y="2329"/>
            <a:chExt cx="624" cy="407"/>
          </a:xfrm>
        </p:grpSpPr>
        <p:sp>
          <p:nvSpPr>
            <p:cNvPr id="18487" name="Line 8"/>
            <p:cNvSpPr>
              <a:spLocks noChangeShapeType="1"/>
            </p:cNvSpPr>
            <p:nvPr/>
          </p:nvSpPr>
          <p:spPr bwMode="auto">
            <a:xfrm>
              <a:off x="2016" y="259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8" name="Oval 9"/>
            <p:cNvSpPr>
              <a:spLocks noChangeArrowheads="1"/>
            </p:cNvSpPr>
            <p:nvPr/>
          </p:nvSpPr>
          <p:spPr bwMode="auto">
            <a:xfrm>
              <a:off x="2352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1</a:t>
              </a:r>
              <a:endParaRPr lang="en-US" baseline="-25000"/>
            </a:p>
          </p:txBody>
        </p:sp>
        <p:sp>
          <p:nvSpPr>
            <p:cNvPr id="18489" name="Text Box 10"/>
            <p:cNvSpPr txBox="1">
              <a:spLocks noChangeArrowheads="1"/>
            </p:cNvSpPr>
            <p:nvPr/>
          </p:nvSpPr>
          <p:spPr bwMode="auto">
            <a:xfrm>
              <a:off x="2054" y="2329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hlink"/>
                  </a:solidFill>
                </a:rPr>
                <a:t>0</a:t>
              </a:r>
              <a:endParaRPr lang="en-US">
                <a:solidFill>
                  <a:schemeClr val="hlink"/>
                </a:solidFill>
              </a:endParaRPr>
            </a:p>
          </p:txBody>
        </p:sp>
      </p:grpSp>
      <p:grpSp>
        <p:nvGrpSpPr>
          <p:cNvPr id="4" name="Group 60"/>
          <p:cNvGrpSpPr/>
          <p:nvPr/>
        </p:nvGrpSpPr>
        <p:grpSpPr bwMode="auto">
          <a:xfrm>
            <a:off x="1752600" y="3163888"/>
            <a:ext cx="608013" cy="722312"/>
            <a:chOff x="1752600" y="3163888"/>
            <a:chExt cx="608013" cy="722312"/>
          </a:xfrm>
        </p:grpSpPr>
        <p:sp>
          <p:nvSpPr>
            <p:cNvPr id="18485" name="Freeform 13"/>
            <p:cNvSpPr/>
            <p:nvPr/>
          </p:nvSpPr>
          <p:spPr bwMode="auto">
            <a:xfrm>
              <a:off x="1879600" y="3568700"/>
              <a:ext cx="419100" cy="317500"/>
            </a:xfrm>
            <a:custGeom>
              <a:avLst/>
              <a:gdLst>
                <a:gd name="T0" fmla="*/ 2147483647 w 264"/>
                <a:gd name="T1" fmla="*/ 2147483647 h 200"/>
                <a:gd name="T2" fmla="*/ 2147483647 w 264"/>
                <a:gd name="T3" fmla="*/ 2147483647 h 200"/>
                <a:gd name="T4" fmla="*/ 2147483647 w 264"/>
                <a:gd name="T5" fmla="*/ 2147483647 h 200"/>
                <a:gd name="T6" fmla="*/ 2147483647 w 264"/>
                <a:gd name="T7" fmla="*/ 2147483647 h 200"/>
                <a:gd name="T8" fmla="*/ 2147483647 w 264"/>
                <a:gd name="T9" fmla="*/ 2147483647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6" name="Text Box 14"/>
            <p:cNvSpPr txBox="1">
              <a:spLocks noChangeArrowheads="1"/>
            </p:cNvSpPr>
            <p:nvPr/>
          </p:nvSpPr>
          <p:spPr bwMode="auto">
            <a:xfrm>
              <a:off x="1752600" y="3163888"/>
              <a:ext cx="608013" cy="4572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hlink"/>
                  </a:solidFill>
                </a:rPr>
                <a:t>0</a:t>
              </a:r>
              <a:r>
                <a:rPr lang="en-US"/>
                <a:t>,1</a:t>
              </a:r>
              <a:endParaRPr lang="en-US"/>
            </a:p>
          </p:txBody>
        </p:sp>
      </p:grpSp>
      <p:grpSp>
        <p:nvGrpSpPr>
          <p:cNvPr id="5" name="Group 15"/>
          <p:cNvGrpSpPr/>
          <p:nvPr/>
        </p:nvGrpSpPr>
        <p:grpSpPr bwMode="auto">
          <a:xfrm>
            <a:off x="3876675" y="3124200"/>
            <a:ext cx="693738" cy="722313"/>
            <a:chOff x="2970" y="1968"/>
            <a:chExt cx="437" cy="455"/>
          </a:xfrm>
        </p:grpSpPr>
        <p:sp>
          <p:nvSpPr>
            <p:cNvPr id="18483" name="Freeform 16"/>
            <p:cNvSpPr/>
            <p:nvPr/>
          </p:nvSpPr>
          <p:spPr bwMode="auto">
            <a:xfrm>
              <a:off x="2970" y="2223"/>
              <a:ext cx="264" cy="200"/>
            </a:xfrm>
            <a:custGeom>
              <a:avLst/>
              <a:gdLst>
                <a:gd name="T0" fmla="*/ 64 w 264"/>
                <a:gd name="T1" fmla="*/ 200 h 200"/>
                <a:gd name="T2" fmla="*/ 16 w 264"/>
                <a:gd name="T3" fmla="*/ 56 h 200"/>
                <a:gd name="T4" fmla="*/ 160 w 264"/>
                <a:gd name="T5" fmla="*/ 8 h 200"/>
                <a:gd name="T6" fmla="*/ 256 w 264"/>
                <a:gd name="T7" fmla="*/ 104 h 200"/>
                <a:gd name="T8" fmla="*/ 208 w 264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4" name="Text Box 17"/>
            <p:cNvSpPr txBox="1">
              <a:spLocks noChangeArrowheads="1"/>
            </p:cNvSpPr>
            <p:nvPr/>
          </p:nvSpPr>
          <p:spPr bwMode="auto">
            <a:xfrm>
              <a:off x="3024" y="1968"/>
              <a:ext cx="383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/>
                <a:t>0,1</a:t>
              </a:r>
              <a:endParaRPr lang="en-US"/>
            </a:p>
          </p:txBody>
        </p:sp>
      </p:grpSp>
      <p:grpSp>
        <p:nvGrpSpPr>
          <p:cNvPr id="6" name="Group 21"/>
          <p:cNvGrpSpPr/>
          <p:nvPr/>
        </p:nvGrpSpPr>
        <p:grpSpPr bwMode="auto">
          <a:xfrm>
            <a:off x="3352800" y="3657600"/>
            <a:ext cx="990600" cy="685800"/>
            <a:chOff x="2640" y="2304"/>
            <a:chExt cx="624" cy="432"/>
          </a:xfrm>
        </p:grpSpPr>
        <p:sp>
          <p:nvSpPr>
            <p:cNvPr id="18480" name="Text Box 22"/>
            <p:cNvSpPr txBox="1">
              <a:spLocks noChangeArrowheads="1"/>
            </p:cNvSpPr>
            <p:nvPr/>
          </p:nvSpPr>
          <p:spPr bwMode="auto">
            <a:xfrm>
              <a:off x="2688" y="2304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  <a:endParaRPr lang="en-US"/>
            </a:p>
          </p:txBody>
        </p:sp>
        <p:sp>
          <p:nvSpPr>
            <p:cNvPr id="18481" name="Oval 23"/>
            <p:cNvSpPr>
              <a:spLocks noChangeArrowheads="1"/>
            </p:cNvSpPr>
            <p:nvPr/>
          </p:nvSpPr>
          <p:spPr bwMode="auto">
            <a:xfrm>
              <a:off x="2976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2</a:t>
              </a:r>
              <a:endParaRPr lang="en-US" baseline="-25000"/>
            </a:p>
          </p:txBody>
        </p:sp>
        <p:sp>
          <p:nvSpPr>
            <p:cNvPr id="18482" name="Line 24"/>
            <p:cNvSpPr>
              <a:spLocks noChangeShapeType="1"/>
            </p:cNvSpPr>
            <p:nvPr/>
          </p:nvSpPr>
          <p:spPr bwMode="auto">
            <a:xfrm>
              <a:off x="2640" y="259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25"/>
          <p:cNvGrpSpPr/>
          <p:nvPr/>
        </p:nvGrpSpPr>
        <p:grpSpPr bwMode="auto">
          <a:xfrm>
            <a:off x="3717925" y="3810000"/>
            <a:ext cx="844550" cy="1319213"/>
            <a:chOff x="2342" y="2400"/>
            <a:chExt cx="532" cy="831"/>
          </a:xfrm>
        </p:grpSpPr>
        <p:sp>
          <p:nvSpPr>
            <p:cNvPr id="18478" name="Oval 26"/>
            <p:cNvSpPr>
              <a:spLocks noChangeArrowheads="1"/>
            </p:cNvSpPr>
            <p:nvPr/>
          </p:nvSpPr>
          <p:spPr bwMode="auto">
            <a:xfrm>
              <a:off x="2400" y="2400"/>
              <a:ext cx="384" cy="384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9" name="Text Box 27"/>
            <p:cNvSpPr txBox="1">
              <a:spLocks noChangeArrowheads="1"/>
            </p:cNvSpPr>
            <p:nvPr/>
          </p:nvSpPr>
          <p:spPr bwMode="auto">
            <a:xfrm>
              <a:off x="2342" y="2713"/>
              <a:ext cx="532" cy="51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/>
                <a:t>Final</a:t>
              </a:r>
              <a:endParaRPr lang="en-US"/>
            </a:p>
            <a:p>
              <a:r>
                <a:rPr lang="en-US"/>
                <a:t>state</a:t>
              </a:r>
              <a:endParaRPr lang="en-US"/>
            </a:p>
          </p:txBody>
        </p:sp>
      </p:grpSp>
      <p:sp>
        <p:nvSpPr>
          <p:cNvPr id="18442" name="Line 46"/>
          <p:cNvSpPr>
            <a:spLocks noChangeShapeType="1"/>
          </p:cNvSpPr>
          <p:nvPr/>
        </p:nvSpPr>
        <p:spPr bwMode="auto">
          <a:xfrm>
            <a:off x="5105400" y="4984750"/>
            <a:ext cx="990600" cy="0"/>
          </a:xfrm>
          <a:prstGeom prst="line">
            <a:avLst/>
          </a:prstGeom>
          <a:noFill/>
          <a:ln w="12700" cap="sq">
            <a:noFill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8443" name="Line 50"/>
          <p:cNvSpPr>
            <a:spLocks noChangeShapeType="1"/>
          </p:cNvSpPr>
          <p:nvPr/>
        </p:nvSpPr>
        <p:spPr bwMode="auto">
          <a:xfrm>
            <a:off x="5105400" y="4984750"/>
            <a:ext cx="0" cy="334963"/>
          </a:xfrm>
          <a:prstGeom prst="line">
            <a:avLst/>
          </a:prstGeom>
          <a:noFill/>
          <a:ln w="12700" cap="sq">
            <a:noFill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8444" name="Line 53"/>
          <p:cNvSpPr>
            <a:spLocks noChangeShapeType="1"/>
          </p:cNvSpPr>
          <p:nvPr/>
        </p:nvSpPr>
        <p:spPr bwMode="auto">
          <a:xfrm>
            <a:off x="6096000" y="4984750"/>
            <a:ext cx="990600" cy="0"/>
          </a:xfrm>
          <a:prstGeom prst="line">
            <a:avLst/>
          </a:prstGeom>
          <a:noFill/>
          <a:ln w="28575" cap="sq">
            <a:noFill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8445" name="Line 54"/>
          <p:cNvSpPr>
            <a:spLocks noChangeShapeType="1"/>
          </p:cNvSpPr>
          <p:nvPr/>
        </p:nvSpPr>
        <p:spPr bwMode="auto">
          <a:xfrm>
            <a:off x="5105400" y="5319713"/>
            <a:ext cx="0" cy="334962"/>
          </a:xfrm>
          <a:prstGeom prst="line">
            <a:avLst/>
          </a:prstGeom>
          <a:noFill/>
          <a:ln w="28575" cap="sq">
            <a:noFill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8446" name="Line 57"/>
          <p:cNvSpPr>
            <a:spLocks noChangeShapeType="1"/>
          </p:cNvSpPr>
          <p:nvPr/>
        </p:nvSpPr>
        <p:spPr bwMode="auto">
          <a:xfrm>
            <a:off x="7086600" y="4984750"/>
            <a:ext cx="990600" cy="0"/>
          </a:xfrm>
          <a:prstGeom prst="line">
            <a:avLst/>
          </a:prstGeom>
          <a:noFill/>
          <a:ln w="28575" cap="sq">
            <a:noFill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8447" name="Line 58"/>
          <p:cNvSpPr>
            <a:spLocks noChangeShapeType="1"/>
          </p:cNvSpPr>
          <p:nvPr/>
        </p:nvSpPr>
        <p:spPr bwMode="auto">
          <a:xfrm>
            <a:off x="5105400" y="5654675"/>
            <a:ext cx="0" cy="334963"/>
          </a:xfrm>
          <a:prstGeom prst="line">
            <a:avLst/>
          </a:prstGeom>
          <a:noFill/>
          <a:ln w="28575" cap="sq">
            <a:noFill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8448" name="Line 59"/>
          <p:cNvSpPr>
            <a:spLocks noChangeShapeType="1"/>
          </p:cNvSpPr>
          <p:nvPr/>
        </p:nvSpPr>
        <p:spPr bwMode="auto">
          <a:xfrm>
            <a:off x="5105400" y="5989638"/>
            <a:ext cx="0" cy="334962"/>
          </a:xfrm>
          <a:prstGeom prst="line">
            <a:avLst/>
          </a:prstGeom>
          <a:noFill/>
          <a:ln w="28575" cap="sq">
            <a:noFill/>
            <a:round/>
          </a:ln>
        </p:spPr>
        <p:txBody>
          <a:bodyPr/>
          <a:lstStyle/>
          <a:p>
            <a:endParaRPr lang="en-US"/>
          </a:p>
        </p:txBody>
      </p:sp>
      <p:grpSp>
        <p:nvGrpSpPr>
          <p:cNvPr id="8" name="Group 68"/>
          <p:cNvGrpSpPr/>
          <p:nvPr/>
        </p:nvGrpSpPr>
        <p:grpSpPr bwMode="auto">
          <a:xfrm>
            <a:off x="4572000" y="2667000"/>
            <a:ext cx="3733800" cy="3657600"/>
            <a:chOff x="2880" y="1680"/>
            <a:chExt cx="2352" cy="2304"/>
          </a:xfrm>
        </p:grpSpPr>
        <p:sp>
          <p:nvSpPr>
            <p:cNvPr id="18453" name="Line 31"/>
            <p:cNvSpPr>
              <a:spLocks noChangeShapeType="1"/>
            </p:cNvSpPr>
            <p:nvPr/>
          </p:nvSpPr>
          <p:spPr bwMode="auto">
            <a:xfrm>
              <a:off x="2880" y="1728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54" name="Text Box 32"/>
            <p:cNvSpPr txBox="1">
              <a:spLocks noChangeArrowheads="1"/>
            </p:cNvSpPr>
            <p:nvPr/>
          </p:nvSpPr>
          <p:spPr bwMode="auto">
            <a:xfrm>
              <a:off x="3216" y="1680"/>
              <a:ext cx="2016" cy="132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/>
                <a:t> </a:t>
              </a:r>
              <a:r>
                <a:rPr lang="en-US" sz="1800"/>
                <a:t>Q = {q</a:t>
              </a:r>
              <a:r>
                <a:rPr lang="en-US" sz="1800" baseline="-25000"/>
                <a:t>0</a:t>
              </a:r>
              <a:r>
                <a:rPr lang="en-US" sz="1800"/>
                <a:t>,q</a:t>
              </a:r>
              <a:r>
                <a:rPr lang="en-US" sz="1800" baseline="-25000"/>
                <a:t>1</a:t>
              </a:r>
              <a:r>
                <a:rPr lang="en-US" sz="1800"/>
                <a:t>,q</a:t>
              </a:r>
              <a:r>
                <a:rPr lang="en-US" sz="1800" baseline="-25000"/>
                <a:t>2</a:t>
              </a:r>
              <a:r>
                <a:rPr lang="en-US" sz="1800"/>
                <a:t>}</a:t>
              </a:r>
              <a:endParaRPr lang="en-US" sz="1800"/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sz="1800"/>
                <a:t> </a:t>
              </a:r>
              <a:r>
                <a:rPr lang="en-US" sz="1800">
                  <a:sym typeface="Symbol" panose="05050102010706020507" pitchFamily="18" charset="2"/>
                </a:rPr>
                <a:t> </a:t>
              </a:r>
              <a:r>
                <a:rPr lang="en-US" sz="1800"/>
                <a:t>= {0,1}</a:t>
              </a:r>
              <a:endParaRPr lang="en-US" sz="1800"/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sz="1800"/>
                <a:t> start state = q</a:t>
              </a:r>
              <a:r>
                <a:rPr lang="en-US" sz="1800" baseline="-25000"/>
                <a:t>0</a:t>
              </a:r>
              <a:r>
                <a:rPr lang="en-US" sz="1800"/>
                <a:t> </a:t>
              </a:r>
              <a:endParaRPr lang="en-US" sz="1800"/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sz="1800"/>
                <a:t> F = {q</a:t>
              </a:r>
              <a:r>
                <a:rPr lang="en-US" sz="1800" baseline="-25000"/>
                <a:t>2</a:t>
              </a:r>
              <a:r>
                <a:rPr lang="en-US" sz="1800"/>
                <a:t>} </a:t>
              </a:r>
              <a:endParaRPr lang="el-GR" sz="1800">
                <a:cs typeface="Arial" panose="020B0604020202020204" pitchFamily="34" charset="0"/>
              </a:endParaRP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sz="1800"/>
                <a:t> Transition table</a:t>
              </a:r>
              <a:endParaRPr lang="en-US" sz="1800"/>
            </a:p>
          </p:txBody>
        </p:sp>
        <p:pic>
          <p:nvPicPr>
            <p:cNvPr id="18455" name="Picture 33" descr="delta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3264" y="3120"/>
              <a:ext cx="213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456" name="Rectangle 34"/>
            <p:cNvSpPr>
              <a:spLocks noChangeArrowheads="1"/>
            </p:cNvSpPr>
            <p:nvPr/>
          </p:nvSpPr>
          <p:spPr bwMode="auto">
            <a:xfrm>
              <a:off x="4464" y="3773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sz="1600"/>
                <a:t>{q</a:t>
              </a:r>
              <a:r>
                <a:rPr lang="en-US" sz="1600" baseline="-25000"/>
                <a:t>2</a:t>
              </a:r>
              <a:r>
                <a:rPr lang="en-US" sz="1600"/>
                <a:t>}</a:t>
              </a:r>
              <a:endParaRPr lang="en-US" sz="1600" baseline="-25000"/>
            </a:p>
          </p:txBody>
        </p:sp>
        <p:sp>
          <p:nvSpPr>
            <p:cNvPr id="18457" name="Rectangle 35"/>
            <p:cNvSpPr>
              <a:spLocks noChangeArrowheads="1"/>
            </p:cNvSpPr>
            <p:nvPr/>
          </p:nvSpPr>
          <p:spPr bwMode="auto">
            <a:xfrm>
              <a:off x="3840" y="3773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sz="1600"/>
                <a:t>{q</a:t>
              </a:r>
              <a:r>
                <a:rPr lang="en-US" sz="1600" baseline="-25000"/>
                <a:t>2</a:t>
              </a:r>
              <a:r>
                <a:rPr lang="en-US" sz="1600"/>
                <a:t>}</a:t>
              </a:r>
              <a:endParaRPr lang="en-US" sz="1600"/>
            </a:p>
          </p:txBody>
        </p:sp>
        <p:sp>
          <p:nvSpPr>
            <p:cNvPr id="18458" name="Rectangle 36"/>
            <p:cNvSpPr>
              <a:spLocks noChangeArrowheads="1"/>
            </p:cNvSpPr>
            <p:nvPr/>
          </p:nvSpPr>
          <p:spPr bwMode="auto">
            <a:xfrm>
              <a:off x="3216" y="3773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*q</a:t>
              </a:r>
              <a:r>
                <a:rPr lang="en-US" sz="1600" b="1" baseline="-25000">
                  <a:solidFill>
                    <a:schemeClr val="hlink"/>
                  </a:solidFill>
                </a:rPr>
                <a:t>2</a:t>
              </a:r>
              <a:endParaRPr lang="en-US" sz="1600" b="1">
                <a:solidFill>
                  <a:schemeClr val="hlink"/>
                </a:solidFill>
              </a:endParaRPr>
            </a:p>
          </p:txBody>
        </p:sp>
        <p:sp>
          <p:nvSpPr>
            <p:cNvPr id="18459" name="Rectangle 37"/>
            <p:cNvSpPr>
              <a:spLocks noChangeArrowheads="1"/>
            </p:cNvSpPr>
            <p:nvPr/>
          </p:nvSpPr>
          <p:spPr bwMode="auto">
            <a:xfrm>
              <a:off x="4464" y="3562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sz="1600"/>
                <a:t>{q</a:t>
              </a:r>
              <a:r>
                <a:rPr lang="en-US" sz="1600" baseline="-25000"/>
                <a:t>2</a:t>
              </a:r>
              <a:r>
                <a:rPr lang="en-US" sz="1600"/>
                <a:t>}</a:t>
              </a:r>
              <a:endParaRPr lang="en-US" sz="1600" baseline="-25000"/>
            </a:p>
          </p:txBody>
        </p:sp>
        <p:sp>
          <p:nvSpPr>
            <p:cNvPr id="18460" name="Rectangle 38"/>
            <p:cNvSpPr>
              <a:spLocks noChangeArrowheads="1"/>
            </p:cNvSpPr>
            <p:nvPr/>
          </p:nvSpPr>
          <p:spPr bwMode="auto">
            <a:xfrm>
              <a:off x="3840" y="3562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l-GR" sz="1600">
                  <a:cs typeface="Arial" panose="020B0604020202020204" pitchFamily="34" charset="0"/>
                </a:rPr>
                <a:t>Φ</a:t>
              </a:r>
              <a:endParaRPr lang="el-GR" sz="1600">
                <a:cs typeface="Arial" panose="020B0604020202020204" pitchFamily="34" charset="0"/>
              </a:endParaRPr>
            </a:p>
          </p:txBody>
        </p:sp>
        <p:sp>
          <p:nvSpPr>
            <p:cNvPr id="18461" name="Rectangle 39"/>
            <p:cNvSpPr>
              <a:spLocks noChangeArrowheads="1"/>
            </p:cNvSpPr>
            <p:nvPr/>
          </p:nvSpPr>
          <p:spPr bwMode="auto">
            <a:xfrm>
              <a:off x="3216" y="3562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q</a:t>
              </a:r>
              <a:r>
                <a:rPr lang="en-US" sz="1600" b="1" baseline="-25000">
                  <a:solidFill>
                    <a:schemeClr val="hlink"/>
                  </a:solidFill>
                </a:rPr>
                <a:t>1</a:t>
              </a:r>
              <a:endParaRPr lang="en-US" sz="1600" b="1">
                <a:solidFill>
                  <a:schemeClr val="hlink"/>
                </a:solidFill>
              </a:endParaRPr>
            </a:p>
          </p:txBody>
        </p:sp>
        <p:sp>
          <p:nvSpPr>
            <p:cNvPr id="18462" name="Rectangle 40"/>
            <p:cNvSpPr>
              <a:spLocks noChangeArrowheads="1"/>
            </p:cNvSpPr>
            <p:nvPr/>
          </p:nvSpPr>
          <p:spPr bwMode="auto">
            <a:xfrm>
              <a:off x="4464" y="3351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sz="1600"/>
                <a:t>{q</a:t>
              </a:r>
              <a:r>
                <a:rPr lang="en-US" sz="1600" baseline="-25000"/>
                <a:t>0</a:t>
              </a:r>
              <a:r>
                <a:rPr lang="en-US" sz="1600"/>
                <a:t>}</a:t>
              </a:r>
              <a:endParaRPr lang="en-US" sz="1600"/>
            </a:p>
          </p:txBody>
        </p:sp>
        <p:sp>
          <p:nvSpPr>
            <p:cNvPr id="18463" name="Rectangle 41"/>
            <p:cNvSpPr>
              <a:spLocks noChangeArrowheads="1"/>
            </p:cNvSpPr>
            <p:nvPr/>
          </p:nvSpPr>
          <p:spPr bwMode="auto">
            <a:xfrm>
              <a:off x="3840" y="3351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sz="1600"/>
                <a:t>{q</a:t>
              </a:r>
              <a:r>
                <a:rPr lang="en-US" sz="1600" baseline="-25000"/>
                <a:t>0</a:t>
              </a:r>
              <a:r>
                <a:rPr lang="en-US" sz="1600"/>
                <a:t>,q</a:t>
              </a:r>
              <a:r>
                <a:rPr lang="en-US" sz="1600" baseline="-25000"/>
                <a:t>1</a:t>
              </a:r>
              <a:r>
                <a:rPr lang="en-US" sz="1600"/>
                <a:t>}</a:t>
              </a:r>
              <a:endParaRPr lang="en-US" sz="1600"/>
            </a:p>
          </p:txBody>
        </p:sp>
        <p:sp>
          <p:nvSpPr>
            <p:cNvPr id="18464" name="Rectangle 42"/>
            <p:cNvSpPr>
              <a:spLocks noChangeArrowheads="1"/>
            </p:cNvSpPr>
            <p:nvPr/>
          </p:nvSpPr>
          <p:spPr bwMode="auto">
            <a:xfrm>
              <a:off x="3216" y="3351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q</a:t>
              </a:r>
              <a:r>
                <a:rPr lang="en-US" sz="1600" b="1" baseline="-25000">
                  <a:solidFill>
                    <a:schemeClr val="hlink"/>
                  </a:solidFill>
                </a:rPr>
                <a:t>0</a:t>
              </a:r>
              <a:endParaRPr lang="en-US" sz="1600" b="1" baseline="-25000">
                <a:solidFill>
                  <a:schemeClr val="hlink"/>
                </a:solidFill>
              </a:endParaRPr>
            </a:p>
          </p:txBody>
        </p:sp>
        <p:sp>
          <p:nvSpPr>
            <p:cNvPr id="18465" name="Rectangle 43"/>
            <p:cNvSpPr>
              <a:spLocks noChangeArrowheads="1"/>
            </p:cNvSpPr>
            <p:nvPr/>
          </p:nvSpPr>
          <p:spPr bwMode="auto">
            <a:xfrm>
              <a:off x="4464" y="3140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1</a:t>
              </a:r>
              <a:endParaRPr lang="en-US" sz="1600" b="1">
                <a:solidFill>
                  <a:schemeClr val="hlink"/>
                </a:solidFill>
              </a:endParaRPr>
            </a:p>
          </p:txBody>
        </p:sp>
        <p:sp>
          <p:nvSpPr>
            <p:cNvPr id="18466" name="Rectangle 44"/>
            <p:cNvSpPr>
              <a:spLocks noChangeArrowheads="1"/>
            </p:cNvSpPr>
            <p:nvPr/>
          </p:nvSpPr>
          <p:spPr bwMode="auto">
            <a:xfrm>
              <a:off x="3840" y="3140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0</a:t>
              </a:r>
              <a:endParaRPr lang="en-US" sz="1600" b="1">
                <a:solidFill>
                  <a:schemeClr val="hlink"/>
                </a:solidFill>
              </a:endParaRPr>
            </a:p>
          </p:txBody>
        </p:sp>
        <p:sp>
          <p:nvSpPr>
            <p:cNvPr id="18467" name="Rectangle 45"/>
            <p:cNvSpPr>
              <a:spLocks noChangeArrowheads="1"/>
            </p:cNvSpPr>
            <p:nvPr/>
          </p:nvSpPr>
          <p:spPr bwMode="auto">
            <a:xfrm>
              <a:off x="3216" y="3140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en-US" sz="1600"/>
            </a:p>
          </p:txBody>
        </p:sp>
        <p:sp>
          <p:nvSpPr>
            <p:cNvPr id="18468" name="Line 47"/>
            <p:cNvSpPr>
              <a:spLocks noChangeShapeType="1"/>
            </p:cNvSpPr>
            <p:nvPr/>
          </p:nvSpPr>
          <p:spPr bwMode="auto">
            <a:xfrm>
              <a:off x="3216" y="356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9" name="Line 48"/>
            <p:cNvSpPr>
              <a:spLocks noChangeShapeType="1"/>
            </p:cNvSpPr>
            <p:nvPr/>
          </p:nvSpPr>
          <p:spPr bwMode="auto">
            <a:xfrm>
              <a:off x="3216" y="3773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0" name="Line 49"/>
            <p:cNvSpPr>
              <a:spLocks noChangeShapeType="1"/>
            </p:cNvSpPr>
            <p:nvPr/>
          </p:nvSpPr>
          <p:spPr bwMode="auto">
            <a:xfrm>
              <a:off x="3216" y="3984"/>
              <a:ext cx="18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1" name="Line 51"/>
            <p:cNvSpPr>
              <a:spLocks noChangeShapeType="1"/>
            </p:cNvSpPr>
            <p:nvPr/>
          </p:nvSpPr>
          <p:spPr bwMode="auto">
            <a:xfrm>
              <a:off x="4464" y="3140"/>
              <a:ext cx="0" cy="8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2" name="Line 52"/>
            <p:cNvSpPr>
              <a:spLocks noChangeShapeType="1"/>
            </p:cNvSpPr>
            <p:nvPr/>
          </p:nvSpPr>
          <p:spPr bwMode="auto">
            <a:xfrm>
              <a:off x="5088" y="3140"/>
              <a:ext cx="0" cy="8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3" name="Line 55"/>
            <p:cNvSpPr>
              <a:spLocks noChangeShapeType="1"/>
            </p:cNvSpPr>
            <p:nvPr/>
          </p:nvSpPr>
          <p:spPr bwMode="auto">
            <a:xfrm>
              <a:off x="3840" y="3140"/>
              <a:ext cx="0" cy="8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4" name="Line 56"/>
            <p:cNvSpPr>
              <a:spLocks noChangeShapeType="1"/>
            </p:cNvSpPr>
            <p:nvPr/>
          </p:nvSpPr>
          <p:spPr bwMode="auto">
            <a:xfrm>
              <a:off x="3216" y="335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5" name="Text Box 61"/>
            <p:cNvSpPr txBox="1">
              <a:spLocks noChangeArrowheads="1"/>
            </p:cNvSpPr>
            <p:nvPr/>
          </p:nvSpPr>
          <p:spPr bwMode="auto">
            <a:xfrm rot="-5400000">
              <a:off x="2803" y="3572"/>
              <a:ext cx="500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tx2"/>
                  </a:solidFill>
                </a:rPr>
                <a:t>states</a:t>
              </a:r>
              <a:endParaRPr lang="en-US" sz="1800">
                <a:solidFill>
                  <a:schemeClr val="tx2"/>
                </a:solidFill>
              </a:endParaRPr>
            </a:p>
          </p:txBody>
        </p:sp>
        <p:sp>
          <p:nvSpPr>
            <p:cNvPr id="18476" name="Text Box 62"/>
            <p:cNvSpPr txBox="1">
              <a:spLocks noChangeArrowheads="1"/>
            </p:cNvSpPr>
            <p:nvPr/>
          </p:nvSpPr>
          <p:spPr bwMode="auto">
            <a:xfrm>
              <a:off x="4054" y="2926"/>
              <a:ext cx="644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tx2"/>
                  </a:solidFill>
                </a:rPr>
                <a:t>symbols</a:t>
              </a:r>
              <a:endParaRPr lang="en-US" sz="1800">
                <a:solidFill>
                  <a:schemeClr val="tx2"/>
                </a:solidFill>
              </a:endParaRPr>
            </a:p>
          </p:txBody>
        </p:sp>
        <p:sp>
          <p:nvSpPr>
            <p:cNvPr id="18477" name="Line 65"/>
            <p:cNvSpPr>
              <a:spLocks noChangeShapeType="1"/>
            </p:cNvSpPr>
            <p:nvPr/>
          </p:nvSpPr>
          <p:spPr bwMode="auto">
            <a:xfrm>
              <a:off x="3072" y="3456"/>
              <a:ext cx="192" cy="0"/>
            </a:xfrm>
            <a:prstGeom prst="line">
              <a:avLst/>
            </a:prstGeom>
            <a:noFill/>
            <a:ln w="9525">
              <a:solidFill>
                <a:srgbClr val="339966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1442" name="Text Box 66"/>
          <p:cNvSpPr txBox="1">
            <a:spLocks noChangeArrowheads="1"/>
          </p:cNvSpPr>
          <p:nvPr/>
        </p:nvSpPr>
        <p:spPr bwMode="auto">
          <a:xfrm>
            <a:off x="762000" y="5330825"/>
            <a:ext cx="3254375" cy="6413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hlink"/>
                </a:solidFill>
              </a:rPr>
              <a:t>What will happen if at state q</a:t>
            </a:r>
            <a:r>
              <a:rPr lang="en-US" sz="1800" baseline="-25000">
                <a:solidFill>
                  <a:schemeClr val="hlink"/>
                </a:solidFill>
              </a:rPr>
              <a:t>1</a:t>
            </a:r>
            <a:r>
              <a:rPr lang="en-US" sz="1800">
                <a:solidFill>
                  <a:schemeClr val="hlink"/>
                </a:solidFill>
              </a:rPr>
              <a:t> </a:t>
            </a:r>
            <a:br>
              <a:rPr lang="en-US" sz="1800">
                <a:solidFill>
                  <a:schemeClr val="hlink"/>
                </a:solidFill>
              </a:rPr>
            </a:br>
            <a:r>
              <a:rPr lang="en-US" sz="1800">
                <a:solidFill>
                  <a:schemeClr val="hlink"/>
                </a:solidFill>
              </a:rPr>
              <a:t>an input of 0 is received? </a:t>
            </a:r>
            <a:endParaRPr lang="en-US" sz="1800">
              <a:solidFill>
                <a:schemeClr val="hlink"/>
              </a:solidFill>
            </a:endParaRPr>
          </a:p>
        </p:txBody>
      </p:sp>
      <p:sp>
        <p:nvSpPr>
          <p:cNvPr id="101445" name="Text Box 69"/>
          <p:cNvSpPr txBox="1">
            <a:spLocks noChangeArrowheads="1"/>
          </p:cNvSpPr>
          <p:nvPr/>
        </p:nvSpPr>
        <p:spPr bwMode="auto">
          <a:xfrm>
            <a:off x="228600" y="2590800"/>
            <a:ext cx="3284538" cy="366713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hlink"/>
                </a:solidFill>
              </a:rPr>
              <a:t>Why is this non-deterministic? </a:t>
            </a:r>
            <a:endParaRPr lang="en-US" sz="1800">
              <a:solidFill>
                <a:schemeClr val="hlink"/>
              </a:solidFill>
            </a:endParaRPr>
          </a:p>
        </p:txBody>
      </p:sp>
      <p:sp>
        <p:nvSpPr>
          <p:cNvPr id="61" name="Text Box 14"/>
          <p:cNvSpPr txBox="1">
            <a:spLocks noChangeArrowheads="1"/>
          </p:cNvSpPr>
          <p:nvPr/>
        </p:nvSpPr>
        <p:spPr bwMode="auto">
          <a:xfrm>
            <a:off x="3276600" y="304800"/>
            <a:ext cx="5022850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Regular expression: (0+1)*01(0+1)*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42" grpId="0" animBg="1"/>
      <p:bldP spid="101445" grpId="0" animBg="1"/>
      <p:bldP spid="6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D1B807-E6EE-4C88-845D-BB17BE5507EA}" type="slidenum">
              <a:rPr lang="en-US" smtClean="0"/>
            </a:fld>
            <a:endParaRPr lang="en-US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What is a “dead state”?</a:t>
            </a:r>
            <a:endParaRPr lang="en-US" dirty="0" smtClean="0"/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eaLnBrk="1" hangingPunct="1"/>
            <a:r>
              <a:rPr lang="en-US" dirty="0" smtClean="0"/>
              <a:t>A DFA for recognizing the key word “</a:t>
            </a:r>
            <a:r>
              <a:rPr lang="en-US" i="1" dirty="0" smtClean="0"/>
              <a:t>while</a:t>
            </a:r>
            <a:r>
              <a:rPr lang="en-US" dirty="0" smtClean="0"/>
              <a:t>”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An NFA for the same purpose:</a:t>
            </a:r>
            <a:endParaRPr lang="en-US" dirty="0" smtClean="0"/>
          </a:p>
          <a:p>
            <a:pPr lvl="1" eaLnBrk="1" hangingPunct="1"/>
            <a:endParaRPr lang="en-US" dirty="0" smtClean="0"/>
          </a:p>
        </p:txBody>
      </p:sp>
      <p:sp>
        <p:nvSpPr>
          <p:cNvPr id="19461" name="Oval 4"/>
          <p:cNvSpPr>
            <a:spLocks noChangeArrowheads="1"/>
          </p:cNvSpPr>
          <p:nvPr/>
        </p:nvSpPr>
        <p:spPr bwMode="auto">
          <a:xfrm>
            <a:off x="33528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0</a:t>
            </a:r>
            <a:endParaRPr lang="en-US" sz="1800"/>
          </a:p>
        </p:txBody>
      </p:sp>
      <p:sp>
        <p:nvSpPr>
          <p:cNvPr id="19462" name="Line 5"/>
          <p:cNvSpPr>
            <a:spLocks noChangeShapeType="1"/>
          </p:cNvSpPr>
          <p:nvPr/>
        </p:nvSpPr>
        <p:spPr bwMode="auto">
          <a:xfrm>
            <a:off x="2971800" y="3124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Text Box 6"/>
          <p:cNvSpPr txBox="1">
            <a:spLocks noChangeArrowheads="1"/>
          </p:cNvSpPr>
          <p:nvPr/>
        </p:nvSpPr>
        <p:spPr bwMode="auto">
          <a:xfrm>
            <a:off x="3886200" y="2743200"/>
            <a:ext cx="3683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2000"/>
              <a:t>w</a:t>
            </a:r>
            <a:endParaRPr lang="en-US" sz="2000"/>
          </a:p>
        </p:txBody>
      </p:sp>
      <p:sp>
        <p:nvSpPr>
          <p:cNvPr id="19464" name="Line 7"/>
          <p:cNvSpPr>
            <a:spLocks noChangeShapeType="1"/>
          </p:cNvSpPr>
          <p:nvPr/>
        </p:nvSpPr>
        <p:spPr bwMode="auto">
          <a:xfrm>
            <a:off x="3810000" y="3124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Oval 8"/>
          <p:cNvSpPr>
            <a:spLocks noChangeArrowheads="1"/>
          </p:cNvSpPr>
          <p:nvPr/>
        </p:nvSpPr>
        <p:spPr bwMode="auto">
          <a:xfrm>
            <a:off x="42672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1</a:t>
            </a:r>
            <a:endParaRPr lang="en-US" sz="1800"/>
          </a:p>
        </p:txBody>
      </p:sp>
      <p:sp>
        <p:nvSpPr>
          <p:cNvPr id="19466" name="Text Box 9"/>
          <p:cNvSpPr txBox="1">
            <a:spLocks noChangeArrowheads="1"/>
          </p:cNvSpPr>
          <p:nvPr/>
        </p:nvSpPr>
        <p:spPr bwMode="auto">
          <a:xfrm>
            <a:off x="4800600" y="2743200"/>
            <a:ext cx="325438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2000"/>
              <a:t>h</a:t>
            </a:r>
            <a:endParaRPr lang="en-US" sz="2000"/>
          </a:p>
        </p:txBody>
      </p:sp>
      <p:sp>
        <p:nvSpPr>
          <p:cNvPr id="19467" name="Line 10"/>
          <p:cNvSpPr>
            <a:spLocks noChangeShapeType="1"/>
          </p:cNvSpPr>
          <p:nvPr/>
        </p:nvSpPr>
        <p:spPr bwMode="auto">
          <a:xfrm>
            <a:off x="4724400" y="3124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8" name="Oval 11"/>
          <p:cNvSpPr>
            <a:spLocks noChangeArrowheads="1"/>
          </p:cNvSpPr>
          <p:nvPr/>
        </p:nvSpPr>
        <p:spPr bwMode="auto">
          <a:xfrm>
            <a:off x="51816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2</a:t>
            </a:r>
            <a:endParaRPr lang="en-US" sz="1800"/>
          </a:p>
        </p:txBody>
      </p:sp>
      <p:sp>
        <p:nvSpPr>
          <p:cNvPr id="19469" name="Text Box 12"/>
          <p:cNvSpPr txBox="1">
            <a:spLocks noChangeArrowheads="1"/>
          </p:cNvSpPr>
          <p:nvPr/>
        </p:nvSpPr>
        <p:spPr bwMode="auto">
          <a:xfrm>
            <a:off x="5715000" y="2743200"/>
            <a:ext cx="2413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2000"/>
              <a:t>i</a:t>
            </a:r>
            <a:endParaRPr lang="en-US" sz="2000"/>
          </a:p>
        </p:txBody>
      </p:sp>
      <p:sp>
        <p:nvSpPr>
          <p:cNvPr id="19470" name="Line 13"/>
          <p:cNvSpPr>
            <a:spLocks noChangeShapeType="1"/>
          </p:cNvSpPr>
          <p:nvPr/>
        </p:nvSpPr>
        <p:spPr bwMode="auto">
          <a:xfrm>
            <a:off x="5638800" y="3124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1" name="Oval 14"/>
          <p:cNvSpPr>
            <a:spLocks noChangeArrowheads="1"/>
          </p:cNvSpPr>
          <p:nvPr/>
        </p:nvSpPr>
        <p:spPr bwMode="auto">
          <a:xfrm>
            <a:off x="60960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3</a:t>
            </a:r>
            <a:endParaRPr lang="en-US" sz="1800"/>
          </a:p>
        </p:txBody>
      </p:sp>
      <p:sp>
        <p:nvSpPr>
          <p:cNvPr id="19472" name="Text Box 15"/>
          <p:cNvSpPr txBox="1">
            <a:spLocks noChangeArrowheads="1"/>
          </p:cNvSpPr>
          <p:nvPr/>
        </p:nvSpPr>
        <p:spPr bwMode="auto">
          <a:xfrm>
            <a:off x="6629400" y="2743200"/>
            <a:ext cx="2413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2000"/>
              <a:t>l</a:t>
            </a:r>
            <a:endParaRPr lang="en-US" sz="2000"/>
          </a:p>
        </p:txBody>
      </p:sp>
      <p:sp>
        <p:nvSpPr>
          <p:cNvPr id="19473" name="Line 16"/>
          <p:cNvSpPr>
            <a:spLocks noChangeShapeType="1"/>
          </p:cNvSpPr>
          <p:nvPr/>
        </p:nvSpPr>
        <p:spPr bwMode="auto">
          <a:xfrm>
            <a:off x="6553200" y="3124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4" name="Oval 17"/>
          <p:cNvSpPr>
            <a:spLocks noChangeArrowheads="1"/>
          </p:cNvSpPr>
          <p:nvPr/>
        </p:nvSpPr>
        <p:spPr bwMode="auto">
          <a:xfrm>
            <a:off x="70104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4</a:t>
            </a:r>
            <a:endParaRPr lang="en-US" sz="1800"/>
          </a:p>
        </p:txBody>
      </p:sp>
      <p:sp>
        <p:nvSpPr>
          <p:cNvPr id="19475" name="Text Box 18"/>
          <p:cNvSpPr txBox="1">
            <a:spLocks noChangeArrowheads="1"/>
          </p:cNvSpPr>
          <p:nvPr/>
        </p:nvSpPr>
        <p:spPr bwMode="auto">
          <a:xfrm>
            <a:off x="7543800" y="2743200"/>
            <a:ext cx="325438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2000"/>
              <a:t>e</a:t>
            </a:r>
            <a:endParaRPr lang="en-US" sz="2000"/>
          </a:p>
        </p:txBody>
      </p:sp>
      <p:sp>
        <p:nvSpPr>
          <p:cNvPr id="19476" name="Line 19"/>
          <p:cNvSpPr>
            <a:spLocks noChangeShapeType="1"/>
          </p:cNvSpPr>
          <p:nvPr/>
        </p:nvSpPr>
        <p:spPr bwMode="auto">
          <a:xfrm>
            <a:off x="7467600" y="3124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7" name="Oval 20"/>
          <p:cNvSpPr>
            <a:spLocks noChangeArrowheads="1"/>
          </p:cNvSpPr>
          <p:nvPr/>
        </p:nvSpPr>
        <p:spPr bwMode="auto">
          <a:xfrm>
            <a:off x="80010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5</a:t>
            </a:r>
            <a:endParaRPr lang="en-US" sz="1800"/>
          </a:p>
        </p:txBody>
      </p:sp>
      <p:sp>
        <p:nvSpPr>
          <p:cNvPr id="19478" name="Oval 21"/>
          <p:cNvSpPr>
            <a:spLocks noChangeArrowheads="1"/>
          </p:cNvSpPr>
          <p:nvPr/>
        </p:nvSpPr>
        <p:spPr bwMode="auto">
          <a:xfrm>
            <a:off x="7924800" y="2819400"/>
            <a:ext cx="609600" cy="609600"/>
          </a:xfrm>
          <a:prstGeom prst="ellipse">
            <a:avLst/>
          </a:prstGeom>
          <a:solidFill>
            <a:schemeClr val="accent1">
              <a:alpha val="3922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9" name="Line 22"/>
          <p:cNvSpPr>
            <a:spLocks noChangeShapeType="1"/>
          </p:cNvSpPr>
          <p:nvPr/>
        </p:nvSpPr>
        <p:spPr bwMode="auto">
          <a:xfrm>
            <a:off x="3657600" y="3352800"/>
            <a:ext cx="1981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0" name="Oval 23"/>
          <p:cNvSpPr>
            <a:spLocks noChangeArrowheads="1"/>
          </p:cNvSpPr>
          <p:nvPr/>
        </p:nvSpPr>
        <p:spPr bwMode="auto">
          <a:xfrm>
            <a:off x="5562600" y="3962400"/>
            <a:ext cx="457200" cy="4572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dead</a:t>
            </a:r>
            <a:endParaRPr lang="en-US" sz="1800"/>
          </a:p>
        </p:txBody>
      </p:sp>
      <p:sp>
        <p:nvSpPr>
          <p:cNvPr id="19481" name="Line 24"/>
          <p:cNvSpPr>
            <a:spLocks noChangeShapeType="1"/>
          </p:cNvSpPr>
          <p:nvPr/>
        </p:nvSpPr>
        <p:spPr bwMode="auto">
          <a:xfrm>
            <a:off x="4572000" y="3352800"/>
            <a:ext cx="1143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2" name="Line 25"/>
          <p:cNvSpPr>
            <a:spLocks noChangeShapeType="1"/>
          </p:cNvSpPr>
          <p:nvPr/>
        </p:nvSpPr>
        <p:spPr bwMode="auto">
          <a:xfrm>
            <a:off x="5486400" y="33528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3" name="Line 26"/>
          <p:cNvSpPr>
            <a:spLocks noChangeShapeType="1"/>
          </p:cNvSpPr>
          <p:nvPr/>
        </p:nvSpPr>
        <p:spPr bwMode="auto">
          <a:xfrm flipH="1">
            <a:off x="5867400" y="3352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4" name="Line 27"/>
          <p:cNvSpPr>
            <a:spLocks noChangeShapeType="1"/>
          </p:cNvSpPr>
          <p:nvPr/>
        </p:nvSpPr>
        <p:spPr bwMode="auto">
          <a:xfrm flipH="1">
            <a:off x="5943600" y="33528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5" name="Line 28"/>
          <p:cNvSpPr>
            <a:spLocks noChangeShapeType="1"/>
          </p:cNvSpPr>
          <p:nvPr/>
        </p:nvSpPr>
        <p:spPr bwMode="auto">
          <a:xfrm flipH="1">
            <a:off x="6019800" y="3352800"/>
            <a:ext cx="2057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6" name="Text Box 29"/>
          <p:cNvSpPr txBox="1">
            <a:spLocks noChangeArrowheads="1"/>
          </p:cNvSpPr>
          <p:nvPr/>
        </p:nvSpPr>
        <p:spPr bwMode="auto">
          <a:xfrm>
            <a:off x="4572000" y="3505200"/>
            <a:ext cx="27686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2000"/>
              <a:t>Any other input symbol</a:t>
            </a:r>
            <a:endParaRPr lang="en-US" sz="2000"/>
          </a:p>
        </p:txBody>
      </p:sp>
      <p:sp>
        <p:nvSpPr>
          <p:cNvPr id="19487" name="Oval 4"/>
          <p:cNvSpPr>
            <a:spLocks noChangeArrowheads="1"/>
          </p:cNvSpPr>
          <p:nvPr/>
        </p:nvSpPr>
        <p:spPr bwMode="auto">
          <a:xfrm>
            <a:off x="31242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0</a:t>
            </a:r>
            <a:endParaRPr lang="en-US" sz="1800"/>
          </a:p>
        </p:txBody>
      </p:sp>
      <p:sp>
        <p:nvSpPr>
          <p:cNvPr id="19488" name="Line 5"/>
          <p:cNvSpPr>
            <a:spLocks noChangeShapeType="1"/>
          </p:cNvSpPr>
          <p:nvPr/>
        </p:nvSpPr>
        <p:spPr bwMode="auto">
          <a:xfrm>
            <a:off x="2743200" y="5943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9" name="Text Box 6"/>
          <p:cNvSpPr txBox="1">
            <a:spLocks noChangeArrowheads="1"/>
          </p:cNvSpPr>
          <p:nvPr/>
        </p:nvSpPr>
        <p:spPr bwMode="auto">
          <a:xfrm>
            <a:off x="3657600" y="5562600"/>
            <a:ext cx="3683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2000"/>
              <a:t>w</a:t>
            </a:r>
            <a:endParaRPr lang="en-US" sz="2000"/>
          </a:p>
        </p:txBody>
      </p:sp>
      <p:sp>
        <p:nvSpPr>
          <p:cNvPr id="19490" name="Line 7"/>
          <p:cNvSpPr>
            <a:spLocks noChangeShapeType="1"/>
          </p:cNvSpPr>
          <p:nvPr/>
        </p:nvSpPr>
        <p:spPr bwMode="auto">
          <a:xfrm>
            <a:off x="3581400" y="5943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1" name="Oval 8"/>
          <p:cNvSpPr>
            <a:spLocks noChangeArrowheads="1"/>
          </p:cNvSpPr>
          <p:nvPr/>
        </p:nvSpPr>
        <p:spPr bwMode="auto">
          <a:xfrm>
            <a:off x="40386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1</a:t>
            </a:r>
            <a:endParaRPr lang="en-US" sz="1800"/>
          </a:p>
        </p:txBody>
      </p:sp>
      <p:sp>
        <p:nvSpPr>
          <p:cNvPr id="19492" name="Text Box 9"/>
          <p:cNvSpPr txBox="1">
            <a:spLocks noChangeArrowheads="1"/>
          </p:cNvSpPr>
          <p:nvPr/>
        </p:nvSpPr>
        <p:spPr bwMode="auto">
          <a:xfrm>
            <a:off x="4572000" y="5562600"/>
            <a:ext cx="325438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2000"/>
              <a:t>h</a:t>
            </a:r>
            <a:endParaRPr lang="en-US" sz="2000"/>
          </a:p>
        </p:txBody>
      </p:sp>
      <p:sp>
        <p:nvSpPr>
          <p:cNvPr id="19493" name="Line 10"/>
          <p:cNvSpPr>
            <a:spLocks noChangeShapeType="1"/>
          </p:cNvSpPr>
          <p:nvPr/>
        </p:nvSpPr>
        <p:spPr bwMode="auto">
          <a:xfrm>
            <a:off x="4495800" y="5943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4" name="Oval 11"/>
          <p:cNvSpPr>
            <a:spLocks noChangeArrowheads="1"/>
          </p:cNvSpPr>
          <p:nvPr/>
        </p:nvSpPr>
        <p:spPr bwMode="auto">
          <a:xfrm>
            <a:off x="49530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2</a:t>
            </a:r>
            <a:endParaRPr lang="en-US" sz="1800"/>
          </a:p>
        </p:txBody>
      </p:sp>
      <p:sp>
        <p:nvSpPr>
          <p:cNvPr id="19495" name="Text Box 12"/>
          <p:cNvSpPr txBox="1">
            <a:spLocks noChangeArrowheads="1"/>
          </p:cNvSpPr>
          <p:nvPr/>
        </p:nvSpPr>
        <p:spPr bwMode="auto">
          <a:xfrm>
            <a:off x="5486400" y="5562600"/>
            <a:ext cx="2413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2000"/>
              <a:t>i</a:t>
            </a:r>
            <a:endParaRPr lang="en-US" sz="2000"/>
          </a:p>
        </p:txBody>
      </p:sp>
      <p:sp>
        <p:nvSpPr>
          <p:cNvPr id="19496" name="Line 13"/>
          <p:cNvSpPr>
            <a:spLocks noChangeShapeType="1"/>
          </p:cNvSpPr>
          <p:nvPr/>
        </p:nvSpPr>
        <p:spPr bwMode="auto">
          <a:xfrm>
            <a:off x="5410200" y="5943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7" name="Oval 14"/>
          <p:cNvSpPr>
            <a:spLocks noChangeArrowheads="1"/>
          </p:cNvSpPr>
          <p:nvPr/>
        </p:nvSpPr>
        <p:spPr bwMode="auto">
          <a:xfrm>
            <a:off x="58674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3</a:t>
            </a:r>
            <a:endParaRPr lang="en-US" sz="1800"/>
          </a:p>
        </p:txBody>
      </p:sp>
      <p:sp>
        <p:nvSpPr>
          <p:cNvPr id="19498" name="Text Box 15"/>
          <p:cNvSpPr txBox="1">
            <a:spLocks noChangeArrowheads="1"/>
          </p:cNvSpPr>
          <p:nvPr/>
        </p:nvSpPr>
        <p:spPr bwMode="auto">
          <a:xfrm>
            <a:off x="6400800" y="5562600"/>
            <a:ext cx="2413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2000"/>
              <a:t>l</a:t>
            </a:r>
            <a:endParaRPr lang="en-US" sz="2000"/>
          </a:p>
        </p:txBody>
      </p:sp>
      <p:sp>
        <p:nvSpPr>
          <p:cNvPr id="19499" name="Line 16"/>
          <p:cNvSpPr>
            <a:spLocks noChangeShapeType="1"/>
          </p:cNvSpPr>
          <p:nvPr/>
        </p:nvSpPr>
        <p:spPr bwMode="auto">
          <a:xfrm>
            <a:off x="6324600" y="5943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00" name="Oval 17"/>
          <p:cNvSpPr>
            <a:spLocks noChangeArrowheads="1"/>
          </p:cNvSpPr>
          <p:nvPr/>
        </p:nvSpPr>
        <p:spPr bwMode="auto">
          <a:xfrm>
            <a:off x="67818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4</a:t>
            </a:r>
            <a:endParaRPr lang="en-US" sz="1800"/>
          </a:p>
        </p:txBody>
      </p:sp>
      <p:sp>
        <p:nvSpPr>
          <p:cNvPr id="19501" name="Text Box 18"/>
          <p:cNvSpPr txBox="1">
            <a:spLocks noChangeArrowheads="1"/>
          </p:cNvSpPr>
          <p:nvPr/>
        </p:nvSpPr>
        <p:spPr bwMode="auto">
          <a:xfrm>
            <a:off x="7315200" y="5562600"/>
            <a:ext cx="325438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2000"/>
              <a:t>e</a:t>
            </a:r>
            <a:endParaRPr lang="en-US" sz="2000"/>
          </a:p>
        </p:txBody>
      </p:sp>
      <p:sp>
        <p:nvSpPr>
          <p:cNvPr id="19502" name="Line 19"/>
          <p:cNvSpPr>
            <a:spLocks noChangeShapeType="1"/>
          </p:cNvSpPr>
          <p:nvPr/>
        </p:nvSpPr>
        <p:spPr bwMode="auto">
          <a:xfrm>
            <a:off x="7239000" y="5943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03" name="Oval 20"/>
          <p:cNvSpPr>
            <a:spLocks noChangeArrowheads="1"/>
          </p:cNvSpPr>
          <p:nvPr/>
        </p:nvSpPr>
        <p:spPr bwMode="auto">
          <a:xfrm>
            <a:off x="77724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5</a:t>
            </a:r>
            <a:endParaRPr lang="en-US" sz="1800"/>
          </a:p>
        </p:txBody>
      </p:sp>
      <p:sp>
        <p:nvSpPr>
          <p:cNvPr id="19504" name="Oval 21"/>
          <p:cNvSpPr>
            <a:spLocks noChangeArrowheads="1"/>
          </p:cNvSpPr>
          <p:nvPr/>
        </p:nvSpPr>
        <p:spPr bwMode="auto">
          <a:xfrm>
            <a:off x="7696200" y="5638800"/>
            <a:ext cx="609600" cy="609600"/>
          </a:xfrm>
          <a:prstGeom prst="ellipse">
            <a:avLst/>
          </a:prstGeom>
          <a:solidFill>
            <a:schemeClr val="accent1">
              <a:alpha val="3922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05" name="Freeform 51"/>
          <p:cNvSpPr/>
          <p:nvPr/>
        </p:nvSpPr>
        <p:spPr bwMode="auto">
          <a:xfrm>
            <a:off x="5943600" y="4157663"/>
            <a:ext cx="301625" cy="422275"/>
          </a:xfrm>
          <a:custGeom>
            <a:avLst/>
            <a:gdLst>
              <a:gd name="T0" fmla="*/ 110505 w 301172"/>
              <a:gd name="T1" fmla="*/ 0 h 420914"/>
              <a:gd name="T2" fmla="*/ 287316 w 301172"/>
              <a:gd name="T3" fmla="*/ 393500 h 420914"/>
              <a:gd name="T4" fmla="*/ 0 w 301172"/>
              <a:gd name="T5" fmla="*/ 247342 h 420914"/>
              <a:gd name="T6" fmla="*/ 0 60000 65536"/>
              <a:gd name="T7" fmla="*/ 0 60000 65536"/>
              <a:gd name="T8" fmla="*/ 0 60000 65536"/>
              <a:gd name="T9" fmla="*/ 0 w 301172"/>
              <a:gd name="T10" fmla="*/ 0 h 420914"/>
              <a:gd name="T11" fmla="*/ 301172 w 301172"/>
              <a:gd name="T12" fmla="*/ 420914 h 4209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1172" h="420914">
                <a:moveTo>
                  <a:pt x="108857" y="0"/>
                </a:moveTo>
                <a:cubicBezTo>
                  <a:pt x="205014" y="170543"/>
                  <a:pt x="301172" y="341086"/>
                  <a:pt x="283029" y="381000"/>
                </a:cubicBezTo>
                <a:cubicBezTo>
                  <a:pt x="264886" y="420914"/>
                  <a:pt x="132443" y="330200"/>
                  <a:pt x="0" y="239486"/>
                </a:cubicBezTo>
              </a:path>
            </a:pathLst>
          </a:cu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506" name="Text Box 29"/>
          <p:cNvSpPr txBox="1">
            <a:spLocks noChangeArrowheads="1"/>
          </p:cNvSpPr>
          <p:nvPr/>
        </p:nvSpPr>
        <p:spPr bwMode="auto">
          <a:xfrm>
            <a:off x="6172200" y="4191000"/>
            <a:ext cx="1509713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2000"/>
              <a:t>Any symbol</a:t>
            </a:r>
            <a:endParaRPr lang="en-US" sz="2000"/>
          </a:p>
        </p:txBody>
      </p:sp>
      <p:sp>
        <p:nvSpPr>
          <p:cNvPr id="51" name="TextBox 50"/>
          <p:cNvSpPr txBox="1"/>
          <p:nvPr/>
        </p:nvSpPr>
        <p:spPr>
          <a:xfrm>
            <a:off x="685800" y="152400"/>
            <a:ext cx="7658100" cy="8302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FF0000"/>
                </a:solidFill>
              </a:rPr>
              <a:t>Note: Explicitly specifying dead states is just a matter of design convenience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	(one that is generally followed in NFAs), and 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	this feature does not make a machine deterministic or non-deterministic.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9508" name="TextBox 51"/>
          <p:cNvSpPr txBox="1">
            <a:spLocks noChangeArrowheads="1"/>
          </p:cNvSpPr>
          <p:nvPr/>
        </p:nvSpPr>
        <p:spPr bwMode="auto">
          <a:xfrm>
            <a:off x="2667000" y="6248400"/>
            <a:ext cx="5753100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FF0000"/>
                </a:solidFill>
              </a:rPr>
              <a:t>Transitions into a dead state are implicit</a:t>
            </a:r>
            <a:endParaRPr lang="en-US" i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674EC5A-3655-46EB-B2D9-C09CBAD79087}" type="slidenum">
              <a:rPr lang="en-US" smtClean="0"/>
            </a:fld>
            <a:endParaRPr lang="en-US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#2</a:t>
            </a:r>
            <a:endParaRPr lang="en-US" smtClean="0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Other examples</a:t>
            </a:r>
            <a:endParaRPr lang="en-US" dirty="0" smtClean="0"/>
          </a:p>
          <a:p>
            <a:pPr lvl="1" eaLnBrk="1" hangingPunct="1"/>
            <a:r>
              <a:rPr lang="en-US" dirty="0" smtClean="0"/>
              <a:t>Keyword recognizer (e.g., if, then, else, while, for, include, etc.)</a:t>
            </a:r>
            <a:endParaRPr lang="en-US" dirty="0" smtClean="0"/>
          </a:p>
          <a:p>
            <a:pPr lvl="1" eaLnBrk="1" hangingPunct="1"/>
            <a:r>
              <a:rPr lang="en-US" dirty="0" smtClean="0"/>
              <a:t>Strings where the first symbol is present somewhere later on at least once</a:t>
            </a:r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Another “computer”</a:t>
            </a:r>
            <a:endParaRPr lang="en-US" smtClean="0"/>
          </a:p>
        </p:txBody>
      </p:sp>
      <p:sp>
        <p:nvSpPr>
          <p:cNvPr id="6147" name="Line 3"/>
          <p:cNvSpPr>
            <a:spLocks noChangeShapeType="1"/>
          </p:cNvSpPr>
          <p:nvPr/>
        </p:nvSpPr>
        <p:spPr bwMode="auto">
          <a:xfrm>
            <a:off x="1114425" y="1916113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1114425" y="1916113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6149" name="Line 5"/>
          <p:cNvSpPr>
            <a:spLocks noChangeShapeType="1"/>
          </p:cNvSpPr>
          <p:nvPr/>
        </p:nvSpPr>
        <p:spPr bwMode="auto">
          <a:xfrm>
            <a:off x="1114425" y="306863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6150" name="Line 7"/>
          <p:cNvSpPr>
            <a:spLocks noChangeShapeType="1"/>
          </p:cNvSpPr>
          <p:nvPr/>
        </p:nvSpPr>
        <p:spPr bwMode="auto">
          <a:xfrm>
            <a:off x="2843213" y="1916113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6151" name="Line 8"/>
          <p:cNvSpPr>
            <a:spLocks noChangeShapeType="1"/>
          </p:cNvSpPr>
          <p:nvPr/>
        </p:nvSpPr>
        <p:spPr bwMode="auto">
          <a:xfrm>
            <a:off x="3849688" y="1916113"/>
            <a:ext cx="0" cy="1655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6152" name="Line 9"/>
          <p:cNvSpPr>
            <a:spLocks noChangeShapeType="1"/>
          </p:cNvSpPr>
          <p:nvPr/>
        </p:nvSpPr>
        <p:spPr bwMode="auto">
          <a:xfrm flipV="1">
            <a:off x="2090738" y="1628775"/>
            <a:ext cx="64770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6153" name="Oval 10"/>
          <p:cNvSpPr>
            <a:spLocks noChangeArrowheads="1"/>
          </p:cNvSpPr>
          <p:nvPr/>
        </p:nvSpPr>
        <p:spPr bwMode="auto">
          <a:xfrm>
            <a:off x="2057400" y="1889125"/>
            <a:ext cx="71438" cy="714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4" name="Oval 11"/>
          <p:cNvSpPr>
            <a:spLocks noChangeArrowheads="1"/>
          </p:cNvSpPr>
          <p:nvPr/>
        </p:nvSpPr>
        <p:spPr bwMode="auto">
          <a:xfrm>
            <a:off x="2820988" y="1889125"/>
            <a:ext cx="71437" cy="714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5" name="Rectangle 12"/>
          <p:cNvSpPr>
            <a:spLocks noChangeArrowheads="1"/>
          </p:cNvSpPr>
          <p:nvPr/>
        </p:nvSpPr>
        <p:spPr bwMode="auto">
          <a:xfrm>
            <a:off x="609600" y="2420938"/>
            <a:ext cx="1008063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sz="1400"/>
              <a:t>BATTERY</a:t>
            </a:r>
            <a:endParaRPr lang="en-US" sz="1400"/>
          </a:p>
        </p:txBody>
      </p:sp>
      <p:sp>
        <p:nvSpPr>
          <p:cNvPr id="6156" name="Litebulb"/>
          <p:cNvSpPr>
            <a:spLocks noEditPoints="1" noChangeArrowheads="1"/>
          </p:cNvSpPr>
          <p:nvPr/>
        </p:nvSpPr>
        <p:spPr bwMode="auto">
          <a:xfrm>
            <a:off x="3559175" y="2276475"/>
            <a:ext cx="579438" cy="869950"/>
          </a:xfrm>
          <a:custGeom>
            <a:avLst/>
            <a:gdLst>
              <a:gd name="T0" fmla="*/ 289719 w 21600"/>
              <a:gd name="T1" fmla="*/ 0 h 21600"/>
              <a:gd name="T2" fmla="*/ 579438 w 21600"/>
              <a:gd name="T3" fmla="*/ 313424 h 21600"/>
              <a:gd name="T4" fmla="*/ 0 w 21600"/>
              <a:gd name="T5" fmla="*/ 313424 h 21600"/>
              <a:gd name="T6" fmla="*/ 289719 w 21600"/>
              <a:gd name="T7" fmla="*/ 8699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556 w 21600"/>
              <a:gd name="T13" fmla="*/ 2188 h 21600"/>
              <a:gd name="T14" fmla="*/ 18277 w 21600"/>
              <a:gd name="T15" fmla="*/ 928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CC"/>
          </a:solidFill>
          <a:ln w="57150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  <p:sp>
        <p:nvSpPr>
          <p:cNvPr id="6157" name="Oval 15"/>
          <p:cNvSpPr>
            <a:spLocks noChangeArrowheads="1"/>
          </p:cNvSpPr>
          <p:nvPr/>
        </p:nvSpPr>
        <p:spPr bwMode="auto">
          <a:xfrm>
            <a:off x="5738813" y="1425575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8" name="Oval 16"/>
          <p:cNvSpPr>
            <a:spLocks noChangeArrowheads="1"/>
          </p:cNvSpPr>
          <p:nvPr/>
        </p:nvSpPr>
        <p:spPr bwMode="auto">
          <a:xfrm>
            <a:off x="7491413" y="1349375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9" name="Freeform 17"/>
          <p:cNvSpPr/>
          <p:nvPr/>
        </p:nvSpPr>
        <p:spPr bwMode="auto">
          <a:xfrm rot="-5078651">
            <a:off x="5167313" y="2593975"/>
            <a:ext cx="1295400" cy="101600"/>
          </a:xfrm>
          <a:custGeom>
            <a:avLst/>
            <a:gdLst>
              <a:gd name="T0" fmla="*/ 0 w 816"/>
              <a:gd name="T1" fmla="*/ 200 h 200"/>
              <a:gd name="T2" fmla="*/ 384 w 816"/>
              <a:gd name="T3" fmla="*/ 8 h 200"/>
              <a:gd name="T4" fmla="*/ 816 w 816"/>
              <a:gd name="T5" fmla="*/ 152 h 200"/>
              <a:gd name="T6" fmla="*/ 0 60000 65536"/>
              <a:gd name="T7" fmla="*/ 0 60000 65536"/>
              <a:gd name="T8" fmla="*/ 0 60000 65536"/>
              <a:gd name="T9" fmla="*/ 0 w 816"/>
              <a:gd name="T10" fmla="*/ 0 h 200"/>
              <a:gd name="T11" fmla="*/ 816 w 816"/>
              <a:gd name="T12" fmla="*/ 200 h 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6" h="200">
                <a:moveTo>
                  <a:pt x="0" y="200"/>
                </a:moveTo>
                <a:cubicBezTo>
                  <a:pt x="124" y="108"/>
                  <a:pt x="248" y="16"/>
                  <a:pt x="384" y="8"/>
                </a:cubicBezTo>
                <a:cubicBezTo>
                  <a:pt x="520" y="0"/>
                  <a:pt x="668" y="76"/>
                  <a:pt x="816" y="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60" name="Freeform 18"/>
          <p:cNvSpPr/>
          <p:nvPr/>
        </p:nvSpPr>
        <p:spPr bwMode="auto">
          <a:xfrm flipV="1">
            <a:off x="6348413" y="1870075"/>
            <a:ext cx="1295400" cy="177800"/>
          </a:xfrm>
          <a:custGeom>
            <a:avLst/>
            <a:gdLst>
              <a:gd name="T0" fmla="*/ 0 w 816"/>
              <a:gd name="T1" fmla="*/ 200 h 200"/>
              <a:gd name="T2" fmla="*/ 384 w 816"/>
              <a:gd name="T3" fmla="*/ 8 h 200"/>
              <a:gd name="T4" fmla="*/ 816 w 816"/>
              <a:gd name="T5" fmla="*/ 152 h 200"/>
              <a:gd name="T6" fmla="*/ 0 60000 65536"/>
              <a:gd name="T7" fmla="*/ 0 60000 65536"/>
              <a:gd name="T8" fmla="*/ 0 60000 65536"/>
              <a:gd name="T9" fmla="*/ 0 w 816"/>
              <a:gd name="T10" fmla="*/ 0 h 200"/>
              <a:gd name="T11" fmla="*/ 816 w 816"/>
              <a:gd name="T12" fmla="*/ 200 h 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6" h="200">
                <a:moveTo>
                  <a:pt x="0" y="200"/>
                </a:moveTo>
                <a:cubicBezTo>
                  <a:pt x="124" y="108"/>
                  <a:pt x="248" y="16"/>
                  <a:pt x="384" y="8"/>
                </a:cubicBezTo>
                <a:cubicBezTo>
                  <a:pt x="520" y="0"/>
                  <a:pt x="668" y="76"/>
                  <a:pt x="816" y="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61" name="Line 19"/>
          <p:cNvSpPr>
            <a:spLocks noChangeShapeType="1"/>
          </p:cNvSpPr>
          <p:nvPr/>
        </p:nvSpPr>
        <p:spPr bwMode="auto">
          <a:xfrm>
            <a:off x="5357813" y="173037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62" name="Text Box 20"/>
          <p:cNvSpPr txBox="1">
            <a:spLocks noChangeArrowheads="1"/>
          </p:cNvSpPr>
          <p:nvPr/>
        </p:nvSpPr>
        <p:spPr bwMode="auto">
          <a:xfrm>
            <a:off x="5826125" y="1544638"/>
            <a:ext cx="446088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pitchFamily="18" charset="0"/>
                <a:ea typeface="PMingLiU" pitchFamily="18" charset="-120"/>
              </a:rPr>
              <a:t>off</a:t>
            </a:r>
            <a:endParaRPr lang="en-US" altLang="zh-TW">
              <a:latin typeface="Garamond" pitchFamily="18" charset="0"/>
              <a:ea typeface="PMingLiU" pitchFamily="18" charset="-120"/>
            </a:endParaRPr>
          </a:p>
        </p:txBody>
      </p:sp>
      <p:sp>
        <p:nvSpPr>
          <p:cNvPr id="6163" name="Text Box 21"/>
          <p:cNvSpPr txBox="1">
            <a:spLocks noChangeArrowheads="1"/>
          </p:cNvSpPr>
          <p:nvPr/>
        </p:nvSpPr>
        <p:spPr bwMode="auto">
          <a:xfrm>
            <a:off x="7585075" y="1471613"/>
            <a:ext cx="446088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pitchFamily="18" charset="0"/>
                <a:ea typeface="PMingLiU" pitchFamily="18" charset="-120"/>
              </a:rPr>
              <a:t>off</a:t>
            </a:r>
            <a:endParaRPr lang="en-US" altLang="zh-TW">
              <a:latin typeface="Garamond" pitchFamily="18" charset="0"/>
              <a:ea typeface="PMingLiU" pitchFamily="18" charset="-120"/>
            </a:endParaRPr>
          </a:p>
        </p:txBody>
      </p:sp>
      <p:sp>
        <p:nvSpPr>
          <p:cNvPr id="6164" name="Text Box 22"/>
          <p:cNvSpPr txBox="1">
            <a:spLocks noChangeArrowheads="1"/>
          </p:cNvSpPr>
          <p:nvPr/>
        </p:nvSpPr>
        <p:spPr bwMode="auto">
          <a:xfrm>
            <a:off x="4765675" y="1536700"/>
            <a:ext cx="5715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pitchFamily="18" charset="0"/>
                <a:ea typeface="PMingLiU" pitchFamily="18" charset="-120"/>
              </a:rPr>
              <a:t>start</a:t>
            </a:r>
            <a:endParaRPr lang="en-US" altLang="zh-TW">
              <a:latin typeface="Garamond" pitchFamily="18" charset="0"/>
              <a:ea typeface="PMingLiU" pitchFamily="18" charset="-120"/>
            </a:endParaRPr>
          </a:p>
        </p:txBody>
      </p:sp>
      <p:sp>
        <p:nvSpPr>
          <p:cNvPr id="6165" name="Text Box 23"/>
          <p:cNvSpPr txBox="1">
            <a:spLocks noChangeArrowheads="1"/>
          </p:cNvSpPr>
          <p:nvPr/>
        </p:nvSpPr>
        <p:spPr bwMode="auto">
          <a:xfrm>
            <a:off x="6829425" y="1125538"/>
            <a:ext cx="29210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pitchFamily="18" charset="0"/>
                <a:ea typeface="PMingLiU" pitchFamily="18" charset="-120"/>
              </a:rPr>
              <a:t>1</a:t>
            </a:r>
            <a:endParaRPr lang="en-US" altLang="zh-TW">
              <a:latin typeface="Garamond" pitchFamily="18" charset="0"/>
              <a:ea typeface="PMingLiU" pitchFamily="18" charset="-120"/>
            </a:endParaRPr>
          </a:p>
        </p:txBody>
      </p:sp>
      <p:sp>
        <p:nvSpPr>
          <p:cNvPr id="6166" name="Text Box 25"/>
          <p:cNvSpPr txBox="1">
            <a:spLocks noChangeArrowheads="1"/>
          </p:cNvSpPr>
          <p:nvPr/>
        </p:nvSpPr>
        <p:spPr bwMode="auto">
          <a:xfrm>
            <a:off x="755650" y="4005263"/>
            <a:ext cx="3960813" cy="19177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latin typeface="Gill Sans MT" pitchFamily="34" charset="0"/>
              </a:rPr>
              <a:t>inputs:</a:t>
            </a:r>
            <a:r>
              <a:rPr lang="en-US" sz="2400">
                <a:latin typeface="Gill Sans MT" pitchFamily="34" charset="0"/>
              </a:rPr>
              <a:t> switches 1 and 2</a:t>
            </a:r>
            <a:endParaRPr lang="en-US" sz="2400">
              <a:latin typeface="Gill Sans MT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400" b="1">
                <a:latin typeface="Gill Sans MT" pitchFamily="34" charset="0"/>
              </a:rPr>
              <a:t>actions:</a:t>
            </a:r>
            <a:r>
              <a:rPr lang="en-US" sz="2400">
                <a:latin typeface="Gill Sans MT" pitchFamily="34" charset="0"/>
              </a:rPr>
              <a:t> </a:t>
            </a:r>
            <a:r>
              <a:rPr lang="en-US" sz="2400">
                <a:latin typeface="Garamond" pitchFamily="18" charset="0"/>
              </a:rPr>
              <a:t>1</a:t>
            </a:r>
            <a:r>
              <a:rPr lang="en-US" sz="2400">
                <a:latin typeface="Gill Sans MT" pitchFamily="34" charset="0"/>
              </a:rPr>
              <a:t> for “flip switch 1”</a:t>
            </a:r>
            <a:endParaRPr lang="en-US"/>
          </a:p>
          <a:p>
            <a:r>
              <a:rPr lang="en-US" sz="2400" b="1">
                <a:solidFill>
                  <a:schemeClr val="bg1"/>
                </a:solidFill>
                <a:latin typeface="Gill Sans MT" pitchFamily="34" charset="0"/>
              </a:rPr>
              <a:t>actions:</a:t>
            </a:r>
            <a:r>
              <a:rPr lang="en-US" sz="2400" b="1">
                <a:latin typeface="Gill Sans MT" pitchFamily="34" charset="0"/>
              </a:rPr>
              <a:t> </a:t>
            </a:r>
            <a:r>
              <a:rPr lang="en-US" sz="2400">
                <a:latin typeface="Garamond" pitchFamily="18" charset="0"/>
              </a:rPr>
              <a:t>2</a:t>
            </a:r>
            <a:r>
              <a:rPr lang="en-US" sz="2400">
                <a:latin typeface="Gill Sans MT" pitchFamily="34" charset="0"/>
              </a:rPr>
              <a:t> for “flip switch 2”</a:t>
            </a:r>
            <a:endParaRPr lang="en-US" sz="2400">
              <a:latin typeface="Gill Sans MT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400" b="1">
                <a:latin typeface="Gill Sans MT" pitchFamily="34" charset="0"/>
              </a:rPr>
              <a:t>states:</a:t>
            </a:r>
            <a:r>
              <a:rPr lang="en-US" sz="2400">
                <a:latin typeface="Gill Sans MT" pitchFamily="34" charset="0"/>
              </a:rPr>
              <a:t> </a:t>
            </a:r>
            <a:r>
              <a:rPr lang="en-US" sz="2400">
                <a:latin typeface="Garamond" pitchFamily="18" charset="0"/>
              </a:rPr>
              <a:t>on</a:t>
            </a:r>
            <a:r>
              <a:rPr lang="en-US" sz="2400">
                <a:latin typeface="Gill Sans MT" pitchFamily="34" charset="0"/>
              </a:rPr>
              <a:t>,</a:t>
            </a:r>
            <a:r>
              <a:rPr lang="en-US" sz="2400">
                <a:latin typeface="Garamond" pitchFamily="18" charset="0"/>
              </a:rPr>
              <a:t> off</a:t>
            </a:r>
            <a:endParaRPr lang="en-US" sz="2400">
              <a:latin typeface="Garamond" pitchFamily="18" charset="0"/>
            </a:endParaRPr>
          </a:p>
        </p:txBody>
      </p:sp>
      <p:sp>
        <p:nvSpPr>
          <p:cNvPr id="6167" name="Text Box 26"/>
          <p:cNvSpPr txBox="1">
            <a:spLocks noChangeArrowheads="1"/>
          </p:cNvSpPr>
          <p:nvPr/>
        </p:nvSpPr>
        <p:spPr bwMode="auto">
          <a:xfrm>
            <a:off x="5075238" y="4397375"/>
            <a:ext cx="3600450" cy="1187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Gill Sans MT" pitchFamily="34" charset="0"/>
              </a:rPr>
              <a:t>bulb is on if and only if </a:t>
            </a:r>
            <a:r>
              <a:rPr lang="en-US" sz="2400">
                <a:solidFill>
                  <a:schemeClr val="accent2"/>
                </a:solidFill>
                <a:latin typeface="Gill Sans MT" pitchFamily="34" charset="0"/>
              </a:rPr>
              <a:t>both</a:t>
            </a:r>
            <a:r>
              <a:rPr lang="en-US" sz="2400">
                <a:latin typeface="Gill Sans MT" pitchFamily="34" charset="0"/>
              </a:rPr>
              <a:t> switches were flipped an </a:t>
            </a:r>
            <a:r>
              <a:rPr lang="en-US" sz="2400">
                <a:solidFill>
                  <a:schemeClr val="accent2"/>
                </a:solidFill>
                <a:latin typeface="Gill Sans MT" pitchFamily="34" charset="0"/>
              </a:rPr>
              <a:t>odd</a:t>
            </a:r>
            <a:r>
              <a:rPr lang="en-US" sz="2400">
                <a:latin typeface="Gill Sans MT" pitchFamily="34" charset="0"/>
              </a:rPr>
              <a:t> number of times</a:t>
            </a:r>
            <a:endParaRPr lang="en-US" sz="2400">
              <a:latin typeface="Gill Sans MT" pitchFamily="34" charset="0"/>
            </a:endParaRPr>
          </a:p>
        </p:txBody>
      </p:sp>
      <p:sp>
        <p:nvSpPr>
          <p:cNvPr id="6168" name="Line 27"/>
          <p:cNvSpPr>
            <a:spLocks noChangeShapeType="1"/>
          </p:cNvSpPr>
          <p:nvPr/>
        </p:nvSpPr>
        <p:spPr bwMode="auto">
          <a:xfrm>
            <a:off x="1114425" y="3573463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6169" name="Line 28"/>
          <p:cNvSpPr>
            <a:spLocks noChangeShapeType="1"/>
          </p:cNvSpPr>
          <p:nvPr/>
        </p:nvSpPr>
        <p:spPr bwMode="auto">
          <a:xfrm>
            <a:off x="2843213" y="3573463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6170" name="Line 29"/>
          <p:cNvSpPr>
            <a:spLocks noChangeShapeType="1"/>
          </p:cNvSpPr>
          <p:nvPr/>
        </p:nvSpPr>
        <p:spPr bwMode="auto">
          <a:xfrm flipV="1">
            <a:off x="2090738" y="3286125"/>
            <a:ext cx="64770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6171" name="Oval 30"/>
          <p:cNvSpPr>
            <a:spLocks noChangeArrowheads="1"/>
          </p:cNvSpPr>
          <p:nvPr/>
        </p:nvSpPr>
        <p:spPr bwMode="auto">
          <a:xfrm>
            <a:off x="2057400" y="3546475"/>
            <a:ext cx="71438" cy="714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72" name="Oval 31"/>
          <p:cNvSpPr>
            <a:spLocks noChangeArrowheads="1"/>
          </p:cNvSpPr>
          <p:nvPr/>
        </p:nvSpPr>
        <p:spPr bwMode="auto">
          <a:xfrm>
            <a:off x="2820988" y="3546475"/>
            <a:ext cx="71437" cy="714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73" name="Text Box 36"/>
          <p:cNvSpPr txBox="1">
            <a:spLocks noChangeArrowheads="1"/>
          </p:cNvSpPr>
          <p:nvPr/>
        </p:nvSpPr>
        <p:spPr bwMode="auto">
          <a:xfrm>
            <a:off x="2192338" y="1477963"/>
            <a:ext cx="29210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pitchFamily="18" charset="0"/>
                <a:ea typeface="PMingLiU" pitchFamily="18" charset="-120"/>
              </a:rPr>
              <a:t>1</a:t>
            </a:r>
            <a:endParaRPr lang="en-US" altLang="zh-TW">
              <a:latin typeface="Garamond" pitchFamily="18" charset="0"/>
              <a:ea typeface="PMingLiU" pitchFamily="18" charset="-120"/>
            </a:endParaRPr>
          </a:p>
        </p:txBody>
      </p:sp>
      <p:sp>
        <p:nvSpPr>
          <p:cNvPr id="6174" name="Text Box 37"/>
          <p:cNvSpPr txBox="1">
            <a:spLocks noChangeArrowheads="1"/>
          </p:cNvSpPr>
          <p:nvPr/>
        </p:nvSpPr>
        <p:spPr bwMode="auto">
          <a:xfrm>
            <a:off x="2263775" y="3068638"/>
            <a:ext cx="29210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pitchFamily="18" charset="0"/>
                <a:ea typeface="PMingLiU" pitchFamily="18" charset="-120"/>
              </a:rPr>
              <a:t>2</a:t>
            </a:r>
            <a:endParaRPr lang="en-US" altLang="zh-TW">
              <a:latin typeface="Garamond" pitchFamily="18" charset="0"/>
              <a:ea typeface="PMingLiU" pitchFamily="18" charset="-120"/>
            </a:endParaRPr>
          </a:p>
        </p:txBody>
      </p:sp>
      <p:sp>
        <p:nvSpPr>
          <p:cNvPr id="6175" name="Text Box 38"/>
          <p:cNvSpPr txBox="1">
            <a:spLocks noChangeArrowheads="1"/>
          </p:cNvSpPr>
          <p:nvPr/>
        </p:nvSpPr>
        <p:spPr bwMode="auto">
          <a:xfrm>
            <a:off x="6838950" y="1708150"/>
            <a:ext cx="2921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pitchFamily="18" charset="0"/>
                <a:ea typeface="PMingLiU" pitchFamily="18" charset="-120"/>
              </a:rPr>
              <a:t>1</a:t>
            </a:r>
            <a:endParaRPr lang="en-US" altLang="zh-TW">
              <a:latin typeface="Garamond" pitchFamily="18" charset="0"/>
              <a:ea typeface="PMingLiU" pitchFamily="18" charset="-120"/>
            </a:endParaRPr>
          </a:p>
        </p:txBody>
      </p:sp>
      <p:sp>
        <p:nvSpPr>
          <p:cNvPr id="6176" name="Oval 39"/>
          <p:cNvSpPr>
            <a:spLocks noChangeArrowheads="1"/>
          </p:cNvSpPr>
          <p:nvPr/>
        </p:nvSpPr>
        <p:spPr bwMode="auto">
          <a:xfrm>
            <a:off x="5705475" y="321945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77" name="Oval 40"/>
          <p:cNvSpPr>
            <a:spLocks noChangeArrowheads="1"/>
          </p:cNvSpPr>
          <p:nvPr/>
        </p:nvSpPr>
        <p:spPr bwMode="auto">
          <a:xfrm>
            <a:off x="7458075" y="314325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78" name="Freeform 41"/>
          <p:cNvSpPr/>
          <p:nvPr/>
        </p:nvSpPr>
        <p:spPr bwMode="auto">
          <a:xfrm>
            <a:off x="6238875" y="3194050"/>
            <a:ext cx="1295400" cy="101600"/>
          </a:xfrm>
          <a:custGeom>
            <a:avLst/>
            <a:gdLst>
              <a:gd name="T0" fmla="*/ 0 w 816"/>
              <a:gd name="T1" fmla="*/ 200 h 200"/>
              <a:gd name="T2" fmla="*/ 384 w 816"/>
              <a:gd name="T3" fmla="*/ 8 h 200"/>
              <a:gd name="T4" fmla="*/ 816 w 816"/>
              <a:gd name="T5" fmla="*/ 152 h 200"/>
              <a:gd name="T6" fmla="*/ 0 60000 65536"/>
              <a:gd name="T7" fmla="*/ 0 60000 65536"/>
              <a:gd name="T8" fmla="*/ 0 60000 65536"/>
              <a:gd name="T9" fmla="*/ 0 w 816"/>
              <a:gd name="T10" fmla="*/ 0 h 200"/>
              <a:gd name="T11" fmla="*/ 816 w 816"/>
              <a:gd name="T12" fmla="*/ 200 h 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6" h="200">
                <a:moveTo>
                  <a:pt x="0" y="200"/>
                </a:moveTo>
                <a:cubicBezTo>
                  <a:pt x="124" y="108"/>
                  <a:pt x="248" y="16"/>
                  <a:pt x="384" y="8"/>
                </a:cubicBezTo>
                <a:cubicBezTo>
                  <a:pt x="520" y="0"/>
                  <a:pt x="668" y="76"/>
                  <a:pt x="816" y="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79" name="Freeform 42"/>
          <p:cNvSpPr/>
          <p:nvPr/>
        </p:nvSpPr>
        <p:spPr bwMode="auto">
          <a:xfrm flipV="1">
            <a:off x="6315075" y="3663950"/>
            <a:ext cx="1295400" cy="177800"/>
          </a:xfrm>
          <a:custGeom>
            <a:avLst/>
            <a:gdLst>
              <a:gd name="T0" fmla="*/ 0 w 816"/>
              <a:gd name="T1" fmla="*/ 200 h 200"/>
              <a:gd name="T2" fmla="*/ 384 w 816"/>
              <a:gd name="T3" fmla="*/ 8 h 200"/>
              <a:gd name="T4" fmla="*/ 816 w 816"/>
              <a:gd name="T5" fmla="*/ 152 h 200"/>
              <a:gd name="T6" fmla="*/ 0 60000 65536"/>
              <a:gd name="T7" fmla="*/ 0 60000 65536"/>
              <a:gd name="T8" fmla="*/ 0 60000 65536"/>
              <a:gd name="T9" fmla="*/ 0 w 816"/>
              <a:gd name="T10" fmla="*/ 0 h 200"/>
              <a:gd name="T11" fmla="*/ 816 w 816"/>
              <a:gd name="T12" fmla="*/ 200 h 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6" h="200">
                <a:moveTo>
                  <a:pt x="0" y="200"/>
                </a:moveTo>
                <a:cubicBezTo>
                  <a:pt x="124" y="108"/>
                  <a:pt x="248" y="16"/>
                  <a:pt x="384" y="8"/>
                </a:cubicBezTo>
                <a:cubicBezTo>
                  <a:pt x="520" y="0"/>
                  <a:pt x="668" y="76"/>
                  <a:pt x="816" y="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80" name="Text Box 44"/>
          <p:cNvSpPr txBox="1">
            <a:spLocks noChangeArrowheads="1"/>
          </p:cNvSpPr>
          <p:nvPr/>
        </p:nvSpPr>
        <p:spPr bwMode="auto">
          <a:xfrm>
            <a:off x="5792788" y="3338513"/>
            <a:ext cx="446087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pitchFamily="18" charset="0"/>
                <a:ea typeface="PMingLiU" pitchFamily="18" charset="-120"/>
              </a:rPr>
              <a:t>off</a:t>
            </a:r>
            <a:endParaRPr lang="en-US" altLang="zh-TW">
              <a:latin typeface="Garamond" pitchFamily="18" charset="0"/>
              <a:ea typeface="PMingLiU" pitchFamily="18" charset="-120"/>
            </a:endParaRPr>
          </a:p>
        </p:txBody>
      </p:sp>
      <p:sp>
        <p:nvSpPr>
          <p:cNvPr id="6181" name="Text Box 45"/>
          <p:cNvSpPr txBox="1">
            <a:spLocks noChangeArrowheads="1"/>
          </p:cNvSpPr>
          <p:nvPr/>
        </p:nvSpPr>
        <p:spPr bwMode="auto">
          <a:xfrm>
            <a:off x="7551738" y="3265488"/>
            <a:ext cx="415925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pitchFamily="18" charset="0"/>
                <a:ea typeface="PMingLiU" pitchFamily="18" charset="-120"/>
              </a:rPr>
              <a:t>on</a:t>
            </a:r>
            <a:endParaRPr lang="en-US" altLang="zh-TW">
              <a:latin typeface="Garamond" pitchFamily="18" charset="0"/>
              <a:ea typeface="PMingLiU" pitchFamily="18" charset="-120"/>
            </a:endParaRPr>
          </a:p>
        </p:txBody>
      </p:sp>
      <p:sp>
        <p:nvSpPr>
          <p:cNvPr id="6182" name="Text Box 47"/>
          <p:cNvSpPr txBox="1">
            <a:spLocks noChangeArrowheads="1"/>
          </p:cNvSpPr>
          <p:nvPr/>
        </p:nvSpPr>
        <p:spPr bwMode="auto">
          <a:xfrm>
            <a:off x="6796088" y="2854325"/>
            <a:ext cx="2921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pitchFamily="18" charset="0"/>
                <a:ea typeface="PMingLiU" pitchFamily="18" charset="-120"/>
              </a:rPr>
              <a:t>1</a:t>
            </a:r>
            <a:endParaRPr lang="en-US" altLang="zh-TW">
              <a:latin typeface="Garamond" pitchFamily="18" charset="0"/>
              <a:ea typeface="PMingLiU" pitchFamily="18" charset="-120"/>
            </a:endParaRPr>
          </a:p>
        </p:txBody>
      </p:sp>
      <p:sp>
        <p:nvSpPr>
          <p:cNvPr id="6183" name="Text Box 48"/>
          <p:cNvSpPr txBox="1">
            <a:spLocks noChangeArrowheads="1"/>
          </p:cNvSpPr>
          <p:nvPr/>
        </p:nvSpPr>
        <p:spPr bwMode="auto">
          <a:xfrm>
            <a:off x="6805613" y="3502025"/>
            <a:ext cx="2921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pitchFamily="18" charset="0"/>
                <a:ea typeface="PMingLiU" pitchFamily="18" charset="-120"/>
              </a:rPr>
              <a:t>1</a:t>
            </a:r>
            <a:endParaRPr lang="en-US" altLang="zh-TW">
              <a:latin typeface="Garamond" pitchFamily="18" charset="0"/>
              <a:ea typeface="PMingLiU" pitchFamily="18" charset="-120"/>
            </a:endParaRPr>
          </a:p>
        </p:txBody>
      </p:sp>
      <p:sp>
        <p:nvSpPr>
          <p:cNvPr id="6184" name="Freeform 49"/>
          <p:cNvSpPr/>
          <p:nvPr/>
        </p:nvSpPr>
        <p:spPr bwMode="auto">
          <a:xfrm>
            <a:off x="6267450" y="1420813"/>
            <a:ext cx="1295400" cy="101600"/>
          </a:xfrm>
          <a:custGeom>
            <a:avLst/>
            <a:gdLst>
              <a:gd name="T0" fmla="*/ 0 w 816"/>
              <a:gd name="T1" fmla="*/ 200 h 200"/>
              <a:gd name="T2" fmla="*/ 384 w 816"/>
              <a:gd name="T3" fmla="*/ 8 h 200"/>
              <a:gd name="T4" fmla="*/ 816 w 816"/>
              <a:gd name="T5" fmla="*/ 152 h 200"/>
              <a:gd name="T6" fmla="*/ 0 60000 65536"/>
              <a:gd name="T7" fmla="*/ 0 60000 65536"/>
              <a:gd name="T8" fmla="*/ 0 60000 65536"/>
              <a:gd name="T9" fmla="*/ 0 w 816"/>
              <a:gd name="T10" fmla="*/ 0 h 200"/>
              <a:gd name="T11" fmla="*/ 816 w 816"/>
              <a:gd name="T12" fmla="*/ 200 h 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6" h="200">
                <a:moveTo>
                  <a:pt x="0" y="200"/>
                </a:moveTo>
                <a:cubicBezTo>
                  <a:pt x="124" y="108"/>
                  <a:pt x="248" y="16"/>
                  <a:pt x="384" y="8"/>
                </a:cubicBezTo>
                <a:cubicBezTo>
                  <a:pt x="520" y="0"/>
                  <a:pt x="668" y="76"/>
                  <a:pt x="816" y="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85" name="Freeform 50"/>
          <p:cNvSpPr/>
          <p:nvPr/>
        </p:nvSpPr>
        <p:spPr bwMode="auto">
          <a:xfrm rot="16323972" flipV="1">
            <a:off x="5637213" y="2513013"/>
            <a:ext cx="1295400" cy="177800"/>
          </a:xfrm>
          <a:custGeom>
            <a:avLst/>
            <a:gdLst>
              <a:gd name="T0" fmla="*/ 0 w 816"/>
              <a:gd name="T1" fmla="*/ 200 h 200"/>
              <a:gd name="T2" fmla="*/ 384 w 816"/>
              <a:gd name="T3" fmla="*/ 8 h 200"/>
              <a:gd name="T4" fmla="*/ 816 w 816"/>
              <a:gd name="T5" fmla="*/ 152 h 200"/>
              <a:gd name="T6" fmla="*/ 0 60000 65536"/>
              <a:gd name="T7" fmla="*/ 0 60000 65536"/>
              <a:gd name="T8" fmla="*/ 0 60000 65536"/>
              <a:gd name="T9" fmla="*/ 0 w 816"/>
              <a:gd name="T10" fmla="*/ 0 h 200"/>
              <a:gd name="T11" fmla="*/ 816 w 816"/>
              <a:gd name="T12" fmla="*/ 200 h 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6" h="200">
                <a:moveTo>
                  <a:pt x="0" y="200"/>
                </a:moveTo>
                <a:cubicBezTo>
                  <a:pt x="124" y="108"/>
                  <a:pt x="248" y="16"/>
                  <a:pt x="384" y="8"/>
                </a:cubicBezTo>
                <a:cubicBezTo>
                  <a:pt x="520" y="0"/>
                  <a:pt x="668" y="76"/>
                  <a:pt x="816" y="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86" name="Text Box 53"/>
          <p:cNvSpPr txBox="1">
            <a:spLocks noChangeArrowheads="1"/>
          </p:cNvSpPr>
          <p:nvPr/>
        </p:nvSpPr>
        <p:spPr bwMode="auto">
          <a:xfrm>
            <a:off x="5475288" y="2422525"/>
            <a:ext cx="2921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pitchFamily="18" charset="0"/>
                <a:ea typeface="PMingLiU" pitchFamily="18" charset="-120"/>
              </a:rPr>
              <a:t>2</a:t>
            </a:r>
            <a:endParaRPr lang="en-US" altLang="zh-TW">
              <a:latin typeface="Garamond" pitchFamily="18" charset="0"/>
              <a:ea typeface="PMingLiU" pitchFamily="18" charset="-120"/>
            </a:endParaRPr>
          </a:p>
        </p:txBody>
      </p:sp>
      <p:sp>
        <p:nvSpPr>
          <p:cNvPr id="6187" name="Text Box 54"/>
          <p:cNvSpPr txBox="1">
            <a:spLocks noChangeArrowheads="1"/>
          </p:cNvSpPr>
          <p:nvPr/>
        </p:nvSpPr>
        <p:spPr bwMode="auto">
          <a:xfrm>
            <a:off x="6367463" y="2428875"/>
            <a:ext cx="2921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pitchFamily="18" charset="0"/>
                <a:ea typeface="PMingLiU" pitchFamily="18" charset="-120"/>
              </a:rPr>
              <a:t>2</a:t>
            </a:r>
            <a:endParaRPr lang="en-US" altLang="zh-TW">
              <a:latin typeface="Garamond" pitchFamily="18" charset="0"/>
              <a:ea typeface="PMingLiU" pitchFamily="18" charset="-120"/>
            </a:endParaRPr>
          </a:p>
        </p:txBody>
      </p:sp>
      <p:sp>
        <p:nvSpPr>
          <p:cNvPr id="6188" name="Freeform 55"/>
          <p:cNvSpPr/>
          <p:nvPr/>
        </p:nvSpPr>
        <p:spPr bwMode="auto">
          <a:xfrm rot="-5078651">
            <a:off x="6967538" y="2492375"/>
            <a:ext cx="1295400" cy="101600"/>
          </a:xfrm>
          <a:custGeom>
            <a:avLst/>
            <a:gdLst>
              <a:gd name="T0" fmla="*/ 0 w 816"/>
              <a:gd name="T1" fmla="*/ 200 h 200"/>
              <a:gd name="T2" fmla="*/ 384 w 816"/>
              <a:gd name="T3" fmla="*/ 8 h 200"/>
              <a:gd name="T4" fmla="*/ 816 w 816"/>
              <a:gd name="T5" fmla="*/ 152 h 200"/>
              <a:gd name="T6" fmla="*/ 0 60000 65536"/>
              <a:gd name="T7" fmla="*/ 0 60000 65536"/>
              <a:gd name="T8" fmla="*/ 0 60000 65536"/>
              <a:gd name="T9" fmla="*/ 0 w 816"/>
              <a:gd name="T10" fmla="*/ 0 h 200"/>
              <a:gd name="T11" fmla="*/ 816 w 816"/>
              <a:gd name="T12" fmla="*/ 200 h 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6" h="200">
                <a:moveTo>
                  <a:pt x="0" y="200"/>
                </a:moveTo>
                <a:cubicBezTo>
                  <a:pt x="124" y="108"/>
                  <a:pt x="248" y="16"/>
                  <a:pt x="384" y="8"/>
                </a:cubicBezTo>
                <a:cubicBezTo>
                  <a:pt x="520" y="0"/>
                  <a:pt x="668" y="76"/>
                  <a:pt x="816" y="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89" name="Freeform 56"/>
          <p:cNvSpPr/>
          <p:nvPr/>
        </p:nvSpPr>
        <p:spPr bwMode="auto">
          <a:xfrm rot="16323972" flipV="1">
            <a:off x="7437438" y="2411413"/>
            <a:ext cx="1295400" cy="177800"/>
          </a:xfrm>
          <a:custGeom>
            <a:avLst/>
            <a:gdLst>
              <a:gd name="T0" fmla="*/ 0 w 816"/>
              <a:gd name="T1" fmla="*/ 200 h 200"/>
              <a:gd name="T2" fmla="*/ 384 w 816"/>
              <a:gd name="T3" fmla="*/ 8 h 200"/>
              <a:gd name="T4" fmla="*/ 816 w 816"/>
              <a:gd name="T5" fmla="*/ 152 h 200"/>
              <a:gd name="T6" fmla="*/ 0 60000 65536"/>
              <a:gd name="T7" fmla="*/ 0 60000 65536"/>
              <a:gd name="T8" fmla="*/ 0 60000 65536"/>
              <a:gd name="T9" fmla="*/ 0 w 816"/>
              <a:gd name="T10" fmla="*/ 0 h 200"/>
              <a:gd name="T11" fmla="*/ 816 w 816"/>
              <a:gd name="T12" fmla="*/ 200 h 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6" h="200">
                <a:moveTo>
                  <a:pt x="0" y="200"/>
                </a:moveTo>
                <a:cubicBezTo>
                  <a:pt x="124" y="108"/>
                  <a:pt x="248" y="16"/>
                  <a:pt x="384" y="8"/>
                </a:cubicBezTo>
                <a:cubicBezTo>
                  <a:pt x="520" y="0"/>
                  <a:pt x="668" y="76"/>
                  <a:pt x="816" y="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90" name="Text Box 57"/>
          <p:cNvSpPr txBox="1">
            <a:spLocks noChangeArrowheads="1"/>
          </p:cNvSpPr>
          <p:nvPr/>
        </p:nvSpPr>
        <p:spPr bwMode="auto">
          <a:xfrm>
            <a:off x="7275513" y="2320925"/>
            <a:ext cx="2921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pitchFamily="18" charset="0"/>
                <a:ea typeface="PMingLiU" pitchFamily="18" charset="-120"/>
              </a:rPr>
              <a:t>2</a:t>
            </a:r>
            <a:endParaRPr lang="en-US" altLang="zh-TW">
              <a:latin typeface="Garamond" pitchFamily="18" charset="0"/>
              <a:ea typeface="PMingLiU" pitchFamily="18" charset="-120"/>
            </a:endParaRPr>
          </a:p>
        </p:txBody>
      </p:sp>
      <p:sp>
        <p:nvSpPr>
          <p:cNvPr id="6191" name="Text Box 58"/>
          <p:cNvSpPr txBox="1">
            <a:spLocks noChangeArrowheads="1"/>
          </p:cNvSpPr>
          <p:nvPr/>
        </p:nvSpPr>
        <p:spPr bwMode="auto">
          <a:xfrm>
            <a:off x="8167688" y="2327275"/>
            <a:ext cx="2921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pitchFamily="18" charset="0"/>
                <a:ea typeface="PMingLiU" pitchFamily="18" charset="-120"/>
              </a:rPr>
              <a:t>2</a:t>
            </a:r>
            <a:endParaRPr lang="en-US" altLang="zh-TW">
              <a:latin typeface="Garamond" pitchFamily="18" charset="0"/>
              <a:ea typeface="PMingLiU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Mealy and Moore Models</a:t>
            </a:r>
            <a:br>
              <a:rPr lang="en-US" dirty="0" smtClean="0"/>
            </a:br>
            <a:r>
              <a:rPr lang="en-US" dirty="0" smtClean="0"/>
              <a:t>(Finite Automata with outputs)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The finite automata which we considered in the earlier classes have binary outputs, i.e. they accepts the string or do not accept the string.</a:t>
            </a:r>
            <a:endParaRPr lang="en-US" dirty="0" smtClean="0"/>
          </a:p>
          <a:p>
            <a:pPr algn="just"/>
            <a:r>
              <a:rPr lang="en-US" dirty="0" smtClean="0"/>
              <a:t>This acceptability was decided on the basis of </a:t>
            </a:r>
            <a:r>
              <a:rPr lang="en-US" dirty="0" err="1" smtClean="0"/>
              <a:t>reachability</a:t>
            </a:r>
            <a:r>
              <a:rPr lang="en-US" dirty="0" smtClean="0"/>
              <a:t> of the final state by the initial state.</a:t>
            </a:r>
            <a:endParaRPr lang="en-US" dirty="0" smtClean="0"/>
          </a:p>
          <a:p>
            <a:pPr algn="just"/>
            <a:r>
              <a:rPr lang="en-US" dirty="0" smtClean="0"/>
              <a:t>Now , we remove this restriction and consider the model where the outputs can be chosen from some other alphabet. </a:t>
            </a:r>
            <a:endParaRPr lang="en-US" dirty="0" smtClean="0"/>
          </a:p>
          <a:p>
            <a:pPr algn="just"/>
            <a:r>
              <a:rPr lang="en-US" dirty="0" smtClean="0"/>
              <a:t>The value of the output function Z(t) in the most general case is a function of the present state q(t) and the present input x(t).</a:t>
            </a:r>
            <a:endParaRPr lang="en-US" dirty="0" smtClean="0"/>
          </a:p>
          <a:p>
            <a:pPr lvl="1" algn="just"/>
            <a:r>
              <a:rPr lang="en-US" dirty="0" smtClean="0"/>
              <a:t>Z(t)= </a:t>
            </a:r>
            <a:r>
              <a:rPr lang="el-GR" dirty="0" smtClean="0"/>
              <a:t>λ</a:t>
            </a:r>
            <a:r>
              <a:rPr lang="en-US" dirty="0" smtClean="0"/>
              <a:t> (q(t), x(t))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Moore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moore</a:t>
            </a:r>
            <a:r>
              <a:rPr lang="en-US" dirty="0" smtClean="0"/>
              <a:t> machine is six </a:t>
            </a:r>
            <a:r>
              <a:rPr lang="en-US" dirty="0" err="1" smtClean="0"/>
              <a:t>tuple</a:t>
            </a:r>
            <a:r>
              <a:rPr lang="en-US" dirty="0" smtClean="0"/>
              <a:t> (</a:t>
            </a:r>
            <a:r>
              <a:rPr lang="en-US" i="1" dirty="0" smtClean="0">
                <a:latin typeface="Garamond" pitchFamily="18" charset="0"/>
              </a:rPr>
              <a:t>Q</a:t>
            </a:r>
            <a:r>
              <a:rPr lang="en-US" dirty="0" smtClean="0">
                <a:latin typeface="Garamond" pitchFamily="18" charset="0"/>
              </a:rPr>
              <a:t>, </a:t>
            </a:r>
            <a:r>
              <a:rPr lang="en-US" dirty="0" smtClean="0">
                <a:latin typeface="Symbol" panose="05050102010706020507" pitchFamily="18" charset="2"/>
              </a:rPr>
              <a:t>S</a:t>
            </a:r>
            <a:r>
              <a:rPr lang="en-US" dirty="0" smtClean="0">
                <a:latin typeface="Garamond" pitchFamily="18" charset="0"/>
              </a:rPr>
              <a:t>,</a:t>
            </a:r>
            <a:r>
              <a:rPr lang="el-GR" dirty="0" smtClean="0"/>
              <a:t> </a:t>
            </a:r>
            <a:r>
              <a:rPr lang="en-US" dirty="0" smtClean="0"/>
              <a:t>∆, 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dirty="0" smtClean="0">
                <a:latin typeface="Symbol" panose="05050102010706020507" pitchFamily="18" charset="2"/>
              </a:rPr>
              <a:t>d</a:t>
            </a:r>
            <a:r>
              <a:rPr lang="en-US" dirty="0" smtClean="0">
                <a:latin typeface="Garamond" pitchFamily="18" charset="0"/>
              </a:rPr>
              <a:t>, q</a:t>
            </a:r>
            <a:r>
              <a:rPr lang="en-US" baseline="-25000" dirty="0" smtClean="0">
                <a:latin typeface="Garamond" pitchFamily="18" charset="0"/>
              </a:rPr>
              <a:t>0</a:t>
            </a:r>
            <a:r>
              <a:rPr lang="en-US" dirty="0" smtClean="0">
                <a:latin typeface="Garamond" pitchFamily="18" charset="0"/>
              </a:rPr>
              <a:t>, </a:t>
            </a:r>
            <a:r>
              <a:rPr lang="el-GR" dirty="0" smtClean="0"/>
              <a:t>λ</a:t>
            </a:r>
            <a:r>
              <a:rPr lang="en-US" i="1" dirty="0" smtClean="0">
                <a:latin typeface="Garamond" pitchFamily="18" charset="0"/>
              </a:rPr>
              <a:t>)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Q ==&gt; a finite set of states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∑ ==&gt; a finite set of input symbols (alphabet)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∆ </a:t>
            </a:r>
            <a:r>
              <a:rPr lang="en-US" sz="2400" dirty="0" smtClean="0">
                <a:sym typeface="Wingdings" panose="05000000000000000000" pitchFamily="2" charset="2"/>
              </a:rPr>
              <a:t> is the output alphabet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q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==&gt; a start state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l-GR" sz="2400" dirty="0" smtClean="0"/>
              <a:t>λ</a:t>
            </a:r>
            <a:r>
              <a:rPr lang="en-US" sz="2400" dirty="0" smtClean="0"/>
              <a:t> ==&gt; is the output function mapping Q into ∆, and  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l-GR" sz="2400" dirty="0" smtClean="0">
                <a:latin typeface="Lucida Grande" pitchFamily="28" charset="0"/>
                <a:cs typeface="Tahoma" panose="020B0604030504040204" pitchFamily="28" charset="0"/>
              </a:rPr>
              <a:t>δ</a:t>
            </a:r>
            <a:r>
              <a:rPr lang="en-US" sz="2400" dirty="0" smtClean="0">
                <a:latin typeface="Lucida Grande" pitchFamily="28" charset="0"/>
                <a:cs typeface="Tahoma" panose="020B0604030504040204" pitchFamily="28" charset="0"/>
              </a:rPr>
              <a:t> </a:t>
            </a:r>
            <a:r>
              <a:rPr lang="en-US" sz="2400" dirty="0" smtClean="0"/>
              <a:t>==&gt; a transition function, which is a mapping between Q x ∑ ==&gt; </a:t>
            </a:r>
            <a:r>
              <a:rPr lang="en-US" sz="2400" dirty="0" smtClean="0">
                <a:solidFill>
                  <a:schemeClr val="hlink"/>
                </a:solidFill>
              </a:rPr>
              <a:t>subset of</a:t>
            </a:r>
            <a:r>
              <a:rPr lang="en-US" sz="2400" dirty="0" smtClean="0"/>
              <a:t> Q</a:t>
            </a:r>
            <a:endParaRPr lang="en-US" sz="24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Moore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Present State	Next State (</a:t>
            </a:r>
            <a:r>
              <a:rPr lang="el-GR" dirty="0" smtClean="0">
                <a:latin typeface="Lucida Grande" pitchFamily="28" charset="0"/>
                <a:cs typeface="Tahoma" panose="020B0604030504040204" pitchFamily="28" charset="0"/>
              </a:rPr>
              <a:t>δ </a:t>
            </a:r>
            <a:r>
              <a:rPr lang="en-US" dirty="0" smtClean="0">
                <a:latin typeface="Lucida Grande" pitchFamily="28" charset="0"/>
                <a:cs typeface="Tahoma" panose="020B0604030504040204" pitchFamily="28" charset="0"/>
              </a:rPr>
              <a:t>)	</a:t>
            </a:r>
            <a:r>
              <a:rPr lang="en-US" dirty="0" smtClean="0"/>
              <a:t>	output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	a=0		a=1			</a:t>
            </a:r>
            <a:r>
              <a:rPr lang="el-GR" dirty="0" smtClean="0"/>
              <a:t> λ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q0		q3		q1			0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q1		</a:t>
            </a:r>
            <a:r>
              <a:rPr lang="en-US" dirty="0" err="1" smtClean="0"/>
              <a:t>q1</a:t>
            </a:r>
            <a:r>
              <a:rPr lang="en-US" dirty="0" smtClean="0"/>
              <a:t>		q2			1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q2		</a:t>
            </a:r>
            <a:r>
              <a:rPr lang="en-US" dirty="0" err="1" smtClean="0"/>
              <a:t>q2</a:t>
            </a:r>
            <a:r>
              <a:rPr lang="en-US" dirty="0" smtClean="0"/>
              <a:t>		q3			0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q3		</a:t>
            </a:r>
            <a:r>
              <a:rPr lang="en-US" dirty="0" err="1" smtClean="0"/>
              <a:t>q3</a:t>
            </a:r>
            <a:r>
              <a:rPr lang="en-US" dirty="0" smtClean="0"/>
              <a:t>		q0			0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What will be the transition state for the input string 0111</a:t>
            </a:r>
            <a:endParaRPr lang="en-US" dirty="0" smtClean="0"/>
          </a:p>
          <a:p>
            <a:pPr>
              <a:buNone/>
            </a:pPr>
            <a:r>
              <a:rPr lang="en-US" smtClean="0"/>
              <a:t>Output(0001b)(</a:t>
            </a:r>
            <a:r>
              <a:rPr lang="en-US" dirty="0" smtClean="0"/>
              <a:t>q0,q3,q0,q1,q2)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1905000"/>
            <a:ext cx="76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09600" y="2438400"/>
            <a:ext cx="76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09600" y="4724400"/>
            <a:ext cx="76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33400" y="28194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Melay</a:t>
            </a:r>
            <a:r>
              <a:rPr lang="en-US" dirty="0" smtClean="0"/>
              <a:t>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Melay</a:t>
            </a:r>
            <a:r>
              <a:rPr lang="en-US" dirty="0" smtClean="0"/>
              <a:t> machine is six </a:t>
            </a:r>
            <a:r>
              <a:rPr lang="en-US" dirty="0" err="1" smtClean="0"/>
              <a:t>tuple</a:t>
            </a:r>
            <a:r>
              <a:rPr lang="en-US" dirty="0" smtClean="0"/>
              <a:t> (</a:t>
            </a:r>
            <a:r>
              <a:rPr lang="en-US" i="1" dirty="0" smtClean="0">
                <a:latin typeface="Garamond" pitchFamily="18" charset="0"/>
              </a:rPr>
              <a:t>Q</a:t>
            </a:r>
            <a:r>
              <a:rPr lang="en-US" dirty="0" smtClean="0">
                <a:latin typeface="Garamond" pitchFamily="18" charset="0"/>
              </a:rPr>
              <a:t>, </a:t>
            </a:r>
            <a:r>
              <a:rPr lang="en-US" dirty="0" smtClean="0">
                <a:latin typeface="Symbol" panose="05050102010706020507" pitchFamily="18" charset="2"/>
              </a:rPr>
              <a:t>S</a:t>
            </a:r>
            <a:r>
              <a:rPr lang="en-US" dirty="0" smtClean="0">
                <a:latin typeface="Garamond" pitchFamily="18" charset="0"/>
              </a:rPr>
              <a:t>,</a:t>
            </a:r>
            <a:r>
              <a:rPr lang="el-GR" dirty="0" smtClean="0"/>
              <a:t> </a:t>
            </a:r>
            <a:r>
              <a:rPr lang="en-US" dirty="0" smtClean="0"/>
              <a:t>∆, 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dirty="0" smtClean="0">
                <a:latin typeface="Symbol" panose="05050102010706020507" pitchFamily="18" charset="2"/>
              </a:rPr>
              <a:t>d</a:t>
            </a:r>
            <a:r>
              <a:rPr lang="en-US" dirty="0" smtClean="0">
                <a:latin typeface="Garamond" pitchFamily="18" charset="0"/>
              </a:rPr>
              <a:t>, q</a:t>
            </a:r>
            <a:r>
              <a:rPr lang="en-US" baseline="-25000" dirty="0" smtClean="0">
                <a:latin typeface="Garamond" pitchFamily="18" charset="0"/>
              </a:rPr>
              <a:t>0</a:t>
            </a:r>
            <a:r>
              <a:rPr lang="en-US" dirty="0" smtClean="0">
                <a:latin typeface="Garamond" pitchFamily="18" charset="0"/>
              </a:rPr>
              <a:t>, </a:t>
            </a:r>
            <a:r>
              <a:rPr lang="el-GR" dirty="0" smtClean="0"/>
              <a:t>λ</a:t>
            </a:r>
            <a:r>
              <a:rPr lang="en-US" i="1" dirty="0" smtClean="0">
                <a:latin typeface="Garamond" pitchFamily="18" charset="0"/>
              </a:rPr>
              <a:t>)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Q ==&gt; a finite set of states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∑ ==&gt; a finite set of input symbols (alphabet)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∆ </a:t>
            </a:r>
            <a:r>
              <a:rPr lang="en-US" sz="2400" dirty="0" smtClean="0">
                <a:sym typeface="Wingdings" panose="05000000000000000000" pitchFamily="2" charset="2"/>
              </a:rPr>
              <a:t> is the output alphabet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q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==&gt; a start state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l-GR" sz="2400" dirty="0" smtClean="0"/>
              <a:t>λ</a:t>
            </a:r>
            <a:r>
              <a:rPr lang="en-US" sz="2400" dirty="0" smtClean="0"/>
              <a:t> ==&gt; is the output function mapping ∑ X Q into ∆, and  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l-GR" sz="2400" dirty="0" smtClean="0">
                <a:latin typeface="Lucida Grande" pitchFamily="28" charset="0"/>
                <a:cs typeface="Tahoma" panose="020B0604030504040204" pitchFamily="28" charset="0"/>
              </a:rPr>
              <a:t>δ</a:t>
            </a:r>
            <a:r>
              <a:rPr lang="en-US" sz="2400" dirty="0" smtClean="0">
                <a:latin typeface="Lucida Grande" pitchFamily="28" charset="0"/>
                <a:cs typeface="Tahoma" panose="020B0604030504040204" pitchFamily="28" charset="0"/>
              </a:rPr>
              <a:t> </a:t>
            </a:r>
            <a:r>
              <a:rPr lang="en-US" sz="2400" dirty="0" smtClean="0"/>
              <a:t>==&gt; a transition function, which is a mapping between Q x ∑ ==&gt; </a:t>
            </a:r>
            <a:r>
              <a:rPr lang="en-US" sz="2400" dirty="0" smtClean="0">
                <a:solidFill>
                  <a:schemeClr val="hlink"/>
                </a:solidFill>
              </a:rPr>
              <a:t>subset of</a:t>
            </a:r>
            <a:r>
              <a:rPr lang="en-US" sz="2400" dirty="0" smtClean="0"/>
              <a:t> Q</a:t>
            </a:r>
            <a:endParaRPr lang="en-US" sz="24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Melay</a:t>
            </a:r>
            <a:r>
              <a:rPr lang="en-US" dirty="0" smtClean="0"/>
              <a:t>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18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Present State	Next State (</a:t>
            </a:r>
            <a:r>
              <a:rPr lang="el-GR" dirty="0" smtClean="0">
                <a:latin typeface="Lucida Grande" pitchFamily="28" charset="0"/>
                <a:cs typeface="Tahoma" panose="020B0604030504040204" pitchFamily="28" charset="0"/>
              </a:rPr>
              <a:t>δ </a:t>
            </a:r>
            <a:r>
              <a:rPr lang="en-US" dirty="0" smtClean="0">
                <a:latin typeface="Lucida Grande" pitchFamily="28" charset="0"/>
                <a:cs typeface="Tahoma" panose="020B0604030504040204" pitchFamily="28" charset="0"/>
              </a:rPr>
              <a:t>)	</a:t>
            </a:r>
            <a:r>
              <a:rPr lang="en-US" dirty="0" smtClean="0"/>
              <a:t>	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a=0	output	a=1</a:t>
            </a:r>
            <a:r>
              <a:rPr lang="el-GR" dirty="0" smtClean="0"/>
              <a:t> </a:t>
            </a:r>
            <a:r>
              <a:rPr lang="en-US" dirty="0" smtClean="0"/>
              <a:t>	output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q1		q3	0		q1		0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q2		q1	1		q4		0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q3		q2	1		q1		1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q4		</a:t>
            </a:r>
            <a:r>
              <a:rPr lang="en-US" dirty="0" err="1" smtClean="0"/>
              <a:t>q4</a:t>
            </a:r>
            <a:r>
              <a:rPr lang="en-US" dirty="0" smtClean="0"/>
              <a:t>	1		q3		0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What will be the transition state for the input string 0011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Output(0100) (q1, q3, q2, q4, q3)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1905000"/>
            <a:ext cx="76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09600" y="2438400"/>
            <a:ext cx="76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09600" y="4724400"/>
            <a:ext cx="76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28600" y="27432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Acceptability of String by a FA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715000"/>
          </a:xfrm>
        </p:spPr>
        <p:txBody>
          <a:bodyPr/>
          <a:lstStyle/>
          <a:p>
            <a:r>
              <a:rPr lang="en-US" dirty="0" smtClean="0"/>
              <a:t>Consider the finite state machine whose transaction function </a:t>
            </a:r>
            <a:r>
              <a:rPr lang="en-US" dirty="0" smtClean="0">
                <a:latin typeface="Symbol" panose="05050102010706020507" pitchFamily="18" charset="2"/>
              </a:rPr>
              <a:t>d</a:t>
            </a:r>
            <a:r>
              <a:rPr lang="en-US" dirty="0" smtClean="0"/>
              <a:t> is given below, here Q={q0, q1, q2, q3}, </a:t>
            </a:r>
            <a:r>
              <a:rPr lang="en-US" dirty="0" smtClean="0">
                <a:latin typeface="Symbol" panose="05050102010706020507" pitchFamily="18" charset="2"/>
              </a:rPr>
              <a:t>S={0,1}, </a:t>
            </a:r>
            <a:r>
              <a:rPr lang="en-US" dirty="0" smtClean="0"/>
              <a:t>F={q0}, give the entire sequence of states for the input string 101101, 11111, 000000</a:t>
            </a:r>
            <a:endParaRPr lang="en-US" dirty="0" smtClean="0"/>
          </a:p>
          <a:p>
            <a:pPr lvl="8">
              <a:buNone/>
            </a:pPr>
            <a:r>
              <a:rPr lang="en-US" dirty="0" smtClean="0"/>
              <a:t>			Inputs</a:t>
            </a:r>
            <a:endParaRPr lang="en-US" dirty="0"/>
          </a:p>
          <a:p>
            <a:pPr lvl="1">
              <a:buNone/>
            </a:pPr>
            <a:r>
              <a:rPr lang="en-US" dirty="0" smtClean="0"/>
              <a:t>		states				0		1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					q2		q1</a:t>
            </a:r>
            <a:endParaRPr lang="en-US" dirty="0"/>
          </a:p>
          <a:p>
            <a:pPr lvl="1">
              <a:buNone/>
            </a:pPr>
            <a:r>
              <a:rPr lang="en-US" dirty="0" smtClean="0"/>
              <a:t>		q1				q3		q0</a:t>
            </a:r>
            <a:endParaRPr lang="en-US" dirty="0" smtClean="0"/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smtClean="0"/>
              <a:t>	q2				q0		q3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	q3				q1		q2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219200" y="3657600"/>
            <a:ext cx="60960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4038600" y="3962400"/>
            <a:ext cx="32004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219200" y="4419600"/>
            <a:ext cx="60960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295400" y="4495800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371600" y="4648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q0</a:t>
            </a:r>
            <a:endParaRPr lang="en-US" dirty="0"/>
          </a:p>
        </p:txBody>
      </p:sp>
      <p:cxnSp>
        <p:nvCxnSpPr>
          <p:cNvPr id="13" name="Straight Arrow Connector 12"/>
          <p:cNvCxnSpPr>
            <a:endCxn id="10" idx="2"/>
          </p:cNvCxnSpPr>
          <p:nvPr/>
        </p:nvCxnSpPr>
        <p:spPr>
          <a:xfrm flipV="1">
            <a:off x="457200" y="4762500"/>
            <a:ext cx="838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Moore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Present State	Next State (</a:t>
            </a:r>
            <a:r>
              <a:rPr lang="el-GR" dirty="0" smtClean="0">
                <a:latin typeface="Lucida Grande" pitchFamily="28" charset="0"/>
                <a:cs typeface="Tahoma" panose="020B0604030504040204" pitchFamily="28" charset="0"/>
              </a:rPr>
              <a:t>δ </a:t>
            </a:r>
            <a:r>
              <a:rPr lang="en-US" dirty="0" smtClean="0">
                <a:latin typeface="Lucida Grande" pitchFamily="28" charset="0"/>
                <a:cs typeface="Tahoma" panose="020B0604030504040204" pitchFamily="28" charset="0"/>
              </a:rPr>
              <a:t>)	</a:t>
            </a:r>
            <a:r>
              <a:rPr lang="en-US" dirty="0" smtClean="0"/>
              <a:t>	output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	a=0		a=1			</a:t>
            </a:r>
            <a:r>
              <a:rPr lang="el-GR" dirty="0" smtClean="0"/>
              <a:t> λ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q0		q3		q1			0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q1		</a:t>
            </a:r>
            <a:r>
              <a:rPr lang="en-US" dirty="0" err="1" smtClean="0"/>
              <a:t>q1</a:t>
            </a:r>
            <a:r>
              <a:rPr lang="en-US" dirty="0" smtClean="0"/>
              <a:t>		q2			1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q2		</a:t>
            </a:r>
            <a:r>
              <a:rPr lang="en-US" dirty="0" err="1" smtClean="0"/>
              <a:t>q2</a:t>
            </a:r>
            <a:r>
              <a:rPr lang="en-US" dirty="0" smtClean="0"/>
              <a:t>		q3			0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q3		</a:t>
            </a:r>
            <a:r>
              <a:rPr lang="en-US" dirty="0" err="1" smtClean="0"/>
              <a:t>q3</a:t>
            </a:r>
            <a:r>
              <a:rPr lang="en-US" dirty="0" smtClean="0"/>
              <a:t>		q0			0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What will be the transition state for the input string 000101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1905000"/>
            <a:ext cx="76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09600" y="2438400"/>
            <a:ext cx="76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09600" y="4724400"/>
            <a:ext cx="76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33400" y="28194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5D3E9B-CE1B-4DB5-BCC2-C41391450754}" type="slidenum">
              <a:rPr lang="en-US" smtClean="0"/>
            </a:fld>
            <a:endParaRPr lang="en-US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Language of an NFA</a:t>
            </a:r>
            <a:endParaRPr lang="en-US" smtClean="0"/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 NFA accepts </a:t>
            </a:r>
            <a:r>
              <a:rPr lang="en-US" i="1" smtClean="0"/>
              <a:t>w </a:t>
            </a:r>
            <a:r>
              <a:rPr lang="en-US" smtClean="0"/>
              <a:t>if </a:t>
            </a:r>
            <a:r>
              <a:rPr lang="en-US" i="1" smtClean="0"/>
              <a:t>there exists at least one </a:t>
            </a:r>
            <a:r>
              <a:rPr lang="en-US" smtClean="0"/>
              <a:t>path from the start state to an accepting (or final) state that is labeled by </a:t>
            </a:r>
            <a:r>
              <a:rPr lang="en-US" i="1" smtClean="0"/>
              <a:t>w</a:t>
            </a:r>
            <a:endParaRPr lang="en-US" i="1" smtClean="0"/>
          </a:p>
          <a:p>
            <a:pPr eaLnBrk="1" hangingPunct="1"/>
            <a:r>
              <a:rPr lang="en-US" i="1" smtClean="0"/>
              <a:t>L(N) = { w | </a:t>
            </a:r>
            <a:r>
              <a:rPr lang="el-GR" smtClean="0">
                <a:latin typeface="Lucida Grande" pitchFamily="28" charset="0"/>
                <a:cs typeface="Tahoma" panose="020B0604030504040204" pitchFamily="28" charset="0"/>
              </a:rPr>
              <a:t>δ</a:t>
            </a:r>
            <a:r>
              <a:rPr lang="en-US" i="1" smtClean="0"/>
              <a:t>(q</a:t>
            </a:r>
            <a:r>
              <a:rPr lang="en-US" i="1" baseline="-25000" smtClean="0"/>
              <a:t>0</a:t>
            </a:r>
            <a:r>
              <a:rPr lang="en-US" i="1" smtClean="0"/>
              <a:t>,w) </a:t>
            </a:r>
            <a:r>
              <a:rPr lang="en-US" i="1" smtClean="0">
                <a:cs typeface="Arial" panose="020B0604020202020204" pitchFamily="34" charset="0"/>
              </a:rPr>
              <a:t>∩ F ≠ </a:t>
            </a:r>
            <a:r>
              <a:rPr lang="el-GR" i="1" smtClean="0">
                <a:cs typeface="Arial" panose="020B0604020202020204" pitchFamily="34" charset="0"/>
              </a:rPr>
              <a:t>Φ </a:t>
            </a:r>
            <a:r>
              <a:rPr lang="en-US" i="1" smtClean="0"/>
              <a:t>}</a:t>
            </a:r>
            <a:endParaRPr lang="en-US" i="1" smtClean="0"/>
          </a:p>
        </p:txBody>
      </p:sp>
      <p:grpSp>
        <p:nvGrpSpPr>
          <p:cNvPr id="2" name="Group 5"/>
          <p:cNvGrpSpPr/>
          <p:nvPr/>
        </p:nvGrpSpPr>
        <p:grpSpPr bwMode="auto">
          <a:xfrm>
            <a:off x="3733800" y="4038600"/>
            <a:ext cx="152400" cy="76200"/>
            <a:chOff x="144" y="2784"/>
            <a:chExt cx="96" cy="48"/>
          </a:xfrm>
        </p:grpSpPr>
        <p:sp>
          <p:nvSpPr>
            <p:cNvPr id="22534" name="Line 6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5" name="Line 7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6B3180E-6F6A-4F64-9D46-D917FAB2729F}" type="slidenum">
              <a:rPr lang="en-US" smtClean="0"/>
            </a:fld>
            <a:endParaRPr lang="en-US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Advantages &amp; Caveats for NFA</a:t>
            </a:r>
            <a:endParaRPr lang="en-US" sz="4000" smtClean="0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Great for modeling regular expressions  </a:t>
            </a:r>
            <a:endParaRPr lang="en-US" sz="2800" smtClean="0"/>
          </a:p>
          <a:p>
            <a:pPr lvl="1" eaLnBrk="1" hangingPunct="1"/>
            <a:r>
              <a:rPr lang="en-US" sz="2400" smtClean="0"/>
              <a:t>String processing - e.g., grep, lexical analyzer</a:t>
            </a:r>
            <a:endParaRPr lang="en-US" sz="2400" smtClean="0"/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/>
              <a:t>Could a non-deterministic state machine be implemented in practice?</a:t>
            </a:r>
            <a:endParaRPr lang="en-US" sz="2800" smtClean="0"/>
          </a:p>
          <a:p>
            <a:pPr lvl="1" eaLnBrk="1" hangingPunct="1"/>
            <a:r>
              <a:rPr lang="en-US" sz="2400" smtClean="0"/>
              <a:t>A parallel computer could exist in multiple “states” at the same time</a:t>
            </a:r>
            <a:endParaRPr lang="en-US" sz="2400" smtClean="0"/>
          </a:p>
          <a:p>
            <a:pPr lvl="1" eaLnBrk="1" hangingPunct="1"/>
            <a:r>
              <a:rPr lang="en-US" sz="2400" smtClean="0"/>
              <a:t>Probabilistic models could be viewed as extensions of non-deterministic state machines </a:t>
            </a:r>
            <a:br>
              <a:rPr lang="en-US" sz="2400" smtClean="0"/>
            </a:br>
            <a:r>
              <a:rPr lang="en-US" sz="2400" smtClean="0"/>
              <a:t>(e.g., toss of a coin, a roll of dice)</a:t>
            </a: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EE0E9A1-0EA1-4FEE-A753-F7A04E8E46BB}" type="slidenum">
              <a:rPr lang="en-US" smtClean="0"/>
            </a:fld>
            <a:endParaRPr lang="en-US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Differences: DFA vs. NFA</a:t>
            </a:r>
            <a:endParaRPr lang="en-US" dirty="0" smtClean="0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80000"/>
              </a:lnSpc>
            </a:pPr>
            <a:r>
              <a:rPr lang="en-US" sz="1800" b="1" u="sng" smtClean="0"/>
              <a:t>DFA</a:t>
            </a:r>
            <a:endParaRPr lang="en-US" sz="1800" b="1" u="sng" smtClean="0"/>
          </a:p>
          <a:p>
            <a:pPr marL="533400" indent="-533400" eaLnBrk="1" hangingPunct="1">
              <a:lnSpc>
                <a:spcPct val="80000"/>
              </a:lnSpc>
              <a:buFont typeface="Arial" panose="020B0604020202020204" pitchFamily="34" charset="0"/>
              <a:buAutoNum type="arabicPeriod"/>
            </a:pPr>
            <a:r>
              <a:rPr lang="en-US" sz="1800" smtClean="0">
                <a:solidFill>
                  <a:schemeClr val="hlink"/>
                </a:solidFill>
              </a:rPr>
              <a:t>All transitions are deterministic</a:t>
            </a:r>
            <a:endParaRPr lang="en-US" sz="1800" smtClean="0">
              <a:solidFill>
                <a:schemeClr val="hlink"/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</a:pPr>
            <a:r>
              <a:rPr lang="en-US" sz="1600" smtClean="0">
                <a:solidFill>
                  <a:schemeClr val="hlink"/>
                </a:solidFill>
              </a:rPr>
              <a:t>Each transition leads to exactly one state</a:t>
            </a:r>
            <a:endParaRPr lang="en-US" sz="1600" smtClean="0">
              <a:solidFill>
                <a:schemeClr val="hlink"/>
              </a:solidFill>
            </a:endParaRPr>
          </a:p>
          <a:p>
            <a:pPr marL="533400" indent="-533400" eaLnBrk="1" hangingPunct="1">
              <a:lnSpc>
                <a:spcPct val="80000"/>
              </a:lnSpc>
              <a:buFont typeface="Arial" panose="020B0604020202020204" pitchFamily="34" charset="0"/>
              <a:buAutoNum type="arabicPeriod"/>
            </a:pPr>
            <a:r>
              <a:rPr lang="en-US" sz="1800" smtClean="0">
                <a:solidFill>
                  <a:schemeClr val="folHlink"/>
                </a:solidFill>
              </a:rPr>
              <a:t>For each state, transition on all possible symbols (alphabet) should be defined</a:t>
            </a:r>
            <a:endParaRPr lang="en-US" sz="1800" smtClean="0">
              <a:solidFill>
                <a:schemeClr val="folHlink"/>
              </a:solidFill>
            </a:endParaRPr>
          </a:p>
          <a:p>
            <a:pPr marL="533400" indent="-533400" eaLnBrk="1" hangingPunct="1">
              <a:lnSpc>
                <a:spcPct val="80000"/>
              </a:lnSpc>
              <a:buFont typeface="Arial" panose="020B0604020202020204" pitchFamily="34" charset="0"/>
              <a:buAutoNum type="arabicPeriod"/>
            </a:pPr>
            <a:r>
              <a:rPr lang="en-US" sz="1800" smtClean="0">
                <a:solidFill>
                  <a:srgbClr val="008000"/>
                </a:solidFill>
              </a:rPr>
              <a:t>Accepts input if the last state is in F</a:t>
            </a:r>
            <a:endParaRPr lang="en-US" sz="1800" smtClean="0">
              <a:solidFill>
                <a:srgbClr val="008000"/>
              </a:solidFill>
            </a:endParaRPr>
          </a:p>
          <a:p>
            <a:pPr marL="533400" indent="-533400" eaLnBrk="1" hangingPunct="1">
              <a:lnSpc>
                <a:spcPct val="80000"/>
              </a:lnSpc>
              <a:buFont typeface="Arial" panose="020B0604020202020204" pitchFamily="34" charset="0"/>
              <a:buAutoNum type="arabicPeriod"/>
            </a:pPr>
            <a:r>
              <a:rPr lang="en-US" sz="1800" smtClean="0">
                <a:solidFill>
                  <a:srgbClr val="993300"/>
                </a:solidFill>
              </a:rPr>
              <a:t>Sometimes harder to construct because of the number of states</a:t>
            </a:r>
            <a:endParaRPr lang="en-US" sz="1800" smtClean="0">
              <a:solidFill>
                <a:srgbClr val="993300"/>
              </a:solidFill>
            </a:endParaRPr>
          </a:p>
          <a:p>
            <a:pPr marL="533400" indent="-533400" eaLnBrk="1" hangingPunct="1">
              <a:lnSpc>
                <a:spcPct val="80000"/>
              </a:lnSpc>
              <a:buFont typeface="Arial" panose="020B0604020202020204" pitchFamily="34" charset="0"/>
              <a:buAutoNum type="arabicPeriod"/>
            </a:pPr>
            <a:r>
              <a:rPr lang="en-US" sz="1800" smtClean="0">
                <a:solidFill>
                  <a:srgbClr val="CC3499"/>
                </a:solidFill>
              </a:rPr>
              <a:t>Practical implementation is feasible</a:t>
            </a:r>
            <a:endParaRPr lang="en-US" sz="1800" smtClean="0">
              <a:solidFill>
                <a:srgbClr val="CC3499"/>
              </a:solidFill>
            </a:endParaRPr>
          </a:p>
          <a:p>
            <a:pPr marL="533400" indent="-53340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endParaRPr lang="en-US" sz="1800" smtClean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533400" indent="-533400" eaLnBrk="1" hangingPunct="1">
              <a:lnSpc>
                <a:spcPct val="80000"/>
              </a:lnSpc>
            </a:pPr>
            <a:r>
              <a:rPr lang="en-US" sz="1800" b="1" u="sng" smtClean="0"/>
              <a:t>NFA</a:t>
            </a:r>
            <a:endParaRPr lang="en-US" sz="1800" b="1" u="sng" smtClean="0"/>
          </a:p>
          <a:p>
            <a:pPr marL="533400" indent="-533400" eaLnBrk="1" hangingPunct="1">
              <a:lnSpc>
                <a:spcPct val="80000"/>
              </a:lnSpc>
              <a:buFont typeface="Arial" panose="020B0604020202020204" pitchFamily="34" charset="0"/>
              <a:buAutoNum type="arabicPeriod"/>
            </a:pPr>
            <a:r>
              <a:rPr lang="en-US" sz="1800" smtClean="0">
                <a:solidFill>
                  <a:schemeClr val="hlink"/>
                </a:solidFill>
              </a:rPr>
              <a:t>Some transitions could be non-deterministic</a:t>
            </a:r>
            <a:endParaRPr lang="en-US" sz="1800" smtClean="0">
              <a:solidFill>
                <a:schemeClr val="hlink"/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</a:pPr>
            <a:r>
              <a:rPr lang="en-US" sz="1600" smtClean="0">
                <a:solidFill>
                  <a:schemeClr val="hlink"/>
                </a:solidFill>
              </a:rPr>
              <a:t>A transition could lead to a subset of states</a:t>
            </a:r>
            <a:endParaRPr lang="en-US" sz="1600" smtClean="0">
              <a:solidFill>
                <a:schemeClr val="hlink"/>
              </a:solidFill>
            </a:endParaRPr>
          </a:p>
          <a:p>
            <a:pPr marL="533400" indent="-533400" eaLnBrk="1" hangingPunct="1">
              <a:lnSpc>
                <a:spcPct val="80000"/>
              </a:lnSpc>
              <a:buFont typeface="Arial" panose="020B0604020202020204" pitchFamily="34" charset="0"/>
              <a:buAutoNum type="arabicPeriod"/>
            </a:pPr>
            <a:r>
              <a:rPr lang="en-US" sz="1800" smtClean="0">
                <a:solidFill>
                  <a:schemeClr val="folHlink"/>
                </a:solidFill>
              </a:rPr>
              <a:t>Not all symbol transitions need to be defined explicitly (if undefined will go to a dead state – this is just a design convenience, not to be confused with “non-determinism”)</a:t>
            </a:r>
            <a:endParaRPr lang="en-US" sz="1800" smtClean="0">
              <a:solidFill>
                <a:schemeClr val="folHlink"/>
              </a:solidFill>
            </a:endParaRPr>
          </a:p>
          <a:p>
            <a:pPr marL="533400" indent="-533400" eaLnBrk="1" hangingPunct="1">
              <a:lnSpc>
                <a:spcPct val="80000"/>
              </a:lnSpc>
              <a:buFont typeface="Arial" panose="020B0604020202020204" pitchFamily="34" charset="0"/>
              <a:buAutoNum type="arabicPeriod"/>
            </a:pPr>
            <a:r>
              <a:rPr lang="en-US" sz="1800" smtClean="0">
                <a:solidFill>
                  <a:srgbClr val="008000"/>
                </a:solidFill>
              </a:rPr>
              <a:t>Accepts input if </a:t>
            </a:r>
            <a:r>
              <a:rPr lang="en-US" sz="1800" i="1" smtClean="0">
                <a:solidFill>
                  <a:srgbClr val="008000"/>
                </a:solidFill>
              </a:rPr>
              <a:t>one of</a:t>
            </a:r>
            <a:r>
              <a:rPr lang="en-US" sz="1800" smtClean="0">
                <a:solidFill>
                  <a:srgbClr val="008000"/>
                </a:solidFill>
              </a:rPr>
              <a:t> the last states is in F</a:t>
            </a:r>
            <a:endParaRPr lang="en-US" sz="1800" smtClean="0">
              <a:solidFill>
                <a:srgbClr val="008000"/>
              </a:solidFill>
            </a:endParaRPr>
          </a:p>
          <a:p>
            <a:pPr marL="533400" indent="-533400" eaLnBrk="1" hangingPunct="1">
              <a:lnSpc>
                <a:spcPct val="80000"/>
              </a:lnSpc>
              <a:buFont typeface="Arial" panose="020B0604020202020204" pitchFamily="34" charset="0"/>
              <a:buAutoNum type="arabicPeriod"/>
            </a:pPr>
            <a:r>
              <a:rPr lang="en-US" sz="1800" smtClean="0">
                <a:solidFill>
                  <a:srgbClr val="993300"/>
                </a:solidFill>
              </a:rPr>
              <a:t>Generally easier than a DFA to construct</a:t>
            </a:r>
            <a:endParaRPr lang="en-US" sz="1800" smtClean="0">
              <a:solidFill>
                <a:srgbClr val="993300"/>
              </a:solidFill>
            </a:endParaRPr>
          </a:p>
          <a:p>
            <a:pPr marL="533400" indent="-533400" eaLnBrk="1" hangingPunct="1">
              <a:lnSpc>
                <a:spcPct val="80000"/>
              </a:lnSpc>
              <a:buFont typeface="Arial" panose="020B0604020202020204" pitchFamily="34" charset="0"/>
              <a:buAutoNum type="arabicPeriod"/>
            </a:pPr>
            <a:r>
              <a:rPr lang="en-US" sz="1800" smtClean="0">
                <a:solidFill>
                  <a:srgbClr val="CC3499"/>
                </a:solidFill>
              </a:rPr>
              <a:t>Practical implementation has to be deterministic (convert to DFA) or in the form of parallelism</a:t>
            </a:r>
            <a:endParaRPr lang="en-US" sz="1800" smtClean="0">
              <a:solidFill>
                <a:srgbClr val="CC3499"/>
              </a:solidFill>
            </a:endParaRPr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>
            <a:off x="4953000" y="1981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13671" name="Text Box 7"/>
          <p:cNvSpPr txBox="1">
            <a:spLocks noChangeArrowheads="1"/>
          </p:cNvSpPr>
          <p:nvPr/>
        </p:nvSpPr>
        <p:spPr bwMode="auto">
          <a:xfrm>
            <a:off x="304800" y="533400"/>
            <a:ext cx="8502650" cy="4000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2000"/>
              <a:t>But, DFAs and NFAs are equivalent in their power to capture langauges !!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2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25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2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1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build="p"/>
      <p:bldP spid="22533" grpId="0" build="p"/>
      <p:bldP spid="11367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design problem</a:t>
            </a:r>
            <a:endParaRPr lang="en-US" smtClean="0"/>
          </a:p>
        </p:txBody>
      </p:sp>
      <p:sp>
        <p:nvSpPr>
          <p:cNvPr id="7171" name="Text Box 4"/>
          <p:cNvSpPr txBox="1">
            <a:spLocks noChangeArrowheads="1"/>
          </p:cNvSpPr>
          <p:nvPr/>
        </p:nvSpPr>
        <p:spPr bwMode="auto">
          <a:xfrm>
            <a:off x="468313" y="4581525"/>
            <a:ext cx="8280400" cy="1373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latin typeface="Gill Sans MT" pitchFamily="34" charset="0"/>
              </a:rPr>
              <a:t>Can you design a circuit where the light is on if and only if all the switches were flipped </a:t>
            </a:r>
            <a:r>
              <a:rPr lang="en-US" sz="2800">
                <a:solidFill>
                  <a:schemeClr val="accent2"/>
                </a:solidFill>
                <a:latin typeface="Gill Sans MT" pitchFamily="34" charset="0"/>
              </a:rPr>
              <a:t>exactly the same number of times</a:t>
            </a:r>
            <a:r>
              <a:rPr lang="en-US" sz="2800">
                <a:latin typeface="Gill Sans MT" pitchFamily="34" charset="0"/>
              </a:rPr>
              <a:t>?</a:t>
            </a:r>
            <a:endParaRPr lang="en-US" sz="2800">
              <a:latin typeface="Gill Sans MT" pitchFamily="34" charset="0"/>
            </a:endParaRPr>
          </a:p>
        </p:txBody>
      </p:sp>
      <p:sp>
        <p:nvSpPr>
          <p:cNvPr id="7172" name="Text Box 32"/>
          <p:cNvSpPr txBox="1">
            <a:spLocks noChangeArrowheads="1"/>
          </p:cNvSpPr>
          <p:nvPr/>
        </p:nvSpPr>
        <p:spPr bwMode="auto">
          <a:xfrm>
            <a:off x="5360988" y="1341438"/>
            <a:ext cx="29210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pitchFamily="18" charset="0"/>
                <a:ea typeface="PMingLiU" pitchFamily="18" charset="-120"/>
              </a:rPr>
              <a:t>4</a:t>
            </a:r>
            <a:endParaRPr lang="en-US" altLang="zh-TW">
              <a:latin typeface="Garamond" pitchFamily="18" charset="0"/>
              <a:ea typeface="PMingLiU" pitchFamily="18" charset="-120"/>
            </a:endParaRPr>
          </a:p>
        </p:txBody>
      </p:sp>
      <p:grpSp>
        <p:nvGrpSpPr>
          <p:cNvPr id="2" name="Group 44"/>
          <p:cNvGrpSpPr/>
          <p:nvPr/>
        </p:nvGrpSpPr>
        <p:grpSpPr bwMode="auto">
          <a:xfrm>
            <a:off x="1616075" y="1406525"/>
            <a:ext cx="5403850" cy="2641600"/>
            <a:chOff x="1018" y="886"/>
            <a:chExt cx="3404" cy="1664"/>
          </a:xfrm>
        </p:grpSpPr>
        <p:sp>
          <p:nvSpPr>
            <p:cNvPr id="7175" name="Line 39"/>
            <p:cNvSpPr>
              <a:spLocks noChangeShapeType="1"/>
            </p:cNvSpPr>
            <p:nvPr/>
          </p:nvSpPr>
          <p:spPr bwMode="auto">
            <a:xfrm>
              <a:off x="2832" y="1661"/>
              <a:ext cx="4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6" name="Line 41"/>
            <p:cNvSpPr>
              <a:spLocks noChangeShapeType="1"/>
            </p:cNvSpPr>
            <p:nvPr/>
          </p:nvSpPr>
          <p:spPr bwMode="auto">
            <a:xfrm>
              <a:off x="2424" y="1162"/>
              <a:ext cx="8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7" name="Line 5"/>
            <p:cNvSpPr>
              <a:spLocks noChangeShapeType="1"/>
            </p:cNvSpPr>
            <p:nvPr/>
          </p:nvSpPr>
          <p:spPr bwMode="auto">
            <a:xfrm>
              <a:off x="1336" y="1162"/>
              <a:ext cx="5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8" name="Line 6"/>
            <p:cNvSpPr>
              <a:spLocks noChangeShapeType="1"/>
            </p:cNvSpPr>
            <p:nvPr/>
          </p:nvSpPr>
          <p:spPr bwMode="auto">
            <a:xfrm>
              <a:off x="1336" y="1162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9" name="Line 7"/>
            <p:cNvSpPr>
              <a:spLocks noChangeShapeType="1"/>
            </p:cNvSpPr>
            <p:nvPr/>
          </p:nvSpPr>
          <p:spPr bwMode="auto">
            <a:xfrm flipH="1">
              <a:off x="1335" y="1888"/>
              <a:ext cx="1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0" name="Line 9"/>
            <p:cNvSpPr>
              <a:spLocks noChangeShapeType="1"/>
            </p:cNvSpPr>
            <p:nvPr/>
          </p:nvSpPr>
          <p:spPr bwMode="auto">
            <a:xfrm>
              <a:off x="2832" y="1162"/>
              <a:ext cx="0" cy="10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1" name="Line 10"/>
            <p:cNvSpPr>
              <a:spLocks noChangeShapeType="1"/>
            </p:cNvSpPr>
            <p:nvPr/>
          </p:nvSpPr>
          <p:spPr bwMode="auto">
            <a:xfrm flipV="1">
              <a:off x="1951" y="981"/>
              <a:ext cx="408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2" name="Oval 11"/>
            <p:cNvSpPr>
              <a:spLocks noChangeArrowheads="1"/>
            </p:cNvSpPr>
            <p:nvPr/>
          </p:nvSpPr>
          <p:spPr bwMode="auto">
            <a:xfrm>
              <a:off x="1930" y="1145"/>
              <a:ext cx="45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3" name="Oval 12"/>
            <p:cNvSpPr>
              <a:spLocks noChangeArrowheads="1"/>
            </p:cNvSpPr>
            <p:nvPr/>
          </p:nvSpPr>
          <p:spPr bwMode="auto">
            <a:xfrm>
              <a:off x="2411" y="1145"/>
              <a:ext cx="45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4" name="Rectangle 13"/>
            <p:cNvSpPr>
              <a:spLocks noChangeArrowheads="1"/>
            </p:cNvSpPr>
            <p:nvPr/>
          </p:nvSpPr>
          <p:spPr bwMode="auto">
            <a:xfrm>
              <a:off x="1018" y="1480"/>
              <a:ext cx="635" cy="4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BATTERY</a:t>
              </a:r>
              <a:endParaRPr lang="en-US" sz="1400"/>
            </a:p>
          </p:txBody>
        </p:sp>
        <p:sp>
          <p:nvSpPr>
            <p:cNvPr id="7185" name="Line 15"/>
            <p:cNvSpPr>
              <a:spLocks noChangeShapeType="1"/>
            </p:cNvSpPr>
            <p:nvPr/>
          </p:nvSpPr>
          <p:spPr bwMode="auto">
            <a:xfrm>
              <a:off x="1336" y="2206"/>
              <a:ext cx="5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6" name="Line 16"/>
            <p:cNvSpPr>
              <a:spLocks noChangeShapeType="1"/>
            </p:cNvSpPr>
            <p:nvPr/>
          </p:nvSpPr>
          <p:spPr bwMode="auto">
            <a:xfrm flipV="1">
              <a:off x="2425" y="2205"/>
              <a:ext cx="407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7" name="Line 17"/>
            <p:cNvSpPr>
              <a:spLocks noChangeShapeType="1"/>
            </p:cNvSpPr>
            <p:nvPr/>
          </p:nvSpPr>
          <p:spPr bwMode="auto">
            <a:xfrm flipV="1">
              <a:off x="1951" y="2025"/>
              <a:ext cx="408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8" name="Oval 18"/>
            <p:cNvSpPr>
              <a:spLocks noChangeArrowheads="1"/>
            </p:cNvSpPr>
            <p:nvPr/>
          </p:nvSpPr>
          <p:spPr bwMode="auto">
            <a:xfrm>
              <a:off x="1930" y="2189"/>
              <a:ext cx="45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9" name="Oval 19"/>
            <p:cNvSpPr>
              <a:spLocks noChangeArrowheads="1"/>
            </p:cNvSpPr>
            <p:nvPr/>
          </p:nvSpPr>
          <p:spPr bwMode="auto">
            <a:xfrm>
              <a:off x="2411" y="2189"/>
              <a:ext cx="45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0" name="Text Box 20"/>
            <p:cNvSpPr txBox="1">
              <a:spLocks noChangeArrowheads="1"/>
            </p:cNvSpPr>
            <p:nvPr/>
          </p:nvSpPr>
          <p:spPr bwMode="auto">
            <a:xfrm>
              <a:off x="2015" y="886"/>
              <a:ext cx="184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Garamond" pitchFamily="18" charset="0"/>
                  <a:ea typeface="PMingLiU" pitchFamily="18" charset="-120"/>
                </a:rPr>
                <a:t>1</a:t>
              </a:r>
              <a:endParaRPr lang="en-US" altLang="zh-TW">
                <a:latin typeface="Garamond" pitchFamily="18" charset="0"/>
                <a:ea typeface="PMingLiU" pitchFamily="18" charset="-120"/>
              </a:endParaRPr>
            </a:p>
          </p:txBody>
        </p:sp>
        <p:sp>
          <p:nvSpPr>
            <p:cNvPr id="7191" name="Text Box 21"/>
            <p:cNvSpPr txBox="1">
              <a:spLocks noChangeArrowheads="1"/>
            </p:cNvSpPr>
            <p:nvPr/>
          </p:nvSpPr>
          <p:spPr bwMode="auto">
            <a:xfrm>
              <a:off x="2060" y="1888"/>
              <a:ext cx="184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Garamond" pitchFamily="18" charset="0"/>
                  <a:ea typeface="PMingLiU" pitchFamily="18" charset="-120"/>
                </a:rPr>
                <a:t>2</a:t>
              </a:r>
              <a:endParaRPr lang="en-US" altLang="zh-TW">
                <a:latin typeface="Garamond" pitchFamily="18" charset="0"/>
                <a:ea typeface="PMingLiU" pitchFamily="18" charset="-120"/>
              </a:endParaRPr>
            </a:p>
          </p:txBody>
        </p:sp>
        <p:sp>
          <p:nvSpPr>
            <p:cNvPr id="7192" name="Line 22"/>
            <p:cNvSpPr>
              <a:spLocks noChangeShapeType="1"/>
            </p:cNvSpPr>
            <p:nvPr/>
          </p:nvSpPr>
          <p:spPr bwMode="auto">
            <a:xfrm>
              <a:off x="1335" y="2522"/>
              <a:ext cx="5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3" name="Line 23"/>
            <p:cNvSpPr>
              <a:spLocks noChangeShapeType="1"/>
            </p:cNvSpPr>
            <p:nvPr/>
          </p:nvSpPr>
          <p:spPr bwMode="auto">
            <a:xfrm>
              <a:off x="2424" y="2522"/>
              <a:ext cx="181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4" name="Line 24"/>
            <p:cNvSpPr>
              <a:spLocks noChangeShapeType="1"/>
            </p:cNvSpPr>
            <p:nvPr/>
          </p:nvSpPr>
          <p:spPr bwMode="auto">
            <a:xfrm flipV="1">
              <a:off x="1950" y="2341"/>
              <a:ext cx="408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5" name="Oval 25"/>
            <p:cNvSpPr>
              <a:spLocks noChangeArrowheads="1"/>
            </p:cNvSpPr>
            <p:nvPr/>
          </p:nvSpPr>
          <p:spPr bwMode="auto">
            <a:xfrm>
              <a:off x="1929" y="2505"/>
              <a:ext cx="45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6" name="Oval 26"/>
            <p:cNvSpPr>
              <a:spLocks noChangeArrowheads="1"/>
            </p:cNvSpPr>
            <p:nvPr/>
          </p:nvSpPr>
          <p:spPr bwMode="auto">
            <a:xfrm>
              <a:off x="2410" y="2505"/>
              <a:ext cx="45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7" name="Text Box 27"/>
            <p:cNvSpPr txBox="1">
              <a:spLocks noChangeArrowheads="1"/>
            </p:cNvSpPr>
            <p:nvPr/>
          </p:nvSpPr>
          <p:spPr bwMode="auto">
            <a:xfrm>
              <a:off x="2059" y="2222"/>
              <a:ext cx="184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Garamond" pitchFamily="18" charset="0"/>
                  <a:ea typeface="PMingLiU" pitchFamily="18" charset="-120"/>
                </a:rPr>
                <a:t>3</a:t>
              </a:r>
              <a:endParaRPr lang="en-US" altLang="zh-TW">
                <a:latin typeface="Garamond" pitchFamily="18" charset="0"/>
                <a:ea typeface="PMingLiU" pitchFamily="18" charset="-120"/>
              </a:endParaRPr>
            </a:p>
          </p:txBody>
        </p:sp>
        <p:sp>
          <p:nvSpPr>
            <p:cNvPr id="7198" name="Line 28"/>
            <p:cNvSpPr>
              <a:spLocks noChangeShapeType="1"/>
            </p:cNvSpPr>
            <p:nvPr/>
          </p:nvSpPr>
          <p:spPr bwMode="auto">
            <a:xfrm flipH="1">
              <a:off x="4238" y="1162"/>
              <a:ext cx="0" cy="1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9" name="Line 29"/>
            <p:cNvSpPr>
              <a:spLocks noChangeShapeType="1"/>
            </p:cNvSpPr>
            <p:nvPr/>
          </p:nvSpPr>
          <p:spPr bwMode="auto">
            <a:xfrm flipV="1">
              <a:off x="3268" y="982"/>
              <a:ext cx="408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0" name="Oval 30"/>
            <p:cNvSpPr>
              <a:spLocks noChangeArrowheads="1"/>
            </p:cNvSpPr>
            <p:nvPr/>
          </p:nvSpPr>
          <p:spPr bwMode="auto">
            <a:xfrm>
              <a:off x="3247" y="1146"/>
              <a:ext cx="45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1" name="Oval 31"/>
            <p:cNvSpPr>
              <a:spLocks noChangeArrowheads="1"/>
            </p:cNvSpPr>
            <p:nvPr/>
          </p:nvSpPr>
          <p:spPr bwMode="auto">
            <a:xfrm>
              <a:off x="3728" y="1146"/>
              <a:ext cx="45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2" name="Line 33"/>
            <p:cNvSpPr>
              <a:spLocks noChangeShapeType="1"/>
            </p:cNvSpPr>
            <p:nvPr/>
          </p:nvSpPr>
          <p:spPr bwMode="auto">
            <a:xfrm flipV="1">
              <a:off x="3280" y="1479"/>
              <a:ext cx="408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3" name="Oval 34"/>
            <p:cNvSpPr>
              <a:spLocks noChangeArrowheads="1"/>
            </p:cNvSpPr>
            <p:nvPr/>
          </p:nvSpPr>
          <p:spPr bwMode="auto">
            <a:xfrm>
              <a:off x="3259" y="1643"/>
              <a:ext cx="45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4" name="Oval 35"/>
            <p:cNvSpPr>
              <a:spLocks noChangeArrowheads="1"/>
            </p:cNvSpPr>
            <p:nvPr/>
          </p:nvSpPr>
          <p:spPr bwMode="auto">
            <a:xfrm>
              <a:off x="3740" y="1643"/>
              <a:ext cx="45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5" name="Text Box 36"/>
            <p:cNvSpPr txBox="1">
              <a:spLocks noChangeArrowheads="1"/>
            </p:cNvSpPr>
            <p:nvPr/>
          </p:nvSpPr>
          <p:spPr bwMode="auto">
            <a:xfrm>
              <a:off x="3389" y="1360"/>
              <a:ext cx="184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Garamond" pitchFamily="18" charset="0"/>
                  <a:ea typeface="PMingLiU" pitchFamily="18" charset="-120"/>
                </a:rPr>
                <a:t>5</a:t>
              </a:r>
              <a:endParaRPr lang="en-US" altLang="zh-TW">
                <a:latin typeface="Garamond" pitchFamily="18" charset="0"/>
                <a:ea typeface="PMingLiU" pitchFamily="18" charset="-120"/>
              </a:endParaRPr>
            </a:p>
          </p:txBody>
        </p:sp>
        <p:sp>
          <p:nvSpPr>
            <p:cNvPr id="7206" name="Line 40"/>
            <p:cNvSpPr>
              <a:spLocks noChangeShapeType="1"/>
            </p:cNvSpPr>
            <p:nvPr/>
          </p:nvSpPr>
          <p:spPr bwMode="auto">
            <a:xfrm>
              <a:off x="2832" y="1162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7" name="Litebulb"/>
            <p:cNvSpPr>
              <a:spLocks noEditPoints="1" noChangeArrowheads="1"/>
            </p:cNvSpPr>
            <p:nvPr/>
          </p:nvSpPr>
          <p:spPr bwMode="auto">
            <a:xfrm>
              <a:off x="4057" y="1793"/>
              <a:ext cx="365" cy="548"/>
            </a:xfrm>
            <a:custGeom>
              <a:avLst/>
              <a:gdLst>
                <a:gd name="T0" fmla="*/ 183 w 21600"/>
                <a:gd name="T1" fmla="*/ 0 h 21600"/>
                <a:gd name="T2" fmla="*/ 365 w 21600"/>
                <a:gd name="T3" fmla="*/ 197 h 21600"/>
                <a:gd name="T4" fmla="*/ 0 w 21600"/>
                <a:gd name="T5" fmla="*/ 197 h 21600"/>
                <a:gd name="T6" fmla="*/ 183 w 21600"/>
                <a:gd name="T7" fmla="*/ 548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551 w 21600"/>
                <a:gd name="T13" fmla="*/ 2207 h 21600"/>
                <a:gd name="T14" fmla="*/ 18286 w 21600"/>
                <a:gd name="T15" fmla="*/ 926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0825" y="21723"/>
                  </a:moveTo>
                  <a:lnTo>
                    <a:pt x="11215" y="21723"/>
                  </a:lnTo>
                  <a:lnTo>
                    <a:pt x="11552" y="21688"/>
                  </a:lnTo>
                  <a:lnTo>
                    <a:pt x="11916" y="21617"/>
                  </a:lnTo>
                  <a:lnTo>
                    <a:pt x="12253" y="21547"/>
                  </a:lnTo>
                  <a:lnTo>
                    <a:pt x="12617" y="21441"/>
                  </a:lnTo>
                  <a:lnTo>
                    <a:pt x="12902" y="21317"/>
                  </a:lnTo>
                  <a:lnTo>
                    <a:pt x="13162" y="21176"/>
                  </a:lnTo>
                  <a:lnTo>
                    <a:pt x="13396" y="21000"/>
                  </a:lnTo>
                  <a:lnTo>
                    <a:pt x="13655" y="20841"/>
                  </a:lnTo>
                  <a:lnTo>
                    <a:pt x="13863" y="20629"/>
                  </a:lnTo>
                  <a:lnTo>
                    <a:pt x="14045" y="20435"/>
                  </a:lnTo>
                  <a:lnTo>
                    <a:pt x="14200" y="20223"/>
                  </a:lnTo>
                  <a:lnTo>
                    <a:pt x="14356" y="19994"/>
                  </a:lnTo>
                  <a:lnTo>
                    <a:pt x="14460" y="19747"/>
                  </a:lnTo>
                  <a:lnTo>
                    <a:pt x="14512" y="19482"/>
                  </a:lnTo>
                  <a:lnTo>
                    <a:pt x="14512" y="19235"/>
                  </a:lnTo>
                  <a:lnTo>
                    <a:pt x="14512" y="19147"/>
                  </a:lnTo>
                  <a:lnTo>
                    <a:pt x="14512" y="18900"/>
                  </a:lnTo>
                  <a:lnTo>
                    <a:pt x="14512" y="18529"/>
                  </a:lnTo>
                  <a:lnTo>
                    <a:pt x="14512" y="18052"/>
                  </a:lnTo>
                  <a:lnTo>
                    <a:pt x="14512" y="17505"/>
                  </a:lnTo>
                  <a:lnTo>
                    <a:pt x="14512" y="16976"/>
                  </a:lnTo>
                  <a:lnTo>
                    <a:pt x="14512" y="16464"/>
                  </a:lnTo>
                  <a:lnTo>
                    <a:pt x="14512" y="15952"/>
                  </a:lnTo>
                  <a:lnTo>
                    <a:pt x="14512" y="15758"/>
                  </a:lnTo>
                  <a:lnTo>
                    <a:pt x="14616" y="15547"/>
                  </a:lnTo>
                  <a:lnTo>
                    <a:pt x="14694" y="15352"/>
                  </a:lnTo>
                  <a:lnTo>
                    <a:pt x="14798" y="15141"/>
                  </a:lnTo>
                  <a:lnTo>
                    <a:pt x="15161" y="14735"/>
                  </a:lnTo>
                  <a:lnTo>
                    <a:pt x="15602" y="14329"/>
                  </a:lnTo>
                  <a:lnTo>
                    <a:pt x="16745" y="13552"/>
                  </a:lnTo>
                  <a:lnTo>
                    <a:pt x="18043" y="12670"/>
                  </a:lnTo>
                  <a:lnTo>
                    <a:pt x="18744" y="12194"/>
                  </a:lnTo>
                  <a:lnTo>
                    <a:pt x="19341" y="11647"/>
                  </a:lnTo>
                  <a:lnTo>
                    <a:pt x="19938" y="11099"/>
                  </a:lnTo>
                  <a:lnTo>
                    <a:pt x="20483" y="10464"/>
                  </a:lnTo>
                  <a:lnTo>
                    <a:pt x="20743" y="10164"/>
                  </a:lnTo>
                  <a:lnTo>
                    <a:pt x="20950" y="9794"/>
                  </a:lnTo>
                  <a:lnTo>
                    <a:pt x="21132" y="9441"/>
                  </a:lnTo>
                  <a:lnTo>
                    <a:pt x="21288" y="9035"/>
                  </a:lnTo>
                  <a:lnTo>
                    <a:pt x="21444" y="8664"/>
                  </a:lnTo>
                  <a:lnTo>
                    <a:pt x="21548" y="8223"/>
                  </a:lnTo>
                  <a:lnTo>
                    <a:pt x="21600" y="7782"/>
                  </a:lnTo>
                  <a:lnTo>
                    <a:pt x="21600" y="7341"/>
                  </a:lnTo>
                  <a:lnTo>
                    <a:pt x="21600" y="6935"/>
                  </a:lnTo>
                  <a:lnTo>
                    <a:pt x="21548" y="6564"/>
                  </a:lnTo>
                  <a:lnTo>
                    <a:pt x="21496" y="6229"/>
                  </a:lnTo>
                  <a:lnTo>
                    <a:pt x="21392" y="5858"/>
                  </a:lnTo>
                  <a:lnTo>
                    <a:pt x="21288" y="5523"/>
                  </a:lnTo>
                  <a:lnTo>
                    <a:pt x="21132" y="5135"/>
                  </a:lnTo>
                  <a:lnTo>
                    <a:pt x="20950" y="4800"/>
                  </a:lnTo>
                  <a:lnTo>
                    <a:pt x="20743" y="4464"/>
                  </a:lnTo>
                  <a:lnTo>
                    <a:pt x="20535" y="4164"/>
                  </a:lnTo>
                  <a:lnTo>
                    <a:pt x="20301" y="3847"/>
                  </a:lnTo>
                  <a:lnTo>
                    <a:pt x="20042" y="3547"/>
                  </a:lnTo>
                  <a:lnTo>
                    <a:pt x="19782" y="3247"/>
                  </a:lnTo>
                  <a:lnTo>
                    <a:pt x="19133" y="2664"/>
                  </a:lnTo>
                  <a:lnTo>
                    <a:pt x="18458" y="2152"/>
                  </a:lnTo>
                  <a:lnTo>
                    <a:pt x="17705" y="1694"/>
                  </a:lnTo>
                  <a:lnTo>
                    <a:pt x="16849" y="1252"/>
                  </a:lnTo>
                  <a:lnTo>
                    <a:pt x="16407" y="1076"/>
                  </a:lnTo>
                  <a:lnTo>
                    <a:pt x="15940" y="900"/>
                  </a:lnTo>
                  <a:lnTo>
                    <a:pt x="15499" y="741"/>
                  </a:lnTo>
                  <a:lnTo>
                    <a:pt x="15057" y="600"/>
                  </a:lnTo>
                  <a:lnTo>
                    <a:pt x="14564" y="458"/>
                  </a:lnTo>
                  <a:lnTo>
                    <a:pt x="14045" y="335"/>
                  </a:lnTo>
                  <a:lnTo>
                    <a:pt x="13500" y="229"/>
                  </a:lnTo>
                  <a:lnTo>
                    <a:pt x="13006" y="158"/>
                  </a:lnTo>
                  <a:lnTo>
                    <a:pt x="12461" y="88"/>
                  </a:lnTo>
                  <a:lnTo>
                    <a:pt x="11968" y="52"/>
                  </a:lnTo>
                  <a:lnTo>
                    <a:pt x="11423" y="17"/>
                  </a:lnTo>
                  <a:lnTo>
                    <a:pt x="10825" y="17"/>
                  </a:lnTo>
                  <a:lnTo>
                    <a:pt x="10254" y="17"/>
                  </a:lnTo>
                  <a:lnTo>
                    <a:pt x="9709" y="52"/>
                  </a:lnTo>
                  <a:lnTo>
                    <a:pt x="9216" y="88"/>
                  </a:lnTo>
                  <a:lnTo>
                    <a:pt x="8671" y="158"/>
                  </a:lnTo>
                  <a:lnTo>
                    <a:pt x="8177" y="229"/>
                  </a:lnTo>
                  <a:lnTo>
                    <a:pt x="7632" y="335"/>
                  </a:lnTo>
                  <a:lnTo>
                    <a:pt x="7113" y="458"/>
                  </a:lnTo>
                  <a:lnTo>
                    <a:pt x="6620" y="600"/>
                  </a:lnTo>
                  <a:lnTo>
                    <a:pt x="6178" y="741"/>
                  </a:lnTo>
                  <a:lnTo>
                    <a:pt x="5737" y="900"/>
                  </a:lnTo>
                  <a:lnTo>
                    <a:pt x="5270" y="1076"/>
                  </a:lnTo>
                  <a:lnTo>
                    <a:pt x="4828" y="1252"/>
                  </a:lnTo>
                  <a:lnTo>
                    <a:pt x="3972" y="1694"/>
                  </a:lnTo>
                  <a:lnTo>
                    <a:pt x="3219" y="2152"/>
                  </a:lnTo>
                  <a:lnTo>
                    <a:pt x="2544" y="2664"/>
                  </a:lnTo>
                  <a:lnTo>
                    <a:pt x="1895" y="3247"/>
                  </a:lnTo>
                  <a:lnTo>
                    <a:pt x="1635" y="3547"/>
                  </a:lnTo>
                  <a:lnTo>
                    <a:pt x="1375" y="3847"/>
                  </a:lnTo>
                  <a:lnTo>
                    <a:pt x="1142" y="4164"/>
                  </a:lnTo>
                  <a:lnTo>
                    <a:pt x="934" y="4464"/>
                  </a:lnTo>
                  <a:lnTo>
                    <a:pt x="726" y="4800"/>
                  </a:lnTo>
                  <a:lnTo>
                    <a:pt x="545" y="5135"/>
                  </a:lnTo>
                  <a:lnTo>
                    <a:pt x="389" y="5523"/>
                  </a:lnTo>
                  <a:lnTo>
                    <a:pt x="285" y="5858"/>
                  </a:lnTo>
                  <a:lnTo>
                    <a:pt x="181" y="6229"/>
                  </a:lnTo>
                  <a:lnTo>
                    <a:pt x="129" y="6564"/>
                  </a:lnTo>
                  <a:lnTo>
                    <a:pt x="77" y="6935"/>
                  </a:lnTo>
                  <a:lnTo>
                    <a:pt x="77" y="7341"/>
                  </a:lnTo>
                  <a:lnTo>
                    <a:pt x="77" y="7782"/>
                  </a:lnTo>
                  <a:lnTo>
                    <a:pt x="129" y="8223"/>
                  </a:lnTo>
                  <a:lnTo>
                    <a:pt x="233" y="8664"/>
                  </a:lnTo>
                  <a:lnTo>
                    <a:pt x="389" y="9035"/>
                  </a:lnTo>
                  <a:lnTo>
                    <a:pt x="545" y="9441"/>
                  </a:lnTo>
                  <a:lnTo>
                    <a:pt x="726" y="9794"/>
                  </a:lnTo>
                  <a:lnTo>
                    <a:pt x="934" y="10164"/>
                  </a:lnTo>
                  <a:lnTo>
                    <a:pt x="1194" y="10464"/>
                  </a:lnTo>
                  <a:lnTo>
                    <a:pt x="1739" y="11099"/>
                  </a:lnTo>
                  <a:lnTo>
                    <a:pt x="2336" y="11647"/>
                  </a:lnTo>
                  <a:lnTo>
                    <a:pt x="2933" y="12194"/>
                  </a:lnTo>
                  <a:lnTo>
                    <a:pt x="3634" y="12670"/>
                  </a:lnTo>
                  <a:lnTo>
                    <a:pt x="4932" y="13552"/>
                  </a:lnTo>
                  <a:lnTo>
                    <a:pt x="6075" y="14329"/>
                  </a:lnTo>
                  <a:lnTo>
                    <a:pt x="6516" y="14735"/>
                  </a:lnTo>
                  <a:lnTo>
                    <a:pt x="6879" y="15141"/>
                  </a:lnTo>
                  <a:lnTo>
                    <a:pt x="6983" y="15352"/>
                  </a:lnTo>
                  <a:lnTo>
                    <a:pt x="7061" y="15547"/>
                  </a:lnTo>
                  <a:lnTo>
                    <a:pt x="7165" y="15758"/>
                  </a:lnTo>
                  <a:lnTo>
                    <a:pt x="7165" y="15952"/>
                  </a:lnTo>
                  <a:lnTo>
                    <a:pt x="7165" y="16464"/>
                  </a:lnTo>
                  <a:lnTo>
                    <a:pt x="7165" y="16976"/>
                  </a:lnTo>
                  <a:lnTo>
                    <a:pt x="7165" y="17505"/>
                  </a:lnTo>
                  <a:lnTo>
                    <a:pt x="7165" y="18052"/>
                  </a:lnTo>
                  <a:lnTo>
                    <a:pt x="7165" y="18529"/>
                  </a:lnTo>
                  <a:lnTo>
                    <a:pt x="7165" y="18900"/>
                  </a:lnTo>
                  <a:lnTo>
                    <a:pt x="7165" y="19147"/>
                  </a:lnTo>
                  <a:lnTo>
                    <a:pt x="7165" y="19235"/>
                  </a:lnTo>
                  <a:lnTo>
                    <a:pt x="7165" y="19482"/>
                  </a:lnTo>
                  <a:lnTo>
                    <a:pt x="7217" y="19747"/>
                  </a:lnTo>
                  <a:lnTo>
                    <a:pt x="7321" y="19994"/>
                  </a:lnTo>
                  <a:lnTo>
                    <a:pt x="7476" y="20223"/>
                  </a:lnTo>
                  <a:lnTo>
                    <a:pt x="7632" y="20435"/>
                  </a:lnTo>
                  <a:lnTo>
                    <a:pt x="7814" y="20629"/>
                  </a:lnTo>
                  <a:lnTo>
                    <a:pt x="8022" y="20841"/>
                  </a:lnTo>
                  <a:lnTo>
                    <a:pt x="8281" y="21000"/>
                  </a:lnTo>
                  <a:lnTo>
                    <a:pt x="8515" y="21176"/>
                  </a:lnTo>
                  <a:lnTo>
                    <a:pt x="8775" y="21317"/>
                  </a:lnTo>
                  <a:lnTo>
                    <a:pt x="9060" y="21441"/>
                  </a:lnTo>
                  <a:lnTo>
                    <a:pt x="9424" y="21547"/>
                  </a:lnTo>
                  <a:lnTo>
                    <a:pt x="9761" y="21617"/>
                  </a:lnTo>
                  <a:lnTo>
                    <a:pt x="10125" y="21688"/>
                  </a:lnTo>
                  <a:lnTo>
                    <a:pt x="10462" y="21723"/>
                  </a:lnTo>
                  <a:lnTo>
                    <a:pt x="10825" y="21723"/>
                  </a:lnTo>
                  <a:close/>
                </a:path>
                <a:path w="21600" h="21600" extrusionOk="0">
                  <a:moveTo>
                    <a:pt x="9242" y="14417"/>
                  </a:moveTo>
                  <a:lnTo>
                    <a:pt x="8541" y="12035"/>
                  </a:lnTo>
                  <a:lnTo>
                    <a:pt x="7295" y="10129"/>
                  </a:lnTo>
                  <a:lnTo>
                    <a:pt x="6905" y="9652"/>
                  </a:lnTo>
                  <a:lnTo>
                    <a:pt x="8541" y="10182"/>
                  </a:lnTo>
                  <a:lnTo>
                    <a:pt x="9787" y="9547"/>
                  </a:lnTo>
                  <a:lnTo>
                    <a:pt x="11189" y="10129"/>
                  </a:lnTo>
                  <a:lnTo>
                    <a:pt x="12279" y="9547"/>
                  </a:lnTo>
                  <a:lnTo>
                    <a:pt x="13370" y="10076"/>
                  </a:lnTo>
                  <a:lnTo>
                    <a:pt x="14850" y="9652"/>
                  </a:lnTo>
                  <a:lnTo>
                    <a:pt x="12902" y="12247"/>
                  </a:lnTo>
                  <a:lnTo>
                    <a:pt x="12357" y="14417"/>
                  </a:lnTo>
                  <a:moveTo>
                    <a:pt x="7191" y="15952"/>
                  </a:moveTo>
                  <a:lnTo>
                    <a:pt x="14512" y="15952"/>
                  </a:lnTo>
                  <a:lnTo>
                    <a:pt x="14512" y="17064"/>
                  </a:lnTo>
                  <a:lnTo>
                    <a:pt x="7191" y="17047"/>
                  </a:lnTo>
                  <a:lnTo>
                    <a:pt x="7191" y="18123"/>
                  </a:lnTo>
                  <a:lnTo>
                    <a:pt x="14512" y="18158"/>
                  </a:lnTo>
                  <a:lnTo>
                    <a:pt x="14538" y="19182"/>
                  </a:lnTo>
                  <a:lnTo>
                    <a:pt x="7217" y="19182"/>
                  </a:lnTo>
                </a:path>
              </a:pathLst>
            </a:custGeom>
            <a:solidFill>
              <a:srgbClr val="FFFFCC"/>
            </a:solidFill>
            <a:ln w="5715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8" name="Line 42"/>
            <p:cNvSpPr>
              <a:spLocks noChangeShapeType="1"/>
            </p:cNvSpPr>
            <p:nvPr/>
          </p:nvSpPr>
          <p:spPr bwMode="auto">
            <a:xfrm>
              <a:off x="3786" y="1661"/>
              <a:ext cx="4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9" name="Line 43"/>
            <p:cNvSpPr>
              <a:spLocks noChangeShapeType="1"/>
            </p:cNvSpPr>
            <p:nvPr/>
          </p:nvSpPr>
          <p:spPr bwMode="auto">
            <a:xfrm>
              <a:off x="3785" y="1162"/>
              <a:ext cx="4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74" name="Text Box 45"/>
          <p:cNvSpPr txBox="1">
            <a:spLocks noChangeArrowheads="1"/>
          </p:cNvSpPr>
          <p:nvPr/>
        </p:nvSpPr>
        <p:spPr bwMode="auto">
          <a:xfrm>
            <a:off x="3924300" y="1341438"/>
            <a:ext cx="1241425" cy="3140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20000" b="1">
                <a:solidFill>
                  <a:srgbClr val="FF0000"/>
                </a:solidFill>
                <a:latin typeface="Garamond" pitchFamily="18" charset="0"/>
              </a:rPr>
              <a:t>?</a:t>
            </a:r>
            <a:endParaRPr lang="en-US" sz="20000" b="1">
              <a:solidFill>
                <a:srgbClr val="FF0000"/>
              </a:solidFill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32DEEC-C459-4FF9-99B5-C7806A228DDD}" type="slidenum">
              <a:rPr lang="en-US" smtClean="0"/>
            </a:fld>
            <a:endParaRPr lang="en-US" smtClean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None/>
            </a:pPr>
            <a:endParaRPr lang="en-US" sz="2000" dirty="0" smtClean="0"/>
          </a:p>
          <a:p>
            <a:pPr marL="609600" indent="-609600">
              <a:lnSpc>
                <a:spcPct val="90000"/>
              </a:lnSpc>
              <a:buNone/>
            </a:pPr>
            <a:endParaRPr lang="en-US" sz="2000" dirty="0" smtClean="0"/>
          </a:p>
          <a:p>
            <a:pPr marL="609600" indent="-609600">
              <a:lnSpc>
                <a:spcPct val="90000"/>
              </a:lnSpc>
              <a:buNone/>
            </a:pPr>
            <a:endParaRPr lang="en-US" sz="2000" dirty="0" smtClean="0"/>
          </a:p>
          <a:p>
            <a:pPr marL="609600" indent="-609600">
              <a:lnSpc>
                <a:spcPct val="90000"/>
              </a:lnSpc>
              <a:buNone/>
            </a:pPr>
            <a:endParaRPr lang="en-US" sz="2000" dirty="0" smtClean="0"/>
          </a:p>
          <a:p>
            <a:pPr marL="609600" indent="-609600" algn="ctr">
              <a:lnSpc>
                <a:spcPct val="90000"/>
              </a:lnSpc>
              <a:buNone/>
            </a:pPr>
            <a:r>
              <a:rPr lang="en-US" sz="4800" dirty="0" smtClean="0"/>
              <a:t>Equivalence of DFA &amp; NFA</a:t>
            </a:r>
            <a:endParaRPr lang="en-US" sz="4800" dirty="0" smtClean="0"/>
          </a:p>
        </p:txBody>
      </p:sp>
      <p:sp>
        <p:nvSpPr>
          <p:cNvPr id="25607" name="Rectangle 6"/>
          <p:cNvSpPr>
            <a:spLocks noChangeArrowheads="1"/>
          </p:cNvSpPr>
          <p:nvPr/>
        </p:nvSpPr>
        <p:spPr bwMode="auto">
          <a:xfrm>
            <a:off x="8382000" y="6324600"/>
            <a:ext cx="1524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8312CB-B300-422C-8959-FA580874AE5A}" type="slidenum">
              <a:rPr lang="en-US" smtClean="0"/>
            </a:fld>
            <a:endParaRPr lang="en-US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NFA to DFA construction: Example</a:t>
            </a:r>
            <a:endParaRPr lang="en-US" smtClean="0"/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 i="1" smtClean="0"/>
              <a:t>L = {w | w ends in 01}</a:t>
            </a:r>
            <a:endParaRPr lang="en-US" sz="2000" i="1" smtClean="0"/>
          </a:p>
        </p:txBody>
      </p:sp>
      <p:sp>
        <p:nvSpPr>
          <p:cNvPr id="28677" name="Oval 4"/>
          <p:cNvSpPr>
            <a:spLocks noChangeArrowheads="1"/>
          </p:cNvSpPr>
          <p:nvPr/>
        </p:nvSpPr>
        <p:spPr bwMode="auto">
          <a:xfrm>
            <a:off x="8382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sz="1400"/>
              <a:t>q</a:t>
            </a:r>
            <a:r>
              <a:rPr lang="en-US" sz="1400" baseline="-25000"/>
              <a:t>0</a:t>
            </a:r>
            <a:endParaRPr lang="en-US" sz="1400"/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auto">
          <a:xfrm>
            <a:off x="609600" y="3429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9" name="Oval 7"/>
          <p:cNvSpPr>
            <a:spLocks noChangeArrowheads="1"/>
          </p:cNvSpPr>
          <p:nvPr/>
        </p:nvSpPr>
        <p:spPr bwMode="auto">
          <a:xfrm>
            <a:off x="15240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sz="1400"/>
              <a:t>q</a:t>
            </a:r>
            <a:r>
              <a:rPr lang="en-US" sz="1400" baseline="-25000"/>
              <a:t>1</a:t>
            </a:r>
            <a:endParaRPr lang="en-US" sz="1400"/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>
            <a:off x="1143000" y="3429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1203325" y="3138488"/>
            <a:ext cx="282575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1400"/>
              <a:t>0</a:t>
            </a:r>
            <a:endParaRPr lang="en-US" sz="1400"/>
          </a:p>
        </p:txBody>
      </p:sp>
      <p:sp>
        <p:nvSpPr>
          <p:cNvPr id="28682" name="Freeform 10"/>
          <p:cNvSpPr/>
          <p:nvPr/>
        </p:nvSpPr>
        <p:spPr bwMode="auto">
          <a:xfrm>
            <a:off x="749300" y="2959100"/>
            <a:ext cx="406400" cy="317500"/>
          </a:xfrm>
          <a:custGeom>
            <a:avLst/>
            <a:gdLst>
              <a:gd name="T0" fmla="*/ 2147483647 w 256"/>
              <a:gd name="T1" fmla="*/ 2147483647 h 200"/>
              <a:gd name="T2" fmla="*/ 2147483647 w 256"/>
              <a:gd name="T3" fmla="*/ 2147483647 h 200"/>
              <a:gd name="T4" fmla="*/ 2147483647 w 256"/>
              <a:gd name="T5" fmla="*/ 2147483647 h 200"/>
              <a:gd name="T6" fmla="*/ 2147483647 w 256"/>
              <a:gd name="T7" fmla="*/ 2147483647 h 200"/>
              <a:gd name="T8" fmla="*/ 2147483647 w 256"/>
              <a:gd name="T9" fmla="*/ 2147483647 h 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6"/>
              <a:gd name="T16" fmla="*/ 0 h 200"/>
              <a:gd name="T17" fmla="*/ 256 w 256"/>
              <a:gd name="T18" fmla="*/ 200 h 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6" h="200">
                <a:moveTo>
                  <a:pt x="104" y="200"/>
                </a:moveTo>
                <a:cubicBezTo>
                  <a:pt x="52" y="168"/>
                  <a:pt x="0" y="136"/>
                  <a:pt x="8" y="104"/>
                </a:cubicBezTo>
                <a:cubicBezTo>
                  <a:pt x="16" y="72"/>
                  <a:pt x="112" y="0"/>
                  <a:pt x="152" y="8"/>
                </a:cubicBezTo>
                <a:cubicBezTo>
                  <a:pt x="192" y="16"/>
                  <a:pt x="240" y="120"/>
                  <a:pt x="248" y="152"/>
                </a:cubicBezTo>
                <a:cubicBezTo>
                  <a:pt x="256" y="184"/>
                  <a:pt x="228" y="192"/>
                  <a:pt x="200" y="2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635000" y="2743200"/>
            <a:ext cx="431800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1400"/>
              <a:t>0,1</a:t>
            </a:r>
            <a:endParaRPr lang="en-US" sz="1400"/>
          </a:p>
        </p:txBody>
      </p:sp>
      <p:sp>
        <p:nvSpPr>
          <p:cNvPr id="28684" name="Oval 12"/>
          <p:cNvSpPr>
            <a:spLocks noChangeArrowheads="1"/>
          </p:cNvSpPr>
          <p:nvPr/>
        </p:nvSpPr>
        <p:spPr bwMode="auto">
          <a:xfrm>
            <a:off x="2286000" y="3262313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sz="1400"/>
              <a:t>q</a:t>
            </a:r>
            <a:r>
              <a:rPr lang="en-US" sz="1400" baseline="-25000"/>
              <a:t>2</a:t>
            </a:r>
            <a:endParaRPr lang="en-US" sz="1400"/>
          </a:p>
        </p:txBody>
      </p:sp>
      <p:sp>
        <p:nvSpPr>
          <p:cNvPr id="28685" name="Line 13"/>
          <p:cNvSpPr>
            <a:spLocks noChangeShapeType="1"/>
          </p:cNvSpPr>
          <p:nvPr/>
        </p:nvSpPr>
        <p:spPr bwMode="auto">
          <a:xfrm>
            <a:off x="1828800" y="34147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1889125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1400"/>
              <a:t>1</a:t>
            </a:r>
            <a:endParaRPr lang="en-US" sz="1400"/>
          </a:p>
        </p:txBody>
      </p:sp>
      <p:sp>
        <p:nvSpPr>
          <p:cNvPr id="28687" name="Oval 15"/>
          <p:cNvSpPr>
            <a:spLocks noChangeArrowheads="1"/>
          </p:cNvSpPr>
          <p:nvPr/>
        </p:nvSpPr>
        <p:spPr bwMode="auto">
          <a:xfrm>
            <a:off x="2209800" y="3200400"/>
            <a:ext cx="457200" cy="457200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8" name="Text Box 16"/>
          <p:cNvSpPr txBox="1">
            <a:spLocks noChangeArrowheads="1"/>
          </p:cNvSpPr>
          <p:nvPr/>
        </p:nvSpPr>
        <p:spPr bwMode="auto">
          <a:xfrm>
            <a:off x="533400" y="2409825"/>
            <a:ext cx="790575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2000" b="1" u="sng">
                <a:solidFill>
                  <a:srgbClr val="006600"/>
                </a:solidFill>
              </a:rPr>
              <a:t>NFA:</a:t>
            </a:r>
            <a:endParaRPr lang="en-US" sz="2000" b="1">
              <a:solidFill>
                <a:srgbClr val="006600"/>
              </a:solidFill>
            </a:endParaRPr>
          </a:p>
        </p:txBody>
      </p:sp>
      <p:graphicFrame>
        <p:nvGraphicFramePr>
          <p:cNvPr id="129114" name="Group 90"/>
          <p:cNvGraphicFramePr>
            <a:graphicFrameLocks noGrp="1"/>
          </p:cNvGraphicFramePr>
          <p:nvPr/>
        </p:nvGraphicFramePr>
        <p:xfrm>
          <a:off x="609600" y="3962400"/>
          <a:ext cx="2209800" cy="1219200"/>
        </p:xfrm>
        <a:graphic>
          <a:graphicData uri="http://schemas.openxmlformats.org/drawingml/2006/table">
            <a:tbl>
              <a:tblPr/>
              <a:tblGrid>
                <a:gridCol w="736600"/>
                <a:gridCol w="736600"/>
                <a:gridCol w="7366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l-G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anose="020B0604030504040204" pitchFamily="28" charset="0"/>
                        </a:rPr>
                        <a:t>δ</a:t>
                      </a:r>
                      <a:r>
                        <a:rPr kumimoji="0" lang="el-GR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anose="020B0604030504040204" pitchFamily="28" charset="0"/>
                        </a:rPr>
                        <a:t>N</a:t>
                      </a:r>
                      <a:endParaRPr kumimoji="0" lang="en-US" sz="12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pitchFamily="28" charset="0"/>
                        <a:cs typeface="Tahoma" panose="020B0604030504040204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}</a:t>
                      </a:r>
                      <a:endParaRPr kumimoji="0" lang="en-US" sz="12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}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kumimoji="0" lang="en-US" sz="12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Ø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}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*q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kumimoji="0" lang="en-US" sz="12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Ø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Ø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09" name="Line 91"/>
          <p:cNvSpPr>
            <a:spLocks noChangeShapeType="1"/>
          </p:cNvSpPr>
          <p:nvPr/>
        </p:nvSpPr>
        <p:spPr bwMode="auto">
          <a:xfrm>
            <a:off x="2895600" y="2438400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10" name="Text Box 92"/>
          <p:cNvSpPr txBox="1">
            <a:spLocks noChangeArrowheads="1"/>
          </p:cNvSpPr>
          <p:nvPr/>
        </p:nvSpPr>
        <p:spPr bwMode="auto">
          <a:xfrm>
            <a:off x="3276600" y="2514600"/>
            <a:ext cx="790575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2000" b="1" u="sng">
                <a:solidFill>
                  <a:schemeClr val="hlink"/>
                </a:solidFill>
              </a:rPr>
              <a:t>DFA:</a:t>
            </a:r>
            <a:endParaRPr lang="en-US" sz="2000" b="1">
              <a:solidFill>
                <a:schemeClr val="hlink"/>
              </a:solidFill>
            </a:endParaRPr>
          </a:p>
        </p:txBody>
      </p:sp>
      <p:graphicFrame>
        <p:nvGraphicFramePr>
          <p:cNvPr id="129186" name="Group 162"/>
          <p:cNvGraphicFramePr>
            <a:graphicFrameLocks noGrp="1"/>
          </p:cNvGraphicFramePr>
          <p:nvPr/>
        </p:nvGraphicFramePr>
        <p:xfrm>
          <a:off x="3124200" y="3776663"/>
          <a:ext cx="2667000" cy="2554288"/>
        </p:xfrm>
        <a:graphic>
          <a:graphicData uri="http://schemas.openxmlformats.org/drawingml/2006/table">
            <a:tbl>
              <a:tblPr/>
              <a:tblGrid>
                <a:gridCol w="889000"/>
                <a:gridCol w="889000"/>
                <a:gridCol w="889000"/>
              </a:tblGrid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Grande" pitchFamily="28" charset="0"/>
                          <a:cs typeface="Tahoma" panose="020B0604030504040204" pitchFamily="28" charset="0"/>
                        </a:rPr>
                        <a:t>δ</a:t>
                      </a:r>
                      <a:r>
                        <a:rPr kumimoji="0" lang="el-GR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Grande" pitchFamily="28" charset="0"/>
                          <a:cs typeface="Tahoma" panose="020B0604030504040204" pitchFamily="28" charset="0"/>
                        </a:rPr>
                        <a:t>D</a:t>
                      </a:r>
                      <a:endParaRPr kumimoji="0" lang="en-US" sz="1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Lucida Grande" pitchFamily="28" charset="0"/>
                        <a:cs typeface="Tahoma" panose="020B0604030504040204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Ø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Ø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Ø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}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}</a:t>
                      </a:r>
                      <a:endParaRPr kumimoji="0" lang="en-US" sz="12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}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}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Ø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}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*{q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}</a:t>
                      </a:r>
                      <a:endParaRPr kumimoji="0" lang="en-US" sz="12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Ø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Ø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}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}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}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*{q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}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}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}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*{q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}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Ø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}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*{q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}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}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}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51" name="Line 157"/>
          <p:cNvSpPr>
            <a:spLocks noChangeShapeType="1"/>
          </p:cNvSpPr>
          <p:nvPr/>
        </p:nvSpPr>
        <p:spPr bwMode="auto">
          <a:xfrm>
            <a:off x="457200" y="4495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184" name="Line 160"/>
          <p:cNvSpPr>
            <a:spLocks noChangeShapeType="1"/>
          </p:cNvSpPr>
          <p:nvPr/>
        </p:nvSpPr>
        <p:spPr bwMode="auto">
          <a:xfrm>
            <a:off x="2971800" y="4495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187" name="Text Box 163"/>
          <p:cNvSpPr txBox="1">
            <a:spLocks noChangeArrowheads="1"/>
          </p:cNvSpPr>
          <p:nvPr/>
        </p:nvSpPr>
        <p:spPr bwMode="auto">
          <a:xfrm>
            <a:off x="5943600" y="5791200"/>
            <a:ext cx="2320925" cy="3048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1400"/>
              <a:t>Determine transitions</a:t>
            </a:r>
            <a:endParaRPr lang="en-US"/>
          </a:p>
        </p:txBody>
      </p:sp>
      <p:sp>
        <p:nvSpPr>
          <p:cNvPr id="129188" name="AutoShape 164"/>
          <p:cNvSpPr>
            <a:spLocks noChangeArrowheads="1"/>
          </p:cNvSpPr>
          <p:nvPr/>
        </p:nvSpPr>
        <p:spPr bwMode="auto">
          <a:xfrm>
            <a:off x="5867400" y="4648200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29244" name="Group 220"/>
          <p:cNvGraphicFramePr>
            <a:graphicFrameLocks noGrp="1"/>
          </p:cNvGraphicFramePr>
          <p:nvPr/>
        </p:nvGraphicFramePr>
        <p:xfrm>
          <a:off x="6324600" y="3810000"/>
          <a:ext cx="2667000" cy="1140778"/>
        </p:xfrm>
        <a:graphic>
          <a:graphicData uri="http://schemas.openxmlformats.org/drawingml/2006/table">
            <a:tbl>
              <a:tblPr/>
              <a:tblGrid>
                <a:gridCol w="889000"/>
                <a:gridCol w="889000"/>
                <a:gridCol w="889000"/>
              </a:tblGrid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l-G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Grande" pitchFamily="28" charset="0"/>
                          <a:cs typeface="Tahoma" panose="020B0604030504040204" pitchFamily="28" charset="0"/>
                        </a:rPr>
                        <a:t>δ</a:t>
                      </a:r>
                      <a:r>
                        <a:rPr kumimoji="0" lang="el-GR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Grande" pitchFamily="28" charset="0"/>
                          <a:cs typeface="Tahoma" panose="020B0604030504040204" pitchFamily="28" charset="0"/>
                        </a:rPr>
                        <a:t>D</a:t>
                      </a:r>
                      <a:endParaRPr kumimoji="0" lang="en-US" sz="12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Lucida Grande" pitchFamily="28" charset="0"/>
                        <a:cs typeface="Tahoma" panose="020B0604030504040204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}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}</a:t>
                      </a:r>
                      <a:endParaRPr kumimoji="0" lang="en-US" sz="12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}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}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}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}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*{q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}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}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}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9235" name="Line 211"/>
          <p:cNvSpPr>
            <a:spLocks noChangeShapeType="1"/>
          </p:cNvSpPr>
          <p:nvPr/>
        </p:nvSpPr>
        <p:spPr bwMode="auto">
          <a:xfrm>
            <a:off x="6172200" y="4267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17"/>
          <p:cNvGrpSpPr/>
          <p:nvPr/>
        </p:nvGrpSpPr>
        <p:grpSpPr bwMode="auto">
          <a:xfrm>
            <a:off x="2971800" y="4191000"/>
            <a:ext cx="2743200" cy="1981200"/>
            <a:chOff x="1872" y="2640"/>
            <a:chExt cx="1728" cy="1248"/>
          </a:xfrm>
        </p:grpSpPr>
        <p:sp>
          <p:nvSpPr>
            <p:cNvPr id="28799" name="Line 165"/>
            <p:cNvSpPr>
              <a:spLocks noChangeShapeType="1"/>
            </p:cNvSpPr>
            <p:nvPr/>
          </p:nvSpPr>
          <p:spPr bwMode="auto">
            <a:xfrm>
              <a:off x="1872" y="2976"/>
              <a:ext cx="1728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00" name="Line 213"/>
            <p:cNvSpPr>
              <a:spLocks noChangeShapeType="1"/>
            </p:cNvSpPr>
            <p:nvPr/>
          </p:nvSpPr>
          <p:spPr bwMode="auto">
            <a:xfrm>
              <a:off x="1872" y="3168"/>
              <a:ext cx="1728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01" name="Line 214"/>
            <p:cNvSpPr>
              <a:spLocks noChangeShapeType="1"/>
            </p:cNvSpPr>
            <p:nvPr/>
          </p:nvSpPr>
          <p:spPr bwMode="auto">
            <a:xfrm>
              <a:off x="1872" y="3696"/>
              <a:ext cx="1728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02" name="Line 215"/>
            <p:cNvSpPr>
              <a:spLocks noChangeShapeType="1"/>
            </p:cNvSpPr>
            <p:nvPr/>
          </p:nvSpPr>
          <p:spPr bwMode="auto">
            <a:xfrm>
              <a:off x="1872" y="3888"/>
              <a:ext cx="1728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03" name="Line 216"/>
            <p:cNvSpPr>
              <a:spLocks noChangeShapeType="1"/>
            </p:cNvSpPr>
            <p:nvPr/>
          </p:nvSpPr>
          <p:spPr bwMode="auto">
            <a:xfrm>
              <a:off x="1872" y="2640"/>
              <a:ext cx="1728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39"/>
          <p:cNvGrpSpPr/>
          <p:nvPr/>
        </p:nvGrpSpPr>
        <p:grpSpPr bwMode="auto">
          <a:xfrm>
            <a:off x="4572000" y="2133600"/>
            <a:ext cx="2743200" cy="1371600"/>
            <a:chOff x="2880" y="1344"/>
            <a:chExt cx="1728" cy="864"/>
          </a:xfrm>
        </p:grpSpPr>
        <p:sp>
          <p:nvSpPr>
            <p:cNvPr id="28782" name="Oval 221"/>
            <p:cNvSpPr>
              <a:spLocks noChangeArrowheads="1"/>
            </p:cNvSpPr>
            <p:nvPr/>
          </p:nvSpPr>
          <p:spPr bwMode="auto">
            <a:xfrm>
              <a:off x="3024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{q</a:t>
              </a:r>
              <a:r>
                <a:rPr lang="en-US" sz="1400" baseline="-25000"/>
                <a:t>0</a:t>
              </a:r>
              <a:r>
                <a:rPr lang="en-US" sz="1400"/>
                <a:t>}</a:t>
              </a:r>
              <a:endParaRPr lang="en-US" sz="1400"/>
            </a:p>
          </p:txBody>
        </p:sp>
        <p:sp>
          <p:nvSpPr>
            <p:cNvPr id="28783" name="Line 222"/>
            <p:cNvSpPr>
              <a:spLocks noChangeShapeType="1"/>
            </p:cNvSpPr>
            <p:nvPr/>
          </p:nvSpPr>
          <p:spPr bwMode="auto">
            <a:xfrm>
              <a:off x="2880" y="177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84" name="Line 223"/>
            <p:cNvSpPr>
              <a:spLocks noChangeShapeType="1"/>
            </p:cNvSpPr>
            <p:nvPr/>
          </p:nvSpPr>
          <p:spPr bwMode="auto">
            <a:xfrm>
              <a:off x="3360" y="182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85" name="Freeform 224"/>
            <p:cNvSpPr/>
            <p:nvPr/>
          </p:nvSpPr>
          <p:spPr bwMode="auto">
            <a:xfrm>
              <a:off x="3000" y="1480"/>
              <a:ext cx="256" cy="200"/>
            </a:xfrm>
            <a:custGeom>
              <a:avLst/>
              <a:gdLst>
                <a:gd name="T0" fmla="*/ 104 w 256"/>
                <a:gd name="T1" fmla="*/ 200 h 200"/>
                <a:gd name="T2" fmla="*/ 8 w 256"/>
                <a:gd name="T3" fmla="*/ 104 h 200"/>
                <a:gd name="T4" fmla="*/ 152 w 256"/>
                <a:gd name="T5" fmla="*/ 8 h 200"/>
                <a:gd name="T6" fmla="*/ 248 w 256"/>
                <a:gd name="T7" fmla="*/ 152 h 200"/>
                <a:gd name="T8" fmla="*/ 200 w 256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6"/>
                <a:gd name="T16" fmla="*/ 0 h 200"/>
                <a:gd name="T17" fmla="*/ 256 w 256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6" h="200">
                  <a:moveTo>
                    <a:pt x="104" y="200"/>
                  </a:moveTo>
                  <a:cubicBezTo>
                    <a:pt x="52" y="168"/>
                    <a:pt x="0" y="136"/>
                    <a:pt x="8" y="104"/>
                  </a:cubicBezTo>
                  <a:cubicBezTo>
                    <a:pt x="16" y="72"/>
                    <a:pt x="112" y="0"/>
                    <a:pt x="152" y="8"/>
                  </a:cubicBezTo>
                  <a:cubicBezTo>
                    <a:pt x="192" y="16"/>
                    <a:pt x="240" y="120"/>
                    <a:pt x="248" y="152"/>
                  </a:cubicBezTo>
                  <a:cubicBezTo>
                    <a:pt x="256" y="184"/>
                    <a:pt x="228" y="192"/>
                    <a:pt x="200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86" name="Text Box 225"/>
            <p:cNvSpPr txBox="1">
              <a:spLocks noChangeArrowheads="1"/>
            </p:cNvSpPr>
            <p:nvPr/>
          </p:nvSpPr>
          <p:spPr bwMode="auto">
            <a:xfrm>
              <a:off x="2928" y="134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1</a:t>
              </a:r>
              <a:endParaRPr lang="en-US" sz="1400"/>
            </a:p>
          </p:txBody>
        </p:sp>
        <p:sp>
          <p:nvSpPr>
            <p:cNvPr id="28787" name="Text Box 226"/>
            <p:cNvSpPr txBox="1">
              <a:spLocks noChangeArrowheads="1"/>
            </p:cNvSpPr>
            <p:nvPr/>
          </p:nvSpPr>
          <p:spPr bwMode="auto">
            <a:xfrm>
              <a:off x="3360" y="1632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0</a:t>
              </a:r>
              <a:endParaRPr lang="en-US" sz="1400"/>
            </a:p>
          </p:txBody>
        </p:sp>
        <p:sp>
          <p:nvSpPr>
            <p:cNvPr id="28788" name="Oval 227"/>
            <p:cNvSpPr>
              <a:spLocks noChangeArrowheads="1"/>
            </p:cNvSpPr>
            <p:nvPr/>
          </p:nvSpPr>
          <p:spPr bwMode="auto">
            <a:xfrm>
              <a:off x="3600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{q</a:t>
              </a:r>
              <a:r>
                <a:rPr lang="en-US" sz="1400" baseline="-25000"/>
                <a:t>0</a:t>
              </a:r>
              <a:r>
                <a:rPr lang="en-US" sz="1400"/>
                <a:t>,q</a:t>
              </a:r>
              <a:r>
                <a:rPr lang="en-US" sz="1400" baseline="-25000"/>
                <a:t>1</a:t>
              </a:r>
              <a:r>
                <a:rPr lang="en-US" sz="1400"/>
                <a:t>}</a:t>
              </a:r>
              <a:endParaRPr lang="en-US" sz="1400"/>
            </a:p>
          </p:txBody>
        </p:sp>
        <p:sp>
          <p:nvSpPr>
            <p:cNvPr id="28789" name="Line 229"/>
            <p:cNvSpPr>
              <a:spLocks noChangeShapeType="1"/>
            </p:cNvSpPr>
            <p:nvPr/>
          </p:nvSpPr>
          <p:spPr bwMode="auto">
            <a:xfrm>
              <a:off x="3936" y="182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90" name="Text Box 230"/>
            <p:cNvSpPr txBox="1">
              <a:spLocks noChangeArrowheads="1"/>
            </p:cNvSpPr>
            <p:nvPr/>
          </p:nvSpPr>
          <p:spPr bwMode="auto">
            <a:xfrm>
              <a:off x="3936" y="1632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1</a:t>
              </a:r>
              <a:endParaRPr lang="en-US" sz="1400"/>
            </a:p>
          </p:txBody>
        </p:sp>
        <p:sp>
          <p:nvSpPr>
            <p:cNvPr id="28791" name="Oval 231"/>
            <p:cNvSpPr>
              <a:spLocks noChangeArrowheads="1"/>
            </p:cNvSpPr>
            <p:nvPr/>
          </p:nvSpPr>
          <p:spPr bwMode="auto">
            <a:xfrm>
              <a:off x="4224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{q</a:t>
              </a:r>
              <a:r>
                <a:rPr lang="en-US" sz="1400" baseline="-25000"/>
                <a:t>0</a:t>
              </a:r>
              <a:r>
                <a:rPr lang="en-US" sz="1400"/>
                <a:t>,q</a:t>
              </a:r>
              <a:r>
                <a:rPr lang="en-US" sz="1400" baseline="-25000"/>
                <a:t>2</a:t>
              </a:r>
              <a:r>
                <a:rPr lang="en-US" sz="1400"/>
                <a:t>}</a:t>
              </a:r>
              <a:endParaRPr lang="en-US" sz="1400"/>
            </a:p>
          </p:txBody>
        </p:sp>
        <p:sp>
          <p:nvSpPr>
            <p:cNvPr id="28792" name="Oval 232"/>
            <p:cNvSpPr>
              <a:spLocks noChangeArrowheads="1"/>
            </p:cNvSpPr>
            <p:nvPr/>
          </p:nvSpPr>
          <p:spPr bwMode="auto">
            <a:xfrm>
              <a:off x="4176" y="1632"/>
              <a:ext cx="432" cy="432"/>
            </a:xfrm>
            <a:prstGeom prst="ellipse">
              <a:avLst/>
            </a:prstGeom>
            <a:solidFill>
              <a:schemeClr val="accent1">
                <a:alpha val="10196"/>
              </a:schemeClr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93" name="Freeform 233"/>
            <p:cNvSpPr/>
            <p:nvPr/>
          </p:nvSpPr>
          <p:spPr bwMode="auto">
            <a:xfrm>
              <a:off x="3624" y="1480"/>
              <a:ext cx="256" cy="200"/>
            </a:xfrm>
            <a:custGeom>
              <a:avLst/>
              <a:gdLst>
                <a:gd name="T0" fmla="*/ 104 w 256"/>
                <a:gd name="T1" fmla="*/ 200 h 200"/>
                <a:gd name="T2" fmla="*/ 8 w 256"/>
                <a:gd name="T3" fmla="*/ 104 h 200"/>
                <a:gd name="T4" fmla="*/ 152 w 256"/>
                <a:gd name="T5" fmla="*/ 8 h 200"/>
                <a:gd name="T6" fmla="*/ 248 w 256"/>
                <a:gd name="T7" fmla="*/ 152 h 200"/>
                <a:gd name="T8" fmla="*/ 200 w 256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6"/>
                <a:gd name="T16" fmla="*/ 0 h 200"/>
                <a:gd name="T17" fmla="*/ 256 w 256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6" h="200">
                  <a:moveTo>
                    <a:pt x="104" y="200"/>
                  </a:moveTo>
                  <a:cubicBezTo>
                    <a:pt x="52" y="168"/>
                    <a:pt x="0" y="136"/>
                    <a:pt x="8" y="104"/>
                  </a:cubicBezTo>
                  <a:cubicBezTo>
                    <a:pt x="16" y="72"/>
                    <a:pt x="112" y="0"/>
                    <a:pt x="152" y="8"/>
                  </a:cubicBezTo>
                  <a:cubicBezTo>
                    <a:pt x="192" y="16"/>
                    <a:pt x="240" y="120"/>
                    <a:pt x="248" y="152"/>
                  </a:cubicBezTo>
                  <a:cubicBezTo>
                    <a:pt x="256" y="184"/>
                    <a:pt x="228" y="192"/>
                    <a:pt x="200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94" name="Text Box 234"/>
            <p:cNvSpPr txBox="1">
              <a:spLocks noChangeArrowheads="1"/>
            </p:cNvSpPr>
            <p:nvPr/>
          </p:nvSpPr>
          <p:spPr bwMode="auto">
            <a:xfrm>
              <a:off x="3552" y="134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0</a:t>
              </a:r>
              <a:endParaRPr lang="en-US" sz="1400"/>
            </a:p>
          </p:txBody>
        </p:sp>
        <p:sp>
          <p:nvSpPr>
            <p:cNvPr id="28795" name="Freeform 235"/>
            <p:cNvSpPr/>
            <p:nvPr/>
          </p:nvSpPr>
          <p:spPr bwMode="auto">
            <a:xfrm>
              <a:off x="3936" y="1920"/>
              <a:ext cx="240" cy="96"/>
            </a:xfrm>
            <a:custGeom>
              <a:avLst/>
              <a:gdLst>
                <a:gd name="T0" fmla="*/ 240 w 240"/>
                <a:gd name="T1" fmla="*/ 0 h 96"/>
                <a:gd name="T2" fmla="*/ 96 w 240"/>
                <a:gd name="T3" fmla="*/ 96 h 96"/>
                <a:gd name="T4" fmla="*/ 0 w 240"/>
                <a:gd name="T5" fmla="*/ 0 h 96"/>
                <a:gd name="T6" fmla="*/ 0 60000 65536"/>
                <a:gd name="T7" fmla="*/ 0 60000 65536"/>
                <a:gd name="T8" fmla="*/ 0 60000 65536"/>
                <a:gd name="T9" fmla="*/ 0 w 240"/>
                <a:gd name="T10" fmla="*/ 0 h 96"/>
                <a:gd name="T11" fmla="*/ 240 w 240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96">
                  <a:moveTo>
                    <a:pt x="240" y="0"/>
                  </a:moveTo>
                  <a:cubicBezTo>
                    <a:pt x="188" y="48"/>
                    <a:pt x="136" y="96"/>
                    <a:pt x="96" y="96"/>
                  </a:cubicBezTo>
                  <a:cubicBezTo>
                    <a:pt x="56" y="96"/>
                    <a:pt x="28" y="48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96" name="Text Box 236"/>
            <p:cNvSpPr txBox="1">
              <a:spLocks noChangeArrowheads="1"/>
            </p:cNvSpPr>
            <p:nvPr/>
          </p:nvSpPr>
          <p:spPr bwMode="auto">
            <a:xfrm>
              <a:off x="3984" y="182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0</a:t>
              </a:r>
              <a:endParaRPr lang="en-US" sz="1400"/>
            </a:p>
          </p:txBody>
        </p:sp>
        <p:sp>
          <p:nvSpPr>
            <p:cNvPr id="28797" name="Freeform 237"/>
            <p:cNvSpPr/>
            <p:nvPr/>
          </p:nvSpPr>
          <p:spPr bwMode="auto">
            <a:xfrm>
              <a:off x="3264" y="2016"/>
              <a:ext cx="1008" cy="144"/>
            </a:xfrm>
            <a:custGeom>
              <a:avLst/>
              <a:gdLst>
                <a:gd name="T0" fmla="*/ 1008 w 1008"/>
                <a:gd name="T1" fmla="*/ 0 h 144"/>
                <a:gd name="T2" fmla="*/ 384 w 1008"/>
                <a:gd name="T3" fmla="*/ 144 h 144"/>
                <a:gd name="T4" fmla="*/ 0 w 1008"/>
                <a:gd name="T5" fmla="*/ 0 h 144"/>
                <a:gd name="T6" fmla="*/ 0 60000 65536"/>
                <a:gd name="T7" fmla="*/ 0 60000 65536"/>
                <a:gd name="T8" fmla="*/ 0 60000 65536"/>
                <a:gd name="T9" fmla="*/ 0 w 1008"/>
                <a:gd name="T10" fmla="*/ 0 h 144"/>
                <a:gd name="T11" fmla="*/ 1008 w 1008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144">
                  <a:moveTo>
                    <a:pt x="1008" y="0"/>
                  </a:moveTo>
                  <a:cubicBezTo>
                    <a:pt x="780" y="72"/>
                    <a:pt x="552" y="144"/>
                    <a:pt x="384" y="144"/>
                  </a:cubicBezTo>
                  <a:cubicBezTo>
                    <a:pt x="216" y="144"/>
                    <a:pt x="108" y="72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98" name="Text Box 238"/>
            <p:cNvSpPr txBox="1">
              <a:spLocks noChangeArrowheads="1"/>
            </p:cNvSpPr>
            <p:nvPr/>
          </p:nvSpPr>
          <p:spPr bwMode="auto">
            <a:xfrm>
              <a:off x="3504" y="2016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1</a:t>
              </a:r>
              <a:endParaRPr lang="en-US" sz="1400"/>
            </a:p>
          </p:txBody>
        </p:sp>
      </p:grpSp>
      <p:sp>
        <p:nvSpPr>
          <p:cNvPr id="129264" name="Text Box 240"/>
          <p:cNvSpPr txBox="1">
            <a:spLocks noChangeArrowheads="1"/>
          </p:cNvSpPr>
          <p:nvPr/>
        </p:nvSpPr>
        <p:spPr bwMode="auto">
          <a:xfrm>
            <a:off x="5105400" y="228600"/>
            <a:ext cx="2936875" cy="7302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1400" u="sng"/>
              <a:t>Idea:</a:t>
            </a:r>
            <a:r>
              <a:rPr lang="en-US" sz="1400"/>
              <a:t> To avoid enumerating all of </a:t>
            </a:r>
            <a:br>
              <a:rPr lang="en-US" sz="1400"/>
            </a:br>
            <a:r>
              <a:rPr lang="en-US" sz="1400"/>
              <a:t>	power set, do </a:t>
            </a:r>
            <a:br>
              <a:rPr lang="en-US" sz="1400"/>
            </a:br>
            <a:r>
              <a:rPr lang="en-US" sz="1400"/>
              <a:t>	“lazy creation of states”</a:t>
            </a:r>
            <a:endParaRPr lang="en-US"/>
          </a:p>
        </p:txBody>
      </p:sp>
      <p:sp>
        <p:nvSpPr>
          <p:cNvPr id="129266" name="Rectangle 242"/>
          <p:cNvSpPr>
            <a:spLocks noChangeArrowheads="1"/>
          </p:cNvSpPr>
          <p:nvPr/>
        </p:nvSpPr>
        <p:spPr bwMode="auto">
          <a:xfrm>
            <a:off x="3962400" y="3657600"/>
            <a:ext cx="1905000" cy="304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267" name="Text Box 243"/>
          <p:cNvSpPr txBox="1">
            <a:spLocks noChangeArrowheads="1"/>
          </p:cNvSpPr>
          <p:nvPr/>
        </p:nvSpPr>
        <p:spPr bwMode="auto">
          <a:xfrm>
            <a:off x="5943600" y="6029325"/>
            <a:ext cx="2692400" cy="5238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1400"/>
              <a:t>2.        Retain only those states </a:t>
            </a:r>
            <a:br>
              <a:rPr lang="en-US" sz="1400"/>
            </a:br>
            <a:r>
              <a:rPr lang="en-US" sz="1400"/>
              <a:t>	reachable from {q</a:t>
            </a:r>
            <a:r>
              <a:rPr lang="en-US" sz="1400" baseline="-25000"/>
              <a:t>0</a:t>
            </a:r>
            <a:r>
              <a:rPr lang="en-US" sz="1400"/>
              <a:t>}</a:t>
            </a:r>
            <a:endParaRPr lang="en-US"/>
          </a:p>
        </p:txBody>
      </p:sp>
      <p:sp>
        <p:nvSpPr>
          <p:cNvPr id="54" name="Text Box 163"/>
          <p:cNvSpPr txBox="1">
            <a:spLocks noChangeArrowheads="1"/>
          </p:cNvSpPr>
          <p:nvPr/>
        </p:nvSpPr>
        <p:spPr bwMode="auto">
          <a:xfrm>
            <a:off x="5943600" y="5486400"/>
            <a:ext cx="3124200" cy="3079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457200" indent="-457200"/>
            <a:r>
              <a:rPr lang="en-US" sz="1400"/>
              <a:t>0.	Enumerate all possible subsets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9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9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129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29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184" grpId="0" animBg="1"/>
      <p:bldP spid="129187" grpId="0" animBg="1"/>
      <p:bldP spid="129188" grpId="0" animBg="1"/>
      <p:bldP spid="129235" grpId="0" animBg="1"/>
      <p:bldP spid="129264" grpId="0" animBg="1"/>
      <p:bldP spid="129266" grpId="0" animBg="1"/>
      <p:bldP spid="129267" grpId="0" animBg="1"/>
      <p:bldP spid="5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 smtClean="0"/>
              <a:t>  Finite automata</a:t>
            </a:r>
            <a:endParaRPr lang="en-US" altLang="zh-CN" dirty="0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458200" cy="457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smtClean="0"/>
              <a:t>6</a:t>
            </a:r>
            <a:r>
              <a:rPr lang="zh-CN" altLang="en-US" sz="2800" smtClean="0"/>
              <a:t>、 </a:t>
            </a:r>
            <a:r>
              <a:rPr lang="en-US" altLang="zh-CN" sz="2800" smtClean="0"/>
              <a:t>Minimizing the number of States of a DFA </a:t>
            </a:r>
            <a:endParaRPr lang="en-US" altLang="zh-CN" sz="2800" smtClean="0"/>
          </a:p>
          <a:p>
            <a:pPr eaLnBrk="1" hangingPunct="1">
              <a:buFontTx/>
              <a:buNone/>
            </a:pPr>
            <a:r>
              <a:rPr lang="en-US" altLang="zh-CN" sz="2800" smtClean="0"/>
              <a:t>  a)Basic idea</a:t>
            </a:r>
            <a:endParaRPr lang="en-US" altLang="zh-CN" sz="2800" smtClean="0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800" smtClean="0">
                <a:sym typeface="Symbol" panose="05050102010706020507" pitchFamily="18" charset="2"/>
              </a:rPr>
              <a:t>    Find all groups of states that can be distinguished by some input string. At beginning of the process, we assume two distinguished groups of states: the group of non-accepting states and the group of accepting states. Then we use the method of partition of equivalent class on input string to partition the existed groups into smaller groups .</a:t>
            </a:r>
            <a:endParaRPr lang="en-US" altLang="zh-CN" sz="2800" smtClean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1198563"/>
          </a:xfrm>
        </p:spPr>
        <p:txBody>
          <a:bodyPr/>
          <a:lstStyle/>
          <a:p>
            <a:pPr eaLnBrk="1" hangingPunct="1"/>
            <a:r>
              <a:rPr lang="en-US" altLang="zh-CN" smtClean="0"/>
              <a:t>e.g. Minimize the following DFA.</a:t>
            </a:r>
            <a:endParaRPr lang="en-US" altLang="zh-CN" smtClean="0"/>
          </a:p>
        </p:txBody>
      </p:sp>
      <p:grpSp>
        <p:nvGrpSpPr>
          <p:cNvPr id="2" name="Group 1027"/>
          <p:cNvGrpSpPr/>
          <p:nvPr/>
        </p:nvGrpSpPr>
        <p:grpSpPr bwMode="auto">
          <a:xfrm rot="5335856" flipV="1">
            <a:off x="4610100" y="5448300"/>
            <a:ext cx="457200" cy="381000"/>
            <a:chOff x="2736" y="3360"/>
            <a:chExt cx="288" cy="240"/>
          </a:xfrm>
        </p:grpSpPr>
        <p:sp>
          <p:nvSpPr>
            <p:cNvPr id="52272" name="Arc 1028"/>
            <p:cNvSpPr/>
            <p:nvPr/>
          </p:nvSpPr>
          <p:spPr bwMode="auto">
            <a:xfrm flipH="1">
              <a:off x="2745" y="3360"/>
              <a:ext cx="279" cy="240"/>
            </a:xfrm>
            <a:custGeom>
              <a:avLst/>
              <a:gdLst>
                <a:gd name="T0" fmla="*/ 274 w 21979"/>
                <a:gd name="T1" fmla="*/ 240 h 43200"/>
                <a:gd name="T2" fmla="*/ 279 w 21979"/>
                <a:gd name="T3" fmla="*/ 0 h 43200"/>
                <a:gd name="T4" fmla="*/ 274 w 21979"/>
                <a:gd name="T5" fmla="*/ 120 h 43200"/>
                <a:gd name="T6" fmla="*/ 0 60000 65536"/>
                <a:gd name="T7" fmla="*/ 0 60000 65536"/>
                <a:gd name="T8" fmla="*/ 0 60000 65536"/>
                <a:gd name="T9" fmla="*/ 0 w 21979"/>
                <a:gd name="T10" fmla="*/ 0 h 43200"/>
                <a:gd name="T11" fmla="*/ 21979 w 21979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979" h="43200" fill="none" extrusionOk="0">
                  <a:moveTo>
                    <a:pt x="21596" y="43199"/>
                  </a:moveTo>
                  <a:cubicBezTo>
                    <a:pt x="9668" y="43197"/>
                    <a:pt x="0" y="33527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1726" y="-1"/>
                    <a:pt x="21852" y="1"/>
                    <a:pt x="21978" y="3"/>
                  </a:cubicBezTo>
                </a:path>
                <a:path w="21979" h="43200" stroke="0" extrusionOk="0">
                  <a:moveTo>
                    <a:pt x="21596" y="43199"/>
                  </a:moveTo>
                  <a:cubicBezTo>
                    <a:pt x="9668" y="43197"/>
                    <a:pt x="0" y="33527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1726" y="-1"/>
                    <a:pt x="21852" y="1"/>
                    <a:pt x="21978" y="3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73" name="Line 1029"/>
            <p:cNvSpPr>
              <a:spLocks noChangeShapeType="1"/>
            </p:cNvSpPr>
            <p:nvPr/>
          </p:nvSpPr>
          <p:spPr bwMode="auto">
            <a:xfrm flipH="1">
              <a:off x="2736" y="3360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2228" name="Oval 1030"/>
          <p:cNvSpPr>
            <a:spLocks noChangeArrowheads="1"/>
          </p:cNvSpPr>
          <p:nvPr/>
        </p:nvSpPr>
        <p:spPr bwMode="auto">
          <a:xfrm>
            <a:off x="1752600" y="3810000"/>
            <a:ext cx="609600" cy="609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29" name="Line 1031"/>
          <p:cNvSpPr>
            <a:spLocks noChangeShapeType="1"/>
          </p:cNvSpPr>
          <p:nvPr/>
        </p:nvSpPr>
        <p:spPr bwMode="auto">
          <a:xfrm>
            <a:off x="1143000" y="411480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230" name="Text Box 1032"/>
          <p:cNvSpPr txBox="1">
            <a:spLocks noChangeArrowheads="1"/>
          </p:cNvSpPr>
          <p:nvPr/>
        </p:nvSpPr>
        <p:spPr bwMode="auto">
          <a:xfrm>
            <a:off x="1812925" y="3800475"/>
            <a:ext cx="450850" cy="519113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800"/>
              <a:t> 0</a:t>
            </a:r>
            <a:endParaRPr lang="en-US" altLang="zh-CN" sz="2800"/>
          </a:p>
        </p:txBody>
      </p:sp>
      <p:sp>
        <p:nvSpPr>
          <p:cNvPr id="52231" name="Oval 1033"/>
          <p:cNvSpPr>
            <a:spLocks noChangeArrowheads="1"/>
          </p:cNvSpPr>
          <p:nvPr/>
        </p:nvSpPr>
        <p:spPr bwMode="auto">
          <a:xfrm>
            <a:off x="2895600" y="2981325"/>
            <a:ext cx="609600" cy="609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2" name="Text Box 1034"/>
          <p:cNvSpPr txBox="1">
            <a:spLocks noChangeArrowheads="1"/>
          </p:cNvSpPr>
          <p:nvPr/>
        </p:nvSpPr>
        <p:spPr bwMode="auto">
          <a:xfrm>
            <a:off x="2955925" y="2971800"/>
            <a:ext cx="450850" cy="519113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800"/>
              <a:t> 1</a:t>
            </a:r>
            <a:endParaRPr lang="en-US" altLang="zh-CN" sz="2800"/>
          </a:p>
        </p:txBody>
      </p:sp>
      <p:sp>
        <p:nvSpPr>
          <p:cNvPr id="52233" name="Oval 1035"/>
          <p:cNvSpPr>
            <a:spLocks noChangeArrowheads="1"/>
          </p:cNvSpPr>
          <p:nvPr/>
        </p:nvSpPr>
        <p:spPr bwMode="auto">
          <a:xfrm>
            <a:off x="2895600" y="4657725"/>
            <a:ext cx="609600" cy="609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4" name="Text Box 1036"/>
          <p:cNvSpPr txBox="1">
            <a:spLocks noChangeArrowheads="1"/>
          </p:cNvSpPr>
          <p:nvPr/>
        </p:nvSpPr>
        <p:spPr bwMode="auto">
          <a:xfrm>
            <a:off x="2955925" y="4648200"/>
            <a:ext cx="450850" cy="519113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800"/>
              <a:t> 2</a:t>
            </a:r>
            <a:endParaRPr lang="en-US" altLang="zh-CN" sz="2800"/>
          </a:p>
        </p:txBody>
      </p:sp>
      <p:sp>
        <p:nvSpPr>
          <p:cNvPr id="52235" name="AutoShape 1037"/>
          <p:cNvSpPr>
            <a:spLocks noChangeArrowheads="1"/>
          </p:cNvSpPr>
          <p:nvPr/>
        </p:nvSpPr>
        <p:spPr bwMode="auto">
          <a:xfrm>
            <a:off x="4419600" y="2819400"/>
            <a:ext cx="838200" cy="762000"/>
          </a:xfrm>
          <a:custGeom>
            <a:avLst/>
            <a:gdLst>
              <a:gd name="T0" fmla="*/ 419100 w 21600"/>
              <a:gd name="T1" fmla="*/ 0 h 21600"/>
              <a:gd name="T2" fmla="*/ 122742 w 21600"/>
              <a:gd name="T3" fmla="*/ 111584 h 21600"/>
              <a:gd name="T4" fmla="*/ 0 w 21600"/>
              <a:gd name="T5" fmla="*/ 381000 h 21600"/>
              <a:gd name="T6" fmla="*/ 122742 w 21600"/>
              <a:gd name="T7" fmla="*/ 650416 h 21600"/>
              <a:gd name="T8" fmla="*/ 419100 w 21600"/>
              <a:gd name="T9" fmla="*/ 762000 h 21600"/>
              <a:gd name="T10" fmla="*/ 715458 w 21600"/>
              <a:gd name="T11" fmla="*/ 650416 h 21600"/>
              <a:gd name="T12" fmla="*/ 838200 w 21600"/>
              <a:gd name="T13" fmla="*/ 381000 h 21600"/>
              <a:gd name="T14" fmla="*/ 715458 w 21600"/>
              <a:gd name="T15" fmla="*/ 111584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2945" y="10800"/>
                </a:moveTo>
                <a:cubicBezTo>
                  <a:pt x="2945" y="15138"/>
                  <a:pt x="6462" y="18655"/>
                  <a:pt x="10800" y="18655"/>
                </a:cubicBezTo>
                <a:cubicBezTo>
                  <a:pt x="15138" y="18655"/>
                  <a:pt x="18655" y="15138"/>
                  <a:pt x="18655" y="10800"/>
                </a:cubicBezTo>
                <a:cubicBezTo>
                  <a:pt x="18655" y="6462"/>
                  <a:pt x="15138" y="2945"/>
                  <a:pt x="10800" y="2945"/>
                </a:cubicBezTo>
                <a:cubicBezTo>
                  <a:pt x="6462" y="2945"/>
                  <a:pt x="2945" y="6462"/>
                  <a:pt x="2945" y="1080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6" name="Text Box 1038"/>
          <p:cNvSpPr txBox="1">
            <a:spLocks noChangeArrowheads="1"/>
          </p:cNvSpPr>
          <p:nvPr/>
        </p:nvSpPr>
        <p:spPr bwMode="auto">
          <a:xfrm>
            <a:off x="4556125" y="2962275"/>
            <a:ext cx="450850" cy="519113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800"/>
              <a:t> 3</a:t>
            </a:r>
            <a:endParaRPr lang="en-US" altLang="zh-CN" sz="2800"/>
          </a:p>
        </p:txBody>
      </p:sp>
      <p:sp>
        <p:nvSpPr>
          <p:cNvPr id="52237" name="AutoShape 1039"/>
          <p:cNvSpPr>
            <a:spLocks noChangeArrowheads="1"/>
          </p:cNvSpPr>
          <p:nvPr/>
        </p:nvSpPr>
        <p:spPr bwMode="auto">
          <a:xfrm>
            <a:off x="4419600" y="4648200"/>
            <a:ext cx="838200" cy="762000"/>
          </a:xfrm>
          <a:custGeom>
            <a:avLst/>
            <a:gdLst>
              <a:gd name="T0" fmla="*/ 419100 w 21600"/>
              <a:gd name="T1" fmla="*/ 0 h 21600"/>
              <a:gd name="T2" fmla="*/ 122742 w 21600"/>
              <a:gd name="T3" fmla="*/ 111584 h 21600"/>
              <a:gd name="T4" fmla="*/ 0 w 21600"/>
              <a:gd name="T5" fmla="*/ 381000 h 21600"/>
              <a:gd name="T6" fmla="*/ 122742 w 21600"/>
              <a:gd name="T7" fmla="*/ 650416 h 21600"/>
              <a:gd name="T8" fmla="*/ 419100 w 21600"/>
              <a:gd name="T9" fmla="*/ 762000 h 21600"/>
              <a:gd name="T10" fmla="*/ 715458 w 21600"/>
              <a:gd name="T11" fmla="*/ 650416 h 21600"/>
              <a:gd name="T12" fmla="*/ 838200 w 21600"/>
              <a:gd name="T13" fmla="*/ 381000 h 21600"/>
              <a:gd name="T14" fmla="*/ 715458 w 21600"/>
              <a:gd name="T15" fmla="*/ 111584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2945" y="10800"/>
                </a:moveTo>
                <a:cubicBezTo>
                  <a:pt x="2945" y="15138"/>
                  <a:pt x="6462" y="18655"/>
                  <a:pt x="10800" y="18655"/>
                </a:cubicBezTo>
                <a:cubicBezTo>
                  <a:pt x="15138" y="18655"/>
                  <a:pt x="18655" y="15138"/>
                  <a:pt x="18655" y="10800"/>
                </a:cubicBezTo>
                <a:cubicBezTo>
                  <a:pt x="18655" y="6462"/>
                  <a:pt x="15138" y="2945"/>
                  <a:pt x="10800" y="2945"/>
                </a:cubicBezTo>
                <a:cubicBezTo>
                  <a:pt x="6462" y="2945"/>
                  <a:pt x="2945" y="6462"/>
                  <a:pt x="2945" y="1080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8" name="Text Box 1040"/>
          <p:cNvSpPr txBox="1">
            <a:spLocks noChangeArrowheads="1"/>
          </p:cNvSpPr>
          <p:nvPr/>
        </p:nvSpPr>
        <p:spPr bwMode="auto">
          <a:xfrm>
            <a:off x="4556125" y="4791075"/>
            <a:ext cx="450850" cy="519113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800"/>
              <a:t> 5</a:t>
            </a:r>
            <a:endParaRPr lang="en-US" altLang="zh-CN" sz="2800"/>
          </a:p>
        </p:txBody>
      </p:sp>
      <p:sp>
        <p:nvSpPr>
          <p:cNvPr id="52239" name="AutoShape 1041"/>
          <p:cNvSpPr>
            <a:spLocks noChangeArrowheads="1"/>
          </p:cNvSpPr>
          <p:nvPr/>
        </p:nvSpPr>
        <p:spPr bwMode="auto">
          <a:xfrm>
            <a:off x="6248400" y="2819400"/>
            <a:ext cx="838200" cy="762000"/>
          </a:xfrm>
          <a:custGeom>
            <a:avLst/>
            <a:gdLst>
              <a:gd name="T0" fmla="*/ 419100 w 21600"/>
              <a:gd name="T1" fmla="*/ 0 h 21600"/>
              <a:gd name="T2" fmla="*/ 122742 w 21600"/>
              <a:gd name="T3" fmla="*/ 111584 h 21600"/>
              <a:gd name="T4" fmla="*/ 0 w 21600"/>
              <a:gd name="T5" fmla="*/ 381000 h 21600"/>
              <a:gd name="T6" fmla="*/ 122742 w 21600"/>
              <a:gd name="T7" fmla="*/ 650416 h 21600"/>
              <a:gd name="T8" fmla="*/ 419100 w 21600"/>
              <a:gd name="T9" fmla="*/ 762000 h 21600"/>
              <a:gd name="T10" fmla="*/ 715458 w 21600"/>
              <a:gd name="T11" fmla="*/ 650416 h 21600"/>
              <a:gd name="T12" fmla="*/ 838200 w 21600"/>
              <a:gd name="T13" fmla="*/ 381000 h 21600"/>
              <a:gd name="T14" fmla="*/ 715458 w 21600"/>
              <a:gd name="T15" fmla="*/ 111584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2945" y="10800"/>
                </a:moveTo>
                <a:cubicBezTo>
                  <a:pt x="2945" y="15138"/>
                  <a:pt x="6462" y="18655"/>
                  <a:pt x="10800" y="18655"/>
                </a:cubicBezTo>
                <a:cubicBezTo>
                  <a:pt x="15138" y="18655"/>
                  <a:pt x="18655" y="15138"/>
                  <a:pt x="18655" y="10800"/>
                </a:cubicBezTo>
                <a:cubicBezTo>
                  <a:pt x="18655" y="6462"/>
                  <a:pt x="15138" y="2945"/>
                  <a:pt x="10800" y="2945"/>
                </a:cubicBezTo>
                <a:cubicBezTo>
                  <a:pt x="6462" y="2945"/>
                  <a:pt x="2945" y="6462"/>
                  <a:pt x="2945" y="1080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40" name="Text Box 1042"/>
          <p:cNvSpPr txBox="1">
            <a:spLocks noChangeArrowheads="1"/>
          </p:cNvSpPr>
          <p:nvPr/>
        </p:nvSpPr>
        <p:spPr bwMode="auto">
          <a:xfrm>
            <a:off x="6384925" y="2962275"/>
            <a:ext cx="450850" cy="519113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800"/>
              <a:t> 4</a:t>
            </a:r>
            <a:endParaRPr lang="en-US" altLang="zh-CN" sz="2800"/>
          </a:p>
        </p:txBody>
      </p:sp>
      <p:sp>
        <p:nvSpPr>
          <p:cNvPr id="52241" name="AutoShape 1043"/>
          <p:cNvSpPr>
            <a:spLocks noChangeArrowheads="1"/>
          </p:cNvSpPr>
          <p:nvPr/>
        </p:nvSpPr>
        <p:spPr bwMode="auto">
          <a:xfrm>
            <a:off x="6324600" y="4648200"/>
            <a:ext cx="838200" cy="762000"/>
          </a:xfrm>
          <a:custGeom>
            <a:avLst/>
            <a:gdLst>
              <a:gd name="T0" fmla="*/ 419100 w 21600"/>
              <a:gd name="T1" fmla="*/ 0 h 21600"/>
              <a:gd name="T2" fmla="*/ 122742 w 21600"/>
              <a:gd name="T3" fmla="*/ 111584 h 21600"/>
              <a:gd name="T4" fmla="*/ 0 w 21600"/>
              <a:gd name="T5" fmla="*/ 381000 h 21600"/>
              <a:gd name="T6" fmla="*/ 122742 w 21600"/>
              <a:gd name="T7" fmla="*/ 650416 h 21600"/>
              <a:gd name="T8" fmla="*/ 419100 w 21600"/>
              <a:gd name="T9" fmla="*/ 762000 h 21600"/>
              <a:gd name="T10" fmla="*/ 715458 w 21600"/>
              <a:gd name="T11" fmla="*/ 650416 h 21600"/>
              <a:gd name="T12" fmla="*/ 838200 w 21600"/>
              <a:gd name="T13" fmla="*/ 381000 h 21600"/>
              <a:gd name="T14" fmla="*/ 715458 w 21600"/>
              <a:gd name="T15" fmla="*/ 111584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2945" y="10800"/>
                </a:moveTo>
                <a:cubicBezTo>
                  <a:pt x="2945" y="15138"/>
                  <a:pt x="6462" y="18655"/>
                  <a:pt x="10800" y="18655"/>
                </a:cubicBezTo>
                <a:cubicBezTo>
                  <a:pt x="15138" y="18655"/>
                  <a:pt x="18655" y="15138"/>
                  <a:pt x="18655" y="10800"/>
                </a:cubicBezTo>
                <a:cubicBezTo>
                  <a:pt x="18655" y="6462"/>
                  <a:pt x="15138" y="2945"/>
                  <a:pt x="10800" y="2945"/>
                </a:cubicBezTo>
                <a:cubicBezTo>
                  <a:pt x="6462" y="2945"/>
                  <a:pt x="2945" y="6462"/>
                  <a:pt x="2945" y="1080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42" name="Text Box 1044"/>
          <p:cNvSpPr txBox="1">
            <a:spLocks noChangeArrowheads="1"/>
          </p:cNvSpPr>
          <p:nvPr/>
        </p:nvSpPr>
        <p:spPr bwMode="auto">
          <a:xfrm>
            <a:off x="6461125" y="4791075"/>
            <a:ext cx="450850" cy="519113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800"/>
              <a:t> 6</a:t>
            </a:r>
            <a:endParaRPr lang="en-US" altLang="zh-CN" sz="2800"/>
          </a:p>
        </p:txBody>
      </p:sp>
      <p:sp>
        <p:nvSpPr>
          <p:cNvPr id="52243" name="Line 1045"/>
          <p:cNvSpPr>
            <a:spLocks noChangeShapeType="1"/>
          </p:cNvSpPr>
          <p:nvPr/>
        </p:nvSpPr>
        <p:spPr bwMode="auto">
          <a:xfrm flipV="1">
            <a:off x="2209800" y="3352800"/>
            <a:ext cx="6858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244" name="Line 1046"/>
          <p:cNvSpPr>
            <a:spLocks noChangeShapeType="1"/>
          </p:cNvSpPr>
          <p:nvPr/>
        </p:nvSpPr>
        <p:spPr bwMode="auto">
          <a:xfrm>
            <a:off x="2133600" y="4419600"/>
            <a:ext cx="7620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245" name="Line 1047"/>
          <p:cNvSpPr>
            <a:spLocks noChangeShapeType="1"/>
          </p:cNvSpPr>
          <p:nvPr/>
        </p:nvSpPr>
        <p:spPr bwMode="auto">
          <a:xfrm>
            <a:off x="2971800" y="3505200"/>
            <a:ext cx="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246" name="Line 1048"/>
          <p:cNvSpPr>
            <a:spLocks noChangeShapeType="1"/>
          </p:cNvSpPr>
          <p:nvPr/>
        </p:nvSpPr>
        <p:spPr bwMode="auto">
          <a:xfrm flipV="1">
            <a:off x="3352800" y="3581400"/>
            <a:ext cx="0" cy="1143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247" name="Line 1049"/>
          <p:cNvSpPr>
            <a:spLocks noChangeShapeType="1"/>
          </p:cNvSpPr>
          <p:nvPr/>
        </p:nvSpPr>
        <p:spPr bwMode="auto">
          <a:xfrm>
            <a:off x="3505200" y="3200400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248" name="Line 1050"/>
          <p:cNvSpPr>
            <a:spLocks noChangeShapeType="1"/>
          </p:cNvSpPr>
          <p:nvPr/>
        </p:nvSpPr>
        <p:spPr bwMode="auto">
          <a:xfrm>
            <a:off x="3505200" y="4953000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249" name="Line 1051"/>
          <p:cNvSpPr>
            <a:spLocks noChangeShapeType="1"/>
          </p:cNvSpPr>
          <p:nvPr/>
        </p:nvSpPr>
        <p:spPr bwMode="auto">
          <a:xfrm>
            <a:off x="5257800" y="3200400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250" name="Line 1052"/>
          <p:cNvSpPr>
            <a:spLocks noChangeShapeType="1"/>
          </p:cNvSpPr>
          <p:nvPr/>
        </p:nvSpPr>
        <p:spPr bwMode="auto">
          <a:xfrm>
            <a:off x="5257800" y="5029200"/>
            <a:ext cx="1066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251" name="Line 1053"/>
          <p:cNvSpPr>
            <a:spLocks noChangeShapeType="1"/>
          </p:cNvSpPr>
          <p:nvPr/>
        </p:nvSpPr>
        <p:spPr bwMode="auto">
          <a:xfrm flipH="1">
            <a:off x="5181600" y="3429000"/>
            <a:ext cx="114300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252" name="Line 1054"/>
          <p:cNvSpPr>
            <a:spLocks noChangeShapeType="1"/>
          </p:cNvSpPr>
          <p:nvPr/>
        </p:nvSpPr>
        <p:spPr bwMode="auto">
          <a:xfrm flipH="1" flipV="1">
            <a:off x="5105400" y="3505200"/>
            <a:ext cx="1295400" cy="1295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253" name="Line 1055"/>
          <p:cNvSpPr>
            <a:spLocks noChangeShapeType="1"/>
          </p:cNvSpPr>
          <p:nvPr/>
        </p:nvSpPr>
        <p:spPr bwMode="auto">
          <a:xfrm>
            <a:off x="6553200" y="3581400"/>
            <a:ext cx="0" cy="1143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254" name="Line 1056"/>
          <p:cNvSpPr>
            <a:spLocks noChangeShapeType="1"/>
          </p:cNvSpPr>
          <p:nvPr/>
        </p:nvSpPr>
        <p:spPr bwMode="auto">
          <a:xfrm flipV="1">
            <a:off x="6934200" y="3505200"/>
            <a:ext cx="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255" name="Text Box 1057"/>
          <p:cNvSpPr txBox="1">
            <a:spLocks noChangeArrowheads="1"/>
          </p:cNvSpPr>
          <p:nvPr/>
        </p:nvSpPr>
        <p:spPr bwMode="auto">
          <a:xfrm>
            <a:off x="2270125" y="3190875"/>
            <a:ext cx="430213" cy="519113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800"/>
              <a:t> a</a:t>
            </a:r>
            <a:endParaRPr lang="en-US" altLang="zh-CN" sz="2800"/>
          </a:p>
        </p:txBody>
      </p:sp>
      <p:sp>
        <p:nvSpPr>
          <p:cNvPr id="52256" name="Text Box 1058"/>
          <p:cNvSpPr txBox="1">
            <a:spLocks noChangeArrowheads="1"/>
          </p:cNvSpPr>
          <p:nvPr/>
        </p:nvSpPr>
        <p:spPr bwMode="auto">
          <a:xfrm>
            <a:off x="3200400" y="3733800"/>
            <a:ext cx="430213" cy="519113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800"/>
              <a:t> a</a:t>
            </a:r>
            <a:endParaRPr lang="en-US" altLang="zh-CN" sz="2800"/>
          </a:p>
        </p:txBody>
      </p:sp>
      <p:sp>
        <p:nvSpPr>
          <p:cNvPr id="52257" name="Text Box 1059"/>
          <p:cNvSpPr txBox="1">
            <a:spLocks noChangeArrowheads="1"/>
          </p:cNvSpPr>
          <p:nvPr/>
        </p:nvSpPr>
        <p:spPr bwMode="auto">
          <a:xfrm>
            <a:off x="3684588" y="2757488"/>
            <a:ext cx="430212" cy="519112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800"/>
              <a:t> a</a:t>
            </a:r>
            <a:endParaRPr lang="en-US" altLang="zh-CN" sz="2800"/>
          </a:p>
        </p:txBody>
      </p:sp>
      <p:sp>
        <p:nvSpPr>
          <p:cNvPr id="52258" name="Text Box 1060"/>
          <p:cNvSpPr txBox="1">
            <a:spLocks noChangeArrowheads="1"/>
          </p:cNvSpPr>
          <p:nvPr/>
        </p:nvSpPr>
        <p:spPr bwMode="auto">
          <a:xfrm>
            <a:off x="4572000" y="2286000"/>
            <a:ext cx="430213" cy="519113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800"/>
              <a:t> a</a:t>
            </a:r>
            <a:endParaRPr lang="en-US" altLang="zh-CN" sz="2800"/>
          </a:p>
        </p:txBody>
      </p:sp>
      <p:sp>
        <p:nvSpPr>
          <p:cNvPr id="52259" name="Text Box 1061"/>
          <p:cNvSpPr txBox="1">
            <a:spLocks noChangeArrowheads="1"/>
          </p:cNvSpPr>
          <p:nvPr/>
        </p:nvSpPr>
        <p:spPr bwMode="auto">
          <a:xfrm>
            <a:off x="5437188" y="4586288"/>
            <a:ext cx="430212" cy="519112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800"/>
              <a:t> a</a:t>
            </a:r>
            <a:endParaRPr lang="en-US" altLang="zh-CN" sz="2800"/>
          </a:p>
        </p:txBody>
      </p:sp>
      <p:sp>
        <p:nvSpPr>
          <p:cNvPr id="52260" name="Text Box 1062"/>
          <p:cNvSpPr txBox="1">
            <a:spLocks noChangeArrowheads="1"/>
          </p:cNvSpPr>
          <p:nvPr/>
        </p:nvSpPr>
        <p:spPr bwMode="auto">
          <a:xfrm>
            <a:off x="6199188" y="3733800"/>
            <a:ext cx="430212" cy="519113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800"/>
              <a:t> a</a:t>
            </a:r>
            <a:endParaRPr lang="en-US" altLang="zh-CN" sz="2800"/>
          </a:p>
        </p:txBody>
      </p:sp>
      <p:sp>
        <p:nvSpPr>
          <p:cNvPr id="52261" name="Text Box 1063"/>
          <p:cNvSpPr txBox="1">
            <a:spLocks noChangeArrowheads="1"/>
          </p:cNvSpPr>
          <p:nvPr/>
        </p:nvSpPr>
        <p:spPr bwMode="auto">
          <a:xfrm>
            <a:off x="5056188" y="3595688"/>
            <a:ext cx="430212" cy="519112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800"/>
              <a:t> a</a:t>
            </a:r>
            <a:endParaRPr lang="en-US" altLang="zh-CN" sz="2800"/>
          </a:p>
        </p:txBody>
      </p:sp>
      <p:sp>
        <p:nvSpPr>
          <p:cNvPr id="52262" name="Text Box 1064"/>
          <p:cNvSpPr txBox="1">
            <a:spLocks noChangeArrowheads="1"/>
          </p:cNvSpPr>
          <p:nvPr/>
        </p:nvSpPr>
        <p:spPr bwMode="auto">
          <a:xfrm>
            <a:off x="2362200" y="4281488"/>
            <a:ext cx="450850" cy="519112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800"/>
              <a:t> b</a:t>
            </a:r>
            <a:endParaRPr lang="en-US" altLang="zh-CN" sz="2800"/>
          </a:p>
        </p:txBody>
      </p:sp>
      <p:sp>
        <p:nvSpPr>
          <p:cNvPr id="52263" name="Text Box 1065"/>
          <p:cNvSpPr txBox="1">
            <a:spLocks noChangeArrowheads="1"/>
          </p:cNvSpPr>
          <p:nvPr/>
        </p:nvSpPr>
        <p:spPr bwMode="auto">
          <a:xfrm>
            <a:off x="3733800" y="4510088"/>
            <a:ext cx="450850" cy="519112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800"/>
              <a:t> b</a:t>
            </a:r>
            <a:endParaRPr lang="en-US" altLang="zh-CN" sz="2800"/>
          </a:p>
        </p:txBody>
      </p:sp>
      <p:sp>
        <p:nvSpPr>
          <p:cNvPr id="52264" name="Text Box 1066"/>
          <p:cNvSpPr txBox="1">
            <a:spLocks noChangeArrowheads="1"/>
          </p:cNvSpPr>
          <p:nvPr/>
        </p:nvSpPr>
        <p:spPr bwMode="auto">
          <a:xfrm>
            <a:off x="2597150" y="3748088"/>
            <a:ext cx="450850" cy="519112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800"/>
              <a:t> b</a:t>
            </a:r>
            <a:endParaRPr lang="en-US" altLang="zh-CN" sz="2800"/>
          </a:p>
        </p:txBody>
      </p:sp>
      <p:sp>
        <p:nvSpPr>
          <p:cNvPr id="52265" name="Text Box 1067"/>
          <p:cNvSpPr txBox="1">
            <a:spLocks noChangeArrowheads="1"/>
          </p:cNvSpPr>
          <p:nvPr/>
        </p:nvSpPr>
        <p:spPr bwMode="auto">
          <a:xfrm>
            <a:off x="5715000" y="3352800"/>
            <a:ext cx="450850" cy="519113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800"/>
              <a:t> b</a:t>
            </a:r>
            <a:endParaRPr lang="en-US" altLang="zh-CN" sz="2800"/>
          </a:p>
        </p:txBody>
      </p:sp>
      <p:sp>
        <p:nvSpPr>
          <p:cNvPr id="52266" name="Text Box 1068"/>
          <p:cNvSpPr txBox="1">
            <a:spLocks noChangeArrowheads="1"/>
          </p:cNvSpPr>
          <p:nvPr/>
        </p:nvSpPr>
        <p:spPr bwMode="auto">
          <a:xfrm>
            <a:off x="5410200" y="2757488"/>
            <a:ext cx="450850" cy="519112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800"/>
              <a:t> b</a:t>
            </a:r>
            <a:endParaRPr lang="en-US" altLang="zh-CN" sz="2800"/>
          </a:p>
        </p:txBody>
      </p:sp>
      <p:sp>
        <p:nvSpPr>
          <p:cNvPr id="52267" name="Text Box 1069"/>
          <p:cNvSpPr txBox="1">
            <a:spLocks noChangeArrowheads="1"/>
          </p:cNvSpPr>
          <p:nvPr/>
        </p:nvSpPr>
        <p:spPr bwMode="auto">
          <a:xfrm>
            <a:off x="6559550" y="3733800"/>
            <a:ext cx="450850" cy="519113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800"/>
              <a:t> b</a:t>
            </a:r>
            <a:endParaRPr lang="en-US" altLang="zh-CN" sz="2800"/>
          </a:p>
        </p:txBody>
      </p:sp>
      <p:sp>
        <p:nvSpPr>
          <p:cNvPr id="52268" name="Text Box 1070"/>
          <p:cNvSpPr txBox="1">
            <a:spLocks noChangeArrowheads="1"/>
          </p:cNvSpPr>
          <p:nvPr/>
        </p:nvSpPr>
        <p:spPr bwMode="auto">
          <a:xfrm>
            <a:off x="4578350" y="5348288"/>
            <a:ext cx="450850" cy="519112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800"/>
              <a:t> b</a:t>
            </a:r>
            <a:endParaRPr lang="en-US" altLang="zh-CN" sz="2800"/>
          </a:p>
        </p:txBody>
      </p:sp>
      <p:grpSp>
        <p:nvGrpSpPr>
          <p:cNvPr id="3" name="Group 1071"/>
          <p:cNvGrpSpPr/>
          <p:nvPr/>
        </p:nvGrpSpPr>
        <p:grpSpPr bwMode="auto">
          <a:xfrm rot="-5335856">
            <a:off x="4610100" y="2476500"/>
            <a:ext cx="457200" cy="381000"/>
            <a:chOff x="2736" y="3360"/>
            <a:chExt cx="288" cy="240"/>
          </a:xfrm>
        </p:grpSpPr>
        <p:sp>
          <p:nvSpPr>
            <p:cNvPr id="52270" name="Arc 1072"/>
            <p:cNvSpPr/>
            <p:nvPr/>
          </p:nvSpPr>
          <p:spPr bwMode="auto">
            <a:xfrm flipH="1">
              <a:off x="2745" y="3360"/>
              <a:ext cx="279" cy="240"/>
            </a:xfrm>
            <a:custGeom>
              <a:avLst/>
              <a:gdLst>
                <a:gd name="T0" fmla="*/ 274 w 21979"/>
                <a:gd name="T1" fmla="*/ 240 h 43200"/>
                <a:gd name="T2" fmla="*/ 279 w 21979"/>
                <a:gd name="T3" fmla="*/ 0 h 43200"/>
                <a:gd name="T4" fmla="*/ 274 w 21979"/>
                <a:gd name="T5" fmla="*/ 120 h 43200"/>
                <a:gd name="T6" fmla="*/ 0 60000 65536"/>
                <a:gd name="T7" fmla="*/ 0 60000 65536"/>
                <a:gd name="T8" fmla="*/ 0 60000 65536"/>
                <a:gd name="T9" fmla="*/ 0 w 21979"/>
                <a:gd name="T10" fmla="*/ 0 h 43200"/>
                <a:gd name="T11" fmla="*/ 21979 w 21979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979" h="43200" fill="none" extrusionOk="0">
                  <a:moveTo>
                    <a:pt x="21596" y="43199"/>
                  </a:moveTo>
                  <a:cubicBezTo>
                    <a:pt x="9668" y="43197"/>
                    <a:pt x="0" y="33527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1726" y="-1"/>
                    <a:pt x="21852" y="1"/>
                    <a:pt x="21978" y="3"/>
                  </a:cubicBezTo>
                </a:path>
                <a:path w="21979" h="43200" stroke="0" extrusionOk="0">
                  <a:moveTo>
                    <a:pt x="21596" y="43199"/>
                  </a:moveTo>
                  <a:cubicBezTo>
                    <a:pt x="9668" y="43197"/>
                    <a:pt x="0" y="33527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1726" y="-1"/>
                    <a:pt x="21852" y="1"/>
                    <a:pt x="21978" y="3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71" name="Line 1073"/>
            <p:cNvSpPr>
              <a:spLocks noChangeShapeType="1"/>
            </p:cNvSpPr>
            <p:nvPr/>
          </p:nvSpPr>
          <p:spPr bwMode="auto">
            <a:xfrm flipH="1">
              <a:off x="2736" y="3360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304800"/>
            <a:ext cx="8915400" cy="61722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zh-CN" smtClean="0"/>
          </a:p>
          <a:p>
            <a:pPr eaLnBrk="1" hangingPunct="1"/>
            <a:r>
              <a:rPr lang="en-US" altLang="zh-CN" smtClean="0"/>
              <a:t>1. Initialization: ∏</a:t>
            </a:r>
            <a:r>
              <a:rPr lang="en-US" altLang="zh-CN" baseline="-25000" smtClean="0"/>
              <a:t>0</a:t>
            </a:r>
            <a:r>
              <a:rPr lang="zh-CN" altLang="en-US" smtClean="0"/>
              <a:t>＝</a:t>
            </a:r>
            <a:r>
              <a:rPr lang="en-US" altLang="zh-CN" smtClean="0"/>
              <a:t>{{0,1,2},{3,4,5,6}}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2.1 For Non-accepting states in ∏</a:t>
            </a:r>
            <a:r>
              <a:rPr lang="en-US" altLang="zh-CN" baseline="-25000" smtClean="0"/>
              <a:t>0</a:t>
            </a:r>
            <a:r>
              <a:rPr lang="en-US" altLang="zh-CN" smtClean="0"/>
              <a:t> :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a:  move({0,2},a)={1} ; move({1},a)={3} . 1,3 do not in the same subgroup of ∏</a:t>
            </a:r>
            <a:r>
              <a:rPr lang="en-US" altLang="zh-CN" baseline="-25000" smtClean="0"/>
              <a:t>0</a:t>
            </a:r>
            <a:r>
              <a:rPr lang="en-US" altLang="zh-CN" smtClean="0"/>
              <a:t>. 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     So ,∏</a:t>
            </a:r>
            <a:r>
              <a:rPr lang="en-US" altLang="zh-CN" baseline="-25000" smtClean="0"/>
              <a:t>1</a:t>
            </a:r>
            <a:r>
              <a:rPr lang="en-US" altLang="zh-CN" smtClean="0"/>
              <a:t>`</a:t>
            </a:r>
            <a:r>
              <a:rPr lang="zh-CN" altLang="en-US" smtClean="0"/>
              <a:t>＝</a:t>
            </a:r>
            <a:r>
              <a:rPr lang="en-US" altLang="zh-CN" smtClean="0"/>
              <a:t>{{1}</a:t>
            </a:r>
            <a:r>
              <a:rPr lang="zh-CN" altLang="en-US" smtClean="0"/>
              <a:t>，</a:t>
            </a:r>
            <a:r>
              <a:rPr lang="en-US" altLang="zh-CN" smtClean="0"/>
              <a:t>{0,2}</a:t>
            </a:r>
            <a:r>
              <a:rPr lang="zh-CN" altLang="en-US" smtClean="0"/>
              <a:t>，</a:t>
            </a:r>
            <a:r>
              <a:rPr lang="en-US" altLang="zh-CN" smtClean="0"/>
              <a:t>{3,4,5,6}}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b:  move({0},b)={2}; move({2},b)={5}. 2,5 do not in the same subgroup of ∏</a:t>
            </a:r>
            <a:r>
              <a:rPr lang="en-US" altLang="zh-CN" baseline="-25000" smtClean="0"/>
              <a:t>1</a:t>
            </a:r>
            <a:r>
              <a:rPr lang="en-US" altLang="zh-CN" smtClean="0"/>
              <a:t>‘.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     So, ∏</a:t>
            </a:r>
            <a:r>
              <a:rPr lang="en-US" altLang="zh-CN" baseline="-25000" smtClean="0"/>
              <a:t>1</a:t>
            </a:r>
            <a:r>
              <a:rPr lang="en-US" altLang="zh-CN" smtClean="0"/>
              <a:t>``</a:t>
            </a:r>
            <a:r>
              <a:rPr lang="zh-CN" altLang="en-US" smtClean="0"/>
              <a:t>＝</a:t>
            </a:r>
            <a:r>
              <a:rPr lang="en-US" altLang="zh-CN" smtClean="0"/>
              <a:t>{{1}</a:t>
            </a:r>
            <a:r>
              <a:rPr lang="zh-CN" altLang="en-US" smtClean="0"/>
              <a:t>，</a:t>
            </a:r>
            <a:r>
              <a:rPr lang="en-US" altLang="zh-CN" smtClean="0"/>
              <a:t>{0}</a:t>
            </a:r>
            <a:r>
              <a:rPr lang="zh-CN" altLang="en-US" smtClean="0"/>
              <a:t>，</a:t>
            </a:r>
            <a:r>
              <a:rPr lang="en-US" altLang="zh-CN" smtClean="0"/>
              <a:t>{2}</a:t>
            </a:r>
            <a:r>
              <a:rPr lang="zh-CN" altLang="en-US" smtClean="0"/>
              <a:t>，</a:t>
            </a:r>
            <a:r>
              <a:rPr lang="en-US" altLang="zh-CN" smtClean="0"/>
              <a:t>{3,4,5,6}}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2296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mtClean="0"/>
              <a:t>2.2  For accepting states in ∏</a:t>
            </a:r>
            <a:r>
              <a:rPr lang="en-US" altLang="zh-CN" baseline="-25000" smtClean="0"/>
              <a:t>0</a:t>
            </a:r>
            <a:r>
              <a:rPr lang="en-US" altLang="zh-CN" smtClean="0"/>
              <a:t> :</a:t>
            </a:r>
            <a:endParaRPr lang="en-US" altLang="zh-CN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a: move({3,4,5,6},a)={3,6}, which is the subset of {3,4,5,6} in ∏</a:t>
            </a:r>
            <a:r>
              <a:rPr lang="en-US" altLang="zh-CN" baseline="-25000" smtClean="0"/>
              <a:t>1</a:t>
            </a:r>
            <a:r>
              <a:rPr lang="en-US" altLang="zh-CN" smtClean="0"/>
              <a:t>“</a:t>
            </a:r>
            <a:endParaRPr lang="en-US" altLang="zh-CN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b: move({3,4,5,6},b)={4,5}, which is the subset of {3,4,5,6} in ∏</a:t>
            </a:r>
            <a:r>
              <a:rPr lang="en-US" altLang="zh-CN" baseline="-25000" smtClean="0"/>
              <a:t>1</a:t>
            </a:r>
            <a:r>
              <a:rPr lang="en-US" altLang="zh-CN" smtClean="0"/>
              <a:t>“</a:t>
            </a:r>
            <a:endParaRPr lang="en-US" altLang="zh-CN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So, ∏</a:t>
            </a:r>
            <a:r>
              <a:rPr lang="en-US" altLang="zh-CN" baseline="-25000" smtClean="0"/>
              <a:t>1</a:t>
            </a:r>
            <a:r>
              <a:rPr lang="zh-CN" altLang="en-US" smtClean="0"/>
              <a:t>＝</a:t>
            </a:r>
            <a:r>
              <a:rPr lang="en-US" altLang="zh-CN" smtClean="0"/>
              <a:t>{{1}</a:t>
            </a:r>
            <a:r>
              <a:rPr lang="zh-CN" altLang="en-US" smtClean="0"/>
              <a:t>，</a:t>
            </a:r>
            <a:r>
              <a:rPr lang="en-US" altLang="zh-CN" smtClean="0"/>
              <a:t>{0}</a:t>
            </a:r>
            <a:r>
              <a:rPr lang="zh-CN" altLang="en-US" smtClean="0"/>
              <a:t>，</a:t>
            </a:r>
            <a:r>
              <a:rPr lang="en-US" altLang="zh-CN" smtClean="0"/>
              <a:t>{2}</a:t>
            </a:r>
            <a:r>
              <a:rPr lang="zh-CN" altLang="en-US" smtClean="0"/>
              <a:t>，</a:t>
            </a:r>
            <a:r>
              <a:rPr lang="en-US" altLang="zh-CN" smtClean="0"/>
              <a:t>{3,4,5,6}}.</a:t>
            </a:r>
            <a:endParaRPr lang="en-US" altLang="zh-CN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mtClean="0"/>
              <a:t>3.Apply the step (2) again to ∏</a:t>
            </a:r>
            <a:r>
              <a:rPr lang="en-US" altLang="zh-CN" baseline="-25000" smtClean="0"/>
              <a:t>1</a:t>
            </a:r>
            <a:r>
              <a:rPr lang="en-US" altLang="zh-CN" smtClean="0"/>
              <a:t> ,and get ∏</a:t>
            </a:r>
            <a:r>
              <a:rPr lang="en-US" altLang="zh-CN" baseline="-25000" smtClean="0"/>
              <a:t>2</a:t>
            </a:r>
            <a:r>
              <a:rPr lang="en-US" altLang="zh-CN" smtClean="0"/>
              <a:t>.</a:t>
            </a:r>
            <a:endParaRPr lang="en-US" altLang="zh-CN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∏</a:t>
            </a:r>
            <a:r>
              <a:rPr lang="en-US" altLang="zh-CN" baseline="-25000" smtClean="0"/>
              <a:t>2</a:t>
            </a:r>
            <a:r>
              <a:rPr lang="zh-CN" altLang="en-US" smtClean="0"/>
              <a:t>＝</a:t>
            </a:r>
            <a:r>
              <a:rPr lang="en-US" altLang="zh-CN" smtClean="0"/>
              <a:t>{{1},{0},{2},{3,4,5,6}}= ∏</a:t>
            </a:r>
            <a:r>
              <a:rPr lang="en-US" altLang="zh-CN" baseline="-25000" smtClean="0"/>
              <a:t>1</a:t>
            </a:r>
            <a:r>
              <a:rPr lang="en-US" altLang="zh-CN" smtClean="0"/>
              <a:t> ,</a:t>
            </a:r>
            <a:endParaRPr lang="en-US" altLang="zh-CN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So, ∏</a:t>
            </a:r>
            <a:r>
              <a:rPr lang="en-US" altLang="zh-CN" baseline="-25000" smtClean="0"/>
              <a:t>final</a:t>
            </a:r>
            <a:r>
              <a:rPr lang="en-US" altLang="zh-CN" smtClean="0"/>
              <a:t> = ∏</a:t>
            </a:r>
            <a:r>
              <a:rPr lang="en-US" altLang="zh-CN" baseline="-25000" smtClean="0"/>
              <a:t>1</a:t>
            </a:r>
            <a:r>
              <a:rPr lang="en-US" altLang="zh-CN" smtClean="0"/>
              <a:t> </a:t>
            </a:r>
            <a:endParaRPr lang="en-US" altLang="zh-CN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mtClean="0"/>
              <a:t>4. Let state 3 represent the state group {3,4,5,6}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229600" cy="609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mtClean="0"/>
              <a:t>So, the minimized DFA is :</a:t>
            </a:r>
            <a:endParaRPr lang="en-US" altLang="zh-CN" smtClean="0"/>
          </a:p>
        </p:txBody>
      </p:sp>
      <p:sp>
        <p:nvSpPr>
          <p:cNvPr id="55299" name="Oval 1027"/>
          <p:cNvSpPr>
            <a:spLocks noChangeArrowheads="1"/>
          </p:cNvSpPr>
          <p:nvPr/>
        </p:nvSpPr>
        <p:spPr bwMode="auto">
          <a:xfrm>
            <a:off x="1981200" y="3648075"/>
            <a:ext cx="609600" cy="609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0" name="Line 1028"/>
          <p:cNvSpPr>
            <a:spLocks noChangeShapeType="1"/>
          </p:cNvSpPr>
          <p:nvPr/>
        </p:nvSpPr>
        <p:spPr bwMode="auto">
          <a:xfrm>
            <a:off x="1371600" y="3952875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5301" name="Text Box 1029"/>
          <p:cNvSpPr txBox="1">
            <a:spLocks noChangeArrowheads="1"/>
          </p:cNvSpPr>
          <p:nvPr/>
        </p:nvSpPr>
        <p:spPr bwMode="auto">
          <a:xfrm>
            <a:off x="2041525" y="3638550"/>
            <a:ext cx="450850" cy="519113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800"/>
              <a:t> 0</a:t>
            </a:r>
            <a:endParaRPr lang="en-US" altLang="zh-CN" sz="2800"/>
          </a:p>
        </p:txBody>
      </p:sp>
      <p:sp>
        <p:nvSpPr>
          <p:cNvPr id="55302" name="Oval 1030"/>
          <p:cNvSpPr>
            <a:spLocks noChangeArrowheads="1"/>
          </p:cNvSpPr>
          <p:nvPr/>
        </p:nvSpPr>
        <p:spPr bwMode="auto">
          <a:xfrm>
            <a:off x="3124200" y="2819400"/>
            <a:ext cx="609600" cy="609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3" name="Text Box 1031"/>
          <p:cNvSpPr txBox="1">
            <a:spLocks noChangeArrowheads="1"/>
          </p:cNvSpPr>
          <p:nvPr/>
        </p:nvSpPr>
        <p:spPr bwMode="auto">
          <a:xfrm>
            <a:off x="3184525" y="2809875"/>
            <a:ext cx="450850" cy="519113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800"/>
              <a:t> 1</a:t>
            </a:r>
            <a:endParaRPr lang="en-US" altLang="zh-CN" sz="2800"/>
          </a:p>
        </p:txBody>
      </p:sp>
      <p:sp>
        <p:nvSpPr>
          <p:cNvPr id="55304" name="Oval 1032"/>
          <p:cNvSpPr>
            <a:spLocks noChangeArrowheads="1"/>
          </p:cNvSpPr>
          <p:nvPr/>
        </p:nvSpPr>
        <p:spPr bwMode="auto">
          <a:xfrm>
            <a:off x="3124200" y="4495800"/>
            <a:ext cx="609600" cy="609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5" name="Text Box 1033"/>
          <p:cNvSpPr txBox="1">
            <a:spLocks noChangeArrowheads="1"/>
          </p:cNvSpPr>
          <p:nvPr/>
        </p:nvSpPr>
        <p:spPr bwMode="auto">
          <a:xfrm>
            <a:off x="3184525" y="4486275"/>
            <a:ext cx="450850" cy="519113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800"/>
              <a:t> 2</a:t>
            </a:r>
            <a:endParaRPr lang="en-US" altLang="zh-CN" sz="2800"/>
          </a:p>
        </p:txBody>
      </p:sp>
      <p:sp>
        <p:nvSpPr>
          <p:cNvPr id="55306" name="Line 1034"/>
          <p:cNvSpPr>
            <a:spLocks noChangeShapeType="1"/>
          </p:cNvSpPr>
          <p:nvPr/>
        </p:nvSpPr>
        <p:spPr bwMode="auto">
          <a:xfrm flipV="1">
            <a:off x="2438400" y="3190875"/>
            <a:ext cx="6858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5307" name="Line 1035"/>
          <p:cNvSpPr>
            <a:spLocks noChangeShapeType="1"/>
          </p:cNvSpPr>
          <p:nvPr/>
        </p:nvSpPr>
        <p:spPr bwMode="auto">
          <a:xfrm>
            <a:off x="2362200" y="4257675"/>
            <a:ext cx="7620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5308" name="Line 1036"/>
          <p:cNvSpPr>
            <a:spLocks noChangeShapeType="1"/>
          </p:cNvSpPr>
          <p:nvPr/>
        </p:nvSpPr>
        <p:spPr bwMode="auto">
          <a:xfrm>
            <a:off x="3200400" y="3343275"/>
            <a:ext cx="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5309" name="Line 1037"/>
          <p:cNvSpPr>
            <a:spLocks noChangeShapeType="1"/>
          </p:cNvSpPr>
          <p:nvPr/>
        </p:nvSpPr>
        <p:spPr bwMode="auto">
          <a:xfrm flipV="1">
            <a:off x="3581400" y="3419475"/>
            <a:ext cx="0" cy="1143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5310" name="Text Box 1038"/>
          <p:cNvSpPr txBox="1">
            <a:spLocks noChangeArrowheads="1"/>
          </p:cNvSpPr>
          <p:nvPr/>
        </p:nvSpPr>
        <p:spPr bwMode="auto">
          <a:xfrm>
            <a:off x="2498725" y="3028950"/>
            <a:ext cx="430213" cy="519113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800"/>
              <a:t> a</a:t>
            </a:r>
            <a:endParaRPr lang="en-US" altLang="zh-CN" sz="2800"/>
          </a:p>
        </p:txBody>
      </p:sp>
      <p:sp>
        <p:nvSpPr>
          <p:cNvPr id="55311" name="Text Box 1039"/>
          <p:cNvSpPr txBox="1">
            <a:spLocks noChangeArrowheads="1"/>
          </p:cNvSpPr>
          <p:nvPr/>
        </p:nvSpPr>
        <p:spPr bwMode="auto">
          <a:xfrm>
            <a:off x="3429000" y="3571875"/>
            <a:ext cx="430213" cy="519113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800"/>
              <a:t> a</a:t>
            </a:r>
            <a:endParaRPr lang="en-US" altLang="zh-CN" sz="2800"/>
          </a:p>
        </p:txBody>
      </p:sp>
      <p:sp>
        <p:nvSpPr>
          <p:cNvPr id="55312" name="Text Box 1040"/>
          <p:cNvSpPr txBox="1">
            <a:spLocks noChangeArrowheads="1"/>
          </p:cNvSpPr>
          <p:nvPr/>
        </p:nvSpPr>
        <p:spPr bwMode="auto">
          <a:xfrm>
            <a:off x="2590800" y="4119563"/>
            <a:ext cx="450850" cy="519112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800"/>
              <a:t> b</a:t>
            </a:r>
            <a:endParaRPr lang="en-US" altLang="zh-CN" sz="2800"/>
          </a:p>
        </p:txBody>
      </p:sp>
      <p:sp>
        <p:nvSpPr>
          <p:cNvPr id="55313" name="Text Box 1041"/>
          <p:cNvSpPr txBox="1">
            <a:spLocks noChangeArrowheads="1"/>
          </p:cNvSpPr>
          <p:nvPr/>
        </p:nvSpPr>
        <p:spPr bwMode="auto">
          <a:xfrm>
            <a:off x="2825750" y="3586163"/>
            <a:ext cx="450850" cy="519112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800"/>
              <a:t> b</a:t>
            </a:r>
            <a:endParaRPr lang="en-US" altLang="zh-CN" sz="2800"/>
          </a:p>
        </p:txBody>
      </p:sp>
      <p:sp>
        <p:nvSpPr>
          <p:cNvPr id="55314" name="AutoShape 1042"/>
          <p:cNvSpPr>
            <a:spLocks noChangeArrowheads="1"/>
          </p:cNvSpPr>
          <p:nvPr/>
        </p:nvSpPr>
        <p:spPr bwMode="auto">
          <a:xfrm>
            <a:off x="5334000" y="3571875"/>
            <a:ext cx="838200" cy="762000"/>
          </a:xfrm>
          <a:custGeom>
            <a:avLst/>
            <a:gdLst>
              <a:gd name="T0" fmla="*/ 419100 w 21600"/>
              <a:gd name="T1" fmla="*/ 0 h 21600"/>
              <a:gd name="T2" fmla="*/ 122742 w 21600"/>
              <a:gd name="T3" fmla="*/ 111584 h 21600"/>
              <a:gd name="T4" fmla="*/ 0 w 21600"/>
              <a:gd name="T5" fmla="*/ 381000 h 21600"/>
              <a:gd name="T6" fmla="*/ 122742 w 21600"/>
              <a:gd name="T7" fmla="*/ 650416 h 21600"/>
              <a:gd name="T8" fmla="*/ 419100 w 21600"/>
              <a:gd name="T9" fmla="*/ 762000 h 21600"/>
              <a:gd name="T10" fmla="*/ 715458 w 21600"/>
              <a:gd name="T11" fmla="*/ 650416 h 21600"/>
              <a:gd name="T12" fmla="*/ 838200 w 21600"/>
              <a:gd name="T13" fmla="*/ 381000 h 21600"/>
              <a:gd name="T14" fmla="*/ 715458 w 21600"/>
              <a:gd name="T15" fmla="*/ 111584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2945" y="10800"/>
                </a:moveTo>
                <a:cubicBezTo>
                  <a:pt x="2945" y="15138"/>
                  <a:pt x="6462" y="18655"/>
                  <a:pt x="10800" y="18655"/>
                </a:cubicBezTo>
                <a:cubicBezTo>
                  <a:pt x="15138" y="18655"/>
                  <a:pt x="18655" y="15138"/>
                  <a:pt x="18655" y="10800"/>
                </a:cubicBezTo>
                <a:cubicBezTo>
                  <a:pt x="18655" y="6462"/>
                  <a:pt x="15138" y="2945"/>
                  <a:pt x="10800" y="2945"/>
                </a:cubicBezTo>
                <a:cubicBezTo>
                  <a:pt x="6462" y="2945"/>
                  <a:pt x="2945" y="6462"/>
                  <a:pt x="2945" y="1080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15" name="Text Box 1043"/>
          <p:cNvSpPr txBox="1">
            <a:spLocks noChangeArrowheads="1"/>
          </p:cNvSpPr>
          <p:nvPr/>
        </p:nvSpPr>
        <p:spPr bwMode="auto">
          <a:xfrm>
            <a:off x="5470525" y="3714750"/>
            <a:ext cx="450850" cy="519113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800"/>
              <a:t> 3</a:t>
            </a:r>
            <a:endParaRPr lang="en-US" altLang="zh-CN" sz="2800"/>
          </a:p>
        </p:txBody>
      </p:sp>
      <p:sp>
        <p:nvSpPr>
          <p:cNvPr id="55316" name="Text Box 1044"/>
          <p:cNvSpPr txBox="1">
            <a:spLocks noChangeArrowheads="1"/>
          </p:cNvSpPr>
          <p:nvPr/>
        </p:nvSpPr>
        <p:spPr bwMode="auto">
          <a:xfrm>
            <a:off x="4267200" y="2976563"/>
            <a:ext cx="430213" cy="519112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800"/>
              <a:t> a</a:t>
            </a:r>
            <a:endParaRPr lang="en-US" altLang="zh-CN" sz="2800"/>
          </a:p>
        </p:txBody>
      </p:sp>
      <p:sp>
        <p:nvSpPr>
          <p:cNvPr id="55317" name="Text Box 1045"/>
          <p:cNvSpPr txBox="1">
            <a:spLocks noChangeArrowheads="1"/>
          </p:cNvSpPr>
          <p:nvPr/>
        </p:nvSpPr>
        <p:spPr bwMode="auto">
          <a:xfrm>
            <a:off x="5486400" y="3038475"/>
            <a:ext cx="430213" cy="519113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800"/>
              <a:t> a</a:t>
            </a:r>
            <a:endParaRPr lang="en-US" altLang="zh-CN" sz="2800"/>
          </a:p>
        </p:txBody>
      </p:sp>
      <p:grpSp>
        <p:nvGrpSpPr>
          <p:cNvPr id="2" name="Group 1046"/>
          <p:cNvGrpSpPr/>
          <p:nvPr/>
        </p:nvGrpSpPr>
        <p:grpSpPr bwMode="auto">
          <a:xfrm rot="-5335856">
            <a:off x="5524500" y="3228975"/>
            <a:ext cx="457200" cy="381000"/>
            <a:chOff x="2736" y="3360"/>
            <a:chExt cx="288" cy="240"/>
          </a:xfrm>
        </p:grpSpPr>
        <p:sp>
          <p:nvSpPr>
            <p:cNvPr id="55326" name="Arc 1047"/>
            <p:cNvSpPr/>
            <p:nvPr/>
          </p:nvSpPr>
          <p:spPr bwMode="auto">
            <a:xfrm flipH="1">
              <a:off x="2745" y="3360"/>
              <a:ext cx="279" cy="240"/>
            </a:xfrm>
            <a:custGeom>
              <a:avLst/>
              <a:gdLst>
                <a:gd name="T0" fmla="*/ 274 w 21979"/>
                <a:gd name="T1" fmla="*/ 240 h 43200"/>
                <a:gd name="T2" fmla="*/ 279 w 21979"/>
                <a:gd name="T3" fmla="*/ 0 h 43200"/>
                <a:gd name="T4" fmla="*/ 274 w 21979"/>
                <a:gd name="T5" fmla="*/ 120 h 43200"/>
                <a:gd name="T6" fmla="*/ 0 60000 65536"/>
                <a:gd name="T7" fmla="*/ 0 60000 65536"/>
                <a:gd name="T8" fmla="*/ 0 60000 65536"/>
                <a:gd name="T9" fmla="*/ 0 w 21979"/>
                <a:gd name="T10" fmla="*/ 0 h 43200"/>
                <a:gd name="T11" fmla="*/ 21979 w 21979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979" h="43200" fill="none" extrusionOk="0">
                  <a:moveTo>
                    <a:pt x="21596" y="43199"/>
                  </a:moveTo>
                  <a:cubicBezTo>
                    <a:pt x="9668" y="43197"/>
                    <a:pt x="0" y="33527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1726" y="-1"/>
                    <a:pt x="21852" y="1"/>
                    <a:pt x="21978" y="3"/>
                  </a:cubicBezTo>
                </a:path>
                <a:path w="21979" h="43200" stroke="0" extrusionOk="0">
                  <a:moveTo>
                    <a:pt x="21596" y="43199"/>
                  </a:moveTo>
                  <a:cubicBezTo>
                    <a:pt x="9668" y="43197"/>
                    <a:pt x="0" y="33527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1726" y="-1"/>
                    <a:pt x="21852" y="1"/>
                    <a:pt x="21978" y="3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7" name="Line 1048"/>
            <p:cNvSpPr>
              <a:spLocks noChangeShapeType="1"/>
            </p:cNvSpPr>
            <p:nvPr/>
          </p:nvSpPr>
          <p:spPr bwMode="auto">
            <a:xfrm flipH="1">
              <a:off x="2736" y="3360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5319" name="Line 1049"/>
          <p:cNvSpPr>
            <a:spLocks noChangeShapeType="1"/>
          </p:cNvSpPr>
          <p:nvPr/>
        </p:nvSpPr>
        <p:spPr bwMode="auto">
          <a:xfrm>
            <a:off x="3733800" y="3114675"/>
            <a:ext cx="16002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5320" name="Line 1050"/>
          <p:cNvSpPr>
            <a:spLocks noChangeShapeType="1"/>
          </p:cNvSpPr>
          <p:nvPr/>
        </p:nvSpPr>
        <p:spPr bwMode="auto">
          <a:xfrm flipV="1">
            <a:off x="3733800" y="4029075"/>
            <a:ext cx="1600200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5321" name="Text Box 1051"/>
          <p:cNvSpPr txBox="1">
            <a:spLocks noChangeArrowheads="1"/>
          </p:cNvSpPr>
          <p:nvPr/>
        </p:nvSpPr>
        <p:spPr bwMode="auto">
          <a:xfrm>
            <a:off x="4273550" y="3952875"/>
            <a:ext cx="450850" cy="519113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800"/>
              <a:t> b</a:t>
            </a:r>
            <a:endParaRPr lang="en-US" altLang="zh-CN" sz="2800"/>
          </a:p>
        </p:txBody>
      </p:sp>
      <p:grpSp>
        <p:nvGrpSpPr>
          <p:cNvPr id="3" name="Group 1052"/>
          <p:cNvGrpSpPr/>
          <p:nvPr/>
        </p:nvGrpSpPr>
        <p:grpSpPr bwMode="auto">
          <a:xfrm rot="10735856" flipH="1">
            <a:off x="6096000" y="3762375"/>
            <a:ext cx="457200" cy="381000"/>
            <a:chOff x="2736" y="3360"/>
            <a:chExt cx="288" cy="240"/>
          </a:xfrm>
        </p:grpSpPr>
        <p:sp>
          <p:nvSpPr>
            <p:cNvPr id="55324" name="Arc 1053"/>
            <p:cNvSpPr/>
            <p:nvPr/>
          </p:nvSpPr>
          <p:spPr bwMode="auto">
            <a:xfrm flipH="1">
              <a:off x="2745" y="3360"/>
              <a:ext cx="279" cy="240"/>
            </a:xfrm>
            <a:custGeom>
              <a:avLst/>
              <a:gdLst>
                <a:gd name="T0" fmla="*/ 274 w 21979"/>
                <a:gd name="T1" fmla="*/ 240 h 43200"/>
                <a:gd name="T2" fmla="*/ 279 w 21979"/>
                <a:gd name="T3" fmla="*/ 0 h 43200"/>
                <a:gd name="T4" fmla="*/ 274 w 21979"/>
                <a:gd name="T5" fmla="*/ 120 h 43200"/>
                <a:gd name="T6" fmla="*/ 0 60000 65536"/>
                <a:gd name="T7" fmla="*/ 0 60000 65536"/>
                <a:gd name="T8" fmla="*/ 0 60000 65536"/>
                <a:gd name="T9" fmla="*/ 0 w 21979"/>
                <a:gd name="T10" fmla="*/ 0 h 43200"/>
                <a:gd name="T11" fmla="*/ 21979 w 21979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979" h="43200" fill="none" extrusionOk="0">
                  <a:moveTo>
                    <a:pt x="21596" y="43199"/>
                  </a:moveTo>
                  <a:cubicBezTo>
                    <a:pt x="9668" y="43197"/>
                    <a:pt x="0" y="33527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1726" y="-1"/>
                    <a:pt x="21852" y="1"/>
                    <a:pt x="21978" y="3"/>
                  </a:cubicBezTo>
                </a:path>
                <a:path w="21979" h="43200" stroke="0" extrusionOk="0">
                  <a:moveTo>
                    <a:pt x="21596" y="43199"/>
                  </a:moveTo>
                  <a:cubicBezTo>
                    <a:pt x="9668" y="43197"/>
                    <a:pt x="0" y="33527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1726" y="-1"/>
                    <a:pt x="21852" y="1"/>
                    <a:pt x="21978" y="3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5" name="Line 1054"/>
            <p:cNvSpPr>
              <a:spLocks noChangeShapeType="1"/>
            </p:cNvSpPr>
            <p:nvPr/>
          </p:nvSpPr>
          <p:spPr bwMode="auto">
            <a:xfrm flipH="1">
              <a:off x="2736" y="3360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5323" name="Text Box 1055"/>
          <p:cNvSpPr txBox="1">
            <a:spLocks noChangeArrowheads="1"/>
          </p:cNvSpPr>
          <p:nvPr/>
        </p:nvSpPr>
        <p:spPr bwMode="auto">
          <a:xfrm>
            <a:off x="6324600" y="3876675"/>
            <a:ext cx="450850" cy="519113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800"/>
              <a:t> b</a:t>
            </a:r>
            <a:endParaRPr lang="en-US" altLang="zh-CN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design problem</a:t>
            </a:r>
            <a:endParaRPr lang="en-US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Such devices are difficult to reason about, because they can be designed in an infinite number of ways</a:t>
            </a:r>
            <a:endParaRPr lang="en-US" smtClean="0"/>
          </a:p>
          <a:p>
            <a:r>
              <a:rPr lang="en-US" smtClean="0"/>
              <a:t>By representing them as abstract computational devices, or </a:t>
            </a:r>
            <a:r>
              <a:rPr lang="en-US" smtClean="0">
                <a:solidFill>
                  <a:schemeClr val="accent2"/>
                </a:solidFill>
              </a:rPr>
              <a:t>automata</a:t>
            </a:r>
            <a:r>
              <a:rPr lang="en-US" smtClean="0"/>
              <a:t>, we will learn how to answer such questions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These devices can model many things</a:t>
            </a:r>
            <a:endParaRPr lang="en-US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353425" cy="2447925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They can describe the operation of any “small computer”, like the control component of an alarm clock or a microwave</a:t>
            </a:r>
            <a:endParaRPr lang="en-US" smtClean="0"/>
          </a:p>
          <a:p>
            <a:r>
              <a:rPr lang="en-US" smtClean="0"/>
              <a:t>They are also used in </a:t>
            </a:r>
            <a:r>
              <a:rPr lang="en-US" smtClean="0">
                <a:solidFill>
                  <a:schemeClr val="accent2"/>
                </a:solidFill>
              </a:rPr>
              <a:t>lexical analyzers</a:t>
            </a:r>
            <a:r>
              <a:rPr lang="en-US" smtClean="0"/>
              <a:t> to recognize well formed expressions in programming languages:</a:t>
            </a:r>
            <a:endParaRPr lang="en-US" smtClean="0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908175" y="4005263"/>
            <a:ext cx="4860925" cy="822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urier New" panose="02070309020205020404" pitchFamily="49" charset="0"/>
              </a:rPr>
              <a:t>ab1 </a:t>
            </a:r>
            <a:r>
              <a:rPr lang="en-US" sz="2400">
                <a:latin typeface="Gill Sans MT" pitchFamily="34" charset="0"/>
              </a:rPr>
              <a:t>is a legal name of a variable in C</a:t>
            </a:r>
            <a:endParaRPr lang="en-US" sz="2400">
              <a:latin typeface="Gill Sans MT" pitchFamily="34" charset="0"/>
            </a:endParaRPr>
          </a:p>
          <a:p>
            <a:r>
              <a:rPr lang="en-US" sz="2400">
                <a:latin typeface="Courier New" panose="02070309020205020404" pitchFamily="49" charset="0"/>
              </a:rPr>
              <a:t>5u= </a:t>
            </a:r>
            <a:r>
              <a:rPr lang="en-US" sz="2400">
                <a:latin typeface="Gill Sans MT" pitchFamily="34" charset="0"/>
              </a:rPr>
              <a:t>is not</a:t>
            </a:r>
            <a:endParaRPr lang="en-US" sz="2400">
              <a:latin typeface="Gill Sans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Different kinds of automata</a:t>
            </a:r>
            <a:endParaRPr lang="en-US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This was only one example of a computational device, and there are others</a:t>
            </a:r>
            <a:endParaRPr lang="en-US" smtClean="0"/>
          </a:p>
          <a:p>
            <a:r>
              <a:rPr lang="en-US" smtClean="0"/>
              <a:t>We will look at different devices, and look at the following questions:</a:t>
            </a:r>
            <a:endParaRPr lang="en-US" smtClean="0"/>
          </a:p>
          <a:p>
            <a:pPr lvl="1"/>
            <a:r>
              <a:rPr lang="en-US" smtClean="0"/>
              <a:t>What can a given type of device compute, and what are its limitations?</a:t>
            </a:r>
            <a:endParaRPr lang="en-US" smtClean="0"/>
          </a:p>
          <a:p>
            <a:pPr lvl="1"/>
            <a:r>
              <a:rPr lang="en-US" smtClean="0"/>
              <a:t>Is one type of device more powerful than another?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Some devices we will see</a:t>
            </a:r>
            <a:endParaRPr lang="en-US" smtClean="0"/>
          </a:p>
        </p:txBody>
      </p:sp>
      <p:graphicFrame>
        <p:nvGraphicFramePr>
          <p:cNvPr id="94264" name="Group 56"/>
          <p:cNvGraphicFramePr>
            <a:graphicFrameLocks noGrp="1"/>
          </p:cNvGraphicFramePr>
          <p:nvPr>
            <p:ph idx="1"/>
          </p:nvPr>
        </p:nvGraphicFramePr>
        <p:xfrm>
          <a:off x="395288" y="1196975"/>
          <a:ext cx="8353425" cy="4989450"/>
        </p:xfrm>
        <a:graphic>
          <a:graphicData uri="http://schemas.openxmlformats.org/drawingml/2006/table">
            <a:tbl>
              <a:tblPr/>
              <a:tblGrid>
                <a:gridCol w="2592387"/>
                <a:gridCol w="5761038"/>
              </a:tblGrid>
              <a:tr h="1008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Gill Sans MT" pitchFamily="34" charset="0"/>
                        </a:rPr>
                        <a:t>finite automata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Devices with a finite amount of memory.</a:t>
                      </a:r>
                      <a:b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</a:b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Used to model “small” computers.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11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Gill Sans MT" pitchFamily="34" charset="0"/>
                        </a:rPr>
                        <a:t>push-down automata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Devices with infinite memory that can be accessed in a restricted way.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Used to model parsers, etc.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35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Gill Sans MT" pitchFamily="34" charset="0"/>
                        </a:rPr>
                        <a:t>Turing Machines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Devices with infinite memory.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Used to model any computer.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79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Gill Sans MT" pitchFamily="34" charset="0"/>
                        </a:rPr>
                        <a:t>time-bounded Turing Machines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Infinite memory, but bounded running time.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Used to model any computer program that runs in a “reasonable” amount of time.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16197</Words>
  <Application>WPS Presentation</Application>
  <PresentationFormat>On-screen Show (4:3)</PresentationFormat>
  <Paragraphs>1142</Paragraphs>
  <Slides>56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81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138" baseType="lpstr">
      <vt:lpstr>Arial</vt:lpstr>
      <vt:lpstr>SimSun</vt:lpstr>
      <vt:lpstr>Wingdings</vt:lpstr>
      <vt:lpstr>PMingLiU</vt:lpstr>
      <vt:lpstr>Gill Sans MT</vt:lpstr>
      <vt:lpstr>Garamond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Courier New</vt:lpstr>
      <vt:lpstr>Calibri</vt:lpstr>
      <vt:lpstr>Microsoft YaHei</vt:lpstr>
      <vt:lpstr/>
      <vt:lpstr>Arial Unicode MS</vt:lpstr>
      <vt:lpstr>Symbol</vt:lpstr>
      <vt:lpstr>PMingLiU</vt:lpstr>
      <vt:lpstr>PMingLiU</vt:lpstr>
      <vt:lpstr>PMingLiU</vt:lpstr>
      <vt:lpstr>PMingLiU</vt:lpstr>
      <vt:lpstr>PMingLiU</vt:lpstr>
      <vt:lpstr>MS Shell Dlg</vt:lpstr>
      <vt:lpstr>Arial Black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Lucida Grande</vt:lpstr>
      <vt:lpstr>Tahoma</vt:lpstr>
      <vt:lpstr>Segoe Print</vt:lpstr>
      <vt:lpstr>Microsoft Sans Serif</vt:lpstr>
      <vt:lpstr>MingLiU-ExtB</vt:lpstr>
      <vt:lpstr>Office Theme</vt:lpstr>
      <vt:lpstr>Formal Language and Automata Theory</vt:lpstr>
      <vt:lpstr>What is automata theory ???</vt:lpstr>
      <vt:lpstr>A simple computer</vt:lpstr>
      <vt:lpstr>Another “computer”</vt:lpstr>
      <vt:lpstr>A design problem</vt:lpstr>
      <vt:lpstr>A design problem</vt:lpstr>
      <vt:lpstr>These devices can model many things</vt:lpstr>
      <vt:lpstr>Different kinds of automata</vt:lpstr>
      <vt:lpstr>Some devices we will see</vt:lpstr>
      <vt:lpstr>Some highlights of the course</vt:lpstr>
      <vt:lpstr>Some highlights of the course</vt:lpstr>
      <vt:lpstr>Some highlights of the course</vt:lpstr>
      <vt:lpstr>Preliminaries of automata theory</vt:lpstr>
      <vt:lpstr>Problems</vt:lpstr>
      <vt:lpstr>Alphabets and strings</vt:lpstr>
      <vt:lpstr>Strings</vt:lpstr>
      <vt:lpstr>Languages</vt:lpstr>
      <vt:lpstr>PowerPoint 演示文稿</vt:lpstr>
      <vt:lpstr>Example of a finite automaton</vt:lpstr>
      <vt:lpstr>Definition of An Automata</vt:lpstr>
      <vt:lpstr>PowerPoint 演示文稿</vt:lpstr>
      <vt:lpstr>Description of a finite automata</vt:lpstr>
      <vt:lpstr>Block Diagram of Finite Automata</vt:lpstr>
      <vt:lpstr>PowerPoint 演示文稿</vt:lpstr>
      <vt:lpstr>Transition Systems</vt:lpstr>
      <vt:lpstr>PowerPoint 演示文稿</vt:lpstr>
      <vt:lpstr>PowerPoint 演示文稿</vt:lpstr>
      <vt:lpstr>Acceptability of String by a FA</vt:lpstr>
      <vt:lpstr>Example</vt:lpstr>
      <vt:lpstr>Language of a DFA</vt:lpstr>
      <vt:lpstr>Non-deterministic Finite Automata (NFA)</vt:lpstr>
      <vt:lpstr>If the automaton is in a state {q0} and the input symbol is 0, what will be the next state?</vt:lpstr>
      <vt:lpstr> d(q0, 0100)={q0, q3, q4}</vt:lpstr>
      <vt:lpstr>States reached while processing 0100</vt:lpstr>
      <vt:lpstr>Non-deterministic Finite Automata (NFA)</vt:lpstr>
      <vt:lpstr>How to use an NFA?</vt:lpstr>
      <vt:lpstr>NFA for strings containing 01</vt:lpstr>
      <vt:lpstr>What is a “dead state”?</vt:lpstr>
      <vt:lpstr>Example #2</vt:lpstr>
      <vt:lpstr>Mealy and Moore Models (Finite Automata with outputs)</vt:lpstr>
      <vt:lpstr>Moore Machine</vt:lpstr>
      <vt:lpstr>A Moore Machine</vt:lpstr>
      <vt:lpstr>Melay Machine</vt:lpstr>
      <vt:lpstr>A Melay Machine</vt:lpstr>
      <vt:lpstr>Acceptability of String by a FA</vt:lpstr>
      <vt:lpstr>A Moore Machine</vt:lpstr>
      <vt:lpstr>Language of an NFA</vt:lpstr>
      <vt:lpstr>Advantages &amp; Caveats for NFA</vt:lpstr>
      <vt:lpstr>Differences: DFA vs. NFA</vt:lpstr>
      <vt:lpstr>PowerPoint 演示文稿</vt:lpstr>
      <vt:lpstr>NFA to DFA construction: Example</vt:lpstr>
      <vt:lpstr>  Finite automata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 Language and Automata Theory</dc:title>
  <dc:creator>hp</dc:creator>
  <cp:lastModifiedBy>MTD</cp:lastModifiedBy>
  <cp:revision>43</cp:revision>
  <dcterms:created xsi:type="dcterms:W3CDTF">2014-10-19T10:03:00Z</dcterms:created>
  <dcterms:modified xsi:type="dcterms:W3CDTF">2018-06-05T13:22:31Z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1033-10.2.0.6020</vt:lpwstr>
  </property>
</Properties>
</file>