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7"/>
  </p:notesMasterIdLst>
  <p:handoutMasterIdLst>
    <p:handoutMasterId r:id="rId78"/>
  </p:handoutMasterIdLst>
  <p:sldIdLst>
    <p:sldId id="256" r:id="rId2"/>
    <p:sldId id="30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08" r:id="rId27"/>
    <p:sldId id="309" r:id="rId28"/>
    <p:sldId id="310" r:id="rId29"/>
    <p:sldId id="285" r:id="rId30"/>
    <p:sldId id="311" r:id="rId31"/>
    <p:sldId id="303" r:id="rId32"/>
    <p:sldId id="312" r:id="rId33"/>
    <p:sldId id="313" r:id="rId34"/>
    <p:sldId id="314" r:id="rId35"/>
    <p:sldId id="315" r:id="rId36"/>
    <p:sldId id="316" r:id="rId37"/>
    <p:sldId id="317" r:id="rId38"/>
    <p:sldId id="318" r:id="rId39"/>
    <p:sldId id="356" r:id="rId40"/>
    <p:sldId id="357"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3" r:id="rId54"/>
    <p:sldId id="332" r:id="rId55"/>
    <p:sldId id="334" r:id="rId56"/>
    <p:sldId id="339" r:id="rId57"/>
    <p:sldId id="336" r:id="rId58"/>
    <p:sldId id="337" r:id="rId59"/>
    <p:sldId id="338" r:id="rId60"/>
    <p:sldId id="340" r:id="rId61"/>
    <p:sldId id="342" r:id="rId62"/>
    <p:sldId id="343" r:id="rId63"/>
    <p:sldId id="344" r:id="rId64"/>
    <p:sldId id="341" r:id="rId65"/>
    <p:sldId id="345" r:id="rId66"/>
    <p:sldId id="346" r:id="rId67"/>
    <p:sldId id="347" r:id="rId68"/>
    <p:sldId id="348" r:id="rId69"/>
    <p:sldId id="349" r:id="rId70"/>
    <p:sldId id="350" r:id="rId71"/>
    <p:sldId id="351" r:id="rId72"/>
    <p:sldId id="352" r:id="rId73"/>
    <p:sldId id="353" r:id="rId74"/>
    <p:sldId id="354" r:id="rId75"/>
    <p:sldId id="355" r:id="rId7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8" d="100"/>
          <a:sy n="78" d="100"/>
        </p:scale>
        <p:origin x="-9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6084"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1548232A-6278-4F1E-B0E5-6C471AE0DB3E}" type="slidenum">
              <a:rPr lang="en-US"/>
              <a:pPr>
                <a:defRPr/>
              </a:pPr>
              <a:t>‹#›</a:t>
            </a:fld>
            <a:endParaRPr lang="en-US"/>
          </a:p>
        </p:txBody>
      </p:sp>
    </p:spTree>
    <p:extLst>
      <p:ext uri="{BB962C8B-B14F-4D97-AF65-F5344CB8AC3E}">
        <p14:creationId xmlns:p14="http://schemas.microsoft.com/office/powerpoint/2010/main" val="16676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43BB67AC-07FB-4DC3-A82F-CD2D7DB51D8B}" type="slidenum">
              <a:rPr lang="en-US"/>
              <a:pPr>
                <a:defRPr/>
              </a:pPr>
              <a:t>‹#›</a:t>
            </a:fld>
            <a:endParaRPr lang="en-US"/>
          </a:p>
        </p:txBody>
      </p:sp>
    </p:spTree>
    <p:extLst>
      <p:ext uri="{BB962C8B-B14F-4D97-AF65-F5344CB8AC3E}">
        <p14:creationId xmlns:p14="http://schemas.microsoft.com/office/powerpoint/2010/main" val="3720319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3BB67AC-07FB-4DC3-A82F-CD2D7DB51D8B}" type="slidenum">
              <a:rPr lang="en-US" smtClean="0"/>
              <a:pPr>
                <a:defRPr/>
              </a:pPr>
              <a:t>1</a:t>
            </a:fld>
            <a:endParaRPr lang="en-US"/>
          </a:p>
        </p:txBody>
      </p:sp>
    </p:spTree>
    <p:extLst>
      <p:ext uri="{BB962C8B-B14F-4D97-AF65-F5344CB8AC3E}">
        <p14:creationId xmlns:p14="http://schemas.microsoft.com/office/powerpoint/2010/main" val="74845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EB49CBFA-4C00-4C5C-AA38-A4780E69B6A8}" type="slidenum">
              <a:rPr lang="en-US" smtClean="0"/>
              <a:pPr/>
              <a:t>11</a:t>
            </a:fld>
            <a:endParaRPr lang="en-US" smtClean="0"/>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1213277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095C2F86-3F69-45E1-B106-EF08578F592B}" type="slidenum">
              <a:rPr lang="en-US" smtClean="0"/>
              <a:pPr/>
              <a:t>12</a:t>
            </a:fld>
            <a:endParaRPr lang="en-US" smtClean="0"/>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130606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729C5060-B80D-4041-A451-43FEF49FA295}" type="slidenum">
              <a:rPr lang="en-US" smtClean="0"/>
              <a:pPr/>
              <a:t>13</a:t>
            </a:fld>
            <a:endParaRPr lang="en-US" smtClean="0"/>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311253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5E8AA38A-9EB7-4288-916E-9C389AACC5E2}" type="slidenum">
              <a:rPr lang="en-US" smtClean="0"/>
              <a:pPr/>
              <a:t>14</a:t>
            </a:fld>
            <a:endParaRPr lang="en-US" smtClean="0"/>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smtClean="0">
                <a:cs typeface="Tahoma" pitchFamily="34" charset="0"/>
              </a:rPr>
              <a:t>“” stands for reading a blank cell, in which nothing has been written.</a:t>
            </a:r>
          </a:p>
        </p:txBody>
      </p:sp>
    </p:spTree>
    <p:extLst>
      <p:ext uri="{BB962C8B-B14F-4D97-AF65-F5344CB8AC3E}">
        <p14:creationId xmlns:p14="http://schemas.microsoft.com/office/powerpoint/2010/main" val="4180936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D0457EE6-59C0-4138-B4DA-A290AEF83DFF}" type="slidenum">
              <a:rPr lang="en-US" smtClean="0"/>
              <a:pPr/>
              <a:t>15</a:t>
            </a:fld>
            <a:endParaRPr lang="en-US" smtClean="0"/>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3655141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C5715934-DD0D-4675-ADE3-55413F716126}" type="slidenum">
              <a:rPr lang="en-US" smtClean="0"/>
              <a:pPr/>
              <a:t>16</a:t>
            </a:fld>
            <a:endParaRPr lang="en-US" smtClean="0"/>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1903816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54C48309-CD55-4D55-90C8-481532E6B5ED}" type="slidenum">
              <a:rPr lang="en-US" smtClean="0"/>
              <a:pPr/>
              <a:t>17</a:t>
            </a:fld>
            <a:endParaRPr lang="en-US" smtClean="0"/>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942218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71939C71-4A28-4155-B03A-6AB8DD9E4955}" type="slidenum">
              <a:rPr lang="en-US" smtClean="0"/>
              <a:pPr/>
              <a:t>18</a:t>
            </a:fld>
            <a:endParaRPr lang="en-US" smtClean="0"/>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2806426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38D0064E-0720-4118-83F0-3A3B7E8CB715}" type="slidenum">
              <a:rPr lang="en-US" smtClean="0"/>
              <a:pPr/>
              <a:t>19</a:t>
            </a:fld>
            <a:endParaRPr lang="en-US" smtClean="0"/>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4230292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5156457F-C8E6-4278-A83B-5D16A5DE285F}" type="slidenum">
              <a:rPr lang="en-US" smtClean="0"/>
              <a:pPr/>
              <a:t>20</a:t>
            </a:fld>
            <a:endParaRPr lang="en-US" smtClean="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421301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DA13D7B2-85C2-4678-B753-DE5CCFEBB87F}" type="slidenum">
              <a:rPr lang="en-US" smtClean="0"/>
              <a:pPr/>
              <a:t>2</a:t>
            </a:fld>
            <a:endParaRPr lang="en-US" smtClean="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extLst>
      <p:ext uri="{BB962C8B-B14F-4D97-AF65-F5344CB8AC3E}">
        <p14:creationId xmlns:p14="http://schemas.microsoft.com/office/powerpoint/2010/main" val="3817213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7FC87BF3-A279-4F02-A1EB-0CB5C73BFDA1}" type="slidenum">
              <a:rPr lang="en-US" smtClean="0"/>
              <a:pPr/>
              <a:t>21</a:t>
            </a:fld>
            <a:endParaRPr lang="en-US" smtClean="0"/>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2801266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76D0892F-7C9A-45B2-AF9C-6F387CF2740A}" type="slidenum">
              <a:rPr lang="en-US" smtClean="0"/>
              <a:pPr/>
              <a:t>22</a:t>
            </a:fld>
            <a:endParaRPr lang="en-US" smtClean="0"/>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193274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7CCEF0ED-E5C0-4DEA-9BED-E3B9176470A1}" type="slidenum">
              <a:rPr lang="en-US" smtClean="0"/>
              <a:pPr/>
              <a:t>23</a:t>
            </a:fld>
            <a:endParaRPr lang="en-US" smtClean="0"/>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3902995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A1CFAAA0-98B1-4D27-B172-8573498C4B6E}" type="slidenum">
              <a:rPr lang="en-US" smtClean="0"/>
              <a:pPr/>
              <a:t>25</a:t>
            </a:fld>
            <a:endParaRPr lang="en-US" smtClean="0"/>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517019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3E2E53A-D233-4467-9CF1-06FD078BCA3C}" type="slidenum">
              <a:rPr lang="en-US" sz="1200" b="0">
                <a:latin typeface="Times New Roman" pitchFamily="18" charset="0"/>
              </a:rPr>
              <a:pPr/>
              <a:t>66</a:t>
            </a:fld>
            <a:endParaRPr lang="en-US" sz="1200" b="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46956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059D335-125F-49FB-A783-03AF6C4B3BB4}" type="slidenum">
              <a:rPr lang="en-US" sz="1200" b="0">
                <a:latin typeface="Times New Roman" pitchFamily="18" charset="0"/>
              </a:rPr>
              <a:pPr/>
              <a:t>67</a:t>
            </a:fld>
            <a:endParaRPr lang="en-US" sz="1200" b="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65457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C0B11BFD-CD2F-4398-962D-6F1A80CF99A1}" type="slidenum">
              <a:rPr lang="en-US" sz="1200" b="0">
                <a:latin typeface="Times New Roman" pitchFamily="18" charset="0"/>
              </a:rPr>
              <a:pPr/>
              <a:t>68</a:t>
            </a:fld>
            <a:endParaRPr lang="en-US" sz="1200" b="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439189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C5B6B68D-2A0B-4D1D-B5FB-DB76652D5D5D}" type="slidenum">
              <a:rPr lang="en-US" sz="1200" b="0">
                <a:latin typeface="Times New Roman" pitchFamily="18" charset="0"/>
              </a:rPr>
              <a:pPr/>
              <a:t>69</a:t>
            </a:fld>
            <a:endParaRPr lang="en-US" sz="1200" b="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408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C71831B7-CCD7-4A1B-A700-43E4E53027AB}" type="slidenum">
              <a:rPr lang="en-US" sz="1200" b="0">
                <a:latin typeface="Times New Roman" pitchFamily="18" charset="0"/>
              </a:rPr>
              <a:pPr/>
              <a:t>70</a:t>
            </a:fld>
            <a:endParaRPr lang="en-US" sz="1200" b="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66408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5E3A3831-5AD3-456C-B478-4EE679A6C34F}" type="slidenum">
              <a:rPr lang="en-US" smtClean="0"/>
              <a:pPr/>
              <a:t>4</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smtClean="0"/>
              <a:t>If you want to include the logician Alonzo Church in the computability party, instead of Turing’s Thesis, say Church-Turing Thesis.  If you want to include Emil Post,  say Church-Post-Turing Thesis.</a:t>
            </a:r>
          </a:p>
        </p:txBody>
      </p:sp>
    </p:spTree>
    <p:extLst>
      <p:ext uri="{BB962C8B-B14F-4D97-AF65-F5344CB8AC3E}">
        <p14:creationId xmlns:p14="http://schemas.microsoft.com/office/powerpoint/2010/main" val="112312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D7E9EF8B-E4C1-4C9D-A80C-8D1DBA056453}" type="slidenum">
              <a:rPr lang="en-US" smtClean="0"/>
              <a:pPr/>
              <a:t>5</a:t>
            </a:fld>
            <a:endParaRPr lang="en-US" smtClean="0"/>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extLst>
      <p:ext uri="{BB962C8B-B14F-4D97-AF65-F5344CB8AC3E}">
        <p14:creationId xmlns:p14="http://schemas.microsoft.com/office/powerpoint/2010/main" val="361745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E516B6C7-A3F8-49EA-9474-20EE896A87BE}" type="slidenum">
              <a:rPr lang="en-US" smtClean="0"/>
              <a:pPr/>
              <a:t>6</a:t>
            </a:fld>
            <a:endParaRPr lang="en-US" smtClean="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extLst>
      <p:ext uri="{BB962C8B-B14F-4D97-AF65-F5344CB8AC3E}">
        <p14:creationId xmlns:p14="http://schemas.microsoft.com/office/powerpoint/2010/main" val="316360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495ED0CB-F6D4-4BB9-B95E-572267D02185}" type="slidenum">
              <a:rPr lang="en-US" smtClean="0"/>
              <a:pPr/>
              <a:t>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smtClean="0">
                <a:cs typeface="Tahoma" pitchFamily="34" charset="0"/>
              </a:rPr>
              <a:t>“” stands for reading a blank cell, in which nothing has been written.</a:t>
            </a:r>
          </a:p>
        </p:txBody>
      </p:sp>
    </p:spTree>
    <p:extLst>
      <p:ext uri="{BB962C8B-B14F-4D97-AF65-F5344CB8AC3E}">
        <p14:creationId xmlns:p14="http://schemas.microsoft.com/office/powerpoint/2010/main" val="234043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27A8B208-6AA1-4A0D-9F82-67373FA983B5}" type="slidenum">
              <a:rPr lang="en-US" smtClean="0"/>
              <a:pPr/>
              <a:t>8</a:t>
            </a:fld>
            <a:endParaRPr lang="en-US" smtClean="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3106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2B9FD68A-FD86-426B-BAA3-B740A3B60174}" type="slidenum">
              <a:rPr lang="en-US" smtClean="0"/>
              <a:pPr/>
              <a:t>9</a:t>
            </a:fld>
            <a:endParaRPr lang="en-US" smtClean="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297749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5339D380-0593-4960-9BC9-665B03124096}" type="slidenum">
              <a:rPr lang="en-US" smtClean="0"/>
              <a:pPr/>
              <a:t>10</a:t>
            </a:fld>
            <a:endParaRPr lang="en-US" smtClean="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cs typeface="Tahoma" pitchFamily="34" charset="0"/>
            </a:endParaRPr>
          </a:p>
        </p:txBody>
      </p:sp>
    </p:spTree>
    <p:extLst>
      <p:ext uri="{BB962C8B-B14F-4D97-AF65-F5344CB8AC3E}">
        <p14:creationId xmlns:p14="http://schemas.microsoft.com/office/powerpoint/2010/main" val="274550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7"/>
          <p:cNvGrpSpPr>
            <a:grpSpLocks/>
          </p:cNvGrpSpPr>
          <p:nvPr/>
        </p:nvGrpSpPr>
        <p:grpSpPr bwMode="auto">
          <a:xfrm>
            <a:off x="0" y="0"/>
            <a:ext cx="9144000" cy="6858000"/>
            <a:chOff x="0" y="0"/>
            <a:chExt cx="5760" cy="4320"/>
          </a:xfrm>
        </p:grpSpPr>
        <p:grpSp>
          <p:nvGrpSpPr>
            <p:cNvPr id="5" name="Group 68"/>
            <p:cNvGrpSpPr>
              <a:grpSpLocks/>
            </p:cNvGrpSpPr>
            <p:nvPr/>
          </p:nvGrpSpPr>
          <p:grpSpPr bwMode="auto">
            <a:xfrm>
              <a:off x="0" y="0"/>
              <a:ext cx="5760" cy="4320"/>
              <a:chOff x="0" y="0"/>
              <a:chExt cx="5760" cy="4320"/>
            </a:xfrm>
          </p:grpSpPr>
          <p:sp>
            <p:nvSpPr>
              <p:cNvPr id="15" name="Rectangle 3"/>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4"/>
              <p:cNvGrpSpPr>
                <a:grpSpLocks/>
              </p:cNvGrpSpPr>
              <p:nvPr userDrawn="1"/>
            </p:nvGrpSpPr>
            <p:grpSpPr bwMode="auto">
              <a:xfrm>
                <a:off x="0" y="0"/>
                <a:ext cx="5760" cy="4320"/>
                <a:chOff x="0" y="0"/>
                <a:chExt cx="5760" cy="4320"/>
              </a:xfrm>
            </p:grpSpPr>
            <p:sp>
              <p:nvSpPr>
                <p:cNvPr id="18"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6"/>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76"/>
            <p:cNvGrpSpPr>
              <a:grpSpLocks/>
            </p:cNvGrpSpPr>
            <p:nvPr userDrawn="1"/>
          </p:nvGrpSpPr>
          <p:grpSpPr bwMode="auto">
            <a:xfrm>
              <a:off x="3" y="559"/>
              <a:ext cx="4192" cy="1796"/>
              <a:chOff x="3" y="559"/>
              <a:chExt cx="4192" cy="1796"/>
            </a:xfrm>
          </p:grpSpPr>
          <p:sp>
            <p:nvSpPr>
              <p:cNvPr id="11" name="Line 65"/>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3"/>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4"/>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6"/>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75"/>
            <p:cNvGrpSpPr>
              <a:grpSpLocks/>
            </p:cNvGrpSpPr>
            <p:nvPr userDrawn="1"/>
          </p:nvGrpSpPr>
          <p:grpSpPr bwMode="auto">
            <a:xfrm>
              <a:off x="1480" y="1952"/>
              <a:ext cx="3808" cy="1812"/>
              <a:chOff x="1480" y="1952"/>
              <a:chExt cx="3808" cy="1812"/>
            </a:xfrm>
          </p:grpSpPr>
          <p:sp>
            <p:nvSpPr>
              <p:cNvPr id="8" name="Line 67"/>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8"/>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9"/>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noProof="0" smtClean="0"/>
              <a:t>Click to edit Master subtitle style</a:t>
            </a:r>
          </a:p>
        </p:txBody>
      </p:sp>
      <p:sp>
        <p:nvSpPr>
          <p:cNvPr id="69" name="Rectangle 71"/>
          <p:cNvSpPr>
            <a:spLocks noGrp="1" noChangeArrowheads="1"/>
          </p:cNvSpPr>
          <p:nvPr>
            <p:ph type="dt" sz="quarter" idx="10"/>
          </p:nvPr>
        </p:nvSpPr>
        <p:spPr/>
        <p:txBody>
          <a:bodyPr/>
          <a:lstStyle>
            <a:lvl1pPr>
              <a:defRPr smtClean="0"/>
            </a:lvl1pPr>
          </a:lstStyle>
          <a:p>
            <a:pPr>
              <a:defRPr/>
            </a:pPr>
            <a:fld id="{D35C3919-B86B-483D-B8AE-B6FB07C658B8}" type="datetime1">
              <a:rPr lang="en-US" smtClean="0"/>
              <a:t>5/27/2018</a:t>
            </a:fld>
            <a:endParaRPr lang="en-US"/>
          </a:p>
        </p:txBody>
      </p:sp>
      <p:sp>
        <p:nvSpPr>
          <p:cNvPr id="70" name="Rectangle 72"/>
          <p:cNvSpPr>
            <a:spLocks noGrp="1" noChangeArrowheads="1"/>
          </p:cNvSpPr>
          <p:nvPr>
            <p:ph type="ftr" sz="quarter" idx="11"/>
          </p:nvPr>
        </p:nvSpPr>
        <p:spPr/>
        <p:txBody>
          <a:bodyPr/>
          <a:lstStyle>
            <a:lvl1pPr>
              <a:defRPr smtClean="0"/>
            </a:lvl1pPr>
          </a:lstStyle>
          <a:p>
            <a:pPr>
              <a:defRPr/>
            </a:pPr>
            <a:r>
              <a:rPr lang="fi-FI" smtClean="0"/>
              <a:t>Dr. Deepak K. Sinha, AASTU, AA, Ethiopia</a:t>
            </a:r>
            <a:endParaRPr lang="en-US"/>
          </a:p>
        </p:txBody>
      </p:sp>
      <p:sp>
        <p:nvSpPr>
          <p:cNvPr id="71" name="Rectangle 73"/>
          <p:cNvSpPr>
            <a:spLocks noGrp="1" noChangeArrowheads="1"/>
          </p:cNvSpPr>
          <p:nvPr>
            <p:ph type="sldNum" sz="quarter" idx="12"/>
          </p:nvPr>
        </p:nvSpPr>
        <p:spPr/>
        <p:txBody>
          <a:bodyPr/>
          <a:lstStyle>
            <a:lvl1pPr>
              <a:defRPr/>
            </a:lvl1pPr>
          </a:lstStyle>
          <a:p>
            <a:pPr>
              <a:defRPr/>
            </a:pPr>
            <a:fld id="{7AE4E0DE-9615-4ACB-B411-75752071839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a:ln/>
        </p:spPr>
        <p:txBody>
          <a:bodyPr/>
          <a:lstStyle>
            <a:lvl1pPr>
              <a:defRPr/>
            </a:lvl1pPr>
          </a:lstStyle>
          <a:p>
            <a:pPr>
              <a:defRPr/>
            </a:pPr>
            <a:fld id="{AB5CD8F9-9423-4CC2-B1D8-A44D67216CEB}" type="datetime1">
              <a:rPr lang="en-US" smtClean="0"/>
              <a:t>5/27/2018</a:t>
            </a:fld>
            <a:endParaRPr lang="en-US"/>
          </a:p>
        </p:txBody>
      </p:sp>
      <p:sp>
        <p:nvSpPr>
          <p:cNvPr id="5"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6" name="Rectangle 70"/>
          <p:cNvSpPr>
            <a:spLocks noGrp="1" noChangeArrowheads="1"/>
          </p:cNvSpPr>
          <p:nvPr>
            <p:ph type="sldNum" sz="quarter" idx="12"/>
          </p:nvPr>
        </p:nvSpPr>
        <p:spPr>
          <a:ln/>
        </p:spPr>
        <p:txBody>
          <a:bodyPr/>
          <a:lstStyle>
            <a:lvl1pPr>
              <a:defRPr/>
            </a:lvl1pPr>
          </a:lstStyle>
          <a:p>
            <a:pPr>
              <a:defRPr/>
            </a:pPr>
            <a:fld id="{ABA81086-70C0-46A9-A5D6-24F22325526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a:ln/>
        </p:spPr>
        <p:txBody>
          <a:bodyPr/>
          <a:lstStyle>
            <a:lvl1pPr>
              <a:defRPr/>
            </a:lvl1pPr>
          </a:lstStyle>
          <a:p>
            <a:pPr>
              <a:defRPr/>
            </a:pPr>
            <a:fld id="{DE383091-7BDF-4DEB-AA5C-0ECA18F40505}" type="datetime1">
              <a:rPr lang="en-US" smtClean="0"/>
              <a:t>5/27/2018</a:t>
            </a:fld>
            <a:endParaRPr lang="en-US"/>
          </a:p>
        </p:txBody>
      </p:sp>
      <p:sp>
        <p:nvSpPr>
          <p:cNvPr id="5"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6" name="Rectangle 70"/>
          <p:cNvSpPr>
            <a:spLocks noGrp="1" noChangeArrowheads="1"/>
          </p:cNvSpPr>
          <p:nvPr>
            <p:ph type="sldNum" sz="quarter" idx="12"/>
          </p:nvPr>
        </p:nvSpPr>
        <p:spPr>
          <a:ln/>
        </p:spPr>
        <p:txBody>
          <a:bodyPr/>
          <a:lstStyle>
            <a:lvl1pPr>
              <a:defRPr/>
            </a:lvl1pPr>
          </a:lstStyle>
          <a:p>
            <a:pPr>
              <a:defRPr/>
            </a:pPr>
            <a:fld id="{E1129EE8-BD40-4FFC-A3B0-0D0988FF389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a:ln/>
        </p:spPr>
        <p:txBody>
          <a:bodyPr/>
          <a:lstStyle>
            <a:lvl1pPr>
              <a:defRPr/>
            </a:lvl1pPr>
          </a:lstStyle>
          <a:p>
            <a:pPr>
              <a:defRPr/>
            </a:pPr>
            <a:fld id="{E52CE18C-DD70-4836-B8D7-9D1D2ECB22F6}" type="datetime1">
              <a:rPr lang="en-US" smtClean="0"/>
              <a:t>5/27/2018</a:t>
            </a:fld>
            <a:endParaRPr lang="en-US"/>
          </a:p>
        </p:txBody>
      </p:sp>
      <p:sp>
        <p:nvSpPr>
          <p:cNvPr id="5"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6" name="Rectangle 70"/>
          <p:cNvSpPr>
            <a:spLocks noGrp="1" noChangeArrowheads="1"/>
          </p:cNvSpPr>
          <p:nvPr>
            <p:ph type="sldNum" sz="quarter" idx="12"/>
          </p:nvPr>
        </p:nvSpPr>
        <p:spPr>
          <a:ln/>
        </p:spPr>
        <p:txBody>
          <a:bodyPr/>
          <a:lstStyle>
            <a:lvl1pPr>
              <a:defRPr/>
            </a:lvl1pPr>
          </a:lstStyle>
          <a:p>
            <a:pPr>
              <a:defRPr/>
            </a:pPr>
            <a:fld id="{216D83CB-565B-45A4-B8A1-90D470648D1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8"/>
          <p:cNvSpPr>
            <a:spLocks noGrp="1" noChangeArrowheads="1"/>
          </p:cNvSpPr>
          <p:nvPr>
            <p:ph type="dt" sz="half" idx="10"/>
          </p:nvPr>
        </p:nvSpPr>
        <p:spPr>
          <a:ln/>
        </p:spPr>
        <p:txBody>
          <a:bodyPr/>
          <a:lstStyle>
            <a:lvl1pPr>
              <a:defRPr/>
            </a:lvl1pPr>
          </a:lstStyle>
          <a:p>
            <a:pPr>
              <a:defRPr/>
            </a:pPr>
            <a:fld id="{9E4E4C50-828B-4EF1-BABB-041CFE4C1949}" type="datetime1">
              <a:rPr lang="en-US" smtClean="0"/>
              <a:t>5/27/2018</a:t>
            </a:fld>
            <a:endParaRPr lang="en-US"/>
          </a:p>
        </p:txBody>
      </p:sp>
      <p:sp>
        <p:nvSpPr>
          <p:cNvPr id="5"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6" name="Rectangle 70"/>
          <p:cNvSpPr>
            <a:spLocks noGrp="1" noChangeArrowheads="1"/>
          </p:cNvSpPr>
          <p:nvPr>
            <p:ph type="sldNum" sz="quarter" idx="12"/>
          </p:nvPr>
        </p:nvSpPr>
        <p:spPr>
          <a:ln/>
        </p:spPr>
        <p:txBody>
          <a:bodyPr/>
          <a:lstStyle>
            <a:lvl1pPr>
              <a:defRPr/>
            </a:lvl1pPr>
          </a:lstStyle>
          <a:p>
            <a:pPr>
              <a:defRPr/>
            </a:pPr>
            <a:fld id="{9A444A7A-7F04-4BE3-B6CC-F3E835B2760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8"/>
          <p:cNvSpPr>
            <a:spLocks noGrp="1" noChangeArrowheads="1"/>
          </p:cNvSpPr>
          <p:nvPr>
            <p:ph type="dt" sz="half" idx="10"/>
          </p:nvPr>
        </p:nvSpPr>
        <p:spPr>
          <a:ln/>
        </p:spPr>
        <p:txBody>
          <a:bodyPr/>
          <a:lstStyle>
            <a:lvl1pPr>
              <a:defRPr/>
            </a:lvl1pPr>
          </a:lstStyle>
          <a:p>
            <a:pPr>
              <a:defRPr/>
            </a:pPr>
            <a:fld id="{5A1CE38B-C0C7-42D0-B752-1C3B4D931A01}" type="datetime1">
              <a:rPr lang="en-US" smtClean="0"/>
              <a:t>5/27/2018</a:t>
            </a:fld>
            <a:endParaRPr lang="en-US"/>
          </a:p>
        </p:txBody>
      </p:sp>
      <p:sp>
        <p:nvSpPr>
          <p:cNvPr id="6"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7" name="Rectangle 70"/>
          <p:cNvSpPr>
            <a:spLocks noGrp="1" noChangeArrowheads="1"/>
          </p:cNvSpPr>
          <p:nvPr>
            <p:ph type="sldNum" sz="quarter" idx="12"/>
          </p:nvPr>
        </p:nvSpPr>
        <p:spPr>
          <a:ln/>
        </p:spPr>
        <p:txBody>
          <a:bodyPr/>
          <a:lstStyle>
            <a:lvl1pPr>
              <a:defRPr/>
            </a:lvl1pPr>
          </a:lstStyle>
          <a:p>
            <a:pPr>
              <a:defRPr/>
            </a:pPr>
            <a:fld id="{71EA9C98-48DA-4D80-B198-7D957902C6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8"/>
          <p:cNvSpPr>
            <a:spLocks noGrp="1" noChangeArrowheads="1"/>
          </p:cNvSpPr>
          <p:nvPr>
            <p:ph type="dt" sz="half" idx="10"/>
          </p:nvPr>
        </p:nvSpPr>
        <p:spPr>
          <a:ln/>
        </p:spPr>
        <p:txBody>
          <a:bodyPr/>
          <a:lstStyle>
            <a:lvl1pPr>
              <a:defRPr/>
            </a:lvl1pPr>
          </a:lstStyle>
          <a:p>
            <a:pPr>
              <a:defRPr/>
            </a:pPr>
            <a:fld id="{47111155-43CC-48A8-9963-9664725AB9B0}" type="datetime1">
              <a:rPr lang="en-US" smtClean="0"/>
              <a:t>5/27/2018</a:t>
            </a:fld>
            <a:endParaRPr lang="en-US"/>
          </a:p>
        </p:txBody>
      </p:sp>
      <p:sp>
        <p:nvSpPr>
          <p:cNvPr id="8"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9" name="Rectangle 70"/>
          <p:cNvSpPr>
            <a:spLocks noGrp="1" noChangeArrowheads="1"/>
          </p:cNvSpPr>
          <p:nvPr>
            <p:ph type="sldNum" sz="quarter" idx="12"/>
          </p:nvPr>
        </p:nvSpPr>
        <p:spPr>
          <a:ln/>
        </p:spPr>
        <p:txBody>
          <a:bodyPr/>
          <a:lstStyle>
            <a:lvl1pPr>
              <a:defRPr/>
            </a:lvl1pPr>
          </a:lstStyle>
          <a:p>
            <a:pPr>
              <a:defRPr/>
            </a:pPr>
            <a:fld id="{5FAA9573-8309-4C54-9D86-8AFCBE514B9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8"/>
          <p:cNvSpPr>
            <a:spLocks noGrp="1" noChangeArrowheads="1"/>
          </p:cNvSpPr>
          <p:nvPr>
            <p:ph type="dt" sz="half" idx="10"/>
          </p:nvPr>
        </p:nvSpPr>
        <p:spPr>
          <a:ln/>
        </p:spPr>
        <p:txBody>
          <a:bodyPr/>
          <a:lstStyle>
            <a:lvl1pPr>
              <a:defRPr/>
            </a:lvl1pPr>
          </a:lstStyle>
          <a:p>
            <a:pPr>
              <a:defRPr/>
            </a:pPr>
            <a:fld id="{B1CF2BD4-8878-444B-9739-AF603FAE89D6}" type="datetime1">
              <a:rPr lang="en-US" smtClean="0"/>
              <a:t>5/27/2018</a:t>
            </a:fld>
            <a:endParaRPr lang="en-US"/>
          </a:p>
        </p:txBody>
      </p:sp>
      <p:sp>
        <p:nvSpPr>
          <p:cNvPr id="4"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5" name="Rectangle 70"/>
          <p:cNvSpPr>
            <a:spLocks noGrp="1" noChangeArrowheads="1"/>
          </p:cNvSpPr>
          <p:nvPr>
            <p:ph type="sldNum" sz="quarter" idx="12"/>
          </p:nvPr>
        </p:nvSpPr>
        <p:spPr>
          <a:ln/>
        </p:spPr>
        <p:txBody>
          <a:bodyPr/>
          <a:lstStyle>
            <a:lvl1pPr>
              <a:defRPr/>
            </a:lvl1pPr>
          </a:lstStyle>
          <a:p>
            <a:pPr>
              <a:defRPr/>
            </a:pPr>
            <a:fld id="{9230EC22-58EB-4020-BBFC-A7A6B22E953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dt" sz="half" idx="10"/>
          </p:nvPr>
        </p:nvSpPr>
        <p:spPr>
          <a:ln/>
        </p:spPr>
        <p:txBody>
          <a:bodyPr/>
          <a:lstStyle>
            <a:lvl1pPr>
              <a:defRPr/>
            </a:lvl1pPr>
          </a:lstStyle>
          <a:p>
            <a:pPr>
              <a:defRPr/>
            </a:pPr>
            <a:fld id="{E87A8C8F-A8CB-4229-9C86-025BD32C356E}" type="datetime1">
              <a:rPr lang="en-US" smtClean="0"/>
              <a:t>5/27/2018</a:t>
            </a:fld>
            <a:endParaRPr lang="en-US"/>
          </a:p>
        </p:txBody>
      </p:sp>
      <p:sp>
        <p:nvSpPr>
          <p:cNvPr id="3"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4" name="Rectangle 70"/>
          <p:cNvSpPr>
            <a:spLocks noGrp="1" noChangeArrowheads="1"/>
          </p:cNvSpPr>
          <p:nvPr>
            <p:ph type="sldNum" sz="quarter" idx="12"/>
          </p:nvPr>
        </p:nvSpPr>
        <p:spPr>
          <a:ln/>
        </p:spPr>
        <p:txBody>
          <a:bodyPr/>
          <a:lstStyle>
            <a:lvl1pPr>
              <a:defRPr/>
            </a:lvl1pPr>
          </a:lstStyle>
          <a:p>
            <a:pPr>
              <a:defRPr/>
            </a:pPr>
            <a:fld id="{D6176663-E07A-4016-A192-8366FCCAEC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dt" sz="half" idx="10"/>
          </p:nvPr>
        </p:nvSpPr>
        <p:spPr>
          <a:ln/>
        </p:spPr>
        <p:txBody>
          <a:bodyPr/>
          <a:lstStyle>
            <a:lvl1pPr>
              <a:defRPr/>
            </a:lvl1pPr>
          </a:lstStyle>
          <a:p>
            <a:pPr>
              <a:defRPr/>
            </a:pPr>
            <a:fld id="{082964B4-2A50-492E-8F32-C3F4FE29DF04}" type="datetime1">
              <a:rPr lang="en-US" smtClean="0"/>
              <a:t>5/27/2018</a:t>
            </a:fld>
            <a:endParaRPr lang="en-US"/>
          </a:p>
        </p:txBody>
      </p:sp>
      <p:sp>
        <p:nvSpPr>
          <p:cNvPr id="6"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7" name="Rectangle 70"/>
          <p:cNvSpPr>
            <a:spLocks noGrp="1" noChangeArrowheads="1"/>
          </p:cNvSpPr>
          <p:nvPr>
            <p:ph type="sldNum" sz="quarter" idx="12"/>
          </p:nvPr>
        </p:nvSpPr>
        <p:spPr>
          <a:ln/>
        </p:spPr>
        <p:txBody>
          <a:bodyPr/>
          <a:lstStyle>
            <a:lvl1pPr>
              <a:defRPr/>
            </a:lvl1pPr>
          </a:lstStyle>
          <a:p>
            <a:pPr>
              <a:defRPr/>
            </a:pPr>
            <a:fld id="{3465D5E8-1866-4DAF-AC70-171F6F8A130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dt" sz="half" idx="10"/>
          </p:nvPr>
        </p:nvSpPr>
        <p:spPr>
          <a:ln/>
        </p:spPr>
        <p:txBody>
          <a:bodyPr/>
          <a:lstStyle>
            <a:lvl1pPr>
              <a:defRPr/>
            </a:lvl1pPr>
          </a:lstStyle>
          <a:p>
            <a:pPr>
              <a:defRPr/>
            </a:pPr>
            <a:fld id="{AB6752EA-9EE2-4ABB-BBE0-832592A97ADC}" type="datetime1">
              <a:rPr lang="en-US" smtClean="0"/>
              <a:t>5/27/2018</a:t>
            </a:fld>
            <a:endParaRPr lang="en-US"/>
          </a:p>
        </p:txBody>
      </p:sp>
      <p:sp>
        <p:nvSpPr>
          <p:cNvPr id="6" name="Rectangle 69"/>
          <p:cNvSpPr>
            <a:spLocks noGrp="1" noChangeArrowheads="1"/>
          </p:cNvSpPr>
          <p:nvPr>
            <p:ph type="ftr" sz="quarter" idx="11"/>
          </p:nvPr>
        </p:nvSpPr>
        <p:spPr>
          <a:ln/>
        </p:spPr>
        <p:txBody>
          <a:bodyPr/>
          <a:lstStyle>
            <a:lvl1pPr>
              <a:defRPr/>
            </a:lvl1pPr>
          </a:lstStyle>
          <a:p>
            <a:pPr>
              <a:defRPr/>
            </a:pPr>
            <a:r>
              <a:rPr lang="fi-FI" smtClean="0"/>
              <a:t>Dr. Deepak K. Sinha, AASTU, AA, Ethiopia</a:t>
            </a:r>
            <a:endParaRPr lang="en-US"/>
          </a:p>
        </p:txBody>
      </p:sp>
      <p:sp>
        <p:nvSpPr>
          <p:cNvPr id="7" name="Rectangle 70"/>
          <p:cNvSpPr>
            <a:spLocks noGrp="1" noChangeArrowheads="1"/>
          </p:cNvSpPr>
          <p:nvPr>
            <p:ph type="sldNum" sz="quarter" idx="12"/>
          </p:nvPr>
        </p:nvSpPr>
        <p:spPr>
          <a:ln/>
        </p:spPr>
        <p:txBody>
          <a:bodyPr/>
          <a:lstStyle>
            <a:lvl1pPr>
              <a:defRPr/>
            </a:lvl1pPr>
          </a:lstStyle>
          <a:p>
            <a:pPr>
              <a:defRPr/>
            </a:pPr>
            <a:fld id="{AF099A18-9DF1-484E-B491-6B812FEB8E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56" name="Group 3"/>
            <p:cNvGrpSpPr>
              <a:grpSpLocks/>
            </p:cNvGrpSpPr>
            <p:nvPr/>
          </p:nvGrpSpPr>
          <p:grpSpPr bwMode="auto">
            <a:xfrm>
              <a:off x="0" y="0"/>
              <a:ext cx="5760" cy="4320"/>
              <a:chOff x="0" y="0"/>
              <a:chExt cx="5760" cy="4320"/>
            </a:xfrm>
          </p:grpSpPr>
          <p:grpSp>
            <p:nvGrpSpPr>
              <p:cNvPr id="2063"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2064"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2059"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1038" name="Arc 62"/>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2051"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2"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400" smtClean="0"/>
            </a:lvl1pPr>
          </a:lstStyle>
          <a:p>
            <a:pPr>
              <a:defRPr/>
            </a:pPr>
            <a:fld id="{ACC4F8EC-19C1-4578-90F9-3F2B4DEC2583}" type="datetime1">
              <a:rPr lang="en-US" smtClean="0"/>
              <a:t>5/27/2018</a:t>
            </a:fld>
            <a:endParaRPr lang="en-US"/>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fi-FI" smtClean="0"/>
              <a:t>Dr. Deepak K. Sinha, AASTU, AA, Ethiopia</a:t>
            </a:r>
            <a:endParaRPr lang="en-US"/>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lvl1pPr>
          </a:lstStyle>
          <a:p>
            <a:pPr>
              <a:defRPr/>
            </a:pPr>
            <a:fld id="{2467A199-5130-47B3-B436-C0CBED57FFD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A%20Turing%20Machine%20-%20Overview.mp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3"/>
          <p:cNvSpPr>
            <a:spLocks noGrp="1" noChangeArrowheads="1"/>
          </p:cNvSpPr>
          <p:nvPr>
            <p:ph type="sldNum" sz="quarter" idx="12"/>
          </p:nvPr>
        </p:nvSpPr>
        <p:spPr>
          <a:noFill/>
          <a:ln>
            <a:miter lim="800000"/>
            <a:headEnd/>
            <a:tailEnd/>
          </a:ln>
        </p:spPr>
        <p:txBody>
          <a:bodyPr/>
          <a:lstStyle/>
          <a:p>
            <a:fld id="{3360E4BC-1052-4100-8359-CFEC7378B142}" type="slidenum">
              <a:rPr lang="en-US" smtClean="0"/>
              <a:pPr/>
              <a:t>1</a:t>
            </a:fld>
            <a:endParaRPr lang="en-US" smtClean="0"/>
          </a:p>
        </p:txBody>
      </p:sp>
      <p:sp>
        <p:nvSpPr>
          <p:cNvPr id="4099" name="Rectangle 2"/>
          <p:cNvSpPr>
            <a:spLocks noGrp="1" noChangeArrowheads="1"/>
          </p:cNvSpPr>
          <p:nvPr>
            <p:ph type="ctrTitle"/>
          </p:nvPr>
        </p:nvSpPr>
        <p:spPr/>
        <p:txBody>
          <a:bodyPr/>
          <a:lstStyle/>
          <a:p>
            <a:pPr eaLnBrk="1" hangingPunct="1"/>
            <a:r>
              <a:rPr lang="en-US" smtClean="0"/>
              <a:t>Turing Machines</a:t>
            </a:r>
          </a:p>
        </p:txBody>
      </p:sp>
      <p:sp>
        <p:nvSpPr>
          <p:cNvPr id="4100" name="Rectangle 3" descr="Rectangle: Click to edit Master text styles&#10;Second level&#10;Third level&#10;Fourth level&#10;Fifth level"/>
          <p:cNvSpPr>
            <a:spLocks noGrp="1" noChangeArrowheads="1"/>
          </p:cNvSpPr>
          <p:nvPr>
            <p:ph type="subTitle" idx="1"/>
          </p:nvPr>
        </p:nvSpPr>
        <p:spPr/>
        <p:txBody>
          <a:bodyPr/>
          <a:lstStyle/>
          <a:p>
            <a:pPr eaLnBrk="1" hangingPunct="1"/>
            <a:endParaRPr lang="en-US" smtClean="0"/>
          </a:p>
        </p:txBody>
      </p:sp>
      <p:sp>
        <p:nvSpPr>
          <p:cNvPr id="4101" name="Date Placeholder 4"/>
          <p:cNvSpPr>
            <a:spLocks noGrp="1"/>
          </p:cNvSpPr>
          <p:nvPr>
            <p:ph type="dt" sz="quarter" idx="10"/>
          </p:nvPr>
        </p:nvSpPr>
        <p:spPr>
          <a:noFill/>
          <a:ln>
            <a:miter lim="800000"/>
            <a:headEnd/>
            <a:tailEnd/>
          </a:ln>
        </p:spPr>
        <p:txBody>
          <a:bodyPr/>
          <a:lstStyle/>
          <a:p>
            <a:fld id="{423C18C3-A857-4DA3-8126-284BB4921293}" type="datetime1">
              <a:rPr lang="en-US" smtClean="0"/>
              <a:t>5/27/2018</a:t>
            </a:fld>
            <a:endParaRPr lang="en-US"/>
          </a:p>
        </p:txBody>
      </p:sp>
      <p:sp>
        <p:nvSpPr>
          <p:cNvPr id="4102"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miter lim="800000"/>
            <a:headEnd/>
            <a:tailEnd/>
          </a:ln>
        </p:spPr>
        <p:txBody>
          <a:bodyPr/>
          <a:lstStyle/>
          <a:p>
            <a:fld id="{AE54C9CF-2AD3-4642-9DC4-B38F1A23A0A1}" type="slidenum">
              <a:rPr lang="en-US" smtClean="0"/>
              <a:pPr/>
              <a:t>10</a:t>
            </a:fld>
            <a:endParaRPr lang="en-US" smtClean="0"/>
          </a:p>
        </p:txBody>
      </p:sp>
      <p:sp>
        <p:nvSpPr>
          <p:cNvPr id="13315"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3316"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53279" name="Group 31"/>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41" name="Date Placeholder 5"/>
          <p:cNvSpPr>
            <a:spLocks noGrp="1"/>
          </p:cNvSpPr>
          <p:nvPr>
            <p:ph type="dt" sz="quarter" idx="10"/>
          </p:nvPr>
        </p:nvSpPr>
        <p:spPr>
          <a:noFill/>
          <a:ln>
            <a:miter lim="800000"/>
            <a:headEnd/>
            <a:tailEnd/>
          </a:ln>
        </p:spPr>
        <p:txBody>
          <a:bodyPr/>
          <a:lstStyle/>
          <a:p>
            <a:fld id="{6941D2EA-C996-42D6-9B6D-47B2C4811209}" type="datetime1">
              <a:rPr lang="en-US" smtClean="0"/>
              <a:t>5/27/2018</a:t>
            </a:fld>
            <a:endParaRPr lang="en-US"/>
          </a:p>
        </p:txBody>
      </p:sp>
      <p:sp>
        <p:nvSpPr>
          <p:cNvPr id="13342"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miter lim="800000"/>
            <a:headEnd/>
            <a:tailEnd/>
          </a:ln>
        </p:spPr>
        <p:txBody>
          <a:bodyPr/>
          <a:lstStyle/>
          <a:p>
            <a:fld id="{9C79E686-E720-4376-9F70-46EEF39792A6}" type="slidenum">
              <a:rPr lang="en-US" smtClean="0"/>
              <a:pPr/>
              <a:t>11</a:t>
            </a:fld>
            <a:endParaRPr lang="en-US" smtClean="0"/>
          </a:p>
        </p:txBody>
      </p:sp>
      <p:sp>
        <p:nvSpPr>
          <p:cNvPr id="14339"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4340"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55328" name="Group 32"/>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65" name="Date Placeholder 5"/>
          <p:cNvSpPr>
            <a:spLocks noGrp="1"/>
          </p:cNvSpPr>
          <p:nvPr>
            <p:ph type="dt" sz="quarter" idx="10"/>
          </p:nvPr>
        </p:nvSpPr>
        <p:spPr>
          <a:noFill/>
          <a:ln>
            <a:miter lim="800000"/>
            <a:headEnd/>
            <a:tailEnd/>
          </a:ln>
        </p:spPr>
        <p:txBody>
          <a:bodyPr/>
          <a:lstStyle/>
          <a:p>
            <a:fld id="{858B40B1-D8DD-4953-8D42-6B95860AA8DB}" type="datetime1">
              <a:rPr lang="en-US" smtClean="0"/>
              <a:t>5/27/2018</a:t>
            </a:fld>
            <a:endParaRPr lang="en-US"/>
          </a:p>
        </p:txBody>
      </p:sp>
      <p:sp>
        <p:nvSpPr>
          <p:cNvPr id="14366"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miter lim="800000"/>
            <a:headEnd/>
            <a:tailEnd/>
          </a:ln>
        </p:spPr>
        <p:txBody>
          <a:bodyPr/>
          <a:lstStyle/>
          <a:p>
            <a:fld id="{B73424D9-00CB-4F69-AF2B-39357E501C59}" type="slidenum">
              <a:rPr lang="en-US" smtClean="0"/>
              <a:pPr/>
              <a:t>12</a:t>
            </a:fld>
            <a:endParaRPr lang="en-US" smtClean="0"/>
          </a:p>
        </p:txBody>
      </p:sp>
      <p:sp>
        <p:nvSpPr>
          <p:cNvPr id="15363"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5364"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t>If read 1, write 0, go right, repeat.</a:t>
            </a:r>
          </a:p>
          <a:p>
            <a:pPr marL="609600" indent="-609600" eaLnBrk="1" hangingPunct="1">
              <a:buFont typeface="Wingdings" pitchFamily="2" charset="2"/>
              <a:buNone/>
            </a:pPr>
            <a:r>
              <a:rPr lang="en-US" smtClean="0">
                <a:solidFill>
                  <a:schemeClr val="hlink"/>
                </a:solidFill>
              </a:rPr>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57374" name="Group 30"/>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9" name="Date Placeholder 5"/>
          <p:cNvSpPr>
            <a:spLocks noGrp="1"/>
          </p:cNvSpPr>
          <p:nvPr>
            <p:ph type="dt" sz="quarter" idx="10"/>
          </p:nvPr>
        </p:nvSpPr>
        <p:spPr>
          <a:noFill/>
          <a:ln>
            <a:miter lim="800000"/>
            <a:headEnd/>
            <a:tailEnd/>
          </a:ln>
        </p:spPr>
        <p:txBody>
          <a:bodyPr/>
          <a:lstStyle/>
          <a:p>
            <a:fld id="{4C1FEE98-CF13-4699-BE24-619C1D2C0E69}" type="datetime1">
              <a:rPr lang="en-US" smtClean="0"/>
              <a:t>5/27/2018</a:t>
            </a:fld>
            <a:endParaRPr lang="en-US"/>
          </a:p>
        </p:txBody>
      </p:sp>
      <p:sp>
        <p:nvSpPr>
          <p:cNvPr id="15390"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miter lim="800000"/>
            <a:headEnd/>
            <a:tailEnd/>
          </a:ln>
        </p:spPr>
        <p:txBody>
          <a:bodyPr/>
          <a:lstStyle/>
          <a:p>
            <a:fld id="{3AA88F06-7EF2-4A12-8B76-69904E9DD33B}" type="slidenum">
              <a:rPr lang="en-US" smtClean="0"/>
              <a:pPr/>
              <a:t>13</a:t>
            </a:fld>
            <a:endParaRPr lang="en-US" smtClean="0"/>
          </a:p>
        </p:txBody>
      </p:sp>
      <p:sp>
        <p:nvSpPr>
          <p:cNvPr id="16387"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6388"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t>If read 1, write 0, go right, repeat.</a:t>
            </a:r>
          </a:p>
          <a:p>
            <a:pPr marL="609600" indent="-609600" eaLnBrk="1" hangingPunct="1">
              <a:buFont typeface="Wingdings" pitchFamily="2" charset="2"/>
              <a:buNone/>
            </a:pPr>
            <a:r>
              <a:rPr lang="en-US" smtClean="0"/>
              <a:t>If read 0, write 1,</a:t>
            </a:r>
            <a:r>
              <a:rPr lang="en-US" smtClean="0">
                <a:solidFill>
                  <a:schemeClr val="hlink"/>
                </a:solidFill>
              </a:rPr>
              <a:t>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59420" name="Group 28"/>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13" name="Date Placeholder 5"/>
          <p:cNvSpPr>
            <a:spLocks noGrp="1"/>
          </p:cNvSpPr>
          <p:nvPr>
            <p:ph type="dt" sz="quarter" idx="10"/>
          </p:nvPr>
        </p:nvSpPr>
        <p:spPr>
          <a:noFill/>
          <a:ln>
            <a:miter lim="800000"/>
            <a:headEnd/>
            <a:tailEnd/>
          </a:ln>
        </p:spPr>
        <p:txBody>
          <a:bodyPr/>
          <a:lstStyle/>
          <a:p>
            <a:fld id="{DF1ADBA0-7380-46E7-9A13-71AD9B0EC8CB}" type="datetime1">
              <a:rPr lang="en-US" smtClean="0"/>
              <a:t>5/27/2018</a:t>
            </a:fld>
            <a:endParaRPr lang="en-US"/>
          </a:p>
        </p:txBody>
      </p:sp>
      <p:sp>
        <p:nvSpPr>
          <p:cNvPr id="16414"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miter lim="800000"/>
            <a:headEnd/>
            <a:tailEnd/>
          </a:ln>
        </p:spPr>
        <p:txBody>
          <a:bodyPr/>
          <a:lstStyle/>
          <a:p>
            <a:fld id="{10EFC509-C2E4-47EF-8266-9535FD4F523A}" type="slidenum">
              <a:rPr lang="en-US" smtClean="0"/>
              <a:pPr/>
              <a:t>14</a:t>
            </a:fld>
            <a:endParaRPr lang="en-US" smtClean="0"/>
          </a:p>
        </p:txBody>
      </p:sp>
      <p:sp>
        <p:nvSpPr>
          <p:cNvPr id="17411"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7412" name="Rectangle 3" descr="Rectangle: Click to edit Master text styles&#10;Second level&#10;Third level&#10;Fourth level&#10;Fifth level"/>
          <p:cNvSpPr>
            <a:spLocks noGrp="1" noChangeArrowheads="1"/>
          </p:cNvSpPr>
          <p:nvPr>
            <p:ph type="body" idx="1"/>
          </p:nvPr>
        </p:nvSpPr>
        <p:spPr>
          <a:xfrm>
            <a:off x="685800" y="1524000"/>
            <a:ext cx="7772400" cy="4876800"/>
          </a:xfrm>
        </p:spPr>
        <p:txBody>
          <a:bodyPr/>
          <a:lstStyle/>
          <a:p>
            <a:pPr marL="609600" indent="-609600" eaLnBrk="1" hangingPunct="1">
              <a:buFont typeface="Wingdings" pitchFamily="2" charset="2"/>
              <a:buNone/>
            </a:pPr>
            <a:r>
              <a:rPr lang="en-US" smtClean="0"/>
              <a:t>So the successor’s output on 111101 was 000011 which is the reverse binary representation of 48.</a:t>
            </a:r>
          </a:p>
          <a:p>
            <a:pPr marL="609600" indent="-609600" eaLnBrk="1" hangingPunct="1">
              <a:buFont typeface="Wingdings" pitchFamily="2" charset="2"/>
              <a:buNone/>
            </a:pPr>
            <a:r>
              <a:rPr lang="en-US" smtClean="0"/>
              <a:t>Similarly, the successor of 127 should be 128:</a:t>
            </a:r>
            <a:endParaRPr lang="en-US" smtClean="0">
              <a:cs typeface="Tahoma" pitchFamily="34" charset="0"/>
            </a:endParaRPr>
          </a:p>
        </p:txBody>
      </p:sp>
      <p:sp>
        <p:nvSpPr>
          <p:cNvPr id="17413" name="Date Placeholder 4"/>
          <p:cNvSpPr>
            <a:spLocks noGrp="1"/>
          </p:cNvSpPr>
          <p:nvPr>
            <p:ph type="dt" sz="quarter" idx="10"/>
          </p:nvPr>
        </p:nvSpPr>
        <p:spPr>
          <a:noFill/>
          <a:ln>
            <a:miter lim="800000"/>
            <a:headEnd/>
            <a:tailEnd/>
          </a:ln>
        </p:spPr>
        <p:txBody>
          <a:bodyPr/>
          <a:lstStyle/>
          <a:p>
            <a:fld id="{4394713F-45A6-413D-9A04-5697267EE5EC}" type="datetime1">
              <a:rPr lang="en-US" smtClean="0"/>
              <a:t>5/27/2018</a:t>
            </a:fld>
            <a:endParaRPr lang="en-US"/>
          </a:p>
        </p:txBody>
      </p:sp>
      <p:sp>
        <p:nvSpPr>
          <p:cNvPr id="17414"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miter lim="800000"/>
            <a:headEnd/>
            <a:tailEnd/>
          </a:ln>
        </p:spPr>
        <p:txBody>
          <a:bodyPr/>
          <a:lstStyle/>
          <a:p>
            <a:fld id="{73DDA58C-61A4-4410-BF58-146F4F65ECF6}" type="slidenum">
              <a:rPr lang="en-US" smtClean="0"/>
              <a:pPr/>
              <a:t>15</a:t>
            </a:fld>
            <a:endParaRPr lang="en-US" smtClean="0"/>
          </a:p>
        </p:txBody>
      </p:sp>
      <p:sp>
        <p:nvSpPr>
          <p:cNvPr id="18435"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8436"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63492" name="Group 4"/>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1" name="Date Placeholder 5"/>
          <p:cNvSpPr>
            <a:spLocks noGrp="1"/>
          </p:cNvSpPr>
          <p:nvPr>
            <p:ph type="dt" sz="quarter" idx="10"/>
          </p:nvPr>
        </p:nvSpPr>
        <p:spPr>
          <a:noFill/>
          <a:ln>
            <a:miter lim="800000"/>
            <a:headEnd/>
            <a:tailEnd/>
          </a:ln>
        </p:spPr>
        <p:txBody>
          <a:bodyPr/>
          <a:lstStyle/>
          <a:p>
            <a:fld id="{A0D42128-9B97-4BB6-826F-4BD0DCF1F27A}" type="datetime1">
              <a:rPr lang="en-US" smtClean="0"/>
              <a:t>5/27/2018</a:t>
            </a:fld>
            <a:endParaRPr lang="en-US"/>
          </a:p>
        </p:txBody>
      </p:sp>
      <p:sp>
        <p:nvSpPr>
          <p:cNvPr id="18462"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miter lim="800000"/>
            <a:headEnd/>
            <a:tailEnd/>
          </a:ln>
        </p:spPr>
        <p:txBody>
          <a:bodyPr/>
          <a:lstStyle/>
          <a:p>
            <a:fld id="{3A9B4DA6-55EA-49B8-A697-F45DD5F8A97C}" type="slidenum">
              <a:rPr lang="en-US" smtClean="0"/>
              <a:pPr/>
              <a:t>16</a:t>
            </a:fld>
            <a:endParaRPr lang="en-US" smtClean="0"/>
          </a:p>
        </p:txBody>
      </p:sp>
      <p:sp>
        <p:nvSpPr>
          <p:cNvPr id="19459"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9460"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65540" name="Group 4"/>
          <p:cNvGraphicFramePr>
            <a:graphicFrameLocks noGrp="1"/>
          </p:cNvGraphicFramePr>
          <p:nvPr/>
        </p:nvGraphicFramePr>
        <p:xfrm>
          <a:off x="762000" y="3733800"/>
          <a:ext cx="6019800" cy="533400"/>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5" name="Date Placeholder 5"/>
          <p:cNvSpPr>
            <a:spLocks noGrp="1"/>
          </p:cNvSpPr>
          <p:nvPr>
            <p:ph type="dt" sz="quarter" idx="10"/>
          </p:nvPr>
        </p:nvSpPr>
        <p:spPr>
          <a:noFill/>
          <a:ln>
            <a:miter lim="800000"/>
            <a:headEnd/>
            <a:tailEnd/>
          </a:ln>
        </p:spPr>
        <p:txBody>
          <a:bodyPr/>
          <a:lstStyle/>
          <a:p>
            <a:fld id="{9FE08189-6A10-4DDA-80C9-13A164AADB9E}" type="datetime1">
              <a:rPr lang="en-US" smtClean="0"/>
              <a:t>5/27/2018</a:t>
            </a:fld>
            <a:endParaRPr lang="en-US"/>
          </a:p>
        </p:txBody>
      </p:sp>
      <p:sp>
        <p:nvSpPr>
          <p:cNvPr id="19486"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miter lim="800000"/>
            <a:headEnd/>
            <a:tailEnd/>
          </a:ln>
        </p:spPr>
        <p:txBody>
          <a:bodyPr/>
          <a:lstStyle/>
          <a:p>
            <a:fld id="{EF28C225-1733-4783-B9ED-59A85C5EE880}" type="slidenum">
              <a:rPr lang="en-US" smtClean="0"/>
              <a:pPr/>
              <a:t>17</a:t>
            </a:fld>
            <a:endParaRPr lang="en-US" smtClean="0"/>
          </a:p>
        </p:txBody>
      </p:sp>
      <p:sp>
        <p:nvSpPr>
          <p:cNvPr id="20483"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20484"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67588" name="Group 4"/>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09" name="Date Placeholder 5"/>
          <p:cNvSpPr>
            <a:spLocks noGrp="1"/>
          </p:cNvSpPr>
          <p:nvPr>
            <p:ph type="dt" sz="quarter" idx="10"/>
          </p:nvPr>
        </p:nvSpPr>
        <p:spPr>
          <a:noFill/>
          <a:ln>
            <a:miter lim="800000"/>
            <a:headEnd/>
            <a:tailEnd/>
          </a:ln>
        </p:spPr>
        <p:txBody>
          <a:bodyPr/>
          <a:lstStyle/>
          <a:p>
            <a:fld id="{62004297-2F00-4F99-87AF-F610566C3FB2}" type="datetime1">
              <a:rPr lang="en-US" smtClean="0"/>
              <a:t>5/27/2018</a:t>
            </a:fld>
            <a:endParaRPr lang="en-US"/>
          </a:p>
        </p:txBody>
      </p:sp>
      <p:sp>
        <p:nvSpPr>
          <p:cNvPr id="20510"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miter lim="800000"/>
            <a:headEnd/>
            <a:tailEnd/>
          </a:ln>
        </p:spPr>
        <p:txBody>
          <a:bodyPr/>
          <a:lstStyle/>
          <a:p>
            <a:fld id="{BABB064F-65F2-4C3A-A631-DE7CA58AD1D6}" type="slidenum">
              <a:rPr lang="en-US" smtClean="0"/>
              <a:pPr/>
              <a:t>18</a:t>
            </a:fld>
            <a:endParaRPr lang="en-US" smtClean="0"/>
          </a:p>
        </p:txBody>
      </p:sp>
      <p:sp>
        <p:nvSpPr>
          <p:cNvPr id="21507"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21508"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69636" name="Group 4"/>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3" name="Date Placeholder 5"/>
          <p:cNvSpPr>
            <a:spLocks noGrp="1"/>
          </p:cNvSpPr>
          <p:nvPr>
            <p:ph type="dt" sz="quarter" idx="10"/>
          </p:nvPr>
        </p:nvSpPr>
        <p:spPr>
          <a:noFill/>
          <a:ln>
            <a:miter lim="800000"/>
            <a:headEnd/>
            <a:tailEnd/>
          </a:ln>
        </p:spPr>
        <p:txBody>
          <a:bodyPr/>
          <a:lstStyle/>
          <a:p>
            <a:fld id="{D33F82F2-DEBC-4D1F-B29F-54939DA06119}" type="datetime1">
              <a:rPr lang="en-US" smtClean="0"/>
              <a:t>5/27/2018</a:t>
            </a:fld>
            <a:endParaRPr lang="en-US"/>
          </a:p>
        </p:txBody>
      </p:sp>
      <p:sp>
        <p:nvSpPr>
          <p:cNvPr id="21534"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miter lim="800000"/>
            <a:headEnd/>
            <a:tailEnd/>
          </a:ln>
        </p:spPr>
        <p:txBody>
          <a:bodyPr/>
          <a:lstStyle/>
          <a:p>
            <a:fld id="{BEAF8953-7200-4F36-8F7F-59EFF8341D96}" type="slidenum">
              <a:rPr lang="en-US" smtClean="0"/>
              <a:pPr/>
              <a:t>19</a:t>
            </a:fld>
            <a:endParaRPr lang="en-US" smtClean="0"/>
          </a:p>
        </p:txBody>
      </p:sp>
      <p:sp>
        <p:nvSpPr>
          <p:cNvPr id="22531"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22532"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73759" name="Group 31"/>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57" name="Date Placeholder 5"/>
          <p:cNvSpPr>
            <a:spLocks noGrp="1"/>
          </p:cNvSpPr>
          <p:nvPr>
            <p:ph type="dt" sz="quarter" idx="10"/>
          </p:nvPr>
        </p:nvSpPr>
        <p:spPr>
          <a:noFill/>
          <a:ln>
            <a:miter lim="800000"/>
            <a:headEnd/>
            <a:tailEnd/>
          </a:ln>
        </p:spPr>
        <p:txBody>
          <a:bodyPr/>
          <a:lstStyle/>
          <a:p>
            <a:fld id="{ABE209AC-56E5-42B2-9A93-79EA79D695F9}" type="datetime1">
              <a:rPr lang="en-US" smtClean="0"/>
              <a:t>5/27/2018</a:t>
            </a:fld>
            <a:endParaRPr lang="en-US"/>
          </a:p>
        </p:txBody>
      </p:sp>
      <p:sp>
        <p:nvSpPr>
          <p:cNvPr id="22558"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miter lim="800000"/>
            <a:headEnd/>
            <a:tailEnd/>
          </a:ln>
        </p:spPr>
        <p:txBody>
          <a:bodyPr/>
          <a:lstStyle/>
          <a:p>
            <a:fld id="{EFDAF132-22C7-40F2-86B3-B37A0C6AFFE2}" type="slidenum">
              <a:rPr lang="en-US" smtClean="0"/>
              <a:pPr/>
              <a:t>2</a:t>
            </a:fld>
            <a:endParaRPr lang="en-US" smtClean="0"/>
          </a:p>
        </p:txBody>
      </p:sp>
      <p:sp>
        <p:nvSpPr>
          <p:cNvPr id="5123" name="Rectangle 2"/>
          <p:cNvSpPr>
            <a:spLocks noGrp="1" noChangeArrowheads="1"/>
          </p:cNvSpPr>
          <p:nvPr>
            <p:ph type="title"/>
          </p:nvPr>
        </p:nvSpPr>
        <p:spPr/>
        <p:txBody>
          <a:bodyPr/>
          <a:lstStyle/>
          <a:p>
            <a:pPr eaLnBrk="1" hangingPunct="1"/>
            <a:r>
              <a:rPr lang="en-US" smtClean="0"/>
              <a:t>Agenda</a:t>
            </a:r>
          </a:p>
        </p:txBody>
      </p:sp>
      <p:sp>
        <p:nvSpPr>
          <p:cNvPr id="4100" name="Rectangle 3" descr="Rectangle: Click to edit Master text styles&#10;Second level&#10;Third level&#10;Fourth level&#10;Fifth level"/>
          <p:cNvSpPr>
            <a:spLocks noGrp="1" noChangeArrowheads="1"/>
          </p:cNvSpPr>
          <p:nvPr>
            <p:ph type="body" idx="1"/>
          </p:nvPr>
        </p:nvSpPr>
        <p:spPr>
          <a:xfrm>
            <a:off x="685800" y="1447800"/>
            <a:ext cx="7772400" cy="4724400"/>
          </a:xfrm>
        </p:spPr>
        <p:txBody>
          <a:bodyPr/>
          <a:lstStyle/>
          <a:p>
            <a:pPr eaLnBrk="1" hangingPunct="1">
              <a:defRPr/>
            </a:pPr>
            <a:r>
              <a:rPr lang="en-US" dirty="0" smtClean="0"/>
              <a:t>Turing Machines</a:t>
            </a:r>
          </a:p>
          <a:p>
            <a:pPr lvl="1" eaLnBrk="1" hangingPunct="1">
              <a:defRPr/>
            </a:pPr>
            <a:r>
              <a:rPr lang="en-US" dirty="0" smtClean="0"/>
              <a:t>Alan Turing </a:t>
            </a:r>
          </a:p>
          <a:p>
            <a:pPr lvl="1" eaLnBrk="1" hangingPunct="1">
              <a:defRPr/>
            </a:pPr>
            <a:r>
              <a:rPr lang="en-US" dirty="0" smtClean="0"/>
              <a:t>What is TM and How it Works? </a:t>
            </a:r>
          </a:p>
          <a:p>
            <a:pPr lvl="1" eaLnBrk="1" hangingPunct="1">
              <a:defRPr/>
            </a:pPr>
            <a:r>
              <a:rPr lang="en-US" dirty="0" smtClean="0"/>
              <a:t>Definitions</a:t>
            </a:r>
          </a:p>
          <a:p>
            <a:pPr lvl="2" eaLnBrk="1" hangingPunct="1">
              <a:defRPr/>
            </a:pPr>
            <a:r>
              <a:rPr lang="en-US" dirty="0" smtClean="0"/>
              <a:t>Computation</a:t>
            </a:r>
          </a:p>
          <a:p>
            <a:pPr lvl="2" eaLnBrk="1" hangingPunct="1">
              <a:defRPr/>
            </a:pPr>
            <a:r>
              <a:rPr lang="en-US" dirty="0" smtClean="0"/>
              <a:t>TM Configuration</a:t>
            </a:r>
          </a:p>
          <a:p>
            <a:pPr marL="914400" lvl="2" indent="0" eaLnBrk="1" hangingPunct="1">
              <a:buFont typeface="Wingdings" pitchFamily="2" charset="2"/>
              <a:buNone/>
              <a:defRPr/>
            </a:pPr>
            <a:endParaRPr lang="en-US" dirty="0" smtClean="0"/>
          </a:p>
        </p:txBody>
      </p:sp>
      <p:sp>
        <p:nvSpPr>
          <p:cNvPr id="5125" name="Date Placeholder 4"/>
          <p:cNvSpPr>
            <a:spLocks noGrp="1"/>
          </p:cNvSpPr>
          <p:nvPr>
            <p:ph type="dt" sz="quarter" idx="10"/>
          </p:nvPr>
        </p:nvSpPr>
        <p:spPr>
          <a:noFill/>
          <a:ln>
            <a:miter lim="800000"/>
            <a:headEnd/>
            <a:tailEnd/>
          </a:ln>
        </p:spPr>
        <p:txBody>
          <a:bodyPr/>
          <a:lstStyle/>
          <a:p>
            <a:fld id="{E0618A4D-C8ED-408F-A7F8-FF386FFCF01D}" type="datetime1">
              <a:rPr lang="en-US" smtClean="0"/>
              <a:t>5/27/2018</a:t>
            </a:fld>
            <a:endParaRPr lang="en-US"/>
          </a:p>
        </p:txBody>
      </p:sp>
      <p:sp>
        <p:nvSpPr>
          <p:cNvPr id="5126"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miter lim="800000"/>
            <a:headEnd/>
            <a:tailEnd/>
          </a:ln>
        </p:spPr>
        <p:txBody>
          <a:bodyPr/>
          <a:lstStyle/>
          <a:p>
            <a:fld id="{45891171-DD97-4A1E-A3CB-EF06646B11D4}" type="slidenum">
              <a:rPr lang="en-US" smtClean="0"/>
              <a:pPr/>
              <a:t>20</a:t>
            </a:fld>
            <a:endParaRPr lang="en-US" smtClean="0"/>
          </a:p>
        </p:txBody>
      </p:sp>
      <p:sp>
        <p:nvSpPr>
          <p:cNvPr id="23555"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23556"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75806" name="Group 30"/>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81" name="Date Placeholder 5"/>
          <p:cNvSpPr>
            <a:spLocks noGrp="1"/>
          </p:cNvSpPr>
          <p:nvPr>
            <p:ph type="dt" sz="quarter" idx="10"/>
          </p:nvPr>
        </p:nvSpPr>
        <p:spPr>
          <a:noFill/>
          <a:ln>
            <a:miter lim="800000"/>
            <a:headEnd/>
            <a:tailEnd/>
          </a:ln>
        </p:spPr>
        <p:txBody>
          <a:bodyPr/>
          <a:lstStyle/>
          <a:p>
            <a:fld id="{AAD511E8-0FE2-4BA9-992B-274C71405F4F}" type="datetime1">
              <a:rPr lang="en-US" smtClean="0"/>
              <a:t>5/27/2018</a:t>
            </a:fld>
            <a:endParaRPr lang="en-US"/>
          </a:p>
        </p:txBody>
      </p:sp>
      <p:sp>
        <p:nvSpPr>
          <p:cNvPr id="23582"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miter lim="800000"/>
            <a:headEnd/>
            <a:tailEnd/>
          </a:ln>
        </p:spPr>
        <p:txBody>
          <a:bodyPr/>
          <a:lstStyle/>
          <a:p>
            <a:fld id="{CBF1C491-BAA5-48CF-9C27-D026DCEA6AB5}" type="slidenum">
              <a:rPr lang="en-US" smtClean="0"/>
              <a:pPr/>
              <a:t>21</a:t>
            </a:fld>
            <a:endParaRPr lang="en-US" smtClean="0"/>
          </a:p>
        </p:txBody>
      </p:sp>
      <p:sp>
        <p:nvSpPr>
          <p:cNvPr id="24579"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24580"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77853" name="Group 29"/>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5" name="Date Placeholder 5"/>
          <p:cNvSpPr>
            <a:spLocks noGrp="1"/>
          </p:cNvSpPr>
          <p:nvPr>
            <p:ph type="dt" sz="quarter" idx="10"/>
          </p:nvPr>
        </p:nvSpPr>
        <p:spPr>
          <a:noFill/>
          <a:ln>
            <a:miter lim="800000"/>
            <a:headEnd/>
            <a:tailEnd/>
          </a:ln>
        </p:spPr>
        <p:txBody>
          <a:bodyPr/>
          <a:lstStyle/>
          <a:p>
            <a:fld id="{E54F5FDA-749E-4B32-9871-CDD860E76BA1}" type="datetime1">
              <a:rPr lang="en-US" smtClean="0"/>
              <a:t>5/27/2018</a:t>
            </a:fld>
            <a:endParaRPr lang="en-US"/>
          </a:p>
        </p:txBody>
      </p:sp>
      <p:sp>
        <p:nvSpPr>
          <p:cNvPr id="24606"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miter lim="800000"/>
            <a:headEnd/>
            <a:tailEnd/>
          </a:ln>
        </p:spPr>
        <p:txBody>
          <a:bodyPr/>
          <a:lstStyle/>
          <a:p>
            <a:fld id="{0B6D57EB-E8FA-4C4A-8B76-0F918732F90D}" type="slidenum">
              <a:rPr lang="en-US" smtClean="0"/>
              <a:pPr/>
              <a:t>22</a:t>
            </a:fld>
            <a:endParaRPr lang="en-US" smtClean="0"/>
          </a:p>
        </p:txBody>
      </p:sp>
      <p:sp>
        <p:nvSpPr>
          <p:cNvPr id="25603"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25604"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solidFill>
                  <a:schemeClr val="hlink"/>
                </a:solidFill>
              </a:rPr>
              <a:t>If read </a:t>
            </a:r>
            <a:r>
              <a:rPr lang="en-US" smtClean="0">
                <a:solidFill>
                  <a:schemeClr val="hlink"/>
                </a:solidFill>
                <a:cs typeface="Tahoma" pitchFamily="34" charset="0"/>
              </a:rPr>
              <a:t></a:t>
            </a:r>
            <a:r>
              <a:rPr lang="en-US" smtClean="0">
                <a:solidFill>
                  <a:schemeClr val="hlink"/>
                </a:solidFill>
              </a:rPr>
              <a:t>, write 1, HALT!</a:t>
            </a:r>
          </a:p>
          <a:p>
            <a:pPr marL="609600" indent="-609600" eaLnBrk="1" hangingPunct="1">
              <a:buFont typeface="Wingdings" pitchFamily="2" charset="2"/>
              <a:buNone/>
            </a:pPr>
            <a:endParaRPr lang="en-US" smtClean="0">
              <a:solidFill>
                <a:schemeClr val="hlink"/>
              </a:solidFill>
            </a:endParaRPr>
          </a:p>
        </p:txBody>
      </p:sp>
      <p:graphicFrame>
        <p:nvGraphicFramePr>
          <p:cNvPr id="79901" name="Group 29"/>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9" name="Date Placeholder 5"/>
          <p:cNvSpPr>
            <a:spLocks noGrp="1"/>
          </p:cNvSpPr>
          <p:nvPr>
            <p:ph type="dt" sz="quarter" idx="10"/>
          </p:nvPr>
        </p:nvSpPr>
        <p:spPr>
          <a:noFill/>
          <a:ln>
            <a:miter lim="800000"/>
            <a:headEnd/>
            <a:tailEnd/>
          </a:ln>
        </p:spPr>
        <p:txBody>
          <a:bodyPr/>
          <a:lstStyle/>
          <a:p>
            <a:fld id="{1AD556A8-A122-4C28-89D0-168439BA0F73}" type="datetime1">
              <a:rPr lang="en-US" smtClean="0"/>
              <a:t>5/27/2018</a:t>
            </a:fld>
            <a:endParaRPr lang="en-US"/>
          </a:p>
        </p:txBody>
      </p:sp>
      <p:sp>
        <p:nvSpPr>
          <p:cNvPr id="25630"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miter lim="800000"/>
            <a:headEnd/>
            <a:tailEnd/>
          </a:ln>
        </p:spPr>
        <p:txBody>
          <a:bodyPr/>
          <a:lstStyle/>
          <a:p>
            <a:fld id="{36D722A2-44E3-446B-9751-3848364B2905}" type="slidenum">
              <a:rPr lang="en-US" smtClean="0"/>
              <a:pPr/>
              <a:t>23</a:t>
            </a:fld>
            <a:endParaRPr lang="en-US" smtClean="0"/>
          </a:p>
        </p:txBody>
      </p:sp>
      <p:sp>
        <p:nvSpPr>
          <p:cNvPr id="26627"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26628"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a:t>
            </a:r>
            <a:r>
              <a:rPr lang="en-US" smtClean="0">
                <a:solidFill>
                  <a:schemeClr val="hlink"/>
                </a:solidFill>
              </a:rPr>
              <a:t> HALT!</a:t>
            </a:r>
          </a:p>
          <a:p>
            <a:pPr marL="609600" indent="-609600" eaLnBrk="1" hangingPunct="1">
              <a:buFont typeface="Wingdings" pitchFamily="2" charset="2"/>
              <a:buNone/>
            </a:pPr>
            <a:endParaRPr lang="en-US" smtClean="0">
              <a:solidFill>
                <a:schemeClr val="hlink"/>
              </a:solidFill>
            </a:endParaRPr>
          </a:p>
        </p:txBody>
      </p:sp>
      <p:graphicFrame>
        <p:nvGraphicFramePr>
          <p:cNvPr id="81949" name="Group 29"/>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3" name="Date Placeholder 5"/>
          <p:cNvSpPr>
            <a:spLocks noGrp="1"/>
          </p:cNvSpPr>
          <p:nvPr>
            <p:ph type="dt" sz="quarter" idx="10"/>
          </p:nvPr>
        </p:nvSpPr>
        <p:spPr>
          <a:noFill/>
          <a:ln>
            <a:miter lim="800000"/>
            <a:headEnd/>
            <a:tailEnd/>
          </a:ln>
        </p:spPr>
        <p:txBody>
          <a:bodyPr/>
          <a:lstStyle/>
          <a:p>
            <a:fld id="{EB45B338-DCED-4107-902D-EA491CDF3C1B}" type="datetime1">
              <a:rPr lang="en-US" smtClean="0"/>
              <a:t>5/27/2018</a:t>
            </a:fld>
            <a:endParaRPr lang="en-US"/>
          </a:p>
        </p:txBody>
      </p:sp>
      <p:sp>
        <p:nvSpPr>
          <p:cNvPr id="26654"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miter lim="800000"/>
            <a:headEnd/>
            <a:tailEnd/>
          </a:ln>
        </p:spPr>
        <p:txBody>
          <a:bodyPr/>
          <a:lstStyle/>
          <a:p>
            <a:fld id="{7C7B5278-C6D7-48F2-818B-2EF9BBC996C4}" type="slidenum">
              <a:rPr lang="en-US" smtClean="0"/>
              <a:pPr/>
              <a:t>24</a:t>
            </a:fld>
            <a:endParaRPr lang="en-US" smtClean="0"/>
          </a:p>
        </p:txBody>
      </p:sp>
      <p:sp>
        <p:nvSpPr>
          <p:cNvPr id="27651" name="Rectangle 2"/>
          <p:cNvSpPr>
            <a:spLocks noGrp="1" noChangeArrowheads="1"/>
          </p:cNvSpPr>
          <p:nvPr>
            <p:ph type="title"/>
          </p:nvPr>
        </p:nvSpPr>
        <p:spPr/>
        <p:txBody>
          <a:bodyPr/>
          <a:lstStyle/>
          <a:p>
            <a:pPr algn="ctr" eaLnBrk="1" hangingPunct="1"/>
            <a:r>
              <a:rPr lang="en-US" smtClean="0"/>
              <a:t>A Thinking Machine</a:t>
            </a:r>
          </a:p>
        </p:txBody>
      </p:sp>
      <p:sp>
        <p:nvSpPr>
          <p:cNvPr id="27652"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z="2800" smtClean="0"/>
              <a:t>It was hard for the ancients to believe that </a:t>
            </a:r>
            <a:r>
              <a:rPr lang="en-US" sz="2800" i="1" smtClean="0"/>
              <a:t>any</a:t>
            </a:r>
            <a:r>
              <a:rPr lang="en-US" sz="2800" smtClean="0"/>
              <a:t> algorithm could be carried out on such a device.</a:t>
            </a:r>
          </a:p>
          <a:p>
            <a:pPr eaLnBrk="1" hangingPunct="1">
              <a:buFont typeface="Wingdings" pitchFamily="2" charset="2"/>
              <a:buNone/>
            </a:pPr>
            <a:r>
              <a:rPr lang="en-US" sz="2800" smtClean="0"/>
              <a:t>However, ancients did finally believe Turing contribution and great invention of his machine i.e. Turing Machine.</a:t>
            </a:r>
          </a:p>
        </p:txBody>
      </p:sp>
      <p:sp>
        <p:nvSpPr>
          <p:cNvPr id="27653" name="Date Placeholder 4"/>
          <p:cNvSpPr>
            <a:spLocks noGrp="1"/>
          </p:cNvSpPr>
          <p:nvPr>
            <p:ph type="dt" sz="quarter" idx="10"/>
          </p:nvPr>
        </p:nvSpPr>
        <p:spPr>
          <a:noFill/>
          <a:ln>
            <a:miter lim="800000"/>
            <a:headEnd/>
            <a:tailEnd/>
          </a:ln>
        </p:spPr>
        <p:txBody>
          <a:bodyPr/>
          <a:lstStyle/>
          <a:p>
            <a:fld id="{A5E19898-EAC2-42A6-B151-C52A116A2394}" type="datetime1">
              <a:rPr lang="en-US" smtClean="0"/>
              <a:t>5/27/2018</a:t>
            </a:fld>
            <a:endParaRPr lang="en-US"/>
          </a:p>
        </p:txBody>
      </p:sp>
      <p:sp>
        <p:nvSpPr>
          <p:cNvPr id="27654"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miter lim="800000"/>
            <a:headEnd/>
            <a:tailEnd/>
          </a:ln>
        </p:spPr>
        <p:txBody>
          <a:bodyPr/>
          <a:lstStyle/>
          <a:p>
            <a:fld id="{F1BE5C99-CD76-421F-9230-E955BA6AD1D2}" type="slidenum">
              <a:rPr lang="en-US" smtClean="0"/>
              <a:pPr/>
              <a:t>25</a:t>
            </a:fld>
            <a:endParaRPr lang="en-US" smtClean="0"/>
          </a:p>
        </p:txBody>
      </p:sp>
      <p:sp>
        <p:nvSpPr>
          <p:cNvPr id="28675" name="Rectangle 2"/>
          <p:cNvSpPr>
            <a:spLocks noGrp="1" noChangeArrowheads="1"/>
          </p:cNvSpPr>
          <p:nvPr>
            <p:ph type="title"/>
          </p:nvPr>
        </p:nvSpPr>
        <p:spPr/>
        <p:txBody>
          <a:bodyPr/>
          <a:lstStyle/>
          <a:p>
            <a:pPr algn="ctr" eaLnBrk="1" hangingPunct="1"/>
            <a:r>
              <a:rPr lang="en-US" smtClean="0"/>
              <a:t>Turing Machines</a:t>
            </a:r>
          </a:p>
        </p:txBody>
      </p:sp>
      <p:sp>
        <p:nvSpPr>
          <p:cNvPr id="28676"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buFont typeface="Wingdings" pitchFamily="2" charset="2"/>
              <a:buNone/>
            </a:pPr>
            <a:r>
              <a:rPr lang="en-US" sz="2800" dirty="0" smtClean="0"/>
              <a:t>A Turing Machine (</a:t>
            </a:r>
            <a:r>
              <a:rPr lang="en-US" sz="2800" b="1" dirty="0" smtClean="0"/>
              <a:t>TM</a:t>
            </a:r>
            <a:r>
              <a:rPr lang="en-US" sz="2800" dirty="0" smtClean="0"/>
              <a:t>) is a device with a finite amount of </a:t>
            </a:r>
            <a:r>
              <a:rPr lang="en-US" sz="2800" i="1" dirty="0" smtClean="0"/>
              <a:t>read-only</a:t>
            </a:r>
            <a:r>
              <a:rPr lang="en-US" sz="2800" dirty="0" smtClean="0"/>
              <a:t> “</a:t>
            </a:r>
            <a:r>
              <a:rPr lang="en-US" sz="2800" i="1" dirty="0" smtClean="0"/>
              <a:t>hard” </a:t>
            </a:r>
            <a:r>
              <a:rPr lang="en-US" sz="2800" dirty="0" smtClean="0"/>
              <a:t>memory (states), and an unbounded amount of read/write tape-memory.  There is no separate input.  Rather, the input is assumed to reside on the tape at the time when the TM starts running.</a:t>
            </a:r>
          </a:p>
          <a:p>
            <a:pPr eaLnBrk="1" hangingPunct="1">
              <a:lnSpc>
                <a:spcPct val="90000"/>
              </a:lnSpc>
              <a:buFont typeface="Wingdings" pitchFamily="2" charset="2"/>
              <a:buNone/>
            </a:pPr>
            <a:endParaRPr lang="en-US" sz="2800" dirty="0" smtClean="0"/>
          </a:p>
          <a:p>
            <a:pPr eaLnBrk="1" hangingPunct="1">
              <a:lnSpc>
                <a:spcPct val="90000"/>
              </a:lnSpc>
              <a:buFont typeface="Wingdings" pitchFamily="2" charset="2"/>
              <a:buNone/>
            </a:pPr>
            <a:r>
              <a:rPr lang="en-US" sz="2800" dirty="0" smtClean="0"/>
              <a:t>TM’s can either be input/output machines ,or yes/no decision machines.  </a:t>
            </a:r>
          </a:p>
        </p:txBody>
      </p:sp>
      <p:sp>
        <p:nvSpPr>
          <p:cNvPr id="28677" name="Date Placeholder 4"/>
          <p:cNvSpPr>
            <a:spLocks noGrp="1"/>
          </p:cNvSpPr>
          <p:nvPr>
            <p:ph type="dt" sz="quarter" idx="10"/>
          </p:nvPr>
        </p:nvSpPr>
        <p:spPr>
          <a:noFill/>
          <a:ln>
            <a:miter lim="800000"/>
            <a:headEnd/>
            <a:tailEnd/>
          </a:ln>
        </p:spPr>
        <p:txBody>
          <a:bodyPr/>
          <a:lstStyle/>
          <a:p>
            <a:fld id="{FBADA01E-319D-4D0D-90AC-059CE6E303D5}" type="datetime1">
              <a:rPr lang="en-US" smtClean="0"/>
              <a:t>5/27/2018</a:t>
            </a:fld>
            <a:endParaRPr lang="en-US"/>
          </a:p>
        </p:txBody>
      </p:sp>
      <p:sp>
        <p:nvSpPr>
          <p:cNvPr id="28678"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0"/>
            <a:ext cx="7772400" cy="685800"/>
          </a:xfrm>
        </p:spPr>
        <p:txBody>
          <a:bodyPr/>
          <a:lstStyle/>
          <a:p>
            <a:r>
              <a:rPr lang="en-US" smtClean="0"/>
              <a:t>Turing Machine Model</a:t>
            </a:r>
          </a:p>
        </p:txBody>
      </p:sp>
      <p:sp>
        <p:nvSpPr>
          <p:cNvPr id="29699" name="Content Placeholder 2" descr="Rectangle: Click to edit Master text styles&#10;Second level&#10;Third level&#10;Fourth level&#10;Fifth level"/>
          <p:cNvSpPr>
            <a:spLocks noGrp="1"/>
          </p:cNvSpPr>
          <p:nvPr>
            <p:ph idx="1"/>
          </p:nvPr>
        </p:nvSpPr>
        <p:spPr>
          <a:xfrm>
            <a:off x="285750" y="647700"/>
            <a:ext cx="8839200" cy="5867400"/>
          </a:xfrm>
        </p:spPr>
        <p:txBody>
          <a:bodyPr/>
          <a:lstStyle/>
          <a:p>
            <a:r>
              <a:rPr lang="en-US" sz="2800" smtClean="0"/>
              <a:t>The Turing Machine </a:t>
            </a:r>
            <a:r>
              <a:rPr lang="en-US" sz="2800" smtClean="0"/>
              <a:t>can </a:t>
            </a:r>
            <a:r>
              <a:rPr lang="en-US" sz="2800" smtClean="0"/>
              <a:t>be thought of as a finite-state automaton connected to a Read/Write head.</a:t>
            </a:r>
          </a:p>
          <a:p>
            <a:r>
              <a:rPr lang="en-US" sz="2800" dirty="0" smtClean="0"/>
              <a:t>It has one tape which is divided into a number of cells. </a:t>
            </a:r>
          </a:p>
        </p:txBody>
      </p:sp>
      <p:sp>
        <p:nvSpPr>
          <p:cNvPr id="29700" name="Slide Number Placeholder 3"/>
          <p:cNvSpPr>
            <a:spLocks noGrp="1"/>
          </p:cNvSpPr>
          <p:nvPr>
            <p:ph type="sldNum" sz="quarter" idx="12"/>
          </p:nvPr>
        </p:nvSpPr>
        <p:spPr>
          <a:noFill/>
          <a:ln>
            <a:miter lim="800000"/>
            <a:headEnd/>
            <a:tailEnd/>
          </a:ln>
        </p:spPr>
        <p:txBody>
          <a:bodyPr/>
          <a:lstStyle/>
          <a:p>
            <a:fld id="{9AF158B1-2F38-4E05-827E-651CA3E817D2}" type="slidenum">
              <a:rPr lang="en-US" smtClean="0"/>
              <a:pPr/>
              <a:t>26</a:t>
            </a:fld>
            <a:endParaRPr lang="en-US" smtClean="0"/>
          </a:p>
        </p:txBody>
      </p:sp>
      <p:graphicFrame>
        <p:nvGraphicFramePr>
          <p:cNvPr id="5" name="Table 4"/>
          <p:cNvGraphicFramePr>
            <a:graphicFrameLocks noGrp="1"/>
          </p:cNvGraphicFramePr>
          <p:nvPr/>
        </p:nvGraphicFramePr>
        <p:xfrm>
          <a:off x="914400" y="3200400"/>
          <a:ext cx="7696206" cy="371475"/>
        </p:xfrm>
        <a:graphic>
          <a:graphicData uri="http://schemas.openxmlformats.org/drawingml/2006/table">
            <a:tbl>
              <a:tblPr firstRow="1" bandRow="1">
                <a:tableStyleId>{073A0DAA-6AF3-43AB-8588-CEC1D06C72B9}</a:tableStyleId>
              </a:tblPr>
              <a:tblGrid>
                <a:gridCol w="549729"/>
                <a:gridCol w="549729"/>
                <a:gridCol w="549729"/>
                <a:gridCol w="549729"/>
                <a:gridCol w="549729"/>
                <a:gridCol w="549729"/>
                <a:gridCol w="549729"/>
                <a:gridCol w="549729"/>
                <a:gridCol w="549729"/>
                <a:gridCol w="549729"/>
                <a:gridCol w="549729"/>
                <a:gridCol w="549729"/>
                <a:gridCol w="549729"/>
                <a:gridCol w="549729"/>
              </a:tblGrid>
              <a:tr h="371475">
                <a:tc>
                  <a:txBody>
                    <a:bodyPr/>
                    <a:lstStyle/>
                    <a:p>
                      <a:endParaRPr lang="en-US" sz="1800" dirty="0"/>
                    </a:p>
                  </a:txBody>
                  <a:tcPr marT="45798" marB="45798"/>
                </a:tc>
                <a:tc>
                  <a:txBody>
                    <a:bodyPr/>
                    <a:lstStyle/>
                    <a:p>
                      <a:endParaRPr lang="en-US" sz="1800" dirty="0"/>
                    </a:p>
                  </a:txBody>
                  <a:tcPr marT="45798" marB="45798"/>
                </a:tc>
                <a:tc>
                  <a:txBody>
                    <a:bodyPr/>
                    <a:lstStyle/>
                    <a:p>
                      <a:r>
                        <a:rPr lang="en-US" sz="1800" dirty="0" smtClean="0"/>
                        <a:t>a1</a:t>
                      </a:r>
                      <a:endParaRPr lang="en-US" sz="1800" dirty="0"/>
                    </a:p>
                  </a:txBody>
                  <a:tcPr marT="45798" marB="45798"/>
                </a:tc>
                <a:tc>
                  <a:txBody>
                    <a:bodyPr/>
                    <a:lstStyle/>
                    <a:p>
                      <a:r>
                        <a:rPr lang="en-US" sz="1800" dirty="0" smtClean="0"/>
                        <a:t>a2</a:t>
                      </a:r>
                      <a:endParaRPr lang="en-US" sz="1800" dirty="0"/>
                    </a:p>
                  </a:txBody>
                  <a:tcPr marT="45798" marB="45798"/>
                </a:tc>
                <a:tc>
                  <a:txBody>
                    <a:bodyPr/>
                    <a:lstStyle/>
                    <a:p>
                      <a:r>
                        <a:rPr lang="en-US" sz="1800" dirty="0" smtClean="0"/>
                        <a:t>a3</a:t>
                      </a:r>
                      <a:endParaRPr lang="en-US" sz="1800" dirty="0"/>
                    </a:p>
                  </a:txBody>
                  <a:tcPr marT="45798" marB="45798"/>
                </a:tc>
                <a:tc>
                  <a:txBody>
                    <a:bodyPr/>
                    <a:lstStyle/>
                    <a:p>
                      <a:endParaRPr lang="en-US" sz="1800" dirty="0"/>
                    </a:p>
                  </a:txBody>
                  <a:tcPr marT="45798" marB="45798"/>
                </a:tc>
                <a:tc>
                  <a:txBody>
                    <a:bodyPr/>
                    <a:lstStyle/>
                    <a:p>
                      <a:endParaRPr lang="en-US" sz="1800" dirty="0"/>
                    </a:p>
                  </a:txBody>
                  <a:tcPr marT="45798" marB="45798"/>
                </a:tc>
                <a:tc>
                  <a:txBody>
                    <a:bodyPr/>
                    <a:lstStyle/>
                    <a:p>
                      <a:endParaRPr lang="en-US" sz="1800" dirty="0"/>
                    </a:p>
                  </a:txBody>
                  <a:tcPr marT="45798" marB="45798"/>
                </a:tc>
                <a:tc>
                  <a:txBody>
                    <a:bodyPr/>
                    <a:lstStyle/>
                    <a:p>
                      <a:r>
                        <a:rPr lang="en-US" sz="1800" dirty="0" smtClean="0"/>
                        <a:t>b</a:t>
                      </a:r>
                      <a:endParaRPr lang="en-US" sz="1800" dirty="0"/>
                    </a:p>
                  </a:txBody>
                  <a:tcPr marT="45798" marB="45798"/>
                </a:tc>
                <a:tc>
                  <a:txBody>
                    <a:bodyPr/>
                    <a:lstStyle/>
                    <a:p>
                      <a:r>
                        <a:rPr lang="en-US" sz="1800" dirty="0" smtClean="0"/>
                        <a:t>b</a:t>
                      </a:r>
                      <a:endParaRPr lang="en-US" sz="1800" dirty="0"/>
                    </a:p>
                  </a:txBody>
                  <a:tcPr marT="45798" marB="45798"/>
                </a:tc>
                <a:tc>
                  <a:txBody>
                    <a:bodyPr/>
                    <a:lstStyle/>
                    <a:p>
                      <a:r>
                        <a:rPr lang="en-US" sz="1800" dirty="0" smtClean="0"/>
                        <a:t>b</a:t>
                      </a:r>
                      <a:endParaRPr lang="en-US" sz="1800" dirty="0"/>
                    </a:p>
                  </a:txBody>
                  <a:tcPr marT="45798" marB="45798"/>
                </a:tc>
                <a:tc>
                  <a:txBody>
                    <a:bodyPr/>
                    <a:lstStyle/>
                    <a:p>
                      <a:endParaRPr lang="en-US" sz="1800"/>
                    </a:p>
                  </a:txBody>
                  <a:tcPr marT="45798" marB="45798"/>
                </a:tc>
                <a:tc>
                  <a:txBody>
                    <a:bodyPr/>
                    <a:lstStyle/>
                    <a:p>
                      <a:endParaRPr lang="en-US" sz="1800"/>
                    </a:p>
                  </a:txBody>
                  <a:tcPr marT="45798" marB="45798"/>
                </a:tc>
                <a:tc>
                  <a:txBody>
                    <a:bodyPr/>
                    <a:lstStyle/>
                    <a:p>
                      <a:endParaRPr lang="en-US" sz="1800" dirty="0"/>
                    </a:p>
                  </a:txBody>
                  <a:tcPr marT="45798" marB="45798"/>
                </a:tc>
              </a:tr>
            </a:tbl>
          </a:graphicData>
        </a:graphic>
      </p:graphicFrame>
      <p:sp>
        <p:nvSpPr>
          <p:cNvPr id="29733" name="Up Arrow 5"/>
          <p:cNvSpPr>
            <a:spLocks noChangeArrowheads="1"/>
          </p:cNvSpPr>
          <p:nvPr/>
        </p:nvSpPr>
        <p:spPr bwMode="auto">
          <a:xfrm>
            <a:off x="3200400" y="3581400"/>
            <a:ext cx="381000" cy="990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p>
            <a:endParaRPr lang="en-US"/>
          </a:p>
        </p:txBody>
      </p:sp>
      <p:sp>
        <p:nvSpPr>
          <p:cNvPr id="7" name="Round Diagonal Corner Rectangle 6"/>
          <p:cNvSpPr/>
          <p:nvPr/>
        </p:nvSpPr>
        <p:spPr bwMode="auto">
          <a:xfrm>
            <a:off x="2057400" y="4572000"/>
            <a:ext cx="2667000" cy="1447800"/>
          </a:xfrm>
          <a:prstGeom prst="round2DiagRect">
            <a:avLst/>
          </a:prstGeom>
          <a:solidFill>
            <a:schemeClr val="accent1"/>
          </a:solidFill>
          <a:ln w="9525" cap="flat" cmpd="sng" algn="ctr">
            <a:solidFill>
              <a:schemeClr val="tx1"/>
            </a:solidFill>
            <a:prstDash val="solid"/>
            <a:round/>
            <a:headEnd type="none" w="med" len="med"/>
            <a:tailEnd type="none" w="med" len="med"/>
          </a:ln>
          <a:effectLst/>
          <a:extLst/>
        </p:spPr>
        <p:txBody>
          <a:bodyPr wrap="none"/>
          <a:lstStyle/>
          <a:p>
            <a:pPr>
              <a:defRPr/>
            </a:pPr>
            <a:endParaRPr lang="en-US"/>
          </a:p>
        </p:txBody>
      </p:sp>
      <p:sp>
        <p:nvSpPr>
          <p:cNvPr id="29735" name="TextBox 7"/>
          <p:cNvSpPr txBox="1">
            <a:spLocks noChangeArrowheads="1"/>
          </p:cNvSpPr>
          <p:nvPr/>
        </p:nvSpPr>
        <p:spPr bwMode="auto">
          <a:xfrm>
            <a:off x="2209800" y="4724400"/>
            <a:ext cx="2362200" cy="830263"/>
          </a:xfrm>
          <a:prstGeom prst="rect">
            <a:avLst/>
          </a:prstGeom>
          <a:noFill/>
          <a:ln w="9525">
            <a:noFill/>
            <a:miter lim="800000"/>
            <a:headEnd/>
            <a:tailEnd/>
          </a:ln>
        </p:spPr>
        <p:txBody>
          <a:bodyPr>
            <a:spAutoFit/>
          </a:bodyPr>
          <a:lstStyle/>
          <a:p>
            <a:pPr algn="ctr"/>
            <a:r>
              <a:rPr lang="en-US"/>
              <a:t>Finite-state automaton</a:t>
            </a:r>
          </a:p>
        </p:txBody>
      </p:sp>
      <p:sp>
        <p:nvSpPr>
          <p:cNvPr id="9" name="Round Diagonal Corner Rectangle 8"/>
          <p:cNvSpPr/>
          <p:nvPr/>
        </p:nvSpPr>
        <p:spPr bwMode="auto">
          <a:xfrm>
            <a:off x="152400" y="3581400"/>
            <a:ext cx="1600200" cy="838200"/>
          </a:xfrm>
          <a:prstGeom prst="round2DiagRect">
            <a:avLst/>
          </a:prstGeom>
          <a:solidFill>
            <a:schemeClr val="accent1"/>
          </a:solidFill>
          <a:ln w="9525" cap="flat" cmpd="sng" algn="ctr">
            <a:solidFill>
              <a:schemeClr val="tx1"/>
            </a:solidFill>
            <a:prstDash val="solid"/>
            <a:round/>
            <a:headEnd type="none" w="med" len="med"/>
            <a:tailEnd type="none" w="med" len="med"/>
          </a:ln>
          <a:effectLst/>
          <a:extLst/>
        </p:spPr>
        <p:txBody>
          <a:bodyPr wrap="none"/>
          <a:lstStyle/>
          <a:p>
            <a:pPr>
              <a:defRPr/>
            </a:pPr>
            <a:endParaRPr lang="en-US"/>
          </a:p>
        </p:txBody>
      </p:sp>
      <p:sp>
        <p:nvSpPr>
          <p:cNvPr id="29737" name="TextBox 9"/>
          <p:cNvSpPr txBox="1">
            <a:spLocks noChangeArrowheads="1"/>
          </p:cNvSpPr>
          <p:nvPr/>
        </p:nvSpPr>
        <p:spPr bwMode="auto">
          <a:xfrm>
            <a:off x="152400" y="3810000"/>
            <a:ext cx="1600200" cy="461963"/>
          </a:xfrm>
          <a:prstGeom prst="rect">
            <a:avLst/>
          </a:prstGeom>
          <a:noFill/>
          <a:ln w="9525">
            <a:noFill/>
            <a:miter lim="800000"/>
            <a:headEnd/>
            <a:tailEnd/>
          </a:ln>
        </p:spPr>
        <p:txBody>
          <a:bodyPr>
            <a:spAutoFit/>
          </a:bodyPr>
          <a:lstStyle/>
          <a:p>
            <a:r>
              <a:rPr lang="en-US"/>
              <a:t>R/W Head</a:t>
            </a:r>
          </a:p>
        </p:txBody>
      </p:sp>
      <p:cxnSp>
        <p:nvCxnSpPr>
          <p:cNvPr id="29738" name="Straight Arrow Connector 11"/>
          <p:cNvCxnSpPr>
            <a:cxnSpLocks noChangeShapeType="1"/>
          </p:cNvCxnSpPr>
          <p:nvPr/>
        </p:nvCxnSpPr>
        <p:spPr bwMode="auto">
          <a:xfrm>
            <a:off x="1752600" y="3810000"/>
            <a:ext cx="1447800" cy="0"/>
          </a:xfrm>
          <a:prstGeom prst="straightConnector1">
            <a:avLst/>
          </a:prstGeom>
          <a:noFill/>
          <a:ln w="9525" algn="ctr">
            <a:solidFill>
              <a:schemeClr val="tx1"/>
            </a:solidFill>
            <a:round/>
            <a:headEnd/>
            <a:tailEnd type="arrow" w="med" len="med"/>
          </a:ln>
        </p:spPr>
      </p:cxnSp>
      <p:sp>
        <p:nvSpPr>
          <p:cNvPr id="29739" name="Oval 12"/>
          <p:cNvSpPr>
            <a:spLocks noChangeArrowheads="1"/>
          </p:cNvSpPr>
          <p:nvPr/>
        </p:nvSpPr>
        <p:spPr bwMode="auto">
          <a:xfrm>
            <a:off x="5638800" y="4076700"/>
            <a:ext cx="3276600" cy="2324100"/>
          </a:xfrm>
          <a:prstGeom prst="ellipse">
            <a:avLst/>
          </a:prstGeom>
          <a:solidFill>
            <a:schemeClr val="accent1"/>
          </a:solidFill>
          <a:ln w="9525" algn="ctr">
            <a:solidFill>
              <a:schemeClr val="tx1"/>
            </a:solidFill>
            <a:round/>
            <a:headEnd/>
            <a:tailEnd/>
          </a:ln>
        </p:spPr>
        <p:txBody>
          <a:bodyPr wrap="none"/>
          <a:lstStyle/>
          <a:p>
            <a:endParaRPr lang="en-US"/>
          </a:p>
        </p:txBody>
      </p:sp>
      <p:sp>
        <p:nvSpPr>
          <p:cNvPr id="29740" name="TextBox 13"/>
          <p:cNvSpPr txBox="1">
            <a:spLocks noChangeArrowheads="1"/>
          </p:cNvSpPr>
          <p:nvPr/>
        </p:nvSpPr>
        <p:spPr bwMode="auto">
          <a:xfrm>
            <a:off x="6172200" y="4572000"/>
            <a:ext cx="2362200" cy="1200150"/>
          </a:xfrm>
          <a:prstGeom prst="rect">
            <a:avLst/>
          </a:prstGeom>
          <a:noFill/>
          <a:ln w="9525">
            <a:noFill/>
            <a:miter lim="800000"/>
            <a:headEnd/>
            <a:tailEnd/>
          </a:ln>
        </p:spPr>
        <p:txBody>
          <a:bodyPr>
            <a:spAutoFit/>
          </a:bodyPr>
          <a:lstStyle/>
          <a:p>
            <a:pPr algn="ctr"/>
            <a:r>
              <a:rPr lang="en-US"/>
              <a:t>Tape divided into cells of  infinite length</a:t>
            </a:r>
          </a:p>
        </p:txBody>
      </p:sp>
      <p:cxnSp>
        <p:nvCxnSpPr>
          <p:cNvPr id="29741" name="Curved Connector 15"/>
          <p:cNvCxnSpPr>
            <a:cxnSpLocks noChangeShapeType="1"/>
          </p:cNvCxnSpPr>
          <p:nvPr/>
        </p:nvCxnSpPr>
        <p:spPr bwMode="auto">
          <a:xfrm rot="5400000" flipH="1" flipV="1">
            <a:off x="7900987" y="3562351"/>
            <a:ext cx="885825" cy="533400"/>
          </a:xfrm>
          <a:prstGeom prst="curvedConnector4">
            <a:avLst>
              <a:gd name="adj1" fmla="val 39532"/>
              <a:gd name="adj2" fmla="val 142856"/>
            </a:avLst>
          </a:prstGeom>
          <a:noFill/>
          <a:ln w="25400" algn="ctr">
            <a:solidFill>
              <a:schemeClr val="tx1"/>
            </a:solidFill>
            <a:round/>
            <a:headEnd type="arrow" w="med" len="med"/>
            <a:tailEnd type="arrow" w="med" len="med"/>
          </a:ln>
        </p:spPr>
      </p:cxnSp>
      <p:sp>
        <p:nvSpPr>
          <p:cNvPr id="29742" name="Date Placeholder 14"/>
          <p:cNvSpPr>
            <a:spLocks noGrp="1"/>
          </p:cNvSpPr>
          <p:nvPr>
            <p:ph type="dt" sz="quarter" idx="10"/>
          </p:nvPr>
        </p:nvSpPr>
        <p:spPr>
          <a:noFill/>
          <a:ln>
            <a:miter lim="800000"/>
            <a:headEnd/>
            <a:tailEnd/>
          </a:ln>
        </p:spPr>
        <p:txBody>
          <a:bodyPr/>
          <a:lstStyle/>
          <a:p>
            <a:fld id="{F5C9B775-2D24-4323-BB74-DACE41A8B6A2}" type="datetime1">
              <a:rPr lang="en-US" smtClean="0"/>
              <a:t>5/27/2018</a:t>
            </a:fld>
            <a:endParaRPr lang="en-US"/>
          </a:p>
        </p:txBody>
      </p:sp>
      <p:sp>
        <p:nvSpPr>
          <p:cNvPr id="29743" name="Footer Placeholder 1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descr="Rectangle: Click to edit Master text styles&#10;Second level&#10;Third level&#10;Fourth level&#10;Fifth level"/>
          <p:cNvSpPr>
            <a:spLocks noGrp="1"/>
          </p:cNvSpPr>
          <p:nvPr>
            <p:ph idx="1"/>
          </p:nvPr>
        </p:nvSpPr>
        <p:spPr>
          <a:xfrm>
            <a:off x="457200" y="304800"/>
            <a:ext cx="8305800" cy="6096000"/>
          </a:xfrm>
        </p:spPr>
        <p:txBody>
          <a:bodyPr/>
          <a:lstStyle/>
          <a:p>
            <a:r>
              <a:rPr lang="en-US" sz="2800" smtClean="0"/>
              <a:t>Each cell store only one symbol.</a:t>
            </a:r>
          </a:p>
          <a:p>
            <a:r>
              <a:rPr lang="en-US" sz="2800" smtClean="0"/>
              <a:t>The input and the output from the finite state automaton are effected by the R/W head, which can examine one cell at a time.</a:t>
            </a:r>
          </a:p>
          <a:p>
            <a:r>
              <a:rPr lang="en-US" sz="2800" smtClean="0"/>
              <a:t>In one move the machine examines the present symbol under the R/W head on the tape and the present  state of an automaton to determine:</a:t>
            </a:r>
          </a:p>
          <a:p>
            <a:pPr lvl="1"/>
            <a:r>
              <a:rPr lang="en-US" smtClean="0"/>
              <a:t> a new symbol to be written on the tape in the cell under R/W head.</a:t>
            </a:r>
          </a:p>
          <a:p>
            <a:pPr lvl="1"/>
            <a:r>
              <a:rPr lang="en-US" smtClean="0"/>
              <a:t>a motion of the R/W head along the tape; either head will move one cell L or R .</a:t>
            </a:r>
          </a:p>
          <a:p>
            <a:pPr lvl="1"/>
            <a:r>
              <a:rPr lang="en-US" smtClean="0"/>
              <a:t>The next state of the automaton.</a:t>
            </a:r>
          </a:p>
          <a:p>
            <a:pPr lvl="1"/>
            <a:r>
              <a:rPr lang="en-US" smtClean="0"/>
              <a:t>Whether to halt or not.</a:t>
            </a:r>
          </a:p>
        </p:txBody>
      </p:sp>
      <p:sp>
        <p:nvSpPr>
          <p:cNvPr id="30723" name="Slide Number Placeholder 3"/>
          <p:cNvSpPr>
            <a:spLocks noGrp="1"/>
          </p:cNvSpPr>
          <p:nvPr>
            <p:ph type="sldNum" sz="quarter" idx="12"/>
          </p:nvPr>
        </p:nvSpPr>
        <p:spPr>
          <a:noFill/>
          <a:ln>
            <a:miter lim="800000"/>
            <a:headEnd/>
            <a:tailEnd/>
          </a:ln>
        </p:spPr>
        <p:txBody>
          <a:bodyPr/>
          <a:lstStyle/>
          <a:p>
            <a:fld id="{4D4997B5-8DB7-49F1-803F-F6D293C19075}" type="slidenum">
              <a:rPr lang="en-US" smtClean="0"/>
              <a:pPr/>
              <a:t>27</a:t>
            </a:fld>
            <a:endParaRPr lang="en-US" smtClean="0"/>
          </a:p>
        </p:txBody>
      </p:sp>
      <p:sp>
        <p:nvSpPr>
          <p:cNvPr id="30724" name="Date Placeholder 3"/>
          <p:cNvSpPr>
            <a:spLocks noGrp="1"/>
          </p:cNvSpPr>
          <p:nvPr>
            <p:ph type="dt" sz="quarter" idx="10"/>
          </p:nvPr>
        </p:nvSpPr>
        <p:spPr>
          <a:noFill/>
          <a:ln>
            <a:miter lim="800000"/>
            <a:headEnd/>
            <a:tailEnd/>
          </a:ln>
        </p:spPr>
        <p:txBody>
          <a:bodyPr/>
          <a:lstStyle/>
          <a:p>
            <a:fld id="{D64C81E9-DE7E-42C1-BE0A-AC9CA2010CF7}" type="datetime1">
              <a:rPr lang="en-US" smtClean="0"/>
              <a:t>5/27/2018</a:t>
            </a:fld>
            <a:endParaRPr lang="en-US"/>
          </a:p>
        </p:txBody>
      </p:sp>
      <p:sp>
        <p:nvSpPr>
          <p:cNvPr id="30725" name="Footer Placeholder 4"/>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304800"/>
            <a:ext cx="7772400" cy="533400"/>
          </a:xfrm>
        </p:spPr>
        <p:txBody>
          <a:bodyPr/>
          <a:lstStyle/>
          <a:p>
            <a:r>
              <a:rPr lang="en-US" smtClean="0"/>
              <a:t>How it Works?</a:t>
            </a:r>
          </a:p>
        </p:txBody>
      </p:sp>
      <p:sp>
        <p:nvSpPr>
          <p:cNvPr id="31747" name="Slide Number Placeholder 3"/>
          <p:cNvSpPr>
            <a:spLocks noGrp="1"/>
          </p:cNvSpPr>
          <p:nvPr>
            <p:ph type="sldNum" sz="quarter" idx="12"/>
          </p:nvPr>
        </p:nvSpPr>
        <p:spPr>
          <a:noFill/>
          <a:ln>
            <a:miter lim="800000"/>
            <a:headEnd/>
            <a:tailEnd/>
          </a:ln>
        </p:spPr>
        <p:txBody>
          <a:bodyPr/>
          <a:lstStyle/>
          <a:p>
            <a:fld id="{0BC12C4E-780F-4F6C-AC4F-67EE5D74B03B}" type="slidenum">
              <a:rPr lang="en-US" smtClean="0"/>
              <a:pPr/>
              <a:t>28</a:t>
            </a:fld>
            <a:endParaRPr lang="en-US" smtClean="0"/>
          </a:p>
        </p:txBody>
      </p:sp>
      <p:sp>
        <p:nvSpPr>
          <p:cNvPr id="31748" name="Date Placeholder 5"/>
          <p:cNvSpPr>
            <a:spLocks noGrp="1"/>
          </p:cNvSpPr>
          <p:nvPr>
            <p:ph type="dt" sz="quarter" idx="10"/>
          </p:nvPr>
        </p:nvSpPr>
        <p:spPr>
          <a:noFill/>
          <a:ln>
            <a:miter lim="800000"/>
            <a:headEnd/>
            <a:tailEnd/>
          </a:ln>
        </p:spPr>
        <p:txBody>
          <a:bodyPr/>
          <a:lstStyle/>
          <a:p>
            <a:fld id="{3C762DA1-57DD-4CC4-9765-87C16F11FD46}" type="datetime1">
              <a:rPr lang="en-US" smtClean="0"/>
              <a:t>5/27/2018</a:t>
            </a:fld>
            <a:endParaRPr lang="en-US"/>
          </a:p>
        </p:txBody>
      </p:sp>
      <p:sp>
        <p:nvSpPr>
          <p:cNvPr id="31749"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
        <p:nvSpPr>
          <p:cNvPr id="31750" name="Content Placeholder 8" descr="Rectangle: Click to edit Master text styles&#10;Second level&#10;Third level&#10;Fourth level&#10;Fifth level"/>
          <p:cNvSpPr>
            <a:spLocks noGrp="1"/>
          </p:cNvSpPr>
          <p:nvPr>
            <p:ph idx="1"/>
          </p:nvPr>
        </p:nvSpPr>
        <p:spPr/>
        <p:txBody>
          <a:bodyPr/>
          <a:lstStyle/>
          <a:p>
            <a:r>
              <a:rPr lang="en-US" dirty="0" smtClean="0">
                <a:hlinkClick r:id="rId2" action="ppaction://hlinkfile"/>
              </a:rPr>
              <a:t>A Turing Machine - Overview.mp4</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a:ln>
            <a:miter lim="800000"/>
            <a:headEnd/>
            <a:tailEnd/>
          </a:ln>
        </p:spPr>
        <p:txBody>
          <a:bodyPr/>
          <a:lstStyle/>
          <a:p>
            <a:fld id="{1902C617-7CC0-4400-A06A-CE15FAB2EC76}" type="slidenum">
              <a:rPr lang="en-US" smtClean="0"/>
              <a:pPr/>
              <a:t>29</a:t>
            </a:fld>
            <a:endParaRPr lang="en-US" smtClean="0"/>
          </a:p>
        </p:txBody>
      </p:sp>
      <p:graphicFrame>
        <p:nvGraphicFramePr>
          <p:cNvPr id="1026" name="Object 4"/>
          <p:cNvGraphicFramePr>
            <a:graphicFrameLocks noChangeAspect="1"/>
          </p:cNvGraphicFramePr>
          <p:nvPr/>
        </p:nvGraphicFramePr>
        <p:xfrm>
          <a:off x="2133600" y="4191000"/>
          <a:ext cx="4894263" cy="636588"/>
        </p:xfrm>
        <a:graphic>
          <a:graphicData uri="http://schemas.openxmlformats.org/presentationml/2006/ole">
            <mc:AlternateContent xmlns:mc="http://schemas.openxmlformats.org/markup-compatibility/2006">
              <mc:Choice xmlns:v="urn:schemas-microsoft-com:vml" Requires="v">
                <p:oleObj spid="_x0000_s1053" name="Equation" r:id="rId3" imgW="1562100" imgH="203200" progId="Equation.3">
                  <p:embed/>
                </p:oleObj>
              </mc:Choice>
              <mc:Fallback>
                <p:oleObj name="Equation" r:id="rId3" imgW="1562100" imgH="203200" progId="Equation.3">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91000"/>
                        <a:ext cx="4894263"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28" name="Straight Connector 3"/>
          <p:cNvCxnSpPr>
            <a:cxnSpLocks noChangeShapeType="1"/>
          </p:cNvCxnSpPr>
          <p:nvPr/>
        </p:nvCxnSpPr>
        <p:spPr bwMode="auto">
          <a:xfrm flipH="1">
            <a:off x="4038600" y="2971800"/>
            <a:ext cx="228600" cy="381000"/>
          </a:xfrm>
          <a:prstGeom prst="line">
            <a:avLst/>
          </a:prstGeom>
          <a:noFill/>
          <a:ln w="25400" algn="ctr">
            <a:solidFill>
              <a:schemeClr val="tx1"/>
            </a:solidFill>
            <a:round/>
            <a:headEnd/>
            <a:tailEnd/>
          </a:ln>
        </p:spPr>
      </p:cxnSp>
      <p:sp>
        <p:nvSpPr>
          <p:cNvPr id="4198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609600" y="228600"/>
            <a:ext cx="7924800" cy="6248400"/>
          </a:xfrm>
          <a:blipFill rotWithShape="1">
            <a:blip r:embed="rId5" cstate="print"/>
            <a:stretch>
              <a:fillRect l="-1923" t="-2049" r="-462"/>
            </a:stretch>
          </a:blipFill>
          <a:extLst/>
        </p:spPr>
        <p:txBody>
          <a:bodyPr/>
          <a:lstStyle/>
          <a:p>
            <a:pPr>
              <a:defRPr/>
            </a:pPr>
            <a:r>
              <a:rPr lang="en-US">
                <a:noFill/>
              </a:rPr>
              <a:t> </a:t>
            </a:r>
          </a:p>
        </p:txBody>
      </p:sp>
      <p:sp>
        <p:nvSpPr>
          <p:cNvPr id="1030" name="Date Placeholder 5"/>
          <p:cNvSpPr>
            <a:spLocks noGrp="1"/>
          </p:cNvSpPr>
          <p:nvPr>
            <p:ph type="dt" sz="quarter" idx="10"/>
          </p:nvPr>
        </p:nvSpPr>
        <p:spPr>
          <a:noFill/>
          <a:ln>
            <a:miter lim="800000"/>
            <a:headEnd/>
            <a:tailEnd/>
          </a:ln>
        </p:spPr>
        <p:txBody>
          <a:bodyPr/>
          <a:lstStyle/>
          <a:p>
            <a:fld id="{649E6FCD-5A3B-4895-844C-1BCAD448678B}" type="datetime1">
              <a:rPr lang="en-US" smtClean="0"/>
              <a:t>5/27/2018</a:t>
            </a:fld>
            <a:endParaRPr lang="en-US"/>
          </a:p>
        </p:txBody>
      </p:sp>
      <p:sp>
        <p:nvSpPr>
          <p:cNvPr id="1031"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miter lim="800000"/>
            <a:headEnd/>
            <a:tailEnd/>
          </a:ln>
        </p:spPr>
        <p:txBody>
          <a:bodyPr/>
          <a:lstStyle/>
          <a:p>
            <a:fld id="{61C2773A-2D8B-4294-8AFC-6CF850F2542B}" type="slidenum">
              <a:rPr lang="en-US" smtClean="0"/>
              <a:pPr/>
              <a:t>3</a:t>
            </a:fld>
            <a:endParaRPr lang="en-US" smtClean="0"/>
          </a:p>
        </p:txBody>
      </p:sp>
      <p:sp>
        <p:nvSpPr>
          <p:cNvPr id="6147" name="Rectangle 2"/>
          <p:cNvSpPr>
            <a:spLocks noGrp="1" noChangeArrowheads="1"/>
          </p:cNvSpPr>
          <p:nvPr>
            <p:ph type="title"/>
          </p:nvPr>
        </p:nvSpPr>
        <p:spPr/>
        <p:txBody>
          <a:bodyPr/>
          <a:lstStyle/>
          <a:p>
            <a:pPr algn="ctr" eaLnBrk="1" hangingPunct="1"/>
            <a:r>
              <a:rPr lang="en-US" smtClean="0"/>
              <a:t>Alan Turing</a:t>
            </a:r>
          </a:p>
        </p:txBody>
      </p:sp>
      <p:sp>
        <p:nvSpPr>
          <p:cNvPr id="6148"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buFont typeface="Wingdings" pitchFamily="2" charset="2"/>
              <a:buNone/>
            </a:pPr>
            <a:r>
              <a:rPr lang="en-US" sz="2800" smtClean="0"/>
              <a:t>Alan Turing was one of the founding fathers of CS.</a:t>
            </a:r>
          </a:p>
          <a:p>
            <a:pPr eaLnBrk="1" hangingPunct="1">
              <a:lnSpc>
                <a:spcPct val="90000"/>
              </a:lnSpc>
            </a:pPr>
            <a:r>
              <a:rPr lang="en-US" sz="2800" smtClean="0"/>
              <a:t> His computer model –the Turing Machine– was inspiration/premonition of the electronic computer that came two decades later</a:t>
            </a:r>
          </a:p>
          <a:p>
            <a:pPr eaLnBrk="1" hangingPunct="1">
              <a:lnSpc>
                <a:spcPct val="90000"/>
              </a:lnSpc>
            </a:pPr>
            <a:r>
              <a:rPr lang="en-US" sz="2800" smtClean="0"/>
              <a:t>Invented the “Turing Test” used in AI</a:t>
            </a:r>
          </a:p>
          <a:p>
            <a:pPr eaLnBrk="1" hangingPunct="1">
              <a:lnSpc>
                <a:spcPct val="90000"/>
              </a:lnSpc>
            </a:pPr>
            <a:r>
              <a:rPr lang="en-US" sz="2800" smtClean="0"/>
              <a:t> Legacy: The Turing Award.  Pre-eminent award in Theoretical CS</a:t>
            </a:r>
          </a:p>
        </p:txBody>
      </p:sp>
      <p:sp>
        <p:nvSpPr>
          <p:cNvPr id="6149" name="Date Placeholder 4"/>
          <p:cNvSpPr>
            <a:spLocks noGrp="1"/>
          </p:cNvSpPr>
          <p:nvPr>
            <p:ph type="dt" sz="quarter" idx="10"/>
          </p:nvPr>
        </p:nvSpPr>
        <p:spPr>
          <a:noFill/>
          <a:ln>
            <a:miter lim="800000"/>
            <a:headEnd/>
            <a:tailEnd/>
          </a:ln>
        </p:spPr>
        <p:txBody>
          <a:bodyPr/>
          <a:lstStyle/>
          <a:p>
            <a:fld id="{208ADF43-1E1D-478E-8567-BC61ADB3B918}" type="datetime1">
              <a:rPr lang="en-US" smtClean="0"/>
              <a:t>5/27/2018</a:t>
            </a:fld>
            <a:endParaRPr lang="en-US"/>
          </a:p>
        </p:txBody>
      </p:sp>
      <p:sp>
        <p:nvSpPr>
          <p:cNvPr id="6150"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2074"/>
            </a:stretch>
          </a:blipFill>
          <a:extLst/>
        </p:spPr>
        <p:txBody>
          <a:bodyPr/>
          <a:lstStyle/>
          <a:p>
            <a:pPr>
              <a:defRPr/>
            </a:pPr>
            <a:r>
              <a:rPr lang="en-US">
                <a:noFill/>
              </a:rPr>
              <a:t> </a:t>
            </a:r>
          </a:p>
        </p:txBody>
      </p:sp>
      <p:sp>
        <p:nvSpPr>
          <p:cNvPr id="32772" name="Slide Number Placeholder 3"/>
          <p:cNvSpPr>
            <a:spLocks noGrp="1"/>
          </p:cNvSpPr>
          <p:nvPr>
            <p:ph type="sldNum" sz="quarter" idx="12"/>
          </p:nvPr>
        </p:nvSpPr>
        <p:spPr>
          <a:noFill/>
          <a:ln>
            <a:miter lim="800000"/>
            <a:headEnd/>
            <a:tailEnd/>
          </a:ln>
        </p:spPr>
        <p:txBody>
          <a:bodyPr/>
          <a:lstStyle/>
          <a:p>
            <a:fld id="{29A3EC0B-CC81-445A-BF91-2935DFAC381E}" type="slidenum">
              <a:rPr lang="en-US" smtClean="0"/>
              <a:pPr/>
              <a:t>30</a:t>
            </a:fld>
            <a:endParaRPr lang="en-US" smtClean="0"/>
          </a:p>
        </p:txBody>
      </p:sp>
      <p:sp>
        <p:nvSpPr>
          <p:cNvPr id="32773" name="Date Placeholder 4"/>
          <p:cNvSpPr>
            <a:spLocks noGrp="1"/>
          </p:cNvSpPr>
          <p:nvPr>
            <p:ph type="dt" sz="quarter" idx="10"/>
          </p:nvPr>
        </p:nvSpPr>
        <p:spPr>
          <a:noFill/>
          <a:ln>
            <a:miter lim="800000"/>
            <a:headEnd/>
            <a:tailEnd/>
          </a:ln>
        </p:spPr>
        <p:txBody>
          <a:bodyPr/>
          <a:lstStyle/>
          <a:p>
            <a:fld id="{6C0B0EBE-D8C9-4995-82CC-96CD00E811E2}" type="datetime1">
              <a:rPr lang="en-US" smtClean="0"/>
              <a:t>5/27/2018</a:t>
            </a:fld>
            <a:endParaRPr lang="en-US"/>
          </a:p>
        </p:txBody>
      </p:sp>
      <p:sp>
        <p:nvSpPr>
          <p:cNvPr id="32774"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miter lim="800000"/>
            <a:headEnd/>
            <a:tailEnd/>
          </a:ln>
        </p:spPr>
        <p:txBody>
          <a:bodyPr/>
          <a:lstStyle/>
          <a:p>
            <a:fld id="{DAD0E061-5C3E-430E-93AB-F9FA73020FDA}" type="slidenum">
              <a:rPr lang="en-US" smtClean="0"/>
              <a:pPr/>
              <a:t>31</a:t>
            </a:fld>
            <a:endParaRPr lang="en-US" smtClean="0"/>
          </a:p>
        </p:txBody>
      </p:sp>
      <p:sp>
        <p:nvSpPr>
          <p:cNvPr id="33795" name="Rectangle 2"/>
          <p:cNvSpPr>
            <a:spLocks noGrp="1" noChangeArrowheads="1"/>
          </p:cNvSpPr>
          <p:nvPr>
            <p:ph type="title"/>
          </p:nvPr>
        </p:nvSpPr>
        <p:spPr>
          <a:xfrm>
            <a:off x="228600" y="304800"/>
            <a:ext cx="8534400" cy="609600"/>
          </a:xfrm>
        </p:spPr>
        <p:txBody>
          <a:bodyPr/>
          <a:lstStyle/>
          <a:p>
            <a:pPr algn="ctr" eaLnBrk="1" hangingPunct="1"/>
            <a:r>
              <a:rPr lang="en-US" smtClean="0"/>
              <a:t>Representation of Turing Machine</a:t>
            </a:r>
          </a:p>
        </p:txBody>
      </p:sp>
      <p:sp>
        <p:nvSpPr>
          <p:cNvPr id="32772"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defRPr/>
            </a:pPr>
            <a:r>
              <a:rPr lang="en-US" dirty="0" smtClean="0"/>
              <a:t>We can describe a Turing Machine using:</a:t>
            </a:r>
          </a:p>
          <a:p>
            <a:pPr marL="571500" indent="-571500" eaLnBrk="1" hangingPunct="1">
              <a:buFont typeface="Wingdings" pitchFamily="2" charset="2"/>
              <a:buAutoNum type="romanLcParenBoth"/>
              <a:defRPr/>
            </a:pPr>
            <a:r>
              <a:rPr lang="en-US" dirty="0" smtClean="0"/>
              <a:t>Instantaneous Description</a:t>
            </a:r>
          </a:p>
          <a:p>
            <a:pPr marL="571500" indent="-571500" eaLnBrk="1" hangingPunct="1">
              <a:buFont typeface="Wingdings" pitchFamily="2" charset="2"/>
              <a:buAutoNum type="romanLcParenBoth"/>
              <a:defRPr/>
            </a:pPr>
            <a:r>
              <a:rPr lang="en-US" dirty="0" smtClean="0"/>
              <a:t>Transition Table,</a:t>
            </a:r>
          </a:p>
          <a:p>
            <a:pPr marL="571500" indent="-571500" eaLnBrk="1" hangingPunct="1">
              <a:buFont typeface="Wingdings" pitchFamily="2" charset="2"/>
              <a:buAutoNum type="romanLcParenBoth"/>
              <a:defRPr/>
            </a:pPr>
            <a:r>
              <a:rPr lang="en-US" dirty="0" smtClean="0"/>
              <a:t>Transition Diagram</a:t>
            </a:r>
          </a:p>
        </p:txBody>
      </p:sp>
      <p:sp>
        <p:nvSpPr>
          <p:cNvPr id="33797" name="Date Placeholder 4"/>
          <p:cNvSpPr>
            <a:spLocks noGrp="1"/>
          </p:cNvSpPr>
          <p:nvPr>
            <p:ph type="dt" sz="quarter" idx="10"/>
          </p:nvPr>
        </p:nvSpPr>
        <p:spPr>
          <a:noFill/>
          <a:ln>
            <a:miter lim="800000"/>
            <a:headEnd/>
            <a:tailEnd/>
          </a:ln>
        </p:spPr>
        <p:txBody>
          <a:bodyPr/>
          <a:lstStyle/>
          <a:p>
            <a:fld id="{87314480-4BBE-4018-8832-9EC0C2B490C8}" type="datetime1">
              <a:rPr lang="en-US" smtClean="0"/>
              <a:t>5/27/2018</a:t>
            </a:fld>
            <a:endParaRPr lang="en-US"/>
          </a:p>
        </p:txBody>
      </p:sp>
      <p:sp>
        <p:nvSpPr>
          <p:cNvPr id="33798"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304800"/>
            <a:ext cx="7772400" cy="533400"/>
          </a:xfrm>
        </p:spPr>
        <p:txBody>
          <a:bodyPr/>
          <a:lstStyle/>
          <a:p>
            <a:r>
              <a:rPr lang="en-US" dirty="0" smtClean="0"/>
              <a:t>(</a:t>
            </a:r>
            <a:r>
              <a:rPr lang="en-US" dirty="0" err="1" smtClean="0"/>
              <a:t>i</a:t>
            </a:r>
            <a:r>
              <a:rPr lang="en-US" smtClean="0"/>
              <a:t>) Instantaneous </a:t>
            </a:r>
            <a:r>
              <a:rPr lang="en-US" dirty="0" smtClean="0"/>
              <a:t>Description</a:t>
            </a:r>
          </a:p>
        </p:txBody>
      </p:sp>
      <p:sp>
        <p:nvSpPr>
          <p:cNvPr id="3" name="Content Placeholder 2"/>
          <p:cNvSpPr>
            <a:spLocks noGrp="1" noRot="1" noChangeAspect="1" noMove="1" noResize="1" noEditPoints="1" noAdjustHandles="1" noChangeArrowheads="1" noChangeShapeType="1" noTextEdit="1"/>
          </p:cNvSpPr>
          <p:nvPr>
            <p:ph idx="1"/>
          </p:nvPr>
        </p:nvSpPr>
        <p:spPr>
          <a:xfrm>
            <a:off x="609600" y="914400"/>
            <a:ext cx="8153400" cy="5486400"/>
          </a:xfrm>
          <a:blipFill rotWithShape="1">
            <a:blip r:embed="rId2" cstate="print"/>
            <a:stretch>
              <a:fillRect t="-1222" r="-1420"/>
            </a:stretch>
          </a:blipFill>
          <a:extLst/>
        </p:spPr>
        <p:txBody>
          <a:bodyPr/>
          <a:lstStyle/>
          <a:p>
            <a:pPr>
              <a:defRPr/>
            </a:pPr>
            <a:r>
              <a:rPr lang="en-US" dirty="0">
                <a:noFill/>
              </a:rPr>
              <a:t> </a:t>
            </a:r>
          </a:p>
        </p:txBody>
      </p:sp>
      <p:sp>
        <p:nvSpPr>
          <p:cNvPr id="34820" name="Slide Number Placeholder 3"/>
          <p:cNvSpPr>
            <a:spLocks noGrp="1"/>
          </p:cNvSpPr>
          <p:nvPr>
            <p:ph type="sldNum" sz="quarter" idx="12"/>
          </p:nvPr>
        </p:nvSpPr>
        <p:spPr>
          <a:noFill/>
          <a:ln>
            <a:miter lim="800000"/>
            <a:headEnd/>
            <a:tailEnd/>
          </a:ln>
        </p:spPr>
        <p:txBody>
          <a:bodyPr/>
          <a:lstStyle/>
          <a:p>
            <a:fld id="{F90E045E-38FA-4A2C-98E8-52DD986197C7}" type="slidenum">
              <a:rPr lang="en-US" smtClean="0"/>
              <a:pPr/>
              <a:t>32</a:t>
            </a:fld>
            <a:endParaRPr lang="en-US" smtClean="0"/>
          </a:p>
        </p:txBody>
      </p:sp>
      <p:sp>
        <p:nvSpPr>
          <p:cNvPr id="34821" name="Date Placeholder 4"/>
          <p:cNvSpPr>
            <a:spLocks noGrp="1"/>
          </p:cNvSpPr>
          <p:nvPr>
            <p:ph type="dt" sz="quarter" idx="10"/>
          </p:nvPr>
        </p:nvSpPr>
        <p:spPr>
          <a:noFill/>
          <a:ln>
            <a:miter lim="800000"/>
            <a:headEnd/>
            <a:tailEnd/>
          </a:ln>
        </p:spPr>
        <p:txBody>
          <a:bodyPr/>
          <a:lstStyle/>
          <a:p>
            <a:fld id="{60170947-B878-44DE-A807-1F0C8EB777AB}" type="datetime1">
              <a:rPr lang="en-US" smtClean="0"/>
              <a:t>5/27/2018</a:t>
            </a:fld>
            <a:endParaRPr lang="en-US"/>
          </a:p>
        </p:txBody>
      </p:sp>
      <p:sp>
        <p:nvSpPr>
          <p:cNvPr id="34822"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descr="Rectangle: Click to edit Master text styles&#10;Second level&#10;Third level&#10;Fourth level&#10;Fifth level"/>
          <p:cNvSpPr>
            <a:spLocks noGrp="1"/>
          </p:cNvSpPr>
          <p:nvPr>
            <p:ph idx="1"/>
          </p:nvPr>
        </p:nvSpPr>
        <p:spPr>
          <a:xfrm>
            <a:off x="838200" y="381000"/>
            <a:ext cx="7772400" cy="5791200"/>
          </a:xfrm>
        </p:spPr>
        <p:txBody>
          <a:bodyPr/>
          <a:lstStyle/>
          <a:p>
            <a:r>
              <a:rPr lang="en-US" smtClean="0"/>
              <a:t>Q: A Snapshot of TM is as follows, obtain the ID?</a:t>
            </a:r>
          </a:p>
          <a:p>
            <a:r>
              <a:rPr lang="en-US" smtClean="0"/>
              <a:t>Ans: The present symbol under R/W head is a</a:t>
            </a:r>
            <a:r>
              <a:rPr lang="en-US" baseline="-25000" smtClean="0"/>
              <a:t>1</a:t>
            </a:r>
            <a:r>
              <a:rPr lang="en-US" smtClean="0"/>
              <a:t>. The present state is q</a:t>
            </a:r>
            <a:r>
              <a:rPr lang="en-US" baseline="-25000" smtClean="0"/>
              <a:t>3.</a:t>
            </a:r>
            <a:r>
              <a:rPr lang="en-US" smtClean="0"/>
              <a:t> so a</a:t>
            </a:r>
            <a:r>
              <a:rPr lang="en-US" baseline="-25000" smtClean="0"/>
              <a:t>1</a:t>
            </a:r>
            <a:r>
              <a:rPr lang="en-US" smtClean="0"/>
              <a:t> is written to the right of q</a:t>
            </a:r>
            <a:r>
              <a:rPr lang="en-US" baseline="-25000" smtClean="0"/>
              <a:t>3</a:t>
            </a:r>
            <a:r>
              <a:rPr lang="en-US" smtClean="0"/>
              <a:t>. </a:t>
            </a:r>
          </a:p>
          <a:p>
            <a:pPr>
              <a:buFont typeface="Wingdings" pitchFamily="2" charset="2"/>
              <a:buNone/>
            </a:pPr>
            <a:endParaRPr lang="en-US" smtClean="0"/>
          </a:p>
        </p:txBody>
      </p:sp>
      <p:sp>
        <p:nvSpPr>
          <p:cNvPr id="35843" name="Slide Number Placeholder 3"/>
          <p:cNvSpPr>
            <a:spLocks noGrp="1"/>
          </p:cNvSpPr>
          <p:nvPr>
            <p:ph type="sldNum" sz="quarter" idx="12"/>
          </p:nvPr>
        </p:nvSpPr>
        <p:spPr>
          <a:noFill/>
          <a:ln>
            <a:miter lim="800000"/>
            <a:headEnd/>
            <a:tailEnd/>
          </a:ln>
        </p:spPr>
        <p:txBody>
          <a:bodyPr/>
          <a:lstStyle/>
          <a:p>
            <a:fld id="{5436A241-1563-4DD5-A30B-A1E1C01F5A6B}" type="slidenum">
              <a:rPr lang="en-US" smtClean="0"/>
              <a:pPr/>
              <a:t>33</a:t>
            </a:fld>
            <a:endParaRPr lang="en-US" smtClean="0"/>
          </a:p>
        </p:txBody>
      </p:sp>
      <p:sp>
        <p:nvSpPr>
          <p:cNvPr id="35844" name="Date Placeholder 4"/>
          <p:cNvSpPr>
            <a:spLocks noGrp="1"/>
          </p:cNvSpPr>
          <p:nvPr>
            <p:ph type="dt" sz="quarter" idx="10"/>
          </p:nvPr>
        </p:nvSpPr>
        <p:spPr>
          <a:noFill/>
          <a:ln>
            <a:miter lim="800000"/>
            <a:headEnd/>
            <a:tailEnd/>
          </a:ln>
        </p:spPr>
        <p:txBody>
          <a:bodyPr/>
          <a:lstStyle/>
          <a:p>
            <a:fld id="{5DB17505-6D8F-40BB-910C-355F92E0FD29}" type="datetime1">
              <a:rPr lang="en-US" smtClean="0"/>
              <a:t>5/27/2018</a:t>
            </a:fld>
            <a:endParaRPr lang="en-US"/>
          </a:p>
        </p:txBody>
      </p:sp>
      <p:sp>
        <p:nvSpPr>
          <p:cNvPr id="35845"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graphicFrame>
        <p:nvGraphicFramePr>
          <p:cNvPr id="7" name="Table 6"/>
          <p:cNvGraphicFramePr>
            <a:graphicFrameLocks noGrp="1"/>
          </p:cNvGraphicFramePr>
          <p:nvPr/>
        </p:nvGraphicFramePr>
        <p:xfrm>
          <a:off x="1143000" y="3352800"/>
          <a:ext cx="6857994" cy="370840"/>
        </p:xfrm>
        <a:graphic>
          <a:graphicData uri="http://schemas.openxmlformats.org/drawingml/2006/table">
            <a:tbl>
              <a:tblPr firstRow="1" bandRow="1">
                <a:tableStyleId>{073A0DAA-6AF3-43AB-8588-CEC1D06C72B9}</a:tableStyleId>
              </a:tblPr>
              <a:tblGrid>
                <a:gridCol w="527538"/>
                <a:gridCol w="527538"/>
                <a:gridCol w="527538"/>
                <a:gridCol w="527538"/>
                <a:gridCol w="527538"/>
                <a:gridCol w="527538"/>
                <a:gridCol w="527538"/>
                <a:gridCol w="527538"/>
                <a:gridCol w="527538"/>
                <a:gridCol w="527538"/>
                <a:gridCol w="527538"/>
                <a:gridCol w="527538"/>
                <a:gridCol w="527538"/>
              </a:tblGrid>
              <a:tr h="370840">
                <a:tc>
                  <a:txBody>
                    <a:bodyPr/>
                    <a:lstStyle/>
                    <a:p>
                      <a:endParaRPr lang="en-US" dirty="0"/>
                    </a:p>
                  </a:txBody>
                  <a:tcPr/>
                </a:tc>
                <a:tc>
                  <a:txBody>
                    <a:bodyPr/>
                    <a:lstStyle/>
                    <a:p>
                      <a:r>
                        <a:rPr lang="en-US" dirty="0" smtClean="0"/>
                        <a:t>b</a:t>
                      </a:r>
                      <a:endParaRPr lang="en-US" dirty="0"/>
                    </a:p>
                  </a:txBody>
                  <a:tcPr/>
                </a:tc>
                <a:tc>
                  <a:txBody>
                    <a:bodyPr/>
                    <a:lstStyle/>
                    <a:p>
                      <a:r>
                        <a:rPr lang="en-US" dirty="0" smtClean="0"/>
                        <a:t>a4</a:t>
                      </a:r>
                      <a:endParaRPr lang="en-US" dirty="0"/>
                    </a:p>
                  </a:txBody>
                  <a:tcPr/>
                </a:tc>
                <a:tc>
                  <a:txBody>
                    <a:bodyPr/>
                    <a:lstStyle/>
                    <a:p>
                      <a:r>
                        <a:rPr lang="en-US" dirty="0" smtClean="0"/>
                        <a:t>a1</a:t>
                      </a:r>
                      <a:endParaRPr lang="en-US" dirty="0"/>
                    </a:p>
                  </a:txBody>
                  <a:tcPr/>
                </a:tc>
                <a:tc>
                  <a:txBody>
                    <a:bodyPr/>
                    <a:lstStyle/>
                    <a:p>
                      <a:r>
                        <a:rPr lang="en-US" dirty="0" smtClean="0"/>
                        <a:t>a2</a:t>
                      </a:r>
                      <a:endParaRPr lang="en-US" dirty="0"/>
                    </a:p>
                  </a:txBody>
                  <a:tcPr/>
                </a:tc>
                <a:tc>
                  <a:txBody>
                    <a:bodyPr/>
                    <a:lstStyle/>
                    <a:p>
                      <a:r>
                        <a:rPr lang="en-US" dirty="0" smtClean="0"/>
                        <a:t>a1</a:t>
                      </a:r>
                      <a:endParaRPr lang="en-US" dirty="0"/>
                    </a:p>
                  </a:txBody>
                  <a:tcPr/>
                </a:tc>
                <a:tc>
                  <a:txBody>
                    <a:bodyPr/>
                    <a:lstStyle/>
                    <a:p>
                      <a:r>
                        <a:rPr lang="en-US" dirty="0" smtClean="0"/>
                        <a:t>a2</a:t>
                      </a:r>
                      <a:endParaRPr lang="en-US" dirty="0"/>
                    </a:p>
                  </a:txBody>
                  <a:tcPr/>
                </a:tc>
                <a:tc>
                  <a:txBody>
                    <a:bodyPr/>
                    <a:lstStyle/>
                    <a:p>
                      <a:r>
                        <a:rPr lang="en-US" dirty="0" smtClean="0"/>
                        <a:t>a2</a:t>
                      </a:r>
                      <a:endParaRPr lang="en-US" dirty="0"/>
                    </a:p>
                  </a:txBody>
                  <a:tcPr/>
                </a:tc>
                <a:tc>
                  <a:txBody>
                    <a:bodyPr/>
                    <a:lstStyle/>
                    <a:p>
                      <a:r>
                        <a:rPr lang="en-US" dirty="0" smtClean="0"/>
                        <a:t>a1</a:t>
                      </a:r>
                      <a:endParaRPr lang="en-US" dirty="0"/>
                    </a:p>
                  </a:txBody>
                  <a:tcPr/>
                </a:tc>
                <a:tc>
                  <a:txBody>
                    <a:bodyPr/>
                    <a:lstStyle/>
                    <a:p>
                      <a:r>
                        <a:rPr lang="en-US" dirty="0" smtClean="0"/>
                        <a:t>a4</a:t>
                      </a:r>
                      <a:endParaRPr lang="en-US" dirty="0"/>
                    </a:p>
                  </a:txBody>
                  <a:tcPr/>
                </a:tc>
                <a:tc>
                  <a:txBody>
                    <a:bodyPr/>
                    <a:lstStyle/>
                    <a:p>
                      <a:r>
                        <a:rPr lang="en-US" dirty="0" smtClean="0"/>
                        <a:t>a2</a:t>
                      </a:r>
                      <a:endParaRPr lang="en-US" dirty="0"/>
                    </a:p>
                  </a:txBody>
                  <a:tcPr/>
                </a:tc>
                <a:tc>
                  <a:txBody>
                    <a:bodyPr/>
                    <a:lstStyle/>
                    <a:p>
                      <a:r>
                        <a:rPr lang="en-US" dirty="0" smtClean="0"/>
                        <a:t>b</a:t>
                      </a:r>
                      <a:endParaRPr lang="en-US" dirty="0"/>
                    </a:p>
                  </a:txBody>
                  <a:tcPr/>
                </a:tc>
                <a:tc>
                  <a:txBody>
                    <a:bodyPr/>
                    <a:lstStyle/>
                    <a:p>
                      <a:endParaRPr lang="en-US" dirty="0"/>
                    </a:p>
                  </a:txBody>
                  <a:tcPr/>
                </a:tc>
              </a:tr>
            </a:tbl>
          </a:graphicData>
        </a:graphic>
      </p:graphicFrame>
      <p:sp>
        <p:nvSpPr>
          <p:cNvPr id="35876" name="Rectangle 7"/>
          <p:cNvSpPr>
            <a:spLocks noChangeArrowheads="1"/>
          </p:cNvSpPr>
          <p:nvPr/>
        </p:nvSpPr>
        <p:spPr bwMode="auto">
          <a:xfrm>
            <a:off x="4800600" y="4841081"/>
            <a:ext cx="1676400" cy="990600"/>
          </a:xfrm>
          <a:prstGeom prst="rect">
            <a:avLst/>
          </a:prstGeom>
          <a:solidFill>
            <a:schemeClr val="accent1"/>
          </a:solidFill>
          <a:ln w="9525" algn="ctr">
            <a:solidFill>
              <a:schemeClr val="tx1"/>
            </a:solidFill>
            <a:round/>
            <a:headEnd/>
            <a:tailEnd/>
          </a:ln>
        </p:spPr>
        <p:txBody>
          <a:bodyPr wrap="none"/>
          <a:lstStyle/>
          <a:p>
            <a:endParaRPr lang="en-US"/>
          </a:p>
        </p:txBody>
      </p:sp>
      <p:sp>
        <p:nvSpPr>
          <p:cNvPr id="35877" name="Up Arrow 8"/>
          <p:cNvSpPr>
            <a:spLocks noChangeArrowheads="1"/>
          </p:cNvSpPr>
          <p:nvPr/>
        </p:nvSpPr>
        <p:spPr bwMode="auto">
          <a:xfrm>
            <a:off x="5410200" y="3733800"/>
            <a:ext cx="457200" cy="1143000"/>
          </a:xfrm>
          <a:prstGeom prst="upArrow">
            <a:avLst>
              <a:gd name="adj1" fmla="val 50000"/>
              <a:gd name="adj2" fmla="val 50000"/>
            </a:avLst>
          </a:prstGeom>
          <a:solidFill>
            <a:schemeClr val="accent1"/>
          </a:solidFill>
          <a:ln w="9525" algn="ctr">
            <a:solidFill>
              <a:schemeClr val="tx1"/>
            </a:solidFill>
            <a:round/>
            <a:headEnd/>
            <a:tailEnd/>
          </a:ln>
        </p:spPr>
        <p:txBody>
          <a:bodyPr wrap="none"/>
          <a:lstStyle/>
          <a:p>
            <a:endParaRPr lang="en-US"/>
          </a:p>
        </p:txBody>
      </p:sp>
      <p:sp>
        <p:nvSpPr>
          <p:cNvPr id="35878" name="TextBox 9"/>
          <p:cNvSpPr txBox="1">
            <a:spLocks noChangeArrowheads="1"/>
          </p:cNvSpPr>
          <p:nvPr/>
        </p:nvSpPr>
        <p:spPr bwMode="auto">
          <a:xfrm>
            <a:off x="4953000" y="5105400"/>
            <a:ext cx="1447800" cy="461963"/>
          </a:xfrm>
          <a:prstGeom prst="rect">
            <a:avLst/>
          </a:prstGeom>
          <a:noFill/>
          <a:ln w="9525">
            <a:noFill/>
            <a:miter lim="800000"/>
            <a:headEnd/>
            <a:tailEnd/>
          </a:ln>
        </p:spPr>
        <p:txBody>
          <a:bodyPr>
            <a:spAutoFit/>
          </a:bodyPr>
          <a:lstStyle/>
          <a:p>
            <a:r>
              <a:rPr lang="en-US" dirty="0"/>
              <a:t>State q3</a:t>
            </a:r>
          </a:p>
        </p:txBody>
      </p:sp>
      <p:sp>
        <p:nvSpPr>
          <p:cNvPr id="35879" name="TextBox 10"/>
          <p:cNvSpPr txBox="1">
            <a:spLocks noChangeArrowheads="1"/>
          </p:cNvSpPr>
          <p:nvPr/>
        </p:nvSpPr>
        <p:spPr bwMode="auto">
          <a:xfrm>
            <a:off x="2743200" y="3883818"/>
            <a:ext cx="1905000" cy="461963"/>
          </a:xfrm>
          <a:prstGeom prst="rect">
            <a:avLst/>
          </a:prstGeom>
          <a:noFill/>
          <a:ln w="9525">
            <a:noFill/>
            <a:miter lim="800000"/>
            <a:headEnd/>
            <a:tailEnd/>
          </a:ln>
        </p:spPr>
        <p:txBody>
          <a:bodyPr>
            <a:spAutoFit/>
          </a:bodyPr>
          <a:lstStyle/>
          <a:p>
            <a:r>
              <a:rPr lang="en-US" dirty="0"/>
              <a:t>R/W Head</a:t>
            </a:r>
          </a:p>
        </p:txBody>
      </p:sp>
      <p:cxnSp>
        <p:nvCxnSpPr>
          <p:cNvPr id="35880" name="Straight Arrow Connector 12"/>
          <p:cNvCxnSpPr>
            <a:cxnSpLocks noChangeShapeType="1"/>
            <a:endCxn id="35877" idx="1"/>
          </p:cNvCxnSpPr>
          <p:nvPr/>
        </p:nvCxnSpPr>
        <p:spPr bwMode="auto">
          <a:xfrm flipV="1">
            <a:off x="4191000" y="3962400"/>
            <a:ext cx="1219200" cy="152400"/>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descr="Rectangle: Click to edit Master text styles&#10;Second level&#10;Third level&#10;Fourth level&#10;Fifth level"/>
          <p:cNvSpPr>
            <a:spLocks noGrp="1"/>
          </p:cNvSpPr>
          <p:nvPr>
            <p:ph idx="1"/>
          </p:nvPr>
        </p:nvSpPr>
        <p:spPr>
          <a:xfrm>
            <a:off x="838200" y="609600"/>
            <a:ext cx="7772400" cy="5410200"/>
          </a:xfrm>
        </p:spPr>
        <p:txBody>
          <a:bodyPr/>
          <a:lstStyle/>
          <a:p>
            <a:r>
              <a:rPr lang="en-US" smtClean="0"/>
              <a:t>The string a</a:t>
            </a:r>
            <a:r>
              <a:rPr lang="en-US" baseline="-25000" smtClean="0"/>
              <a:t>4</a:t>
            </a:r>
            <a:r>
              <a:rPr lang="en-US" smtClean="0"/>
              <a:t>a</a:t>
            </a:r>
            <a:r>
              <a:rPr lang="en-US" baseline="-25000" smtClean="0"/>
              <a:t>1</a:t>
            </a:r>
            <a:r>
              <a:rPr lang="en-US" smtClean="0"/>
              <a:t>a</a:t>
            </a:r>
            <a:r>
              <a:rPr lang="en-US" baseline="-25000" smtClean="0"/>
              <a:t>2</a:t>
            </a:r>
            <a:r>
              <a:rPr lang="en-US" smtClean="0"/>
              <a:t>a</a:t>
            </a:r>
            <a:r>
              <a:rPr lang="en-US" baseline="-25000" smtClean="0"/>
              <a:t>1</a:t>
            </a:r>
            <a:r>
              <a:rPr lang="en-US" smtClean="0"/>
              <a:t>a</a:t>
            </a:r>
            <a:r>
              <a:rPr lang="en-US" baseline="-25000" smtClean="0"/>
              <a:t>2</a:t>
            </a:r>
            <a:r>
              <a:rPr lang="en-US" smtClean="0"/>
              <a:t>a</a:t>
            </a:r>
            <a:r>
              <a:rPr lang="en-US" baseline="-25000" smtClean="0"/>
              <a:t>2</a:t>
            </a:r>
            <a:r>
              <a:rPr lang="en-US" smtClean="0"/>
              <a:t>, which is written to the left of q</a:t>
            </a:r>
            <a:r>
              <a:rPr lang="en-US" baseline="-25000" smtClean="0"/>
              <a:t>3</a:t>
            </a:r>
            <a:r>
              <a:rPr lang="en-US" smtClean="0"/>
              <a:t> and the sequence of nonblank symbols to the right of a</a:t>
            </a:r>
            <a:r>
              <a:rPr lang="en-US" baseline="-25000" smtClean="0"/>
              <a:t>1</a:t>
            </a:r>
            <a:r>
              <a:rPr lang="en-US" smtClean="0"/>
              <a:t> is a</a:t>
            </a:r>
            <a:r>
              <a:rPr lang="en-US" baseline="-25000" smtClean="0"/>
              <a:t>4</a:t>
            </a:r>
            <a:r>
              <a:rPr lang="en-US" smtClean="0"/>
              <a:t>a</a:t>
            </a:r>
            <a:r>
              <a:rPr lang="en-US" baseline="-25000" smtClean="0"/>
              <a:t>2</a:t>
            </a:r>
            <a:r>
              <a:rPr lang="en-US" smtClean="0"/>
              <a:t>.</a:t>
            </a:r>
          </a:p>
          <a:p>
            <a:r>
              <a:rPr lang="en-US" smtClean="0"/>
              <a:t>Thus the ID is as follows </a:t>
            </a:r>
          </a:p>
          <a:p>
            <a:pPr>
              <a:buFont typeface="Wingdings" pitchFamily="2" charset="2"/>
              <a:buNone/>
            </a:pPr>
            <a:r>
              <a:rPr lang="en-US" smtClean="0"/>
              <a:t>a</a:t>
            </a:r>
            <a:r>
              <a:rPr lang="en-US" baseline="-25000" smtClean="0"/>
              <a:t>4 </a:t>
            </a:r>
            <a:r>
              <a:rPr lang="en-US" smtClean="0"/>
              <a:t>a</a:t>
            </a:r>
            <a:r>
              <a:rPr lang="en-US" baseline="-25000" smtClean="0"/>
              <a:t>1 </a:t>
            </a:r>
            <a:r>
              <a:rPr lang="en-US" smtClean="0"/>
              <a:t>a</a:t>
            </a:r>
            <a:r>
              <a:rPr lang="en-US" baseline="-25000" smtClean="0"/>
              <a:t>2 </a:t>
            </a:r>
            <a:r>
              <a:rPr lang="en-US" smtClean="0"/>
              <a:t>a</a:t>
            </a:r>
            <a:r>
              <a:rPr lang="en-US" baseline="-25000" smtClean="0"/>
              <a:t>1 </a:t>
            </a:r>
            <a:r>
              <a:rPr lang="en-US" smtClean="0"/>
              <a:t>a</a:t>
            </a:r>
            <a:r>
              <a:rPr lang="en-US" baseline="-25000" smtClean="0"/>
              <a:t>2 </a:t>
            </a:r>
            <a:r>
              <a:rPr lang="en-US" smtClean="0"/>
              <a:t>a</a:t>
            </a:r>
            <a:r>
              <a:rPr lang="en-US" baseline="-25000" smtClean="0"/>
              <a:t>2 </a:t>
            </a:r>
            <a:r>
              <a:rPr lang="en-US" smtClean="0"/>
              <a:t>   q</a:t>
            </a:r>
            <a:r>
              <a:rPr lang="en-US" baseline="-25000" smtClean="0"/>
              <a:t>3</a:t>
            </a:r>
            <a:r>
              <a:rPr lang="en-US" smtClean="0"/>
              <a:t>  a</a:t>
            </a:r>
            <a:r>
              <a:rPr lang="en-US" baseline="-25000" smtClean="0"/>
              <a:t>1</a:t>
            </a:r>
            <a:r>
              <a:rPr lang="en-US" smtClean="0"/>
              <a:t> a</a:t>
            </a:r>
            <a:r>
              <a:rPr lang="en-US" baseline="-25000" smtClean="0"/>
              <a:t>4</a:t>
            </a:r>
            <a:r>
              <a:rPr lang="en-US" smtClean="0"/>
              <a:t>a</a:t>
            </a:r>
            <a:r>
              <a:rPr lang="en-US" baseline="-25000" smtClean="0"/>
              <a:t>2</a:t>
            </a:r>
            <a:endParaRPr lang="en-US" smtClean="0"/>
          </a:p>
          <a:p>
            <a:pPr>
              <a:buFont typeface="Wingdings" pitchFamily="2" charset="2"/>
              <a:buNone/>
            </a:pPr>
            <a:endParaRPr lang="en-US" smtClean="0"/>
          </a:p>
        </p:txBody>
      </p:sp>
      <p:sp>
        <p:nvSpPr>
          <p:cNvPr id="36867" name="Date Placeholder 3"/>
          <p:cNvSpPr>
            <a:spLocks noGrp="1"/>
          </p:cNvSpPr>
          <p:nvPr>
            <p:ph type="dt" sz="quarter" idx="10"/>
          </p:nvPr>
        </p:nvSpPr>
        <p:spPr>
          <a:noFill/>
          <a:ln>
            <a:miter lim="800000"/>
            <a:headEnd/>
            <a:tailEnd/>
          </a:ln>
        </p:spPr>
        <p:txBody>
          <a:bodyPr/>
          <a:lstStyle/>
          <a:p>
            <a:fld id="{87759D71-A848-4EB5-AD2E-E0E7396E802A}" type="datetime1">
              <a:rPr lang="en-US" smtClean="0"/>
              <a:t>5/27/2018</a:t>
            </a:fld>
            <a:endParaRPr lang="en-US"/>
          </a:p>
        </p:txBody>
      </p:sp>
      <p:sp>
        <p:nvSpPr>
          <p:cNvPr id="36868" name="Footer Placeholder 4"/>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
        <p:nvSpPr>
          <p:cNvPr id="36869" name="Slide Number Placeholder 5"/>
          <p:cNvSpPr>
            <a:spLocks noGrp="1"/>
          </p:cNvSpPr>
          <p:nvPr>
            <p:ph type="sldNum" sz="quarter" idx="12"/>
          </p:nvPr>
        </p:nvSpPr>
        <p:spPr>
          <a:noFill/>
          <a:ln>
            <a:miter lim="800000"/>
            <a:headEnd/>
            <a:tailEnd/>
          </a:ln>
        </p:spPr>
        <p:txBody>
          <a:bodyPr/>
          <a:lstStyle/>
          <a:p>
            <a:fld id="{2F8651E3-3B49-441B-A6A3-79152903D451}" type="slidenum">
              <a:rPr lang="en-US" smtClean="0"/>
              <a:pPr/>
              <a:t>34</a:t>
            </a:fld>
            <a:endParaRPr lang="en-US" smtClean="0"/>
          </a:p>
        </p:txBody>
      </p:sp>
      <p:cxnSp>
        <p:nvCxnSpPr>
          <p:cNvPr id="36870" name="Straight Arrow Connector 7"/>
          <p:cNvCxnSpPr>
            <a:cxnSpLocks noChangeShapeType="1"/>
          </p:cNvCxnSpPr>
          <p:nvPr/>
        </p:nvCxnSpPr>
        <p:spPr bwMode="auto">
          <a:xfrm>
            <a:off x="990600" y="3962400"/>
            <a:ext cx="2438400" cy="0"/>
          </a:xfrm>
          <a:prstGeom prst="straightConnector1">
            <a:avLst/>
          </a:prstGeom>
          <a:noFill/>
          <a:ln w="9525" algn="ctr">
            <a:solidFill>
              <a:schemeClr val="tx1"/>
            </a:solidFill>
            <a:round/>
            <a:headEnd type="arrow" w="med" len="med"/>
            <a:tailEnd type="arrow" w="med" len="med"/>
          </a:ln>
        </p:spPr>
      </p:cxnSp>
      <p:cxnSp>
        <p:nvCxnSpPr>
          <p:cNvPr id="36871" name="Straight Arrow Connector 9"/>
          <p:cNvCxnSpPr>
            <a:cxnSpLocks noChangeShapeType="1"/>
          </p:cNvCxnSpPr>
          <p:nvPr/>
        </p:nvCxnSpPr>
        <p:spPr bwMode="auto">
          <a:xfrm>
            <a:off x="5181600" y="3886200"/>
            <a:ext cx="1143000" cy="0"/>
          </a:xfrm>
          <a:prstGeom prst="straightConnector1">
            <a:avLst/>
          </a:prstGeom>
          <a:noFill/>
          <a:ln w="9525" algn="ctr">
            <a:solidFill>
              <a:schemeClr val="tx1"/>
            </a:solidFill>
            <a:round/>
            <a:headEnd type="arrow" w="med" len="med"/>
            <a:tailEnd type="arrow" w="med" len="med"/>
          </a:ln>
        </p:spPr>
      </p:cxnSp>
      <p:cxnSp>
        <p:nvCxnSpPr>
          <p:cNvPr id="36872" name="Straight Arrow Connector 13"/>
          <p:cNvCxnSpPr>
            <a:cxnSpLocks noChangeShapeType="1"/>
          </p:cNvCxnSpPr>
          <p:nvPr/>
        </p:nvCxnSpPr>
        <p:spPr bwMode="auto">
          <a:xfrm flipH="1">
            <a:off x="3581400" y="3810000"/>
            <a:ext cx="533400" cy="1295400"/>
          </a:xfrm>
          <a:prstGeom prst="straightConnector1">
            <a:avLst/>
          </a:prstGeom>
          <a:noFill/>
          <a:ln w="9525" algn="ctr">
            <a:solidFill>
              <a:schemeClr val="tx1"/>
            </a:solidFill>
            <a:round/>
            <a:headEnd/>
            <a:tailEnd type="arrow" w="med" len="med"/>
          </a:ln>
        </p:spPr>
      </p:cxnSp>
      <p:cxnSp>
        <p:nvCxnSpPr>
          <p:cNvPr id="36873" name="Straight Arrow Connector 15"/>
          <p:cNvCxnSpPr>
            <a:cxnSpLocks noChangeShapeType="1"/>
          </p:cNvCxnSpPr>
          <p:nvPr/>
        </p:nvCxnSpPr>
        <p:spPr bwMode="auto">
          <a:xfrm>
            <a:off x="4724400" y="3810000"/>
            <a:ext cx="1066800" cy="1295400"/>
          </a:xfrm>
          <a:prstGeom prst="straightConnector1">
            <a:avLst/>
          </a:prstGeom>
          <a:noFill/>
          <a:ln w="9525" algn="ctr">
            <a:solidFill>
              <a:schemeClr val="tx1"/>
            </a:solidFill>
            <a:round/>
            <a:headEnd/>
            <a:tailEnd type="arrow" w="med" len="med"/>
          </a:ln>
        </p:spPr>
      </p:cxnSp>
      <p:sp>
        <p:nvSpPr>
          <p:cNvPr id="36874" name="TextBox 16"/>
          <p:cNvSpPr txBox="1">
            <a:spLocks noChangeArrowheads="1"/>
          </p:cNvSpPr>
          <p:nvPr/>
        </p:nvSpPr>
        <p:spPr bwMode="auto">
          <a:xfrm>
            <a:off x="2133600" y="5105400"/>
            <a:ext cx="2286000" cy="461963"/>
          </a:xfrm>
          <a:prstGeom prst="rect">
            <a:avLst/>
          </a:prstGeom>
          <a:noFill/>
          <a:ln w="9525">
            <a:noFill/>
            <a:miter lim="800000"/>
            <a:headEnd/>
            <a:tailEnd/>
          </a:ln>
        </p:spPr>
        <p:txBody>
          <a:bodyPr>
            <a:spAutoFit/>
          </a:bodyPr>
          <a:lstStyle/>
          <a:p>
            <a:r>
              <a:rPr lang="en-US"/>
              <a:t>Present State</a:t>
            </a:r>
          </a:p>
        </p:txBody>
      </p:sp>
      <p:sp>
        <p:nvSpPr>
          <p:cNvPr id="36875" name="TextBox 18"/>
          <p:cNvSpPr txBox="1">
            <a:spLocks noChangeArrowheads="1"/>
          </p:cNvSpPr>
          <p:nvPr/>
        </p:nvSpPr>
        <p:spPr bwMode="auto">
          <a:xfrm>
            <a:off x="4724400" y="5105400"/>
            <a:ext cx="3810000" cy="461963"/>
          </a:xfrm>
          <a:prstGeom prst="rect">
            <a:avLst/>
          </a:prstGeom>
          <a:noFill/>
          <a:ln w="9525">
            <a:noFill/>
            <a:miter lim="800000"/>
            <a:headEnd/>
            <a:tailEnd/>
          </a:ln>
        </p:spPr>
        <p:txBody>
          <a:bodyPr>
            <a:spAutoFit/>
          </a:bodyPr>
          <a:lstStyle/>
          <a:p>
            <a:r>
              <a:rPr lang="en-US"/>
              <a:t>Symbol under R/W Head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304800"/>
            <a:ext cx="7772400" cy="609600"/>
          </a:xfrm>
        </p:spPr>
        <p:txBody>
          <a:bodyPr/>
          <a:lstStyle/>
          <a:p>
            <a:r>
              <a:rPr lang="en-US" smtClean="0"/>
              <a:t>Moves in a TM</a:t>
            </a:r>
          </a:p>
        </p:txBody>
      </p:sp>
      <p:sp>
        <p:nvSpPr>
          <p:cNvPr id="37891" name="Content Placeholder 2" descr="Rectangle: Click to edit Master text styles&#10;Second level&#10;Third level&#10;Fourth level&#10;Fifth level"/>
          <p:cNvSpPr>
            <a:spLocks noGrp="1"/>
          </p:cNvSpPr>
          <p:nvPr>
            <p:ph idx="1"/>
          </p:nvPr>
        </p:nvSpPr>
        <p:spPr>
          <a:xfrm>
            <a:off x="609600" y="838200"/>
            <a:ext cx="8077200" cy="5334000"/>
          </a:xfrm>
        </p:spPr>
        <p:txBody>
          <a:bodyPr/>
          <a:lstStyle/>
          <a:p>
            <a:r>
              <a:rPr lang="en-US" sz="2800" smtClean="0">
                <a:latin typeface="Symbol" pitchFamily="18" charset="2"/>
              </a:rPr>
              <a:t>d(</a:t>
            </a:r>
            <a:r>
              <a:rPr lang="en-US" sz="2800" smtClean="0"/>
              <a:t>q , x) includes a change in ID of the turing machine. We call this change in ID a move.</a:t>
            </a:r>
          </a:p>
          <a:p>
            <a:r>
              <a:rPr lang="en-US" sz="2800" smtClean="0"/>
              <a:t>suppose </a:t>
            </a:r>
            <a:r>
              <a:rPr lang="en-US" sz="2800" smtClean="0">
                <a:latin typeface="Symbol" pitchFamily="18" charset="2"/>
              </a:rPr>
              <a:t>d(</a:t>
            </a:r>
            <a:r>
              <a:rPr lang="en-US" sz="2800" smtClean="0"/>
              <a:t>q , x</a:t>
            </a:r>
            <a:r>
              <a:rPr lang="en-US" sz="2800" baseline="-25000" smtClean="0"/>
              <a:t>i</a:t>
            </a:r>
            <a:r>
              <a:rPr lang="en-US" sz="2800" smtClean="0"/>
              <a:t>) = (p, y, L). The input string to be processed is x</a:t>
            </a:r>
            <a:r>
              <a:rPr lang="en-US" sz="2800" baseline="-25000" smtClean="0"/>
              <a:t>1</a:t>
            </a:r>
            <a:r>
              <a:rPr lang="en-US" sz="2800" smtClean="0"/>
              <a:t> x</a:t>
            </a:r>
            <a:r>
              <a:rPr lang="en-US" sz="2800" baseline="-25000" smtClean="0"/>
              <a:t>2</a:t>
            </a:r>
            <a:r>
              <a:rPr lang="en-US" sz="2800" smtClean="0"/>
              <a:t> …..x</a:t>
            </a:r>
            <a:r>
              <a:rPr lang="en-US" sz="2800" baseline="-25000" smtClean="0"/>
              <a:t>i</a:t>
            </a:r>
            <a:r>
              <a:rPr lang="en-US" sz="2800" smtClean="0"/>
              <a:t> x</a:t>
            </a:r>
            <a:r>
              <a:rPr lang="en-US" sz="2800" baseline="-25000" smtClean="0"/>
              <a:t>n </a:t>
            </a:r>
            <a:r>
              <a:rPr lang="en-US" sz="2800" smtClean="0"/>
              <a:t> and the present symbol under R/W head is x</a:t>
            </a:r>
            <a:r>
              <a:rPr lang="en-US" sz="2800" baseline="-25000" smtClean="0"/>
              <a:t>i </a:t>
            </a:r>
            <a:r>
              <a:rPr lang="en-US" sz="2800" smtClean="0"/>
              <a:t> .</a:t>
            </a:r>
          </a:p>
          <a:p>
            <a:r>
              <a:rPr lang="en-US" sz="2800" smtClean="0"/>
              <a:t>So the ID before processing x</a:t>
            </a:r>
            <a:r>
              <a:rPr lang="en-US" sz="2800" baseline="-25000" smtClean="0"/>
              <a:t>i </a:t>
            </a:r>
            <a:r>
              <a:rPr lang="en-US" sz="2800" smtClean="0"/>
              <a:t> is x</a:t>
            </a:r>
            <a:r>
              <a:rPr lang="en-US" sz="2800" baseline="-25000" smtClean="0"/>
              <a:t>1</a:t>
            </a:r>
            <a:r>
              <a:rPr lang="en-US" sz="2800" smtClean="0"/>
              <a:t> x</a:t>
            </a:r>
            <a:r>
              <a:rPr lang="en-US" sz="2800" baseline="-25000" smtClean="0"/>
              <a:t>2</a:t>
            </a:r>
            <a:r>
              <a:rPr lang="en-US" sz="2800" smtClean="0"/>
              <a:t> x</a:t>
            </a:r>
            <a:r>
              <a:rPr lang="en-US" sz="2800" baseline="-25000" smtClean="0"/>
              <a:t>3</a:t>
            </a:r>
            <a:r>
              <a:rPr lang="en-US" sz="2800" smtClean="0"/>
              <a:t> x</a:t>
            </a:r>
            <a:r>
              <a:rPr lang="en-US" sz="2800" baseline="-25000" smtClean="0"/>
              <a:t>i-1</a:t>
            </a:r>
            <a:r>
              <a:rPr lang="en-US" sz="2800" smtClean="0"/>
              <a:t> qx</a:t>
            </a:r>
            <a:r>
              <a:rPr lang="en-US" sz="2800" baseline="-25000" smtClean="0"/>
              <a:t>i</a:t>
            </a:r>
            <a:r>
              <a:rPr lang="en-US" sz="2800" smtClean="0"/>
              <a:t> …x</a:t>
            </a:r>
            <a:r>
              <a:rPr lang="en-US" sz="2800" baseline="-25000" smtClean="0"/>
              <a:t>n</a:t>
            </a:r>
            <a:r>
              <a:rPr lang="en-US" sz="2800" smtClean="0"/>
              <a:t> . </a:t>
            </a:r>
          </a:p>
          <a:p>
            <a:r>
              <a:rPr lang="en-US" sz="2800" smtClean="0"/>
              <a:t>After processing of x</a:t>
            </a:r>
            <a:r>
              <a:rPr lang="en-US" sz="2800" baseline="-25000" smtClean="0"/>
              <a:t>i </a:t>
            </a:r>
            <a:r>
              <a:rPr lang="en-US" sz="2800" smtClean="0"/>
              <a:t> , the resulting ID is</a:t>
            </a:r>
          </a:p>
          <a:p>
            <a:pPr>
              <a:buFont typeface="Wingdings" pitchFamily="2" charset="2"/>
              <a:buNone/>
            </a:pPr>
            <a:r>
              <a:rPr lang="en-US" sz="2800" smtClean="0"/>
              <a:t>           x</a:t>
            </a:r>
            <a:r>
              <a:rPr lang="en-US" sz="2800" baseline="-25000" smtClean="0"/>
              <a:t>1</a:t>
            </a:r>
            <a:r>
              <a:rPr lang="en-US" sz="2800" smtClean="0"/>
              <a:t> x</a:t>
            </a:r>
            <a:r>
              <a:rPr lang="en-US" sz="2800" baseline="-25000" smtClean="0"/>
              <a:t>2</a:t>
            </a:r>
            <a:r>
              <a:rPr lang="en-US" sz="2800" smtClean="0"/>
              <a:t> x</a:t>
            </a:r>
            <a:r>
              <a:rPr lang="en-US" sz="2800" baseline="-25000" smtClean="0"/>
              <a:t>3</a:t>
            </a:r>
            <a:r>
              <a:rPr lang="en-US" sz="2800" smtClean="0"/>
              <a:t> x</a:t>
            </a:r>
            <a:r>
              <a:rPr lang="en-US" sz="2800" baseline="-25000" smtClean="0"/>
              <a:t>i-2</a:t>
            </a:r>
            <a:r>
              <a:rPr lang="en-US" sz="2800" smtClean="0"/>
              <a:t> px</a:t>
            </a:r>
            <a:r>
              <a:rPr lang="en-US" sz="2800" baseline="-25000" smtClean="0"/>
              <a:t>i-1 </a:t>
            </a:r>
            <a:r>
              <a:rPr lang="en-US" sz="2800" smtClean="0"/>
              <a:t>yx</a:t>
            </a:r>
            <a:r>
              <a:rPr lang="en-US" sz="2800" baseline="-25000" smtClean="0"/>
              <a:t>i+1</a:t>
            </a:r>
            <a:r>
              <a:rPr lang="en-US" sz="2800" smtClean="0"/>
              <a:t> …x</a:t>
            </a:r>
            <a:r>
              <a:rPr lang="en-US" sz="2800" baseline="-25000" smtClean="0"/>
              <a:t>n</a:t>
            </a:r>
            <a:r>
              <a:rPr lang="en-US" sz="2800" smtClean="0"/>
              <a:t> .</a:t>
            </a:r>
          </a:p>
          <a:p>
            <a:endParaRPr lang="en-US" smtClean="0"/>
          </a:p>
        </p:txBody>
      </p:sp>
      <p:sp>
        <p:nvSpPr>
          <p:cNvPr id="37892" name="Date Placeholder 3"/>
          <p:cNvSpPr>
            <a:spLocks noGrp="1"/>
          </p:cNvSpPr>
          <p:nvPr>
            <p:ph type="dt" sz="quarter" idx="10"/>
          </p:nvPr>
        </p:nvSpPr>
        <p:spPr>
          <a:noFill/>
          <a:ln>
            <a:miter lim="800000"/>
            <a:headEnd/>
            <a:tailEnd/>
          </a:ln>
        </p:spPr>
        <p:txBody>
          <a:bodyPr/>
          <a:lstStyle/>
          <a:p>
            <a:fld id="{369A4E65-12CE-4028-B4C8-E4FF1F2BBCB1}" type="datetime1">
              <a:rPr lang="en-US" smtClean="0"/>
              <a:t>5/27/2018</a:t>
            </a:fld>
            <a:endParaRPr lang="en-US"/>
          </a:p>
        </p:txBody>
      </p:sp>
      <p:sp>
        <p:nvSpPr>
          <p:cNvPr id="37893" name="Footer Placeholder 4"/>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
        <p:nvSpPr>
          <p:cNvPr id="37894" name="Slide Number Placeholder 5"/>
          <p:cNvSpPr>
            <a:spLocks noGrp="1"/>
          </p:cNvSpPr>
          <p:nvPr>
            <p:ph type="sldNum" sz="quarter" idx="12"/>
          </p:nvPr>
        </p:nvSpPr>
        <p:spPr>
          <a:noFill/>
          <a:ln>
            <a:miter lim="800000"/>
            <a:headEnd/>
            <a:tailEnd/>
          </a:ln>
        </p:spPr>
        <p:txBody>
          <a:bodyPr/>
          <a:lstStyle/>
          <a:p>
            <a:fld id="{D42283D4-1C70-4D5D-933B-042569F04962}"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1447800" y="3352800"/>
            <a:ext cx="381000" cy="3048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 name="Oval 3"/>
          <p:cNvSpPr/>
          <p:nvPr/>
        </p:nvSpPr>
        <p:spPr bwMode="auto">
          <a:xfrm>
            <a:off x="1447800" y="3352800"/>
            <a:ext cx="304800" cy="3048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914" name="Title 1"/>
          <p:cNvSpPr>
            <a:spLocks noGrp="1"/>
          </p:cNvSpPr>
          <p:nvPr>
            <p:ph type="title"/>
          </p:nvPr>
        </p:nvSpPr>
        <p:spPr>
          <a:xfrm>
            <a:off x="609600" y="304800"/>
            <a:ext cx="7772400" cy="609600"/>
          </a:xfrm>
        </p:spPr>
        <p:txBody>
          <a:bodyPr/>
          <a:lstStyle/>
          <a:p>
            <a:r>
              <a:rPr lang="en-US" dirty="0" smtClean="0"/>
              <a:t>(</a:t>
            </a:r>
            <a:r>
              <a:rPr lang="en-US" sz="4000" dirty="0" smtClean="0"/>
              <a:t>ii)Movement by Transition Table</a:t>
            </a:r>
            <a:endParaRPr lang="en-US" dirty="0" smtClean="0"/>
          </a:p>
        </p:txBody>
      </p:sp>
      <p:graphicFrame>
        <p:nvGraphicFramePr>
          <p:cNvPr id="7" name="Content Placeholder 6"/>
          <p:cNvGraphicFramePr>
            <a:graphicFrameLocks noGrp="1"/>
          </p:cNvGraphicFramePr>
          <p:nvPr>
            <p:ph idx="1"/>
          </p:nvPr>
        </p:nvGraphicFramePr>
        <p:xfrm>
          <a:off x="609600" y="1066800"/>
          <a:ext cx="8153400" cy="2595880"/>
        </p:xfrm>
        <a:graphic>
          <a:graphicData uri="http://schemas.openxmlformats.org/drawingml/2006/table">
            <a:tbl>
              <a:tblPr firstRow="1" bandRow="1">
                <a:tableStyleId>{073A0DAA-6AF3-43AB-8588-CEC1D06C72B9}</a:tableStyleId>
              </a:tblPr>
              <a:tblGrid>
                <a:gridCol w="2038350"/>
                <a:gridCol w="2038350"/>
                <a:gridCol w="2038350"/>
                <a:gridCol w="2038350"/>
              </a:tblGrid>
              <a:tr h="370840">
                <a:tc>
                  <a:txBody>
                    <a:bodyPr/>
                    <a:lstStyle/>
                    <a:p>
                      <a:r>
                        <a:rPr lang="en-US" dirty="0" smtClean="0"/>
                        <a:t>Present Symbol</a:t>
                      </a:r>
                      <a:endParaRPr lang="en-US" dirty="0"/>
                    </a:p>
                  </a:txBody>
                  <a:tcPr/>
                </a:tc>
                <a:tc gridSpan="3">
                  <a:txBody>
                    <a:bodyPr/>
                    <a:lstStyle/>
                    <a:p>
                      <a:pPr algn="ctr"/>
                      <a:r>
                        <a:rPr lang="en-US" dirty="0" smtClean="0"/>
                        <a:t>Tape Symbol</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endParaRPr lang="en-US" dirty="0"/>
                    </a:p>
                  </a:txBody>
                  <a:tcPr/>
                </a:tc>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q</a:t>
                      </a:r>
                      <a:r>
                        <a:rPr lang="en-US" baseline="-25000" dirty="0" smtClean="0"/>
                        <a:t>1</a:t>
                      </a:r>
                      <a:endParaRPr lang="en-US" dirty="0"/>
                    </a:p>
                  </a:txBody>
                  <a:tcPr/>
                </a:tc>
                <a:tc>
                  <a:txBody>
                    <a:bodyPr/>
                    <a:lstStyle/>
                    <a:p>
                      <a:pPr algn="ctr"/>
                      <a:r>
                        <a:rPr lang="en-US" dirty="0" smtClean="0"/>
                        <a:t>1Lq</a:t>
                      </a:r>
                      <a:r>
                        <a:rPr lang="en-US" baseline="-25000" dirty="0" smtClean="0"/>
                        <a:t>2</a:t>
                      </a:r>
                      <a:endParaRPr lang="en-US" dirty="0"/>
                    </a:p>
                  </a:txBody>
                  <a:tcPr/>
                </a:tc>
                <a:tc>
                  <a:txBody>
                    <a:bodyPr/>
                    <a:lstStyle/>
                    <a:p>
                      <a:pPr algn="ctr"/>
                      <a:r>
                        <a:rPr lang="en-US" dirty="0" smtClean="0"/>
                        <a:t>0Rq</a:t>
                      </a:r>
                      <a:r>
                        <a:rPr lang="en-US" baseline="-25000" dirty="0" smtClean="0"/>
                        <a:t>1</a:t>
                      </a:r>
                      <a:endParaRPr lang="en-US" dirty="0"/>
                    </a:p>
                  </a:txBody>
                  <a:tcPr/>
                </a:tc>
                <a:tc>
                  <a:txBody>
                    <a:bodyPr/>
                    <a:lstStyle/>
                    <a:p>
                      <a:pPr algn="ctr"/>
                      <a:endParaRPr lang="en-US" dirty="0"/>
                    </a:p>
                  </a:txBody>
                  <a:tcPr/>
                </a:tc>
              </a:tr>
              <a:tr h="370840">
                <a:tc>
                  <a:txBody>
                    <a:bodyPr/>
                    <a:lstStyle/>
                    <a:p>
                      <a:pPr algn="ctr"/>
                      <a:r>
                        <a:rPr lang="en-US" dirty="0" smtClean="0"/>
                        <a:t>q</a:t>
                      </a:r>
                      <a:r>
                        <a:rPr lang="en-US" baseline="-25000" dirty="0" smtClean="0"/>
                        <a:t>2</a:t>
                      </a:r>
                      <a:endParaRPr lang="en-US" dirty="0"/>
                    </a:p>
                  </a:txBody>
                  <a:tcPr/>
                </a:tc>
                <a:tc>
                  <a:txBody>
                    <a:bodyPr/>
                    <a:lstStyle/>
                    <a:p>
                      <a:pPr algn="ctr"/>
                      <a:r>
                        <a:rPr lang="en-US" dirty="0" smtClean="0"/>
                        <a:t>bRq</a:t>
                      </a:r>
                      <a:r>
                        <a:rPr lang="en-US" baseline="-25000" dirty="0" smtClean="0"/>
                        <a:t>3</a:t>
                      </a:r>
                      <a:endParaRPr lang="en-US" dirty="0"/>
                    </a:p>
                  </a:txBody>
                  <a:tcPr/>
                </a:tc>
                <a:tc>
                  <a:txBody>
                    <a:bodyPr/>
                    <a:lstStyle/>
                    <a:p>
                      <a:pPr algn="ctr"/>
                      <a:r>
                        <a:rPr lang="en-US" dirty="0" smtClean="0"/>
                        <a:t>0Lq</a:t>
                      </a:r>
                      <a:r>
                        <a:rPr lang="en-US" baseline="-25000" dirty="0" smtClean="0"/>
                        <a:t>2</a:t>
                      </a:r>
                      <a:endParaRPr lang="en-US" dirty="0"/>
                    </a:p>
                  </a:txBody>
                  <a:tcPr/>
                </a:tc>
                <a:tc>
                  <a:txBody>
                    <a:bodyPr/>
                    <a:lstStyle/>
                    <a:p>
                      <a:pPr algn="ctr"/>
                      <a:r>
                        <a:rPr lang="en-US" dirty="0" smtClean="0"/>
                        <a:t>1Lq</a:t>
                      </a:r>
                      <a:r>
                        <a:rPr lang="en-US" baseline="-25000" dirty="0" smtClean="0"/>
                        <a:t>2</a:t>
                      </a:r>
                      <a:endParaRPr lang="en-US" dirty="0"/>
                    </a:p>
                  </a:txBody>
                  <a:tcPr/>
                </a:tc>
              </a:tr>
              <a:tr h="370840">
                <a:tc>
                  <a:txBody>
                    <a:bodyPr/>
                    <a:lstStyle/>
                    <a:p>
                      <a:pPr algn="ctr"/>
                      <a:r>
                        <a:rPr lang="en-US" dirty="0" smtClean="0"/>
                        <a:t>q</a:t>
                      </a:r>
                      <a:r>
                        <a:rPr lang="en-US" baseline="-25000" dirty="0" smtClean="0"/>
                        <a:t>3</a:t>
                      </a:r>
                      <a:endParaRPr lang="en-US" dirty="0"/>
                    </a:p>
                  </a:txBody>
                  <a:tcPr/>
                </a:tc>
                <a:tc>
                  <a:txBody>
                    <a:bodyPr/>
                    <a:lstStyle/>
                    <a:p>
                      <a:pPr algn="ctr"/>
                      <a:endParaRPr lang="en-US" dirty="0"/>
                    </a:p>
                  </a:txBody>
                  <a:tcPr/>
                </a:tc>
                <a:tc>
                  <a:txBody>
                    <a:bodyPr/>
                    <a:lstStyle/>
                    <a:p>
                      <a:pPr algn="ctr"/>
                      <a:r>
                        <a:rPr lang="en-US" dirty="0" smtClean="0"/>
                        <a:t>bRq</a:t>
                      </a:r>
                      <a:r>
                        <a:rPr lang="en-US" baseline="-25000" dirty="0" smtClean="0"/>
                        <a:t>4</a:t>
                      </a:r>
                      <a:endParaRPr lang="en-US" dirty="0"/>
                    </a:p>
                  </a:txBody>
                  <a:tcPr/>
                </a:tc>
                <a:tc>
                  <a:txBody>
                    <a:bodyPr/>
                    <a:lstStyle/>
                    <a:p>
                      <a:pPr algn="ctr"/>
                      <a:r>
                        <a:rPr lang="en-US" dirty="0" smtClean="0"/>
                        <a:t>bRq</a:t>
                      </a:r>
                      <a:r>
                        <a:rPr lang="en-US" baseline="-25000" dirty="0" smtClean="0"/>
                        <a:t>5</a:t>
                      </a:r>
                      <a:endParaRPr lang="en-US" dirty="0"/>
                    </a:p>
                  </a:txBody>
                  <a:tcPr/>
                </a:tc>
              </a:tr>
              <a:tr h="370840">
                <a:tc>
                  <a:txBody>
                    <a:bodyPr/>
                    <a:lstStyle/>
                    <a:p>
                      <a:pPr algn="ctr"/>
                      <a:r>
                        <a:rPr lang="en-US" dirty="0" smtClean="0"/>
                        <a:t>q</a:t>
                      </a:r>
                      <a:r>
                        <a:rPr lang="en-US" baseline="-25000" dirty="0" smtClean="0"/>
                        <a:t>4</a:t>
                      </a:r>
                      <a:endParaRPr lang="en-US" dirty="0"/>
                    </a:p>
                  </a:txBody>
                  <a:tcPr/>
                </a:tc>
                <a:tc>
                  <a:txBody>
                    <a:bodyPr/>
                    <a:lstStyle/>
                    <a:p>
                      <a:pPr algn="ctr"/>
                      <a:r>
                        <a:rPr lang="en-US" dirty="0" smtClean="0"/>
                        <a:t>0Rq</a:t>
                      </a:r>
                      <a:r>
                        <a:rPr lang="en-US" baseline="-25000" dirty="0" smtClean="0"/>
                        <a:t>5</a:t>
                      </a:r>
                      <a:endParaRPr lang="en-US" dirty="0"/>
                    </a:p>
                  </a:txBody>
                  <a:tcPr/>
                </a:tc>
                <a:tc>
                  <a:txBody>
                    <a:bodyPr/>
                    <a:lstStyle/>
                    <a:p>
                      <a:pPr algn="ctr"/>
                      <a:r>
                        <a:rPr lang="en-US" dirty="0" smtClean="0"/>
                        <a:t>0Rq</a:t>
                      </a:r>
                      <a:r>
                        <a:rPr lang="en-US" baseline="-25000" dirty="0" smtClean="0"/>
                        <a:t>4</a:t>
                      </a:r>
                      <a:endParaRPr lang="en-US" dirty="0"/>
                    </a:p>
                  </a:txBody>
                  <a:tcPr/>
                </a:tc>
                <a:tc>
                  <a:txBody>
                    <a:bodyPr/>
                    <a:lstStyle/>
                    <a:p>
                      <a:pPr algn="ctr"/>
                      <a:r>
                        <a:rPr lang="en-US" dirty="0" smtClean="0"/>
                        <a:t>1Rq</a:t>
                      </a:r>
                      <a:r>
                        <a:rPr lang="en-US" baseline="-25000" dirty="0" smtClean="0"/>
                        <a:t>4</a:t>
                      </a:r>
                      <a:endParaRPr lang="en-US" dirty="0"/>
                    </a:p>
                  </a:txBody>
                  <a:tcPr/>
                </a:tc>
              </a:tr>
              <a:tr h="370840">
                <a:tc>
                  <a:txBody>
                    <a:bodyPr/>
                    <a:lstStyle/>
                    <a:p>
                      <a:pPr algn="ctr"/>
                      <a:r>
                        <a:rPr lang="en-US" dirty="0" smtClean="0"/>
                        <a:t>q</a:t>
                      </a:r>
                      <a:r>
                        <a:rPr lang="en-US" baseline="-25000" dirty="0" smtClean="0"/>
                        <a:t>5</a:t>
                      </a:r>
                      <a:endParaRPr lang="en-US" dirty="0"/>
                    </a:p>
                  </a:txBody>
                  <a:tcPr/>
                </a:tc>
                <a:tc>
                  <a:txBody>
                    <a:bodyPr/>
                    <a:lstStyle/>
                    <a:p>
                      <a:pPr algn="ctr"/>
                      <a:r>
                        <a:rPr lang="en-US" dirty="0" smtClean="0"/>
                        <a:t>0Lq</a:t>
                      </a:r>
                      <a:r>
                        <a:rPr lang="en-US" baseline="-25000" dirty="0" smtClean="0"/>
                        <a:t>2</a:t>
                      </a:r>
                      <a:endParaRPr lang="en-US" dirty="0"/>
                    </a:p>
                  </a:txBody>
                  <a:tcPr/>
                </a:tc>
                <a:tc>
                  <a:txBody>
                    <a:bodyPr/>
                    <a:lstStyle/>
                    <a:p>
                      <a:pPr algn="ctr"/>
                      <a:endParaRPr lang="en-US"/>
                    </a:p>
                  </a:txBody>
                  <a:tcPr/>
                </a:tc>
                <a:tc>
                  <a:txBody>
                    <a:bodyPr/>
                    <a:lstStyle/>
                    <a:p>
                      <a:pPr algn="ctr"/>
                      <a:endParaRPr lang="en-US" dirty="0"/>
                    </a:p>
                  </a:txBody>
                  <a:tcPr/>
                </a:tc>
              </a:tr>
            </a:tbl>
          </a:graphicData>
        </a:graphic>
      </p:graphicFrame>
      <p:sp>
        <p:nvSpPr>
          <p:cNvPr id="38955" name="Date Placeholder 3"/>
          <p:cNvSpPr>
            <a:spLocks noGrp="1"/>
          </p:cNvSpPr>
          <p:nvPr>
            <p:ph type="dt" sz="quarter" idx="10"/>
          </p:nvPr>
        </p:nvSpPr>
        <p:spPr>
          <a:noFill/>
          <a:ln>
            <a:miter lim="800000"/>
            <a:headEnd/>
            <a:tailEnd/>
          </a:ln>
        </p:spPr>
        <p:txBody>
          <a:bodyPr/>
          <a:lstStyle/>
          <a:p>
            <a:fld id="{0547D98A-A1D8-4549-89CC-5685A2DDC880}" type="datetime1">
              <a:rPr lang="en-US" smtClean="0"/>
              <a:t>5/27/2018</a:t>
            </a:fld>
            <a:endParaRPr lang="en-US"/>
          </a:p>
        </p:txBody>
      </p:sp>
      <p:sp>
        <p:nvSpPr>
          <p:cNvPr id="38956" name="Footer Placeholder 4"/>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
        <p:nvSpPr>
          <p:cNvPr id="38957" name="Slide Number Placeholder 5"/>
          <p:cNvSpPr>
            <a:spLocks noGrp="1"/>
          </p:cNvSpPr>
          <p:nvPr>
            <p:ph type="sldNum" sz="quarter" idx="12"/>
          </p:nvPr>
        </p:nvSpPr>
        <p:spPr>
          <a:noFill/>
          <a:ln>
            <a:miter lim="800000"/>
            <a:headEnd/>
            <a:tailEnd/>
          </a:ln>
        </p:spPr>
        <p:txBody>
          <a:bodyPr/>
          <a:lstStyle/>
          <a:p>
            <a:fld id="{77CC635F-2AB3-4DF5-ACCF-F64FD8D2F23F}" type="slidenum">
              <a:rPr lang="en-US" smtClean="0"/>
              <a:pPr/>
              <a:t>36</a:t>
            </a:fld>
            <a:endParaRPr lang="en-US" smtClean="0"/>
          </a:p>
        </p:txBody>
      </p:sp>
      <p:cxnSp>
        <p:nvCxnSpPr>
          <p:cNvPr id="3" name="Straight Arrow Connector 2"/>
          <p:cNvCxnSpPr/>
          <p:nvPr/>
        </p:nvCxnSpPr>
        <p:spPr bwMode="auto">
          <a:xfrm>
            <a:off x="762000" y="2057400"/>
            <a:ext cx="685800"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Oval 5"/>
          <p:cNvSpPr/>
          <p:nvPr/>
        </p:nvSpPr>
        <p:spPr bwMode="auto">
          <a:xfrm>
            <a:off x="1447800" y="3352800"/>
            <a:ext cx="381000" cy="3048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8" name="TextBox 7"/>
          <p:cNvSpPr txBox="1"/>
          <p:nvPr/>
        </p:nvSpPr>
        <p:spPr>
          <a:xfrm>
            <a:off x="1447800" y="3195935"/>
            <a:ext cx="609600" cy="461665"/>
          </a:xfrm>
          <a:prstGeom prst="rect">
            <a:avLst/>
          </a:prstGeom>
          <a:noFill/>
        </p:spPr>
        <p:txBody>
          <a:bodyPr wrap="square" rtlCol="0">
            <a:spAutoFit/>
          </a:bodyPr>
          <a:lstStyle/>
          <a:p>
            <a:r>
              <a:rPr lang="en-US" dirty="0" smtClean="0"/>
              <a:t>q</a:t>
            </a:r>
            <a:r>
              <a:rPr lang="en-US" baseline="-25000" dirty="0" smtClean="0"/>
              <a:t>5</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7772400" cy="5638800"/>
          </a:xfrm>
        </p:spPr>
        <p:txBody>
          <a:bodyPr/>
          <a:lstStyle/>
          <a:p>
            <a:r>
              <a:rPr lang="en-US" dirty="0" smtClean="0"/>
              <a:t>Q: Consider the TM Description given in the above slide, Draw the computation sequence of the string 00.</a:t>
            </a:r>
          </a:p>
          <a:p>
            <a:r>
              <a:rPr lang="en-US" dirty="0" smtClean="0"/>
              <a:t>00b----</a:t>
            </a:r>
            <a:r>
              <a:rPr lang="en-US" dirty="0" smtClean="0">
                <a:sym typeface="Wingdings" pitchFamily="2" charset="2"/>
              </a:rPr>
              <a:t> bbbbq</a:t>
            </a:r>
            <a:r>
              <a:rPr lang="en-US" baseline="-25000" dirty="0" smtClean="0">
                <a:sym typeface="Wingdings" pitchFamily="2" charset="2"/>
              </a:rPr>
              <a:t>5</a:t>
            </a:r>
            <a:r>
              <a:rPr lang="en-US" dirty="0" smtClean="0">
                <a:sym typeface="Wingdings" pitchFamily="2" charset="2"/>
              </a:rPr>
              <a:t>0000</a:t>
            </a:r>
            <a:endParaRPr lang="en-US" dirty="0"/>
          </a:p>
        </p:txBody>
      </p:sp>
      <p:sp>
        <p:nvSpPr>
          <p:cNvPr id="4" name="Date Placeholder 3"/>
          <p:cNvSpPr>
            <a:spLocks noGrp="1"/>
          </p:cNvSpPr>
          <p:nvPr>
            <p:ph type="dt" sz="half" idx="10"/>
          </p:nvPr>
        </p:nvSpPr>
        <p:spPr/>
        <p:txBody>
          <a:bodyPr/>
          <a:lstStyle/>
          <a:p>
            <a:pPr>
              <a:defRPr/>
            </a:pPr>
            <a:fld id="{CF987997-5B30-4D1B-93E6-F193272A2935}"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763000" cy="609600"/>
          </a:xfrm>
        </p:spPr>
        <p:txBody>
          <a:bodyPr/>
          <a:lstStyle/>
          <a:p>
            <a:r>
              <a:rPr lang="en-US" sz="3600" dirty="0" smtClean="0"/>
              <a:t>(iii) Representation by Transition Diagram</a:t>
            </a:r>
            <a:endParaRPr lang="en-US" sz="3600" dirty="0"/>
          </a:p>
        </p:txBody>
      </p:sp>
      <p:sp>
        <p:nvSpPr>
          <p:cNvPr id="4" name="Date Placeholder 3"/>
          <p:cNvSpPr>
            <a:spLocks noGrp="1"/>
          </p:cNvSpPr>
          <p:nvPr>
            <p:ph type="dt" sz="half" idx="10"/>
          </p:nvPr>
        </p:nvSpPr>
        <p:spPr/>
        <p:txBody>
          <a:bodyPr/>
          <a:lstStyle/>
          <a:p>
            <a:pPr>
              <a:defRPr/>
            </a:pPr>
            <a:fld id="{8E0FEE92-CD8D-4B2F-B130-C39DCABCDDDC}"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38</a:t>
            </a:fld>
            <a:endParaRPr lang="en-US"/>
          </a:p>
        </p:txBody>
      </p:sp>
      <p:pic>
        <p:nvPicPr>
          <p:cNvPr id="75778" name="Picture 2"/>
          <p:cNvPicPr>
            <a:picLocks noGrp="1" noChangeAspect="1" noChangeArrowheads="1"/>
          </p:cNvPicPr>
          <p:nvPr>
            <p:ph idx="1"/>
          </p:nvPr>
        </p:nvPicPr>
        <p:blipFill>
          <a:blip r:embed="rId2" cstate="print"/>
          <a:srcRect/>
          <a:stretch>
            <a:fillRect/>
          </a:stretch>
        </p:blipFill>
        <p:spPr bwMode="auto">
          <a:xfrm>
            <a:off x="914400" y="1376362"/>
            <a:ext cx="7620000" cy="441007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90600"/>
            <a:ext cx="9144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E5C10BDB-CEA2-44E5-B136-0FF83994FE2F}"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39</a:t>
            </a:fld>
            <a:endParaRPr lang="en-US"/>
          </a:p>
        </p:txBody>
      </p:sp>
      <p:pic>
        <p:nvPicPr>
          <p:cNvPr id="66562" name="Picture 2"/>
          <p:cNvPicPr>
            <a:picLocks noGrp="1" noChangeAspect="1" noChangeArrowheads="1"/>
          </p:cNvPicPr>
          <p:nvPr>
            <p:ph idx="1"/>
          </p:nvPr>
        </p:nvPicPr>
        <p:blipFill>
          <a:blip r:embed="rId2"/>
          <a:srcRect/>
          <a:stretch>
            <a:fillRect/>
          </a:stretch>
        </p:blipFill>
        <p:spPr bwMode="auto">
          <a:xfrm>
            <a:off x="1556256" y="1905000"/>
            <a:ext cx="6336287"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miter lim="800000"/>
            <a:headEnd/>
            <a:tailEnd/>
          </a:ln>
        </p:spPr>
        <p:txBody>
          <a:bodyPr/>
          <a:lstStyle/>
          <a:p>
            <a:fld id="{D47B3F64-58DC-41B5-A751-57C30EC588BD}" type="slidenum">
              <a:rPr lang="en-US" smtClean="0"/>
              <a:pPr/>
              <a:t>4</a:t>
            </a:fld>
            <a:endParaRPr lang="en-US" smtClean="0"/>
          </a:p>
        </p:txBody>
      </p:sp>
      <p:sp>
        <p:nvSpPr>
          <p:cNvPr id="7171" name="Rectangle 2"/>
          <p:cNvSpPr>
            <a:spLocks noGrp="1" noChangeArrowheads="1"/>
          </p:cNvSpPr>
          <p:nvPr>
            <p:ph type="title"/>
          </p:nvPr>
        </p:nvSpPr>
        <p:spPr/>
        <p:txBody>
          <a:bodyPr/>
          <a:lstStyle/>
          <a:p>
            <a:pPr algn="ctr" eaLnBrk="1" hangingPunct="1"/>
            <a:r>
              <a:rPr lang="en-US" smtClean="0"/>
              <a:t>A Thinking Machine</a:t>
            </a:r>
          </a:p>
        </p:txBody>
      </p:sp>
      <p:sp>
        <p:nvSpPr>
          <p:cNvPr id="7172"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buFont typeface="Wingdings" pitchFamily="2" charset="2"/>
              <a:buNone/>
            </a:pPr>
            <a:r>
              <a:rPr lang="en-US" sz="2800" smtClean="0"/>
              <a:t>First Goal of Turing’s Machine:  A model that can compute anything that a human can compute.  Before invention of electronic computers the term “computer” actually referred to a </a:t>
            </a:r>
            <a:r>
              <a:rPr lang="en-US" sz="2800" i="1" smtClean="0"/>
              <a:t>person</a:t>
            </a:r>
            <a:r>
              <a:rPr lang="en-US" sz="2800" smtClean="0"/>
              <a:t> who’s line of work is to calculate numerical quantities!</a:t>
            </a:r>
          </a:p>
          <a:p>
            <a:pPr eaLnBrk="1" hangingPunct="1">
              <a:lnSpc>
                <a:spcPct val="90000"/>
              </a:lnSpc>
              <a:buFont typeface="Wingdings" pitchFamily="2" charset="2"/>
              <a:buNone/>
            </a:pPr>
            <a:endParaRPr lang="en-US" sz="2800" smtClean="0"/>
          </a:p>
          <a:p>
            <a:pPr eaLnBrk="1" hangingPunct="1">
              <a:lnSpc>
                <a:spcPct val="90000"/>
              </a:lnSpc>
              <a:buFont typeface="Wingdings" pitchFamily="2" charset="2"/>
              <a:buNone/>
            </a:pPr>
            <a:r>
              <a:rPr lang="en-US" sz="2800" smtClean="0"/>
              <a:t>Turing’s Thesis: Any “algorithm” can be carried out by one of his machines</a:t>
            </a:r>
          </a:p>
        </p:txBody>
      </p:sp>
      <p:sp>
        <p:nvSpPr>
          <p:cNvPr id="7173" name="Date Placeholder 4"/>
          <p:cNvSpPr>
            <a:spLocks noGrp="1"/>
          </p:cNvSpPr>
          <p:nvPr>
            <p:ph type="dt" sz="quarter" idx="10"/>
          </p:nvPr>
        </p:nvSpPr>
        <p:spPr>
          <a:noFill/>
          <a:ln>
            <a:miter lim="800000"/>
            <a:headEnd/>
            <a:tailEnd/>
          </a:ln>
        </p:spPr>
        <p:txBody>
          <a:bodyPr/>
          <a:lstStyle/>
          <a:p>
            <a:fld id="{914AD2DD-8BB9-48F7-9903-74076F17BCE7}" type="datetime1">
              <a:rPr lang="en-US" smtClean="0"/>
              <a:t>5/27/2018</a:t>
            </a:fld>
            <a:endParaRPr lang="en-US"/>
          </a:p>
        </p:txBody>
      </p:sp>
      <p:sp>
        <p:nvSpPr>
          <p:cNvPr id="7174"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EA5F1DD2-BA36-42CF-B32C-AA2A50BBF1B1}"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40</a:t>
            </a:fld>
            <a:endParaRPr lang="en-US"/>
          </a:p>
        </p:txBody>
      </p:sp>
      <p:pic>
        <p:nvPicPr>
          <p:cNvPr id="67586" name="Picture 2"/>
          <p:cNvPicPr>
            <a:picLocks noGrp="1" noChangeAspect="1" noChangeArrowheads="1"/>
          </p:cNvPicPr>
          <p:nvPr>
            <p:ph idx="1"/>
          </p:nvPr>
        </p:nvPicPr>
        <p:blipFill>
          <a:blip r:embed="rId2"/>
          <a:srcRect/>
          <a:stretch>
            <a:fillRect/>
          </a:stretch>
        </p:blipFill>
        <p:spPr bwMode="auto">
          <a:xfrm>
            <a:off x="1219200" y="1295400"/>
            <a:ext cx="6934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7772400" cy="5410200"/>
          </a:xfrm>
        </p:spPr>
        <p:txBody>
          <a:bodyPr/>
          <a:lstStyle/>
          <a:p>
            <a:r>
              <a:rPr lang="en-US" dirty="0" smtClean="0"/>
              <a:t>Q: M is a TM represented by the transition system in the above figure, obtain the computation sequence of M for processing the input string 0011.</a:t>
            </a:r>
          </a:p>
          <a:p>
            <a:r>
              <a:rPr lang="en-US" dirty="0" err="1" smtClean="0"/>
              <a:t>Ans</a:t>
            </a:r>
            <a:r>
              <a:rPr lang="en-US" dirty="0" smtClean="0"/>
              <a:t>: b0011b---</a:t>
            </a:r>
            <a:r>
              <a:rPr lang="en-US" dirty="0" smtClean="0">
                <a:sym typeface="Wingdings" pitchFamily="2" charset="2"/>
              </a:rPr>
              <a:t></a:t>
            </a:r>
            <a:r>
              <a:rPr lang="en-US" smtClean="0">
                <a:sym typeface="Wingdings" pitchFamily="2" charset="2"/>
              </a:rPr>
              <a:t>bxxyybb</a:t>
            </a:r>
            <a:endParaRPr lang="en-US" dirty="0"/>
          </a:p>
        </p:txBody>
      </p:sp>
      <p:sp>
        <p:nvSpPr>
          <p:cNvPr id="4" name="Date Placeholder 3"/>
          <p:cNvSpPr>
            <a:spLocks noGrp="1"/>
          </p:cNvSpPr>
          <p:nvPr>
            <p:ph type="dt" sz="half" idx="10"/>
          </p:nvPr>
        </p:nvSpPr>
        <p:spPr/>
        <p:txBody>
          <a:bodyPr/>
          <a:lstStyle/>
          <a:p>
            <a:pPr>
              <a:defRPr/>
            </a:pPr>
            <a:fld id="{801E5CE6-B61D-4E66-816E-6988274EA8D7}"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09600"/>
          </a:xfrm>
        </p:spPr>
        <p:txBody>
          <a:bodyPr/>
          <a:lstStyle/>
          <a:p>
            <a:r>
              <a:rPr lang="en-US" dirty="0" smtClean="0"/>
              <a:t>Language Acceptability by TM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838200"/>
                <a:ext cx="7848600" cy="5334000"/>
              </a:xfrm>
            </p:spPr>
            <p:txBody>
              <a:bodyPr/>
              <a:lstStyle/>
              <a:p>
                <a:r>
                  <a:rPr lang="en-US" dirty="0" smtClean="0"/>
                  <a:t> A Turing Machine M=(</a:t>
                </a:r>
                <a:r>
                  <a:rPr lang="en-US" i="1" dirty="0"/>
                  <a:t>Q</a:t>
                </a:r>
                <a:r>
                  <a:rPr lang="en-US" dirty="0"/>
                  <a:t>, </a:t>
                </a:r>
                <a:r>
                  <a:rPr lang="en-US" dirty="0">
                    <a:latin typeface="Symbol" pitchFamily="18" charset="2"/>
                  </a:rPr>
                  <a:t>S</a:t>
                </a:r>
                <a:r>
                  <a:rPr lang="en-US" dirty="0"/>
                  <a:t>, </a:t>
                </a:r>
                <a:r>
                  <a:rPr lang="en-US" dirty="0">
                    <a:latin typeface="Symbol" pitchFamily="18" charset="2"/>
                  </a:rPr>
                  <a:t>G</a:t>
                </a:r>
                <a:r>
                  <a:rPr lang="en-US" dirty="0"/>
                  <a:t>, </a:t>
                </a:r>
                <a:r>
                  <a:rPr lang="en-US" dirty="0">
                    <a:latin typeface="Symbol" pitchFamily="18" charset="2"/>
                  </a:rPr>
                  <a:t>d</a:t>
                </a:r>
                <a:r>
                  <a:rPr lang="en-US" dirty="0"/>
                  <a:t>, </a:t>
                </a:r>
                <a:r>
                  <a:rPr lang="en-US" i="1" dirty="0"/>
                  <a:t>q</a:t>
                </a:r>
                <a:r>
                  <a:rPr lang="en-US" baseline="-25000" dirty="0"/>
                  <a:t>0</a:t>
                </a:r>
                <a:r>
                  <a:rPr lang="en-US" dirty="0"/>
                  <a:t>, </a:t>
                </a:r>
                <a:r>
                  <a:rPr lang="en-US" i="1" dirty="0"/>
                  <a:t>b</a:t>
                </a:r>
                <a:r>
                  <a:rPr lang="en-US" baseline="-25000" dirty="0" smtClean="0"/>
                  <a:t>, </a:t>
                </a:r>
                <a:r>
                  <a:rPr lang="en-US" i="1" dirty="0"/>
                  <a:t>F</a:t>
                </a:r>
                <a:r>
                  <a:rPr lang="en-US" dirty="0" smtClean="0"/>
                  <a:t>). A string w in </a:t>
                </a:r>
                <a:r>
                  <a:rPr lang="en-US" dirty="0" smtClean="0">
                    <a:latin typeface="Symbol" pitchFamily="18" charset="2"/>
                  </a:rPr>
                  <a:t>S</a:t>
                </a:r>
                <a:r>
                  <a:rPr lang="en-US" baseline="30000" dirty="0" smtClean="0">
                    <a:latin typeface="Symbol" pitchFamily="18" charset="2"/>
                  </a:rPr>
                  <a:t>*</a:t>
                </a:r>
                <a:r>
                  <a:rPr lang="en-US" dirty="0" smtClean="0"/>
                  <a:t>(the set of all strings over alphabet set </a:t>
                </a:r>
                <a:r>
                  <a:rPr lang="en-US" dirty="0" smtClean="0">
                    <a:latin typeface="Symbol" pitchFamily="18" charset="2"/>
                  </a:rPr>
                  <a:t>S)</a:t>
                </a:r>
                <a:r>
                  <a:rPr lang="en-US" dirty="0" smtClean="0"/>
                  <a:t> is said to be accepted by M if q</a:t>
                </a:r>
                <a:r>
                  <a:rPr lang="en-US" baseline="-25000" dirty="0" smtClean="0"/>
                  <a:t>0</a:t>
                </a:r>
                <a:r>
                  <a:rPr lang="en-US" dirty="0" smtClean="0"/>
                  <a:t>w    </a:t>
                </a:r>
                <a14:m>
                  <m:oMath xmlns:m="http://schemas.openxmlformats.org/officeDocument/2006/math">
                    <m:r>
                      <a:rPr lang="en-US" i="1" smtClean="0">
                        <a:latin typeface="Cambria Math"/>
                        <a:ea typeface="Cambria Math"/>
                      </a:rPr>
                      <m:t>𝛼</m:t>
                    </m:r>
                  </m:oMath>
                </a14:m>
                <a:r>
                  <a:rPr lang="en-US" baseline="-25000" dirty="0" smtClean="0"/>
                  <a:t>1 </a:t>
                </a:r>
                <a:r>
                  <a:rPr lang="en-US" dirty="0" smtClean="0"/>
                  <a:t>p </a:t>
                </a:r>
                <a14:m>
                  <m:oMath xmlns:m="http://schemas.openxmlformats.org/officeDocument/2006/math">
                    <m:r>
                      <a:rPr lang="en-US" i="1">
                        <a:latin typeface="Cambria Math"/>
                        <a:ea typeface="Cambria Math"/>
                      </a:rPr>
                      <m:t>𝛼</m:t>
                    </m:r>
                  </m:oMath>
                </a14:m>
                <a:r>
                  <a:rPr lang="en-US" baseline="-25000" dirty="0" smtClean="0"/>
                  <a:t>2</a:t>
                </a:r>
                <a:r>
                  <a:rPr lang="en-US" dirty="0" smtClean="0"/>
                  <a:t> (move relation) for some p</a:t>
                </a:r>
                <a14:m>
                  <m:oMath xmlns:m="http://schemas.openxmlformats.org/officeDocument/2006/math">
                    <m:r>
                      <a:rPr lang="en-US" i="1" smtClean="0">
                        <a:latin typeface="Cambria Math"/>
                        <a:ea typeface="Cambria Math"/>
                      </a:rPr>
                      <m:t>∈ </m:t>
                    </m:r>
                  </m:oMath>
                </a14:m>
                <a:r>
                  <a:rPr lang="en-US" dirty="0" smtClean="0"/>
                  <a:t>F and </a:t>
                </a:r>
                <a14:m>
                  <m:oMath xmlns:m="http://schemas.openxmlformats.org/officeDocument/2006/math">
                    <m:r>
                      <a:rPr lang="en-US" i="1">
                        <a:latin typeface="Cambria Math"/>
                        <a:ea typeface="Cambria Math"/>
                      </a:rPr>
                      <m:t>𝛼</m:t>
                    </m:r>
                  </m:oMath>
                </a14:m>
                <a:r>
                  <a:rPr lang="en-US" baseline="-25000" dirty="0"/>
                  <a:t>1 </a:t>
                </a:r>
                <a:r>
                  <a:rPr lang="en-US" dirty="0" smtClean="0"/>
                  <a:t>and </a:t>
                </a:r>
                <a14:m>
                  <m:oMath xmlns:m="http://schemas.openxmlformats.org/officeDocument/2006/math">
                    <m:r>
                      <a:rPr lang="en-US" i="1">
                        <a:latin typeface="Cambria Math"/>
                        <a:ea typeface="Cambria Math"/>
                      </a:rPr>
                      <m:t>𝛼</m:t>
                    </m:r>
                  </m:oMath>
                </a14:m>
                <a:r>
                  <a:rPr lang="en-US" baseline="-25000" dirty="0" smtClean="0"/>
                  <a:t>2 </a:t>
                </a:r>
                <a14:m>
                  <m:oMath xmlns:m="http://schemas.openxmlformats.org/officeDocument/2006/math">
                    <m:r>
                      <a:rPr lang="en-US" i="1" smtClean="0">
                        <a:latin typeface="Cambria Math"/>
                        <a:ea typeface="Cambria Math"/>
                      </a:rPr>
                      <m:t>∈</m:t>
                    </m:r>
                  </m:oMath>
                </a14:m>
                <a:r>
                  <a:rPr lang="en-US" dirty="0" smtClean="0">
                    <a:latin typeface="Symbol" pitchFamily="18" charset="2"/>
                  </a:rPr>
                  <a:t>G</a:t>
                </a:r>
                <a:r>
                  <a:rPr lang="en-US" baseline="30000" dirty="0" smtClean="0">
                    <a:latin typeface="Symbol" pitchFamily="18" charset="2"/>
                  </a:rPr>
                  <a:t>*</a:t>
                </a:r>
                <a:r>
                  <a:rPr lang="en-US" dirty="0" smtClean="0">
                    <a:latin typeface="Symbol" pitchFamily="18" charset="2"/>
                  </a:rPr>
                  <a:t>.</a:t>
                </a:r>
              </a:p>
              <a:p>
                <a:r>
                  <a:rPr lang="en-US" dirty="0" smtClean="0">
                    <a:latin typeface="Symbol" pitchFamily="18" charset="2"/>
                  </a:rPr>
                  <a:t>M </a:t>
                </a:r>
                <a:r>
                  <a:rPr lang="en-US" dirty="0" smtClean="0"/>
                  <a:t>does not accept w if the machine M either halts </a:t>
                </a:r>
                <a:r>
                  <a:rPr lang="en-US" smtClean="0"/>
                  <a:t>in non accepting  </a:t>
                </a:r>
                <a:r>
                  <a:rPr lang="en-US" dirty="0" smtClean="0"/>
                  <a:t>state or does not halt.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838200"/>
                <a:ext cx="7848600" cy="5334000"/>
              </a:xfrm>
              <a:blipFill rotWithShape="1">
                <a:blip r:embed="rId2" cstate="print"/>
                <a:stretch>
                  <a:fillRect t="-1486" r="-18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B0A243FE-C43B-4E1D-A298-6DF7BF4B2E2B}"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42</a:t>
            </a:fld>
            <a:endParaRPr lang="en-US"/>
          </a:p>
        </p:txBody>
      </p:sp>
      <p:cxnSp>
        <p:nvCxnSpPr>
          <p:cNvPr id="8" name="Straight Connector 7"/>
          <p:cNvCxnSpPr/>
          <p:nvPr/>
        </p:nvCxnSpPr>
        <p:spPr bwMode="auto">
          <a:xfrm>
            <a:off x="4953000" y="2486025"/>
            <a:ext cx="0" cy="38100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4953000" y="2676525"/>
            <a:ext cx="381000"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5-Point Star 10"/>
          <p:cNvSpPr/>
          <p:nvPr/>
        </p:nvSpPr>
        <p:spPr bwMode="auto">
          <a:xfrm>
            <a:off x="4953000" y="2486025"/>
            <a:ext cx="190500" cy="190500"/>
          </a:xfrm>
          <a:prstGeom prst="star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54894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458200" cy="5867400"/>
          </a:xfrm>
        </p:spPr>
        <p:txBody>
          <a:bodyPr/>
          <a:lstStyle/>
          <a:p>
            <a:pPr algn="just"/>
            <a:r>
              <a:rPr lang="en-US" dirty="0" smtClean="0"/>
              <a:t>Q: Consider the Turing Machine M described by the transition table as given below. Describe the processing of (a) 011 (b)0011 (c) 001 using ID’s. Which of the above strings are accepted by M?</a:t>
            </a:r>
            <a:endParaRPr lang="en-US" dirty="0"/>
          </a:p>
        </p:txBody>
      </p:sp>
      <p:sp>
        <p:nvSpPr>
          <p:cNvPr id="4" name="Date Placeholder 3"/>
          <p:cNvSpPr>
            <a:spLocks noGrp="1"/>
          </p:cNvSpPr>
          <p:nvPr>
            <p:ph type="dt" sz="half" idx="10"/>
          </p:nvPr>
        </p:nvSpPr>
        <p:spPr/>
        <p:txBody>
          <a:bodyPr/>
          <a:lstStyle/>
          <a:p>
            <a:pPr>
              <a:defRPr/>
            </a:pPr>
            <a:fld id="{23FF3B1D-7E7D-4081-A7B0-457F5259CC30}"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962346263"/>
              </p:ext>
            </p:extLst>
          </p:nvPr>
        </p:nvGraphicFramePr>
        <p:xfrm>
          <a:off x="990600" y="2971800"/>
          <a:ext cx="7391402" cy="3235960"/>
        </p:xfrm>
        <a:graphic>
          <a:graphicData uri="http://schemas.openxmlformats.org/drawingml/2006/table">
            <a:tbl>
              <a:tblPr firstRow="1" bandRow="1">
                <a:tableStyleId>{073A0DAA-6AF3-43AB-8588-CEC1D06C72B9}</a:tableStyleId>
              </a:tblPr>
              <a:tblGrid>
                <a:gridCol w="1447800"/>
                <a:gridCol w="1143000"/>
                <a:gridCol w="1104902"/>
                <a:gridCol w="1231900"/>
                <a:gridCol w="1231900"/>
                <a:gridCol w="1231900"/>
              </a:tblGrid>
              <a:tr h="370840">
                <a:tc>
                  <a:txBody>
                    <a:bodyPr/>
                    <a:lstStyle/>
                    <a:p>
                      <a:r>
                        <a:rPr lang="en-US" dirty="0" smtClean="0"/>
                        <a:t>Present  State</a:t>
                      </a:r>
                      <a:endParaRPr lang="en-US" dirty="0"/>
                    </a:p>
                  </a:txBody>
                  <a:tcPr/>
                </a:tc>
                <a:tc gridSpan="5">
                  <a:txBody>
                    <a:bodyPr/>
                    <a:lstStyle/>
                    <a:p>
                      <a:pPr algn="ctr"/>
                      <a:r>
                        <a:rPr lang="en-US" dirty="0" smtClean="0"/>
                        <a:t>Tape Symbol</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b</a:t>
                      </a:r>
                      <a:endParaRPr lang="en-US" dirty="0"/>
                    </a:p>
                  </a:txBody>
                  <a:tcPr/>
                </a:tc>
              </a:tr>
              <a:tr h="370840">
                <a:tc>
                  <a:txBody>
                    <a:bodyPr/>
                    <a:lstStyle/>
                    <a:p>
                      <a:pPr algn="ctr"/>
                      <a:r>
                        <a:rPr lang="en-US" dirty="0" smtClean="0"/>
                        <a:t>q</a:t>
                      </a:r>
                      <a:r>
                        <a:rPr lang="en-US" baseline="-25000" dirty="0" smtClean="0"/>
                        <a:t>1</a:t>
                      </a:r>
                      <a:endParaRPr lang="en-US" dirty="0"/>
                    </a:p>
                  </a:txBody>
                  <a:tcPr/>
                </a:tc>
                <a:tc>
                  <a:txBody>
                    <a:bodyPr/>
                    <a:lstStyle/>
                    <a:p>
                      <a:pPr algn="ctr"/>
                      <a:r>
                        <a:rPr lang="en-US" dirty="0" smtClean="0"/>
                        <a:t>xRq</a:t>
                      </a:r>
                      <a:r>
                        <a:rPr lang="en-US" baseline="-25000" dirty="0" smtClean="0"/>
                        <a:t>2</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bRq</a:t>
                      </a:r>
                      <a:r>
                        <a:rPr lang="en-US" baseline="-25000" dirty="0" smtClean="0"/>
                        <a:t>5</a:t>
                      </a:r>
                      <a:endParaRPr lang="en-US" dirty="0"/>
                    </a:p>
                  </a:txBody>
                  <a:tcPr/>
                </a:tc>
              </a:tr>
              <a:tr h="370840">
                <a:tc>
                  <a:txBody>
                    <a:bodyPr/>
                    <a:lstStyle/>
                    <a:p>
                      <a:pPr algn="ctr"/>
                      <a:r>
                        <a:rPr lang="en-US" baseline="0" dirty="0" smtClean="0"/>
                        <a:t>q</a:t>
                      </a:r>
                      <a:r>
                        <a:rPr lang="en-US" baseline="-25000" dirty="0" smtClean="0"/>
                        <a:t>2</a:t>
                      </a:r>
                      <a:endParaRPr lang="en-US" dirty="0"/>
                    </a:p>
                  </a:txBody>
                  <a:tcPr/>
                </a:tc>
                <a:tc>
                  <a:txBody>
                    <a:bodyPr/>
                    <a:lstStyle/>
                    <a:p>
                      <a:pPr algn="ctr"/>
                      <a:r>
                        <a:rPr lang="en-US" dirty="0" smtClean="0"/>
                        <a:t>0Rq</a:t>
                      </a:r>
                      <a:r>
                        <a:rPr lang="en-US" baseline="-25000" dirty="0" smtClean="0"/>
                        <a:t>2</a:t>
                      </a:r>
                      <a:endParaRPr lang="en-US" dirty="0"/>
                    </a:p>
                  </a:txBody>
                  <a:tcPr/>
                </a:tc>
                <a:tc>
                  <a:txBody>
                    <a:bodyPr/>
                    <a:lstStyle/>
                    <a:p>
                      <a:pPr algn="ctr"/>
                      <a:r>
                        <a:rPr lang="en-US" dirty="0" smtClean="0"/>
                        <a:t>yLq</a:t>
                      </a:r>
                      <a:r>
                        <a:rPr lang="en-US" baseline="-25000" dirty="0" smtClean="0"/>
                        <a:t>3</a:t>
                      </a:r>
                      <a:endParaRPr lang="en-US" dirty="0"/>
                    </a:p>
                  </a:txBody>
                  <a:tcPr/>
                </a:tc>
                <a:tc>
                  <a:txBody>
                    <a:bodyPr/>
                    <a:lstStyle/>
                    <a:p>
                      <a:pPr algn="ctr"/>
                      <a:endParaRPr lang="en-US"/>
                    </a:p>
                  </a:txBody>
                  <a:tcPr/>
                </a:tc>
                <a:tc>
                  <a:txBody>
                    <a:bodyPr/>
                    <a:lstStyle/>
                    <a:p>
                      <a:pPr algn="ctr"/>
                      <a:r>
                        <a:rPr lang="en-US" dirty="0" smtClean="0"/>
                        <a:t>yRq</a:t>
                      </a:r>
                      <a:r>
                        <a:rPr lang="en-US" baseline="-25000" dirty="0" smtClean="0"/>
                        <a:t>2</a:t>
                      </a:r>
                      <a:endParaRPr lang="en-US" dirty="0"/>
                    </a:p>
                  </a:txBody>
                  <a:tcPr/>
                </a:tc>
                <a:tc>
                  <a:txBody>
                    <a:bodyPr/>
                    <a:lstStyle/>
                    <a:p>
                      <a:pPr algn="ctr"/>
                      <a:endParaRPr lang="en-US" dirty="0"/>
                    </a:p>
                  </a:txBody>
                  <a:tcPr/>
                </a:tc>
              </a:tr>
              <a:tr h="370840">
                <a:tc>
                  <a:txBody>
                    <a:bodyPr/>
                    <a:lstStyle/>
                    <a:p>
                      <a:pPr algn="ctr"/>
                      <a:r>
                        <a:rPr lang="en-US" baseline="0" dirty="0" smtClean="0"/>
                        <a:t>q</a:t>
                      </a:r>
                      <a:r>
                        <a:rPr lang="en-US" baseline="-25000" dirty="0" smtClean="0"/>
                        <a:t>3</a:t>
                      </a:r>
                      <a:endParaRPr lang="en-US" dirty="0"/>
                    </a:p>
                  </a:txBody>
                  <a:tcPr/>
                </a:tc>
                <a:tc>
                  <a:txBody>
                    <a:bodyPr/>
                    <a:lstStyle/>
                    <a:p>
                      <a:pPr algn="ctr"/>
                      <a:r>
                        <a:rPr lang="en-US" dirty="0" smtClean="0"/>
                        <a:t>0Lq</a:t>
                      </a:r>
                      <a:r>
                        <a:rPr lang="en-US" baseline="-25000" dirty="0" smtClean="0"/>
                        <a:t>4</a:t>
                      </a:r>
                      <a:endParaRPr lang="en-US" dirty="0"/>
                    </a:p>
                  </a:txBody>
                  <a:tcPr/>
                </a:tc>
                <a:tc>
                  <a:txBody>
                    <a:bodyPr/>
                    <a:lstStyle/>
                    <a:p>
                      <a:pPr algn="ctr"/>
                      <a:endParaRPr lang="en-US" dirty="0"/>
                    </a:p>
                  </a:txBody>
                  <a:tcPr/>
                </a:tc>
                <a:tc>
                  <a:txBody>
                    <a:bodyPr/>
                    <a:lstStyle/>
                    <a:p>
                      <a:pPr algn="ctr"/>
                      <a:r>
                        <a:rPr lang="en-US" dirty="0" smtClean="0"/>
                        <a:t>xRq</a:t>
                      </a:r>
                      <a:r>
                        <a:rPr lang="en-US" baseline="-25000" dirty="0" smtClean="0"/>
                        <a:t>5</a:t>
                      </a:r>
                      <a:endParaRPr lang="en-US" dirty="0"/>
                    </a:p>
                  </a:txBody>
                  <a:tcPr/>
                </a:tc>
                <a:tc>
                  <a:txBody>
                    <a:bodyPr/>
                    <a:lstStyle/>
                    <a:p>
                      <a:pPr algn="ctr"/>
                      <a:r>
                        <a:rPr lang="en-US" dirty="0" smtClean="0"/>
                        <a:t>yLq</a:t>
                      </a:r>
                      <a:r>
                        <a:rPr lang="en-US" baseline="-25000" dirty="0" smtClean="0"/>
                        <a:t>3</a:t>
                      </a:r>
                      <a:endParaRPr lang="en-US" dirty="0"/>
                    </a:p>
                  </a:txBody>
                  <a:tcPr/>
                </a:tc>
                <a:tc>
                  <a:txBody>
                    <a:bodyPr/>
                    <a:lstStyle/>
                    <a:p>
                      <a:pPr algn="ctr"/>
                      <a:endParaRPr lang="en-US"/>
                    </a:p>
                  </a:txBody>
                  <a:tcPr/>
                </a:tc>
              </a:tr>
              <a:tr h="370840">
                <a:tc>
                  <a:txBody>
                    <a:bodyPr/>
                    <a:lstStyle/>
                    <a:p>
                      <a:pPr algn="ctr"/>
                      <a:r>
                        <a:rPr lang="en-US" dirty="0" smtClean="0"/>
                        <a:t>q</a:t>
                      </a:r>
                      <a:r>
                        <a:rPr lang="en-US" baseline="-25000" dirty="0" smtClean="0"/>
                        <a:t>4</a:t>
                      </a:r>
                      <a:endParaRPr lang="en-US" dirty="0"/>
                    </a:p>
                  </a:txBody>
                  <a:tcPr/>
                </a:tc>
                <a:tc>
                  <a:txBody>
                    <a:bodyPr/>
                    <a:lstStyle/>
                    <a:p>
                      <a:pPr algn="ctr"/>
                      <a:r>
                        <a:rPr lang="en-US" dirty="0" smtClean="0"/>
                        <a:t>0Lq</a:t>
                      </a:r>
                      <a:r>
                        <a:rPr lang="en-US" baseline="-25000" dirty="0" smtClean="0"/>
                        <a:t>4</a:t>
                      </a:r>
                      <a:endParaRPr lang="en-US" dirty="0"/>
                    </a:p>
                  </a:txBody>
                  <a:tcPr/>
                </a:tc>
                <a:tc>
                  <a:txBody>
                    <a:bodyPr/>
                    <a:lstStyle/>
                    <a:p>
                      <a:pPr algn="ctr"/>
                      <a:endParaRPr lang="en-US"/>
                    </a:p>
                  </a:txBody>
                  <a:tcPr/>
                </a:tc>
                <a:tc>
                  <a:txBody>
                    <a:bodyPr/>
                    <a:lstStyle/>
                    <a:p>
                      <a:pPr algn="ctr"/>
                      <a:r>
                        <a:rPr lang="en-US" dirty="0" smtClean="0"/>
                        <a:t>xRq</a:t>
                      </a:r>
                      <a:r>
                        <a:rPr lang="en-US" baseline="-25000" dirty="0" smtClean="0"/>
                        <a:t>1</a:t>
                      </a:r>
                      <a:endParaRPr lang="en-US" dirty="0"/>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q</a:t>
                      </a:r>
                      <a:r>
                        <a:rPr lang="en-US" baseline="-25000" dirty="0" smtClean="0"/>
                        <a:t>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yRq</a:t>
                      </a:r>
                      <a:r>
                        <a:rPr lang="en-US" baseline="-25000" dirty="0" smtClean="0"/>
                        <a:t>5</a:t>
                      </a:r>
                      <a:endParaRPr lang="en-US" dirty="0"/>
                    </a:p>
                  </a:txBody>
                  <a:tcPr/>
                </a:tc>
                <a:tc>
                  <a:txBody>
                    <a:bodyPr/>
                    <a:lstStyle/>
                    <a:p>
                      <a:pPr algn="ctr"/>
                      <a:r>
                        <a:rPr lang="en-US" dirty="0" smtClean="0"/>
                        <a:t>bRq</a:t>
                      </a:r>
                      <a:r>
                        <a:rPr lang="en-US" baseline="-25000" dirty="0" smtClean="0"/>
                        <a:t>6</a:t>
                      </a:r>
                      <a:endParaRPr lang="en-US" dirty="0"/>
                    </a:p>
                  </a:txBody>
                  <a:tcPr/>
                </a:tc>
              </a:tr>
              <a:tr h="370840">
                <a:tc>
                  <a:txBody>
                    <a:bodyPr/>
                    <a:lstStyle/>
                    <a:p>
                      <a:pPr algn="ctr"/>
                      <a:r>
                        <a:rPr lang="en-US" dirty="0" smtClean="0"/>
                        <a:t>q</a:t>
                      </a:r>
                      <a:r>
                        <a:rPr lang="en-US" baseline="-25000" dirty="0" smtClean="0"/>
                        <a:t>6</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bl>
          </a:graphicData>
        </a:graphic>
      </p:graphicFrame>
      <p:sp>
        <p:nvSpPr>
          <p:cNvPr id="8" name="Oval 7"/>
          <p:cNvSpPr/>
          <p:nvPr/>
        </p:nvSpPr>
        <p:spPr bwMode="auto">
          <a:xfrm>
            <a:off x="1524000" y="5867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9" name="TextBox 8"/>
          <p:cNvSpPr txBox="1"/>
          <p:nvPr/>
        </p:nvSpPr>
        <p:spPr>
          <a:xfrm>
            <a:off x="1490662" y="5786735"/>
            <a:ext cx="609600" cy="461665"/>
          </a:xfrm>
          <a:prstGeom prst="rect">
            <a:avLst/>
          </a:prstGeom>
          <a:noFill/>
        </p:spPr>
        <p:txBody>
          <a:bodyPr wrap="square" rtlCol="0">
            <a:spAutoFit/>
          </a:bodyPr>
          <a:lstStyle/>
          <a:p>
            <a:r>
              <a:rPr lang="en-US" dirty="0" smtClean="0"/>
              <a:t>q</a:t>
            </a:r>
            <a:r>
              <a:rPr lang="en-US" baseline="-25000" dirty="0" smtClean="0"/>
              <a:t>6</a:t>
            </a:r>
            <a:endParaRPr lang="en-US" dirty="0"/>
          </a:p>
        </p:txBody>
      </p:sp>
      <p:cxnSp>
        <p:nvCxnSpPr>
          <p:cNvPr id="11" name="Straight Arrow Connector 10"/>
          <p:cNvCxnSpPr/>
          <p:nvPr/>
        </p:nvCxnSpPr>
        <p:spPr bwMode="auto">
          <a:xfrm>
            <a:off x="1071562" y="4167187"/>
            <a:ext cx="533400"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65996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85800"/>
          </a:xfrm>
        </p:spPr>
        <p:txBody>
          <a:bodyPr/>
          <a:lstStyle/>
          <a:p>
            <a:r>
              <a:rPr lang="en-US" sz="4000" dirty="0" smtClean="0"/>
              <a:t>Design of TM (Basic Guidelines)</a:t>
            </a:r>
            <a:endParaRPr lang="en-US" sz="4000" dirty="0"/>
          </a:p>
        </p:txBody>
      </p:sp>
      <p:sp>
        <p:nvSpPr>
          <p:cNvPr id="3" name="Content Placeholder 2"/>
          <p:cNvSpPr>
            <a:spLocks noGrp="1"/>
          </p:cNvSpPr>
          <p:nvPr>
            <p:ph idx="1"/>
          </p:nvPr>
        </p:nvSpPr>
        <p:spPr>
          <a:xfrm>
            <a:off x="838200" y="1143000"/>
            <a:ext cx="7772400" cy="5029200"/>
          </a:xfrm>
        </p:spPr>
        <p:txBody>
          <a:bodyPr/>
          <a:lstStyle/>
          <a:p>
            <a:pPr algn="just"/>
            <a:r>
              <a:rPr lang="en-US" sz="2800" dirty="0" smtClean="0"/>
              <a:t>The fundamental objective in scanning a symbol by R/W head is to “Know” what to do in the future. The machine must remember the past symbol scanned . The TM can remember this by going to the next unique state.</a:t>
            </a:r>
          </a:p>
          <a:p>
            <a:pPr algn="just"/>
            <a:r>
              <a:rPr lang="en-US" sz="2800" dirty="0" smtClean="0"/>
              <a:t>The number of state must be minimized. This can be achieved by changing the states only when there is a change in the written symbol or when there is a change in the movement of R/W head.</a:t>
            </a:r>
            <a:endParaRPr lang="en-US" sz="2800" dirty="0"/>
          </a:p>
        </p:txBody>
      </p:sp>
      <p:sp>
        <p:nvSpPr>
          <p:cNvPr id="4" name="Date Placeholder 3"/>
          <p:cNvSpPr>
            <a:spLocks noGrp="1"/>
          </p:cNvSpPr>
          <p:nvPr>
            <p:ph type="dt" sz="half" idx="10"/>
          </p:nvPr>
        </p:nvSpPr>
        <p:spPr/>
        <p:txBody>
          <a:bodyPr/>
          <a:lstStyle/>
          <a:p>
            <a:pPr>
              <a:defRPr/>
            </a:pPr>
            <a:fld id="{983C9891-8872-49B4-8FD1-24344EEF6B2E}"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44</a:t>
            </a:fld>
            <a:endParaRPr lang="en-US"/>
          </a:p>
        </p:txBody>
      </p:sp>
    </p:spTree>
    <p:extLst>
      <p:ext uri="{BB962C8B-B14F-4D97-AF65-F5344CB8AC3E}">
        <p14:creationId xmlns:p14="http://schemas.microsoft.com/office/powerpoint/2010/main" val="41920341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772400" cy="5943600"/>
          </a:xfrm>
        </p:spPr>
        <p:txBody>
          <a:bodyPr/>
          <a:lstStyle/>
          <a:p>
            <a:r>
              <a:rPr lang="en-US" sz="2800" dirty="0" smtClean="0"/>
              <a:t>Design a TM to recognize all strings consisting of even number of 1’s.</a:t>
            </a:r>
          </a:p>
          <a:p>
            <a:r>
              <a:rPr lang="en-US" sz="2800" dirty="0" err="1" smtClean="0"/>
              <a:t>Sol</a:t>
            </a:r>
            <a:r>
              <a:rPr lang="en-US" sz="2800" baseline="30000" dirty="0" err="1" smtClean="0"/>
              <a:t>n</a:t>
            </a:r>
            <a:r>
              <a:rPr lang="en-US" sz="2800" dirty="0" smtClean="0"/>
              <a:t>: The construction is made by defining the moves in the following manner:</a:t>
            </a:r>
          </a:p>
          <a:p>
            <a:pPr lvl="1"/>
            <a:r>
              <a:rPr lang="en-US" sz="2400" dirty="0" smtClean="0"/>
              <a:t>q</a:t>
            </a:r>
            <a:r>
              <a:rPr lang="en-US" sz="2400" baseline="-25000" dirty="0" smtClean="0"/>
              <a:t>1</a:t>
            </a:r>
            <a:r>
              <a:rPr lang="en-US" sz="2400" dirty="0" smtClean="0"/>
              <a:t> is the initial state, M enters state q</a:t>
            </a:r>
            <a:r>
              <a:rPr lang="en-US" sz="2400" baseline="-25000" dirty="0" smtClean="0"/>
              <a:t>2</a:t>
            </a:r>
            <a:r>
              <a:rPr lang="en-US" sz="2400" dirty="0" smtClean="0"/>
              <a:t> on scanning 1 and writes b.</a:t>
            </a:r>
          </a:p>
          <a:p>
            <a:pPr lvl="1"/>
            <a:r>
              <a:rPr lang="en-US" sz="2400" dirty="0" smtClean="0"/>
              <a:t>If M is in the state q</a:t>
            </a:r>
            <a:r>
              <a:rPr lang="en-US" sz="2400" baseline="-25000" dirty="0" smtClean="0"/>
              <a:t>2</a:t>
            </a:r>
            <a:r>
              <a:rPr lang="en-US" sz="2400" dirty="0" smtClean="0"/>
              <a:t> and scans 1, enters q</a:t>
            </a:r>
            <a:r>
              <a:rPr lang="en-US" sz="2400" baseline="-25000" dirty="0" smtClean="0"/>
              <a:t>1</a:t>
            </a:r>
            <a:r>
              <a:rPr lang="en-US" sz="2400" dirty="0" smtClean="0"/>
              <a:t> and writes b.</a:t>
            </a:r>
          </a:p>
          <a:p>
            <a:pPr lvl="1"/>
            <a:r>
              <a:rPr lang="en-US" sz="2400" dirty="0" smtClean="0"/>
              <a:t>q</a:t>
            </a:r>
            <a:r>
              <a:rPr lang="en-US" sz="2400" baseline="-25000" dirty="0" smtClean="0"/>
              <a:t>1</a:t>
            </a:r>
            <a:r>
              <a:rPr lang="en-US" sz="2400" dirty="0" smtClean="0"/>
              <a:t> is the only accepting state</a:t>
            </a:r>
            <a:r>
              <a:rPr lang="en-US" dirty="0" smtClean="0"/>
              <a:t>. </a:t>
            </a:r>
          </a:p>
          <a:p>
            <a:r>
              <a:rPr lang="en-US" dirty="0" smtClean="0"/>
              <a:t> </a:t>
            </a:r>
            <a:r>
              <a:rPr lang="en-US" sz="2800" dirty="0" smtClean="0"/>
              <a:t>M={ {q</a:t>
            </a:r>
            <a:r>
              <a:rPr lang="en-US" sz="2800" baseline="-25000" dirty="0" smtClean="0"/>
              <a:t>1,</a:t>
            </a:r>
            <a:r>
              <a:rPr lang="en-US" sz="2800" dirty="0" smtClean="0"/>
              <a:t> q</a:t>
            </a:r>
            <a:r>
              <a:rPr lang="en-US" sz="2800" baseline="-25000" dirty="0" smtClean="0"/>
              <a:t>2</a:t>
            </a:r>
            <a:r>
              <a:rPr lang="en-US" sz="2800" dirty="0" smtClean="0"/>
              <a:t>}, {1, b}, {1, b}, </a:t>
            </a:r>
            <a:r>
              <a:rPr lang="en-US" sz="2800" dirty="0" smtClean="0">
                <a:latin typeface="Symbol" pitchFamily="18" charset="2"/>
              </a:rPr>
              <a:t>d, </a:t>
            </a:r>
            <a:r>
              <a:rPr lang="en-US" sz="2800" dirty="0" smtClean="0"/>
              <a:t>q</a:t>
            </a:r>
            <a:r>
              <a:rPr lang="en-US" sz="2800" baseline="-25000" dirty="0" smtClean="0"/>
              <a:t>1</a:t>
            </a:r>
            <a:r>
              <a:rPr lang="en-US" sz="2800" dirty="0" smtClean="0"/>
              <a:t>, b, {q</a:t>
            </a:r>
            <a:r>
              <a:rPr lang="en-US" sz="2800" baseline="-25000" dirty="0" smtClean="0"/>
              <a:t>1</a:t>
            </a:r>
            <a:r>
              <a:rPr lang="en-US" sz="2800" dirty="0" smtClean="0"/>
              <a:t>}} </a:t>
            </a:r>
          </a:p>
          <a:p>
            <a:r>
              <a:rPr lang="en-US" sz="2800" dirty="0" smtClean="0"/>
              <a:t> </a:t>
            </a:r>
            <a:r>
              <a:rPr lang="en-US" sz="2800" dirty="0"/>
              <a:t>M=(</a:t>
            </a:r>
            <a:r>
              <a:rPr lang="en-US" sz="2800" i="1" dirty="0"/>
              <a:t>Q</a:t>
            </a:r>
            <a:r>
              <a:rPr lang="en-US" sz="2800" dirty="0"/>
              <a:t>, </a:t>
            </a:r>
            <a:r>
              <a:rPr lang="en-US" sz="2800" dirty="0">
                <a:latin typeface="Symbol" pitchFamily="18" charset="2"/>
              </a:rPr>
              <a:t>S</a:t>
            </a:r>
            <a:r>
              <a:rPr lang="en-US" sz="2800" dirty="0"/>
              <a:t>, </a:t>
            </a:r>
            <a:r>
              <a:rPr lang="en-US" sz="2800" dirty="0">
                <a:latin typeface="Symbol" pitchFamily="18" charset="2"/>
              </a:rPr>
              <a:t>G</a:t>
            </a:r>
            <a:r>
              <a:rPr lang="en-US" sz="2800" dirty="0"/>
              <a:t>, </a:t>
            </a:r>
            <a:r>
              <a:rPr lang="en-US" sz="2800" dirty="0">
                <a:latin typeface="Symbol" pitchFamily="18" charset="2"/>
              </a:rPr>
              <a:t>d</a:t>
            </a:r>
            <a:r>
              <a:rPr lang="en-US" sz="2800" dirty="0"/>
              <a:t>, </a:t>
            </a:r>
            <a:r>
              <a:rPr lang="en-US" sz="2800" i="1" dirty="0"/>
              <a:t>q</a:t>
            </a:r>
            <a:r>
              <a:rPr lang="en-US" sz="2800" baseline="-25000" dirty="0"/>
              <a:t>0</a:t>
            </a:r>
            <a:r>
              <a:rPr lang="en-US" sz="2800" dirty="0"/>
              <a:t>, </a:t>
            </a:r>
            <a:r>
              <a:rPr lang="en-US" sz="2800" i="1" dirty="0"/>
              <a:t>b</a:t>
            </a:r>
            <a:r>
              <a:rPr lang="en-US" sz="2800" baseline="-25000" dirty="0"/>
              <a:t>, </a:t>
            </a:r>
            <a:r>
              <a:rPr lang="en-US" sz="2800" i="1" dirty="0"/>
              <a:t>F</a:t>
            </a:r>
            <a:r>
              <a:rPr lang="en-US" sz="2800" dirty="0"/>
              <a:t>)</a:t>
            </a:r>
          </a:p>
        </p:txBody>
      </p:sp>
      <p:sp>
        <p:nvSpPr>
          <p:cNvPr id="4" name="Date Placeholder 3"/>
          <p:cNvSpPr>
            <a:spLocks noGrp="1"/>
          </p:cNvSpPr>
          <p:nvPr>
            <p:ph type="dt" sz="half" idx="10"/>
          </p:nvPr>
        </p:nvSpPr>
        <p:spPr/>
        <p:txBody>
          <a:bodyPr/>
          <a:lstStyle/>
          <a:p>
            <a:pPr>
              <a:defRPr/>
            </a:pPr>
            <a:fld id="{D73308D6-567B-4091-AF00-A5F1AB192D00}"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45</a:t>
            </a:fld>
            <a:endParaRPr lang="en-US"/>
          </a:p>
        </p:txBody>
      </p:sp>
    </p:spTree>
    <p:extLst>
      <p:ext uri="{BB962C8B-B14F-4D97-AF65-F5344CB8AC3E}">
        <p14:creationId xmlns:p14="http://schemas.microsoft.com/office/powerpoint/2010/main" val="5803824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8200"/>
            <a:ext cx="7772400" cy="5181600"/>
          </a:xfrm>
        </p:spPr>
        <p:txBody>
          <a:bodyPr/>
          <a:lstStyle/>
          <a:p>
            <a:r>
              <a:rPr lang="en-US" dirty="0" smtClean="0"/>
              <a:t>Where is defined as the following Transition table</a:t>
            </a:r>
          </a:p>
          <a:p>
            <a:endParaRPr lang="en-US" dirty="0"/>
          </a:p>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pPr>
              <a:defRPr/>
            </a:pPr>
            <a:fld id="{7C59A656-53AB-40D6-B0D4-B62347EAE01F}"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46</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897671445"/>
              </p:ext>
            </p:extLst>
          </p:nvPr>
        </p:nvGraphicFramePr>
        <p:xfrm>
          <a:off x="1371600" y="2133600"/>
          <a:ext cx="6096000" cy="1112520"/>
        </p:xfrm>
        <a:graphic>
          <a:graphicData uri="http://schemas.openxmlformats.org/drawingml/2006/table">
            <a:tbl>
              <a:tblPr firstRow="1" bandRow="1">
                <a:tableStyleId>{073A0DAA-6AF3-43AB-8588-CEC1D06C72B9}</a:tableStyleId>
              </a:tblPr>
              <a:tblGrid>
                <a:gridCol w="3048000"/>
                <a:gridCol w="3048000"/>
              </a:tblGrid>
              <a:tr h="370840">
                <a:tc>
                  <a:txBody>
                    <a:bodyPr/>
                    <a:lstStyle/>
                    <a:p>
                      <a:pPr algn="ctr"/>
                      <a:r>
                        <a:rPr lang="en-US" dirty="0" smtClean="0"/>
                        <a:t>Present State</a:t>
                      </a:r>
                      <a:endParaRPr lang="en-US" dirty="0"/>
                    </a:p>
                  </a:txBody>
                  <a:tcPr/>
                </a:tc>
                <a:tc>
                  <a:txBody>
                    <a:bodyPr/>
                    <a:lstStyle/>
                    <a:p>
                      <a:pPr algn="ctr"/>
                      <a:r>
                        <a:rPr lang="en-US" dirty="0" smtClean="0"/>
                        <a:t>1</a:t>
                      </a:r>
                      <a:endParaRPr lang="en-US" dirty="0"/>
                    </a:p>
                  </a:txBody>
                  <a:tcPr/>
                </a:tc>
              </a:tr>
              <a:tr h="370840">
                <a:tc>
                  <a:txBody>
                    <a:bodyPr/>
                    <a:lstStyle/>
                    <a:p>
                      <a:pPr algn="ctr"/>
                      <a:endParaRPr lang="en-US" dirty="0"/>
                    </a:p>
                  </a:txBody>
                  <a:tcPr/>
                </a:tc>
                <a:tc>
                  <a:txBody>
                    <a:bodyPr/>
                    <a:lstStyle/>
                    <a:p>
                      <a:pPr algn="ctr"/>
                      <a:r>
                        <a:rPr lang="en-US" dirty="0" smtClean="0"/>
                        <a:t>bq</a:t>
                      </a:r>
                      <a:r>
                        <a:rPr lang="en-US" baseline="-25000" dirty="0" smtClean="0"/>
                        <a:t>2</a:t>
                      </a:r>
                      <a:r>
                        <a:rPr lang="en-US" baseline="0" dirty="0" smtClean="0"/>
                        <a:t>R</a:t>
                      </a:r>
                      <a:endParaRPr lang="en-US" dirty="0"/>
                    </a:p>
                  </a:txBody>
                  <a:tcPr/>
                </a:tc>
              </a:tr>
              <a:tr h="370840">
                <a:tc>
                  <a:txBody>
                    <a:bodyPr/>
                    <a:lstStyle/>
                    <a:p>
                      <a:pPr algn="ctr"/>
                      <a:r>
                        <a:rPr lang="en-US" dirty="0" smtClean="0"/>
                        <a:t>q</a:t>
                      </a:r>
                      <a:r>
                        <a:rPr lang="en-US" baseline="-25000" dirty="0" smtClean="0"/>
                        <a:t>2</a:t>
                      </a:r>
                      <a:endParaRPr lang="en-US" dirty="0"/>
                    </a:p>
                  </a:txBody>
                  <a:tcPr/>
                </a:tc>
                <a:tc>
                  <a:txBody>
                    <a:bodyPr/>
                    <a:lstStyle/>
                    <a:p>
                      <a:pPr algn="ctr"/>
                      <a:r>
                        <a:rPr lang="en-US" dirty="0" smtClean="0"/>
                        <a:t>bq</a:t>
                      </a:r>
                      <a:r>
                        <a:rPr lang="en-US" baseline="-25000" dirty="0" smtClean="0"/>
                        <a:t>1</a:t>
                      </a:r>
                      <a:r>
                        <a:rPr lang="en-US" baseline="0" dirty="0" smtClean="0"/>
                        <a:t>R</a:t>
                      </a:r>
                      <a:endParaRPr lang="en-US" dirty="0"/>
                    </a:p>
                  </a:txBody>
                  <a:tcPr/>
                </a:tc>
              </a:tr>
            </a:tbl>
          </a:graphicData>
        </a:graphic>
      </p:graphicFrame>
      <p:sp>
        <p:nvSpPr>
          <p:cNvPr id="9" name="Oval 8"/>
          <p:cNvSpPr/>
          <p:nvPr/>
        </p:nvSpPr>
        <p:spPr bwMode="auto">
          <a:xfrm>
            <a:off x="2438400" y="2514600"/>
            <a:ext cx="6096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0" name="TextBox 9"/>
          <p:cNvSpPr txBox="1"/>
          <p:nvPr/>
        </p:nvSpPr>
        <p:spPr>
          <a:xfrm>
            <a:off x="2438400" y="2405360"/>
            <a:ext cx="533400" cy="461665"/>
          </a:xfrm>
          <a:prstGeom prst="rect">
            <a:avLst/>
          </a:prstGeom>
          <a:noFill/>
        </p:spPr>
        <p:txBody>
          <a:bodyPr wrap="square" rtlCol="0">
            <a:spAutoFit/>
          </a:bodyPr>
          <a:lstStyle/>
          <a:p>
            <a:r>
              <a:rPr lang="en-US" dirty="0" smtClean="0"/>
              <a:t>q</a:t>
            </a:r>
            <a:r>
              <a:rPr lang="en-US" baseline="-25000" dirty="0" smtClean="0"/>
              <a:t>1</a:t>
            </a:r>
            <a:endParaRPr lang="en-US" dirty="0"/>
          </a:p>
        </p:txBody>
      </p:sp>
      <p:cxnSp>
        <p:nvCxnSpPr>
          <p:cNvPr id="12" name="Straight Arrow Connector 11"/>
          <p:cNvCxnSpPr/>
          <p:nvPr/>
        </p:nvCxnSpPr>
        <p:spPr bwMode="auto">
          <a:xfrm>
            <a:off x="1676400" y="2705100"/>
            <a:ext cx="762000" cy="0"/>
          </a:xfrm>
          <a:prstGeom prst="straightConnector1">
            <a:avLst/>
          </a:prstGeom>
          <a:solidFill>
            <a:schemeClr val="accent1"/>
          </a:solidFill>
          <a:ln w="349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38725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7772400" cy="5257800"/>
          </a:xfrm>
        </p:spPr>
        <p:txBody>
          <a:bodyPr/>
          <a:lstStyle/>
          <a:p>
            <a:r>
              <a:rPr lang="en-US" dirty="0" smtClean="0"/>
              <a:t>Obtain the computation sequence of 11 (Accepting State)</a:t>
            </a:r>
          </a:p>
          <a:p>
            <a:r>
              <a:rPr lang="en-US" dirty="0" smtClean="0"/>
              <a:t>111 (not </a:t>
            </a:r>
            <a:r>
              <a:rPr lang="en-US" smtClean="0"/>
              <a:t>accepting state) </a:t>
            </a:r>
          </a:p>
          <a:p>
            <a:endParaRPr lang="en-US" dirty="0"/>
          </a:p>
        </p:txBody>
      </p:sp>
      <p:sp>
        <p:nvSpPr>
          <p:cNvPr id="4" name="Date Placeholder 3"/>
          <p:cNvSpPr>
            <a:spLocks noGrp="1"/>
          </p:cNvSpPr>
          <p:nvPr>
            <p:ph type="dt" sz="half" idx="10"/>
          </p:nvPr>
        </p:nvSpPr>
        <p:spPr/>
        <p:txBody>
          <a:bodyPr/>
          <a:lstStyle/>
          <a:p>
            <a:pPr>
              <a:defRPr/>
            </a:pPr>
            <a:fld id="{FC23FE01-2DB2-413D-AF9D-34CE4E105D25}"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47</a:t>
            </a:fld>
            <a:endParaRPr lang="en-US"/>
          </a:p>
        </p:txBody>
      </p:sp>
    </p:spTree>
    <p:extLst>
      <p:ext uri="{BB962C8B-B14F-4D97-AF65-F5344CB8AC3E}">
        <p14:creationId xmlns:p14="http://schemas.microsoft.com/office/powerpoint/2010/main" val="21495141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153400" cy="5943600"/>
          </a:xfrm>
        </p:spPr>
        <p:txBody>
          <a:bodyPr/>
          <a:lstStyle/>
          <a:p>
            <a:r>
              <a:rPr lang="en-US" dirty="0" smtClean="0"/>
              <a:t>Q: Design a TM over {1, b} which can compute concatenation function over </a:t>
            </a:r>
            <a:r>
              <a:rPr lang="en-US" dirty="0" smtClean="0">
                <a:latin typeface="Symbol" pitchFamily="18" charset="2"/>
              </a:rPr>
              <a:t>S={1}, </a:t>
            </a:r>
            <a:r>
              <a:rPr lang="en-US" dirty="0" smtClean="0"/>
              <a:t>if a pair of words (w1, w2) is the input, the output has to be w1w2.</a:t>
            </a:r>
          </a:p>
          <a:p>
            <a:r>
              <a:rPr lang="en-US" dirty="0" smtClean="0"/>
              <a:t>Input</a:t>
            </a:r>
          </a:p>
          <a:p>
            <a:endParaRPr lang="en-US" dirty="0" smtClean="0"/>
          </a:p>
          <a:p>
            <a:endParaRPr lang="en-US" dirty="0" smtClean="0"/>
          </a:p>
          <a:p>
            <a:r>
              <a:rPr lang="en-US" dirty="0" smtClean="0"/>
              <a:t>Output </a:t>
            </a:r>
            <a:endParaRPr lang="en-US" dirty="0"/>
          </a:p>
        </p:txBody>
      </p:sp>
      <p:sp>
        <p:nvSpPr>
          <p:cNvPr id="4" name="Date Placeholder 3"/>
          <p:cNvSpPr>
            <a:spLocks noGrp="1"/>
          </p:cNvSpPr>
          <p:nvPr>
            <p:ph type="dt" sz="half" idx="10"/>
          </p:nvPr>
        </p:nvSpPr>
        <p:spPr/>
        <p:txBody>
          <a:bodyPr/>
          <a:lstStyle/>
          <a:p>
            <a:pPr>
              <a:defRPr/>
            </a:pPr>
            <a:fld id="{250ADF81-C81B-438A-AE81-0A6CADAFFDA9}"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48</a:t>
            </a:fld>
            <a:endParaRPr lang="en-US"/>
          </a:p>
        </p:txBody>
      </p:sp>
      <p:graphicFrame>
        <p:nvGraphicFramePr>
          <p:cNvPr id="7" name="Table 6"/>
          <p:cNvGraphicFramePr>
            <a:graphicFrameLocks noGrp="1"/>
          </p:cNvGraphicFramePr>
          <p:nvPr/>
        </p:nvGraphicFramePr>
        <p:xfrm>
          <a:off x="1676400" y="3200400"/>
          <a:ext cx="6096000" cy="370840"/>
        </p:xfrm>
        <a:graphic>
          <a:graphicData uri="http://schemas.openxmlformats.org/drawingml/2006/table">
            <a:tbl>
              <a:tblPr firstRow="1" bandRow="1">
                <a:tableStyleId>{073A0DAA-6AF3-43AB-8588-CEC1D06C72B9}</a:tableStyleId>
              </a:tblPr>
              <a:tblGrid>
                <a:gridCol w="762000"/>
                <a:gridCol w="762000"/>
                <a:gridCol w="762000"/>
                <a:gridCol w="762000"/>
                <a:gridCol w="762000"/>
                <a:gridCol w="762000"/>
                <a:gridCol w="762000"/>
                <a:gridCol w="762000"/>
              </a:tblGrid>
              <a:tr h="370840">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b</a:t>
                      </a:r>
                      <a:endParaRPr lang="en-US" dirty="0"/>
                    </a:p>
                  </a:txBody>
                  <a:tcPr/>
                </a:tc>
              </a:tr>
            </a:tbl>
          </a:graphicData>
        </a:graphic>
      </p:graphicFrame>
      <p:graphicFrame>
        <p:nvGraphicFramePr>
          <p:cNvPr id="8" name="Table 7"/>
          <p:cNvGraphicFramePr>
            <a:graphicFrameLocks noGrp="1"/>
          </p:cNvGraphicFramePr>
          <p:nvPr/>
        </p:nvGraphicFramePr>
        <p:xfrm>
          <a:off x="1828800" y="4876800"/>
          <a:ext cx="6096000" cy="370840"/>
        </p:xfrm>
        <a:graphic>
          <a:graphicData uri="http://schemas.openxmlformats.org/drawingml/2006/table">
            <a:tbl>
              <a:tblPr firstRow="1" bandRow="1">
                <a:tableStyleId>{073A0DAA-6AF3-43AB-8588-CEC1D06C72B9}</a:tableStyleId>
              </a:tblPr>
              <a:tblGrid>
                <a:gridCol w="762000"/>
                <a:gridCol w="762000"/>
                <a:gridCol w="762000"/>
                <a:gridCol w="762000"/>
                <a:gridCol w="762000"/>
                <a:gridCol w="762000"/>
                <a:gridCol w="762000"/>
                <a:gridCol w="762000"/>
              </a:tblGrid>
              <a:tr h="370840">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r>
            </a:tbl>
          </a:graphicData>
        </a:graphic>
      </p:graphicFrame>
      <p:cxnSp>
        <p:nvCxnSpPr>
          <p:cNvPr id="10" name="Straight Arrow Connector 9"/>
          <p:cNvCxnSpPr/>
          <p:nvPr/>
        </p:nvCxnSpPr>
        <p:spPr bwMode="auto">
          <a:xfrm>
            <a:off x="2514600" y="3733800"/>
            <a:ext cx="1066800" cy="0"/>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4800600" y="3733800"/>
            <a:ext cx="2209800" cy="0"/>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2590800" y="3733800"/>
            <a:ext cx="838200" cy="461665"/>
          </a:xfrm>
          <a:prstGeom prst="rect">
            <a:avLst/>
          </a:prstGeom>
          <a:noFill/>
        </p:spPr>
        <p:txBody>
          <a:bodyPr wrap="square" rtlCol="0">
            <a:spAutoFit/>
          </a:bodyPr>
          <a:lstStyle/>
          <a:p>
            <a:r>
              <a:rPr lang="en-US" dirty="0" smtClean="0"/>
              <a:t>w1</a:t>
            </a:r>
            <a:endParaRPr lang="en-US" dirty="0"/>
          </a:p>
        </p:txBody>
      </p:sp>
      <p:sp>
        <p:nvSpPr>
          <p:cNvPr id="15" name="TextBox 14"/>
          <p:cNvSpPr txBox="1"/>
          <p:nvPr/>
        </p:nvSpPr>
        <p:spPr>
          <a:xfrm>
            <a:off x="5486400" y="3733800"/>
            <a:ext cx="838200" cy="461665"/>
          </a:xfrm>
          <a:prstGeom prst="rect">
            <a:avLst/>
          </a:prstGeom>
          <a:noFill/>
        </p:spPr>
        <p:txBody>
          <a:bodyPr wrap="square" rtlCol="0">
            <a:spAutoFit/>
          </a:bodyPr>
          <a:lstStyle/>
          <a:p>
            <a:r>
              <a:rPr lang="en-US" dirty="0" smtClean="0"/>
              <a:t>w2</a:t>
            </a:r>
            <a:endParaRPr lang="en-US" dirty="0"/>
          </a:p>
        </p:txBody>
      </p:sp>
      <p:cxnSp>
        <p:nvCxnSpPr>
          <p:cNvPr id="17" name="Straight Arrow Connector 16"/>
          <p:cNvCxnSpPr/>
          <p:nvPr/>
        </p:nvCxnSpPr>
        <p:spPr bwMode="auto">
          <a:xfrm>
            <a:off x="2667000" y="5410200"/>
            <a:ext cx="3657600" cy="0"/>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3810000" y="5562600"/>
            <a:ext cx="1905000" cy="461665"/>
          </a:xfrm>
          <a:prstGeom prst="rect">
            <a:avLst/>
          </a:prstGeom>
          <a:noFill/>
        </p:spPr>
        <p:txBody>
          <a:bodyPr wrap="square" rtlCol="0">
            <a:spAutoFit/>
          </a:bodyPr>
          <a:lstStyle/>
          <a:p>
            <a:r>
              <a:rPr lang="en-US" dirty="0" smtClean="0"/>
              <a:t>w1w2</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7772400" cy="5562600"/>
          </a:xfrm>
        </p:spPr>
        <p:txBody>
          <a:bodyPr/>
          <a:lstStyle/>
          <a:p>
            <a:r>
              <a:rPr lang="en-US" dirty="0" smtClean="0"/>
              <a:t>Transition Table for concatenation of two string:</a:t>
            </a:r>
          </a:p>
          <a:p>
            <a:pPr>
              <a:buNone/>
            </a:pPr>
            <a:r>
              <a:rPr lang="en-US" dirty="0" smtClean="0"/>
              <a:t> </a:t>
            </a:r>
            <a:endParaRPr lang="en-US" dirty="0"/>
          </a:p>
        </p:txBody>
      </p:sp>
      <p:sp>
        <p:nvSpPr>
          <p:cNvPr id="4" name="Date Placeholder 3"/>
          <p:cNvSpPr>
            <a:spLocks noGrp="1"/>
          </p:cNvSpPr>
          <p:nvPr>
            <p:ph type="dt" sz="half" idx="10"/>
          </p:nvPr>
        </p:nvSpPr>
        <p:spPr/>
        <p:txBody>
          <a:bodyPr/>
          <a:lstStyle/>
          <a:p>
            <a:pPr>
              <a:defRPr/>
            </a:pPr>
            <a:fld id="{BD49F13A-C685-47E0-8DD9-47123418A8F1}"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49</a:t>
            </a:fld>
            <a:endParaRPr lang="en-US"/>
          </a:p>
        </p:txBody>
      </p:sp>
      <p:graphicFrame>
        <p:nvGraphicFramePr>
          <p:cNvPr id="7" name="Table 6"/>
          <p:cNvGraphicFramePr>
            <a:graphicFrameLocks noGrp="1"/>
          </p:cNvGraphicFramePr>
          <p:nvPr/>
        </p:nvGraphicFramePr>
        <p:xfrm>
          <a:off x="1447800" y="2057400"/>
          <a:ext cx="6096000" cy="259588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pPr algn="ctr"/>
                      <a:r>
                        <a:rPr lang="en-US" dirty="0" smtClean="0"/>
                        <a:t>Present Status</a:t>
                      </a:r>
                      <a:endParaRPr lang="en-US" dirty="0"/>
                    </a:p>
                  </a:txBody>
                  <a:tcPr/>
                </a:tc>
                <a:tc gridSpan="2">
                  <a:txBody>
                    <a:bodyPr/>
                    <a:lstStyle/>
                    <a:p>
                      <a:pPr algn="ctr"/>
                      <a:r>
                        <a:rPr lang="en-US" dirty="0" smtClean="0"/>
                        <a:t>Tape</a:t>
                      </a:r>
                      <a:r>
                        <a:rPr lang="en-US" baseline="0" dirty="0" smtClean="0"/>
                        <a:t> Symbol</a:t>
                      </a:r>
                      <a:endParaRPr lang="en-US" dirty="0"/>
                    </a:p>
                  </a:txBody>
                  <a:tcPr/>
                </a:tc>
                <a:tc hMerge="1">
                  <a:txBody>
                    <a:bodyPr/>
                    <a:lstStyle/>
                    <a:p>
                      <a:pPr algn="ctr"/>
                      <a:endParaRPr lang="en-US" dirty="0"/>
                    </a:p>
                  </a:txBody>
                  <a:tcPr/>
                </a:tc>
              </a:tr>
              <a:tr h="370840">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b</a:t>
                      </a:r>
                      <a:endParaRPr lang="en-US" dirty="0"/>
                    </a:p>
                  </a:txBody>
                  <a:tcPr/>
                </a:tc>
              </a:tr>
              <a:tr h="370840">
                <a:tc>
                  <a:txBody>
                    <a:bodyPr/>
                    <a:lstStyle/>
                    <a:p>
                      <a:pPr algn="ctr"/>
                      <a:r>
                        <a:rPr lang="en-US" dirty="0" smtClean="0"/>
                        <a:t>q</a:t>
                      </a:r>
                      <a:r>
                        <a:rPr lang="en-US" baseline="-25000" dirty="0" smtClean="0"/>
                        <a:t>0</a:t>
                      </a:r>
                      <a:endParaRPr lang="en-US" dirty="0"/>
                    </a:p>
                  </a:txBody>
                  <a:tcPr/>
                </a:tc>
                <a:tc>
                  <a:txBody>
                    <a:bodyPr/>
                    <a:lstStyle/>
                    <a:p>
                      <a:pPr algn="ctr"/>
                      <a:r>
                        <a:rPr lang="en-US" dirty="0" smtClean="0"/>
                        <a:t>1Rq</a:t>
                      </a:r>
                      <a:r>
                        <a:rPr lang="en-US" baseline="-25000" dirty="0" smtClean="0"/>
                        <a:t>0</a:t>
                      </a:r>
                      <a:endParaRPr lang="en-US" dirty="0"/>
                    </a:p>
                  </a:txBody>
                  <a:tcPr/>
                </a:tc>
                <a:tc>
                  <a:txBody>
                    <a:bodyPr/>
                    <a:lstStyle/>
                    <a:p>
                      <a:pPr algn="ctr"/>
                      <a:r>
                        <a:rPr lang="en-US" dirty="0" smtClean="0"/>
                        <a:t>1Rq</a:t>
                      </a:r>
                      <a:r>
                        <a:rPr lang="en-US" baseline="-25000" dirty="0" smtClean="0"/>
                        <a:t>1</a:t>
                      </a:r>
                      <a:endParaRPr lang="en-US" dirty="0"/>
                    </a:p>
                  </a:txBody>
                  <a:tcPr/>
                </a:tc>
              </a:tr>
              <a:tr h="370840">
                <a:tc>
                  <a:txBody>
                    <a:bodyPr/>
                    <a:lstStyle/>
                    <a:p>
                      <a:pPr algn="ctr"/>
                      <a:r>
                        <a:rPr lang="en-US" dirty="0" smtClean="0"/>
                        <a:t>q</a:t>
                      </a:r>
                      <a:r>
                        <a:rPr lang="en-US" baseline="-25000" dirty="0" smtClean="0"/>
                        <a:t>1</a:t>
                      </a:r>
                      <a:endParaRPr lang="en-US" dirty="0"/>
                    </a:p>
                  </a:txBody>
                  <a:tcPr/>
                </a:tc>
                <a:tc>
                  <a:txBody>
                    <a:bodyPr/>
                    <a:lstStyle/>
                    <a:p>
                      <a:pPr algn="ctr"/>
                      <a:r>
                        <a:rPr lang="en-US" dirty="0" smtClean="0"/>
                        <a:t>1Rq</a:t>
                      </a:r>
                      <a:r>
                        <a:rPr lang="en-US" baseline="-25000" dirty="0" smtClean="0"/>
                        <a:t>1</a:t>
                      </a:r>
                      <a:endParaRPr lang="en-US" dirty="0"/>
                    </a:p>
                  </a:txBody>
                  <a:tcPr/>
                </a:tc>
                <a:tc>
                  <a:txBody>
                    <a:bodyPr/>
                    <a:lstStyle/>
                    <a:p>
                      <a:pPr algn="ctr"/>
                      <a:r>
                        <a:rPr lang="en-US" dirty="0" smtClean="0"/>
                        <a:t>bLq</a:t>
                      </a:r>
                      <a:r>
                        <a:rPr lang="en-US" baseline="-25000" dirty="0" smtClean="0"/>
                        <a:t>2</a:t>
                      </a:r>
                      <a:endParaRPr lang="en-US" dirty="0"/>
                    </a:p>
                  </a:txBody>
                  <a:tcPr/>
                </a:tc>
              </a:tr>
              <a:tr h="370840">
                <a:tc>
                  <a:txBody>
                    <a:bodyPr/>
                    <a:lstStyle/>
                    <a:p>
                      <a:pPr algn="ctr"/>
                      <a:r>
                        <a:rPr lang="en-US" dirty="0" smtClean="0"/>
                        <a:t>q</a:t>
                      </a:r>
                      <a:r>
                        <a:rPr lang="en-US" baseline="-25000" dirty="0" smtClean="0"/>
                        <a:t>2</a:t>
                      </a:r>
                      <a:endParaRPr lang="en-US" dirty="0"/>
                    </a:p>
                  </a:txBody>
                  <a:tcPr/>
                </a:tc>
                <a:tc>
                  <a:txBody>
                    <a:bodyPr/>
                    <a:lstStyle/>
                    <a:p>
                      <a:pPr algn="ctr"/>
                      <a:r>
                        <a:rPr lang="en-US" dirty="0" smtClean="0"/>
                        <a:t>bLq</a:t>
                      </a:r>
                      <a:r>
                        <a:rPr lang="en-US" baseline="-25000" dirty="0" smtClean="0"/>
                        <a:t>3</a:t>
                      </a:r>
                      <a:endParaRPr lang="en-US" dirty="0"/>
                    </a:p>
                  </a:txBody>
                  <a:tcPr/>
                </a:tc>
                <a:tc>
                  <a:txBody>
                    <a:bodyPr/>
                    <a:lstStyle/>
                    <a:p>
                      <a:pPr algn="ctr"/>
                      <a:r>
                        <a:rPr lang="en-US" dirty="0" smtClean="0"/>
                        <a:t>-</a:t>
                      </a:r>
                      <a:endParaRPr lang="en-US" dirty="0"/>
                    </a:p>
                  </a:txBody>
                  <a:tcPr/>
                </a:tc>
              </a:tr>
              <a:tr h="370840">
                <a:tc>
                  <a:txBody>
                    <a:bodyPr/>
                    <a:lstStyle/>
                    <a:p>
                      <a:pPr algn="ctr"/>
                      <a:r>
                        <a:rPr lang="en-US" baseline="0" dirty="0" smtClean="0"/>
                        <a:t>q</a:t>
                      </a:r>
                      <a:r>
                        <a:rPr lang="en-US" baseline="-25000" dirty="0" smtClean="0"/>
                        <a:t>3</a:t>
                      </a:r>
                      <a:endParaRPr lang="en-US" dirty="0"/>
                    </a:p>
                  </a:txBody>
                  <a:tcPr/>
                </a:tc>
                <a:tc>
                  <a:txBody>
                    <a:bodyPr/>
                    <a:lstStyle/>
                    <a:p>
                      <a:pPr algn="ctr"/>
                      <a:r>
                        <a:rPr lang="en-US" dirty="0" smtClean="0"/>
                        <a:t>1Lq</a:t>
                      </a:r>
                      <a:r>
                        <a:rPr lang="en-US" baseline="-25000" dirty="0" smtClean="0"/>
                        <a:t>3</a:t>
                      </a:r>
                      <a:endParaRPr lang="en-US" dirty="0"/>
                    </a:p>
                  </a:txBody>
                  <a:tcPr/>
                </a:tc>
                <a:tc>
                  <a:txBody>
                    <a:bodyPr/>
                    <a:lstStyle/>
                    <a:p>
                      <a:pPr algn="ctr"/>
                      <a:r>
                        <a:rPr lang="en-US" dirty="0" err="1" smtClean="0"/>
                        <a:t>bRq</a:t>
                      </a:r>
                      <a:r>
                        <a:rPr lang="en-US" baseline="-25000" dirty="0" err="1" smtClean="0"/>
                        <a:t>F</a:t>
                      </a:r>
                      <a:endParaRPr lang="en-US" dirty="0"/>
                    </a:p>
                  </a:txBody>
                  <a:tcPr/>
                </a:tc>
              </a:tr>
              <a:tr h="370840">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cxnSp>
        <p:nvCxnSpPr>
          <p:cNvPr id="9" name="Straight Arrow Connector 8"/>
          <p:cNvCxnSpPr/>
          <p:nvPr/>
        </p:nvCxnSpPr>
        <p:spPr bwMode="auto">
          <a:xfrm>
            <a:off x="1524000" y="3048000"/>
            <a:ext cx="838200" cy="0"/>
          </a:xfrm>
          <a:prstGeom prst="straightConnector1">
            <a:avLst/>
          </a:prstGeom>
          <a:solidFill>
            <a:schemeClr val="accent1"/>
          </a:solidFill>
          <a:ln w="317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Oval 9"/>
          <p:cNvSpPr/>
          <p:nvPr/>
        </p:nvSpPr>
        <p:spPr bwMode="auto">
          <a:xfrm>
            <a:off x="2286000" y="42672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2286000" y="4191000"/>
            <a:ext cx="685800" cy="461665"/>
          </a:xfrm>
          <a:prstGeom prst="rect">
            <a:avLst/>
          </a:prstGeom>
          <a:noFill/>
        </p:spPr>
        <p:txBody>
          <a:bodyPr wrap="square" rtlCol="0">
            <a:spAutoFit/>
          </a:bodyPr>
          <a:lstStyle/>
          <a:p>
            <a:r>
              <a:rPr lang="en-US" dirty="0" err="1" smtClean="0"/>
              <a:t>q</a:t>
            </a:r>
            <a:r>
              <a:rPr lang="en-US" baseline="-25000" dirty="0" err="1" smtClean="0"/>
              <a:t>F</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miter lim="800000"/>
            <a:headEnd/>
            <a:tailEnd/>
          </a:ln>
        </p:spPr>
        <p:txBody>
          <a:bodyPr/>
          <a:lstStyle/>
          <a:p>
            <a:fld id="{9A73D33D-FD6E-41E8-B134-76DC25B26122}" type="slidenum">
              <a:rPr lang="en-US" smtClean="0"/>
              <a:pPr/>
              <a:t>5</a:t>
            </a:fld>
            <a:endParaRPr lang="en-US" smtClean="0"/>
          </a:p>
        </p:txBody>
      </p:sp>
      <p:sp>
        <p:nvSpPr>
          <p:cNvPr id="8195" name="Rectangle 2"/>
          <p:cNvSpPr>
            <a:spLocks noGrp="1" noChangeArrowheads="1"/>
          </p:cNvSpPr>
          <p:nvPr>
            <p:ph type="title"/>
          </p:nvPr>
        </p:nvSpPr>
        <p:spPr/>
        <p:txBody>
          <a:bodyPr/>
          <a:lstStyle/>
          <a:p>
            <a:pPr algn="ctr" eaLnBrk="1" hangingPunct="1"/>
            <a:r>
              <a:rPr lang="en-US" smtClean="0"/>
              <a:t>A Thinking Machine</a:t>
            </a:r>
          </a:p>
        </p:txBody>
      </p:sp>
      <p:sp>
        <p:nvSpPr>
          <p:cNvPr id="8196"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buFont typeface="Wingdings" pitchFamily="2" charset="2"/>
              <a:buNone/>
            </a:pPr>
            <a:r>
              <a:rPr lang="en-US" sz="2800" smtClean="0"/>
              <a:t>Second Goal of Turing’s Machine:  A model that’s so simple, that can actually prove interesting epistemological results</a:t>
            </a:r>
          </a:p>
          <a:p>
            <a:pPr eaLnBrk="1" hangingPunct="1">
              <a:lnSpc>
                <a:spcPct val="90000"/>
              </a:lnSpc>
              <a:buFont typeface="Wingdings" pitchFamily="2" charset="2"/>
              <a:buNone/>
            </a:pPr>
            <a:endParaRPr lang="en-US" sz="2800" smtClean="0"/>
          </a:p>
          <a:p>
            <a:pPr eaLnBrk="1" hangingPunct="1">
              <a:lnSpc>
                <a:spcPct val="90000"/>
              </a:lnSpc>
              <a:buFont typeface="Wingdings" pitchFamily="2" charset="2"/>
              <a:buNone/>
            </a:pPr>
            <a:r>
              <a:rPr lang="en-US" sz="2800" smtClean="0"/>
              <a:t>Turing’s machine is easily programmable.</a:t>
            </a:r>
          </a:p>
        </p:txBody>
      </p:sp>
      <p:sp>
        <p:nvSpPr>
          <p:cNvPr id="8197" name="Date Placeholder 4"/>
          <p:cNvSpPr>
            <a:spLocks noGrp="1"/>
          </p:cNvSpPr>
          <p:nvPr>
            <p:ph type="dt" sz="quarter" idx="10"/>
          </p:nvPr>
        </p:nvSpPr>
        <p:spPr>
          <a:noFill/>
          <a:ln>
            <a:miter lim="800000"/>
            <a:headEnd/>
            <a:tailEnd/>
          </a:ln>
        </p:spPr>
        <p:txBody>
          <a:bodyPr/>
          <a:lstStyle/>
          <a:p>
            <a:fld id="{5B3F7D0A-E916-4979-B52F-A0C3CC4D31FF}" type="datetime1">
              <a:rPr lang="en-US" smtClean="0"/>
              <a:t>5/27/2018</a:t>
            </a:fld>
            <a:endParaRPr lang="en-US"/>
          </a:p>
        </p:txBody>
      </p:sp>
      <p:sp>
        <p:nvSpPr>
          <p:cNvPr id="8198"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8001000" cy="5791200"/>
          </a:xfrm>
        </p:spPr>
        <p:txBody>
          <a:bodyPr/>
          <a:lstStyle/>
          <a:p>
            <a:r>
              <a:rPr lang="en-US" dirty="0" smtClean="0"/>
              <a:t>Q: Design a TM to recognize the language {1</a:t>
            </a:r>
            <a:r>
              <a:rPr lang="en-US" baseline="30000" dirty="0" smtClean="0"/>
              <a:t>n </a:t>
            </a:r>
            <a:r>
              <a:rPr lang="en-US" dirty="0" smtClean="0"/>
              <a:t> 2</a:t>
            </a:r>
            <a:r>
              <a:rPr lang="en-US" baseline="30000" dirty="0" smtClean="0"/>
              <a:t>n</a:t>
            </a:r>
            <a:r>
              <a:rPr lang="en-US" dirty="0" smtClean="0"/>
              <a:t> 3</a:t>
            </a:r>
            <a:r>
              <a:rPr lang="en-US" baseline="30000" dirty="0" smtClean="0"/>
              <a:t>n</a:t>
            </a:r>
            <a:r>
              <a:rPr lang="en-US" dirty="0" smtClean="0"/>
              <a:t> | n≥ 1} 112233/1223</a:t>
            </a:r>
          </a:p>
          <a:p>
            <a:r>
              <a:rPr lang="en-US" dirty="0" smtClean="0"/>
              <a:t>Transition Table for the above problem</a:t>
            </a:r>
            <a:endParaRPr lang="en-US" dirty="0"/>
          </a:p>
        </p:txBody>
      </p:sp>
      <p:sp>
        <p:nvSpPr>
          <p:cNvPr id="4" name="Date Placeholder 3"/>
          <p:cNvSpPr>
            <a:spLocks noGrp="1"/>
          </p:cNvSpPr>
          <p:nvPr>
            <p:ph type="dt" sz="half" idx="10"/>
          </p:nvPr>
        </p:nvSpPr>
        <p:spPr/>
        <p:txBody>
          <a:bodyPr/>
          <a:lstStyle/>
          <a:p>
            <a:pPr>
              <a:defRPr/>
            </a:pPr>
            <a:fld id="{B1D36DA5-6AEB-4D2C-B1F4-C548383148AB}"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50</a:t>
            </a:fld>
            <a:endParaRPr lang="en-US"/>
          </a:p>
        </p:txBody>
      </p:sp>
      <p:graphicFrame>
        <p:nvGraphicFramePr>
          <p:cNvPr id="7" name="Table 6"/>
          <p:cNvGraphicFramePr>
            <a:graphicFrameLocks noGrp="1"/>
          </p:cNvGraphicFramePr>
          <p:nvPr/>
        </p:nvGraphicFramePr>
        <p:xfrm>
          <a:off x="914400" y="2438402"/>
          <a:ext cx="7696200" cy="3713990"/>
        </p:xfrm>
        <a:graphic>
          <a:graphicData uri="http://schemas.openxmlformats.org/drawingml/2006/table">
            <a:tbl>
              <a:tblPr firstRow="1" bandRow="1">
                <a:tableStyleId>{073A0DAA-6AF3-43AB-8588-CEC1D06C72B9}</a:tableStyleId>
              </a:tblPr>
              <a:tblGrid>
                <a:gridCol w="1539240"/>
                <a:gridCol w="1539240"/>
                <a:gridCol w="1539240"/>
                <a:gridCol w="1539240"/>
                <a:gridCol w="1539240"/>
              </a:tblGrid>
              <a:tr h="647606">
                <a:tc>
                  <a:txBody>
                    <a:bodyPr/>
                    <a:lstStyle/>
                    <a:p>
                      <a:pPr algn="ctr"/>
                      <a:r>
                        <a:rPr lang="en-US" dirty="0" smtClean="0"/>
                        <a:t>Present State</a:t>
                      </a:r>
                      <a:endParaRPr lang="en-US" dirty="0"/>
                    </a:p>
                  </a:txBody>
                  <a:tcPr/>
                </a:tc>
                <a:tc gridSpan="4">
                  <a:txBody>
                    <a:bodyPr/>
                    <a:lstStyle/>
                    <a:p>
                      <a:pPr algn="ctr"/>
                      <a:r>
                        <a:rPr lang="en-US" dirty="0" smtClean="0"/>
                        <a:t>Input Tape</a:t>
                      </a:r>
                      <a:r>
                        <a:rPr lang="en-US" baseline="0" dirty="0" smtClean="0"/>
                        <a:t> Symbol</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83298">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b</a:t>
                      </a:r>
                      <a:endParaRPr lang="en-US" dirty="0"/>
                    </a:p>
                  </a:txBody>
                  <a:tcPr/>
                </a:tc>
              </a:tr>
              <a:tr h="383298">
                <a:tc>
                  <a:txBody>
                    <a:bodyPr/>
                    <a:lstStyle/>
                    <a:p>
                      <a:pPr algn="ctr"/>
                      <a:r>
                        <a:rPr lang="en-US" dirty="0" smtClean="0"/>
                        <a:t>q</a:t>
                      </a:r>
                      <a:r>
                        <a:rPr lang="en-US" baseline="-25000" dirty="0" smtClean="0"/>
                        <a:t>1</a:t>
                      </a:r>
                      <a:endParaRPr lang="en-US" dirty="0"/>
                    </a:p>
                  </a:txBody>
                  <a:tcPr/>
                </a:tc>
                <a:tc>
                  <a:txBody>
                    <a:bodyPr/>
                    <a:lstStyle/>
                    <a:p>
                      <a:pPr algn="ctr"/>
                      <a:r>
                        <a:rPr lang="en-US" dirty="0" smtClean="0"/>
                        <a:t>bRq</a:t>
                      </a:r>
                      <a:r>
                        <a:rPr lang="en-US" baseline="-25000" dirty="0" smtClean="0"/>
                        <a:t>2</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bRq</a:t>
                      </a:r>
                      <a:r>
                        <a:rPr lang="en-US" baseline="-25000" dirty="0" smtClean="0"/>
                        <a:t>1</a:t>
                      </a:r>
                      <a:endParaRPr lang="en-US" dirty="0"/>
                    </a:p>
                  </a:txBody>
                  <a:tcPr/>
                </a:tc>
              </a:tr>
              <a:tr h="383298">
                <a:tc>
                  <a:txBody>
                    <a:bodyPr/>
                    <a:lstStyle/>
                    <a:p>
                      <a:pPr algn="ctr"/>
                      <a:r>
                        <a:rPr lang="en-US" dirty="0" smtClean="0"/>
                        <a:t>q</a:t>
                      </a:r>
                      <a:r>
                        <a:rPr lang="en-US" baseline="-25000" dirty="0" smtClean="0"/>
                        <a:t>2</a:t>
                      </a:r>
                      <a:endParaRPr lang="en-US" dirty="0"/>
                    </a:p>
                  </a:txBody>
                  <a:tcPr/>
                </a:tc>
                <a:tc>
                  <a:txBody>
                    <a:bodyPr/>
                    <a:lstStyle/>
                    <a:p>
                      <a:pPr algn="ctr"/>
                      <a:r>
                        <a:rPr lang="en-US" dirty="0" smtClean="0"/>
                        <a:t>1Rq</a:t>
                      </a:r>
                      <a:r>
                        <a:rPr lang="en-US" baseline="-25000" dirty="0" smtClean="0"/>
                        <a:t>2</a:t>
                      </a:r>
                      <a:endParaRPr lang="en-US" dirty="0"/>
                    </a:p>
                  </a:txBody>
                  <a:tcPr/>
                </a:tc>
                <a:tc>
                  <a:txBody>
                    <a:bodyPr/>
                    <a:lstStyle/>
                    <a:p>
                      <a:pPr algn="ctr"/>
                      <a:r>
                        <a:rPr lang="en-US" dirty="0" smtClean="0"/>
                        <a:t>bRq</a:t>
                      </a:r>
                      <a:r>
                        <a:rPr lang="en-US" baseline="-25000" dirty="0" smtClean="0"/>
                        <a:t>3</a:t>
                      </a:r>
                      <a:endParaRPr lang="en-US" dirty="0"/>
                    </a:p>
                  </a:txBody>
                  <a:tcPr/>
                </a:tc>
                <a:tc>
                  <a:txBody>
                    <a:bodyPr/>
                    <a:lstStyle/>
                    <a:p>
                      <a:pPr algn="ctr"/>
                      <a:r>
                        <a:rPr lang="en-US" dirty="0" smtClean="0"/>
                        <a:t>-</a:t>
                      </a:r>
                      <a:endParaRPr lang="en-US" dirty="0"/>
                    </a:p>
                  </a:txBody>
                  <a:tcPr/>
                </a:tc>
                <a:tc>
                  <a:txBody>
                    <a:bodyPr/>
                    <a:lstStyle/>
                    <a:p>
                      <a:pPr algn="ctr"/>
                      <a:r>
                        <a:rPr lang="en-US" dirty="0" smtClean="0"/>
                        <a:t>bRq</a:t>
                      </a:r>
                      <a:r>
                        <a:rPr lang="en-US" baseline="-25000" dirty="0" smtClean="0"/>
                        <a:t>2</a:t>
                      </a:r>
                      <a:endParaRPr lang="en-US" dirty="0"/>
                    </a:p>
                  </a:txBody>
                  <a:tcPr/>
                </a:tc>
              </a:tr>
              <a:tr h="383298">
                <a:tc>
                  <a:txBody>
                    <a:bodyPr/>
                    <a:lstStyle/>
                    <a:p>
                      <a:pPr algn="ctr"/>
                      <a:r>
                        <a:rPr lang="en-US" dirty="0" smtClean="0"/>
                        <a:t>q</a:t>
                      </a:r>
                      <a:r>
                        <a:rPr lang="en-US" baseline="-25000" dirty="0" smtClean="0"/>
                        <a:t>3</a:t>
                      </a:r>
                      <a:endParaRPr lang="en-US" dirty="0"/>
                    </a:p>
                  </a:txBody>
                  <a:tcPr/>
                </a:tc>
                <a:tc>
                  <a:txBody>
                    <a:bodyPr/>
                    <a:lstStyle/>
                    <a:p>
                      <a:pPr algn="ctr"/>
                      <a:r>
                        <a:rPr lang="en-US" dirty="0" smtClean="0"/>
                        <a:t>-</a:t>
                      </a:r>
                      <a:endParaRPr lang="en-US" dirty="0"/>
                    </a:p>
                  </a:txBody>
                  <a:tcPr/>
                </a:tc>
                <a:tc>
                  <a:txBody>
                    <a:bodyPr/>
                    <a:lstStyle/>
                    <a:p>
                      <a:pPr algn="ctr"/>
                      <a:r>
                        <a:rPr lang="en-US" dirty="0" smtClean="0"/>
                        <a:t>2Rq</a:t>
                      </a:r>
                      <a:r>
                        <a:rPr lang="en-US" baseline="-25000" dirty="0" smtClean="0"/>
                        <a:t>3</a:t>
                      </a:r>
                      <a:endParaRPr lang="en-US" dirty="0"/>
                    </a:p>
                  </a:txBody>
                  <a:tcPr/>
                </a:tc>
                <a:tc>
                  <a:txBody>
                    <a:bodyPr/>
                    <a:lstStyle/>
                    <a:p>
                      <a:pPr algn="ctr"/>
                      <a:r>
                        <a:rPr lang="en-US" dirty="0" smtClean="0"/>
                        <a:t>bRq</a:t>
                      </a:r>
                      <a:r>
                        <a:rPr lang="en-US" baseline="-25000" dirty="0" smtClean="0"/>
                        <a:t>4</a:t>
                      </a:r>
                      <a:endParaRPr lang="en-US" dirty="0"/>
                    </a:p>
                  </a:txBody>
                  <a:tcPr/>
                </a:tc>
                <a:tc>
                  <a:txBody>
                    <a:bodyPr/>
                    <a:lstStyle/>
                    <a:p>
                      <a:pPr algn="ctr"/>
                      <a:r>
                        <a:rPr lang="en-US" dirty="0" smtClean="0"/>
                        <a:t>bRq</a:t>
                      </a:r>
                      <a:r>
                        <a:rPr lang="en-US" baseline="-25000" dirty="0" smtClean="0"/>
                        <a:t>3</a:t>
                      </a:r>
                      <a:endParaRPr lang="en-US" dirty="0"/>
                    </a:p>
                  </a:txBody>
                  <a:tcPr/>
                </a:tc>
              </a:tr>
              <a:tr h="383298">
                <a:tc>
                  <a:txBody>
                    <a:bodyPr/>
                    <a:lstStyle/>
                    <a:p>
                      <a:pPr algn="ctr"/>
                      <a:r>
                        <a:rPr lang="en-US" dirty="0" smtClean="0"/>
                        <a:t>q</a:t>
                      </a:r>
                      <a:r>
                        <a:rPr lang="en-US" baseline="-25000" dirty="0" smtClean="0"/>
                        <a:t>4</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3Lq</a:t>
                      </a:r>
                      <a:r>
                        <a:rPr lang="en-US" baseline="-25000" dirty="0" smtClean="0"/>
                        <a:t>5</a:t>
                      </a:r>
                      <a:endParaRPr lang="en-US" dirty="0"/>
                    </a:p>
                  </a:txBody>
                  <a:tcPr/>
                </a:tc>
                <a:tc>
                  <a:txBody>
                    <a:bodyPr/>
                    <a:lstStyle/>
                    <a:p>
                      <a:pPr algn="ctr"/>
                      <a:r>
                        <a:rPr lang="en-US" dirty="0" smtClean="0"/>
                        <a:t>bLq</a:t>
                      </a:r>
                      <a:r>
                        <a:rPr lang="en-US" baseline="-25000" dirty="0" smtClean="0"/>
                        <a:t>7</a:t>
                      </a:r>
                      <a:endParaRPr lang="en-US" dirty="0"/>
                    </a:p>
                  </a:txBody>
                  <a:tcPr/>
                </a:tc>
              </a:tr>
              <a:tr h="383298">
                <a:tc>
                  <a:txBody>
                    <a:bodyPr/>
                    <a:lstStyle/>
                    <a:p>
                      <a:pPr algn="ctr"/>
                      <a:r>
                        <a:rPr lang="en-US" dirty="0" smtClean="0"/>
                        <a:t>q</a:t>
                      </a:r>
                      <a:r>
                        <a:rPr lang="en-US" baseline="-25000" dirty="0" smtClean="0"/>
                        <a:t>5</a:t>
                      </a:r>
                      <a:endParaRPr lang="en-US" dirty="0"/>
                    </a:p>
                  </a:txBody>
                  <a:tcPr/>
                </a:tc>
                <a:tc>
                  <a:txBody>
                    <a:bodyPr/>
                    <a:lstStyle/>
                    <a:p>
                      <a:pPr algn="ctr"/>
                      <a:r>
                        <a:rPr lang="en-US" dirty="0" smtClean="0"/>
                        <a:t>1Lq</a:t>
                      </a:r>
                      <a:r>
                        <a:rPr lang="en-US" baseline="-25000" dirty="0" smtClean="0"/>
                        <a:t>6</a:t>
                      </a:r>
                      <a:endParaRPr lang="en-US" dirty="0"/>
                    </a:p>
                  </a:txBody>
                  <a:tcPr/>
                </a:tc>
                <a:tc>
                  <a:txBody>
                    <a:bodyPr/>
                    <a:lstStyle/>
                    <a:p>
                      <a:pPr algn="ctr"/>
                      <a:r>
                        <a:rPr lang="en-US" dirty="0" smtClean="0"/>
                        <a:t>2Lq</a:t>
                      </a:r>
                      <a:r>
                        <a:rPr lang="en-US" baseline="-25000" dirty="0" smtClean="0"/>
                        <a:t>5</a:t>
                      </a:r>
                      <a:endParaRPr lang="en-US" dirty="0"/>
                    </a:p>
                  </a:txBody>
                  <a:tcPr/>
                </a:tc>
                <a:tc>
                  <a:txBody>
                    <a:bodyPr/>
                    <a:lstStyle/>
                    <a:p>
                      <a:pPr algn="ctr"/>
                      <a:r>
                        <a:rPr lang="en-US" dirty="0" smtClean="0"/>
                        <a:t>-</a:t>
                      </a:r>
                      <a:endParaRPr lang="en-US" dirty="0"/>
                    </a:p>
                  </a:txBody>
                  <a:tcPr/>
                </a:tc>
                <a:tc>
                  <a:txBody>
                    <a:bodyPr/>
                    <a:lstStyle/>
                    <a:p>
                      <a:pPr algn="ctr"/>
                      <a:r>
                        <a:rPr lang="en-US" dirty="0" smtClean="0"/>
                        <a:t>bLq</a:t>
                      </a:r>
                      <a:r>
                        <a:rPr lang="en-US" baseline="-25000" dirty="0" smtClean="0"/>
                        <a:t>5</a:t>
                      </a:r>
                      <a:endParaRPr lang="en-US" dirty="0"/>
                    </a:p>
                  </a:txBody>
                  <a:tcPr/>
                </a:tc>
              </a:tr>
              <a:tr h="383298">
                <a:tc>
                  <a:txBody>
                    <a:bodyPr/>
                    <a:lstStyle/>
                    <a:p>
                      <a:pPr algn="ctr"/>
                      <a:r>
                        <a:rPr lang="en-US" baseline="0" dirty="0" smtClean="0"/>
                        <a:t>q</a:t>
                      </a:r>
                      <a:r>
                        <a:rPr lang="en-US" baseline="-25000" dirty="0" smtClean="0"/>
                        <a:t>6</a:t>
                      </a:r>
                      <a:endParaRPr lang="en-US" dirty="0"/>
                    </a:p>
                  </a:txBody>
                  <a:tcPr/>
                </a:tc>
                <a:tc>
                  <a:txBody>
                    <a:bodyPr/>
                    <a:lstStyle/>
                    <a:p>
                      <a:pPr algn="ctr"/>
                      <a:r>
                        <a:rPr lang="en-US" dirty="0" smtClean="0"/>
                        <a:t>1Lq</a:t>
                      </a:r>
                      <a:r>
                        <a:rPr lang="en-US" baseline="-25000"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bRq</a:t>
                      </a:r>
                      <a:r>
                        <a:rPr lang="en-US" baseline="-25000" dirty="0" smtClean="0"/>
                        <a:t>1</a:t>
                      </a:r>
                      <a:endParaRPr lang="en-US" dirty="0"/>
                    </a:p>
                  </a:txBody>
                  <a:tcPr/>
                </a:tc>
              </a:tr>
              <a:tr h="383298">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cxnSp>
        <p:nvCxnSpPr>
          <p:cNvPr id="9" name="Straight Arrow Connector 8"/>
          <p:cNvCxnSpPr/>
          <p:nvPr/>
        </p:nvCxnSpPr>
        <p:spPr bwMode="auto">
          <a:xfrm>
            <a:off x="914400" y="3657600"/>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Oval 9"/>
          <p:cNvSpPr/>
          <p:nvPr/>
        </p:nvSpPr>
        <p:spPr bwMode="auto">
          <a:xfrm>
            <a:off x="1371600" y="5791200"/>
            <a:ext cx="6858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1447800" y="5638800"/>
            <a:ext cx="914400" cy="830997"/>
          </a:xfrm>
          <a:prstGeom prst="rect">
            <a:avLst/>
          </a:prstGeom>
          <a:noFill/>
        </p:spPr>
        <p:txBody>
          <a:bodyPr wrap="square" rtlCol="0">
            <a:spAutoFit/>
          </a:bodyPr>
          <a:lstStyle/>
          <a:p>
            <a:r>
              <a:rPr lang="en-US" dirty="0" smtClean="0"/>
              <a:t>q</a:t>
            </a:r>
            <a:r>
              <a:rPr lang="en-US" baseline="-25000" dirty="0" smtClean="0"/>
              <a:t>7</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09600"/>
          </a:xfrm>
        </p:spPr>
        <p:txBody>
          <a:bodyPr/>
          <a:lstStyle/>
          <a:p>
            <a:r>
              <a:rPr lang="en-US" dirty="0" smtClean="0"/>
              <a:t>Universal Turing Machine</a:t>
            </a:r>
            <a:endParaRPr lang="en-US" dirty="0"/>
          </a:p>
        </p:txBody>
      </p:sp>
      <p:sp>
        <p:nvSpPr>
          <p:cNvPr id="3" name="Content Placeholder 2"/>
          <p:cNvSpPr>
            <a:spLocks noGrp="1"/>
          </p:cNvSpPr>
          <p:nvPr>
            <p:ph idx="1"/>
          </p:nvPr>
        </p:nvSpPr>
        <p:spPr>
          <a:xfrm>
            <a:off x="381000" y="914400"/>
            <a:ext cx="8382000" cy="5257800"/>
          </a:xfrm>
        </p:spPr>
        <p:txBody>
          <a:bodyPr/>
          <a:lstStyle/>
          <a:p>
            <a:r>
              <a:rPr lang="en-US" dirty="0" smtClean="0"/>
              <a:t>The Turing Machine that were considered for the design in the earlier examples are special-purpose computers.</a:t>
            </a:r>
          </a:p>
        </p:txBody>
      </p:sp>
      <p:sp>
        <p:nvSpPr>
          <p:cNvPr id="4" name="Date Placeholder 3"/>
          <p:cNvSpPr>
            <a:spLocks noGrp="1"/>
          </p:cNvSpPr>
          <p:nvPr>
            <p:ph type="dt" sz="half" idx="10"/>
          </p:nvPr>
        </p:nvSpPr>
        <p:spPr/>
        <p:txBody>
          <a:bodyPr/>
          <a:lstStyle/>
          <a:p>
            <a:pPr>
              <a:defRPr/>
            </a:pPr>
            <a:fld id="{41E717F4-C279-40D0-94A9-D1A5D2234839}"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51</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453344"/>
            <a:ext cx="5715795" cy="377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3262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8B2EF6FD-1280-4665-8741-645A506C8223}"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52</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845" y="0"/>
            <a:ext cx="8608555" cy="62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75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7B28B4DB-AE83-40A2-8552-310A853D9DB3}"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53</a:t>
            </a:fld>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28600"/>
            <a:ext cx="8610599"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4402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63603EFE-292E-4FAE-8384-EE302B742D8B}"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54</a:t>
            </a:fld>
            <a:endParaRPr lang="en-US"/>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963" y="76200"/>
            <a:ext cx="8220075"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15107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7D7FC6B9-21AE-4FF0-A802-68B238D684B7}"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55</a:t>
            </a:fld>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8" y="304800"/>
            <a:ext cx="8772525"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1563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305800" cy="5791200"/>
          </a:xfrm>
        </p:spPr>
        <p:txBody>
          <a:bodyPr/>
          <a:lstStyle/>
          <a:p>
            <a:r>
              <a:rPr lang="en-US" dirty="0" smtClean="0"/>
              <a:t>We must design a machine that can accept two inputs:</a:t>
            </a:r>
          </a:p>
          <a:p>
            <a:pPr lvl="1"/>
            <a:r>
              <a:rPr lang="en-US" dirty="0" smtClean="0"/>
              <a:t>The input data, And</a:t>
            </a:r>
          </a:p>
          <a:p>
            <a:pPr lvl="1"/>
            <a:r>
              <a:rPr lang="en-US" dirty="0" smtClean="0"/>
              <a:t>A description of Computation (Algorithm/Program)</a:t>
            </a:r>
          </a:p>
          <a:p>
            <a:pPr marL="457200" lvl="1" indent="0">
              <a:buNone/>
            </a:pPr>
            <a:r>
              <a:rPr lang="en-US" dirty="0" smtClean="0"/>
              <a:t>(This is precisely what a general-purpose computer does, It accepts data and a program)</a:t>
            </a:r>
            <a:endParaRPr lang="en-US" dirty="0"/>
          </a:p>
          <a:p>
            <a:r>
              <a:rPr lang="en-US" dirty="0" smtClean="0"/>
              <a:t>A general-purpose TM is usually called Universal Turing Machine, which is powerful enough to simulate the behavior of any computer, including any Turing Machine itself.</a:t>
            </a:r>
          </a:p>
        </p:txBody>
      </p:sp>
      <p:sp>
        <p:nvSpPr>
          <p:cNvPr id="4" name="Date Placeholder 3"/>
          <p:cNvSpPr>
            <a:spLocks noGrp="1"/>
          </p:cNvSpPr>
          <p:nvPr>
            <p:ph type="dt" sz="half" idx="10"/>
          </p:nvPr>
        </p:nvSpPr>
        <p:spPr/>
        <p:txBody>
          <a:bodyPr/>
          <a:lstStyle/>
          <a:p>
            <a:pPr>
              <a:defRPr/>
            </a:pPr>
            <a:fld id="{0423EF53-E5E0-49D5-9C1E-27E67366FB3E}"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56</a:t>
            </a:fld>
            <a:endParaRPr lang="en-US"/>
          </a:p>
        </p:txBody>
      </p:sp>
    </p:spTree>
    <p:extLst>
      <p:ext uri="{BB962C8B-B14F-4D97-AF65-F5344CB8AC3E}">
        <p14:creationId xmlns:p14="http://schemas.microsoft.com/office/powerpoint/2010/main" val="3267284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D53EBA67-D131-4498-98B7-865C84D20979}"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57</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1" y="76200"/>
            <a:ext cx="9080699"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95400" y="3505200"/>
            <a:ext cx="1143000" cy="461665"/>
          </a:xfrm>
          <a:prstGeom prst="rect">
            <a:avLst/>
          </a:prstGeom>
          <a:noFill/>
        </p:spPr>
        <p:txBody>
          <a:bodyPr wrap="square" rtlCol="0">
            <a:spAutoFit/>
          </a:bodyPr>
          <a:lstStyle/>
          <a:p>
            <a:r>
              <a:rPr lang="en-US" dirty="0" smtClean="0"/>
              <a:t>(Data)</a:t>
            </a:r>
            <a:endParaRPr lang="en-US" dirty="0"/>
          </a:p>
        </p:txBody>
      </p:sp>
    </p:spTree>
    <p:extLst>
      <p:ext uri="{BB962C8B-B14F-4D97-AF65-F5344CB8AC3E}">
        <p14:creationId xmlns:p14="http://schemas.microsoft.com/office/powerpoint/2010/main" val="41589703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AF4A00C6-9DB1-4BE8-8ADB-ABB3BFB2C030}"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58</a:t>
            </a:fld>
            <a:endParaRPr 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835" y="228600"/>
            <a:ext cx="8945165"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7956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C2A4632F-F9EA-43F3-B460-EDD5CF613396}"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59</a:t>
            </a:fld>
            <a:endParaRPr 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28600"/>
            <a:ext cx="8760222" cy="599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936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miter lim="800000"/>
            <a:headEnd/>
            <a:tailEnd/>
          </a:ln>
        </p:spPr>
        <p:txBody>
          <a:bodyPr/>
          <a:lstStyle/>
          <a:p>
            <a:fld id="{15825400-CE15-4CF7-A13C-3484DB23CAF2}" type="slidenum">
              <a:rPr lang="en-US" smtClean="0"/>
              <a:pPr/>
              <a:t>6</a:t>
            </a:fld>
            <a:endParaRPr lang="en-US" smtClean="0"/>
          </a:p>
        </p:txBody>
      </p:sp>
      <p:sp>
        <p:nvSpPr>
          <p:cNvPr id="9219" name="Rectangle 2"/>
          <p:cNvSpPr>
            <a:spLocks noGrp="1" noChangeArrowheads="1"/>
          </p:cNvSpPr>
          <p:nvPr>
            <p:ph type="title"/>
          </p:nvPr>
        </p:nvSpPr>
        <p:spPr/>
        <p:txBody>
          <a:bodyPr/>
          <a:lstStyle/>
          <a:p>
            <a:pPr algn="ctr" eaLnBrk="1" hangingPunct="1"/>
            <a:r>
              <a:rPr lang="en-US" smtClean="0"/>
              <a:t>A Thinking Machine</a:t>
            </a:r>
          </a:p>
        </p:txBody>
      </p:sp>
      <p:sp>
        <p:nvSpPr>
          <p:cNvPr id="9220"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buFont typeface="Wingdings" pitchFamily="2" charset="2"/>
              <a:buNone/>
            </a:pPr>
            <a:r>
              <a:rPr lang="en-US" sz="2800" smtClean="0"/>
              <a:t>Imagine a super-organized, obsessive-compulsive human computer.  The computer wants to avoid mistakes so everything written down is completely specified one letter/number at a time.  The computer follows a finite set of rules which are referred to every time another symbol is written down.  Rules are such that at any given time, only one rule is active so no ambiguity can arise.  Each rule activates another rule depending on what letter/number is currently read, EG:</a:t>
            </a:r>
          </a:p>
        </p:txBody>
      </p:sp>
      <p:sp>
        <p:nvSpPr>
          <p:cNvPr id="9221" name="Date Placeholder 4"/>
          <p:cNvSpPr>
            <a:spLocks noGrp="1"/>
          </p:cNvSpPr>
          <p:nvPr>
            <p:ph type="dt" sz="quarter" idx="10"/>
          </p:nvPr>
        </p:nvSpPr>
        <p:spPr>
          <a:noFill/>
          <a:ln>
            <a:miter lim="800000"/>
            <a:headEnd/>
            <a:tailEnd/>
          </a:ln>
        </p:spPr>
        <p:txBody>
          <a:bodyPr/>
          <a:lstStyle/>
          <a:p>
            <a:fld id="{7F211BE0-ACB1-473B-8EB7-880F1B0836FD}" type="datetime1">
              <a:rPr lang="en-US" smtClean="0"/>
              <a:t>5/27/2018</a:t>
            </a:fld>
            <a:endParaRPr lang="en-US"/>
          </a:p>
        </p:txBody>
      </p:sp>
      <p:sp>
        <p:nvSpPr>
          <p:cNvPr id="9222"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85800"/>
          </a:xfrm>
        </p:spPr>
        <p:txBody>
          <a:bodyPr/>
          <a:lstStyle/>
          <a:p>
            <a:r>
              <a:rPr lang="en-US" dirty="0" smtClean="0"/>
              <a:t>Halting Problem</a:t>
            </a:r>
            <a:endParaRPr lang="en-US" dirty="0"/>
          </a:p>
        </p:txBody>
      </p:sp>
      <p:sp>
        <p:nvSpPr>
          <p:cNvPr id="3" name="Content Placeholder 2"/>
          <p:cNvSpPr>
            <a:spLocks noGrp="1"/>
          </p:cNvSpPr>
          <p:nvPr>
            <p:ph idx="1"/>
          </p:nvPr>
        </p:nvSpPr>
        <p:spPr>
          <a:xfrm>
            <a:off x="609600" y="1066800"/>
            <a:ext cx="8229600" cy="4953000"/>
          </a:xfrm>
        </p:spPr>
        <p:txBody>
          <a:bodyPr/>
          <a:lstStyle/>
          <a:p>
            <a:pPr algn="just"/>
            <a:r>
              <a:rPr lang="en-US" dirty="0">
                <a:effectLst>
                  <a:outerShdw blurRad="38100" dist="38100" dir="2700000" algn="tl">
                    <a:srgbClr val="C0C0C0"/>
                  </a:outerShdw>
                </a:effectLst>
                <a:latin typeface="Times New Roman" pitchFamily="18" charset="0"/>
              </a:rPr>
              <a:t>Almost every program written in a programming language involves some form of repetition—loops or recursive functions. A repetition construct may never terminate (halt): that is, a program can run forever if it has an infinite loop. For example, the following program in Simple Language never terminates:</a:t>
            </a:r>
          </a:p>
          <a:p>
            <a:r>
              <a:rPr lang="en-US" sz="2000" b="1" i="1" dirty="0" smtClean="0"/>
              <a:t> </a:t>
            </a:r>
            <a:r>
              <a:rPr lang="en-US" sz="2000" b="1" i="1" dirty="0" err="1" smtClean="0"/>
              <a:t>int</a:t>
            </a:r>
            <a:r>
              <a:rPr lang="en-US" sz="2000" b="1" i="1" dirty="0" smtClean="0"/>
              <a:t> x=1;</a:t>
            </a:r>
          </a:p>
          <a:p>
            <a:pPr marL="0" indent="0">
              <a:buNone/>
            </a:pPr>
            <a:r>
              <a:rPr lang="en-US" sz="2000" b="1" i="1" dirty="0" smtClean="0"/>
              <a:t>     While (x)</a:t>
            </a:r>
          </a:p>
          <a:p>
            <a:pPr marL="0" indent="0">
              <a:buNone/>
            </a:pPr>
            <a:r>
              <a:rPr lang="en-US" sz="2000" b="1" i="1" dirty="0" smtClean="0"/>
              <a:t>     {</a:t>
            </a:r>
          </a:p>
          <a:p>
            <a:pPr marL="0" indent="0">
              <a:buNone/>
            </a:pPr>
            <a:r>
              <a:rPr lang="en-US" sz="2000" b="1" i="1" dirty="0" smtClean="0"/>
              <a:t>     }</a:t>
            </a:r>
            <a:endParaRPr lang="en-US" sz="2000" b="1" i="1" dirty="0"/>
          </a:p>
        </p:txBody>
      </p:sp>
      <p:sp>
        <p:nvSpPr>
          <p:cNvPr id="4" name="Date Placeholder 3"/>
          <p:cNvSpPr>
            <a:spLocks noGrp="1"/>
          </p:cNvSpPr>
          <p:nvPr>
            <p:ph type="dt" sz="half" idx="10"/>
          </p:nvPr>
        </p:nvSpPr>
        <p:spPr/>
        <p:txBody>
          <a:bodyPr/>
          <a:lstStyle/>
          <a:p>
            <a:pPr>
              <a:defRPr/>
            </a:pPr>
            <a:fld id="{2177A073-AD14-43BB-8785-BB894032201A}"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60</a:t>
            </a:fld>
            <a:endParaRPr lang="en-US"/>
          </a:p>
        </p:txBody>
      </p:sp>
    </p:spTree>
    <p:extLst>
      <p:ext uri="{BB962C8B-B14F-4D97-AF65-F5344CB8AC3E}">
        <p14:creationId xmlns:p14="http://schemas.microsoft.com/office/powerpoint/2010/main" val="11719960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a:t>
            </a:r>
            <a:endParaRPr lang="en-US" dirty="0"/>
          </a:p>
        </p:txBody>
      </p:sp>
      <p:sp>
        <p:nvSpPr>
          <p:cNvPr id="3" name="Content Placeholder 2"/>
          <p:cNvSpPr>
            <a:spLocks noGrp="1"/>
          </p:cNvSpPr>
          <p:nvPr>
            <p:ph idx="1"/>
          </p:nvPr>
        </p:nvSpPr>
        <p:spPr/>
        <p:txBody>
          <a:bodyPr/>
          <a:lstStyle/>
          <a:p>
            <a:pPr eaLnBrk="1" hangingPunct="1">
              <a:lnSpc>
                <a:spcPct val="90000"/>
              </a:lnSpc>
              <a:defRPr/>
            </a:pPr>
            <a:r>
              <a:rPr lang="en-US" dirty="0"/>
              <a:t>An important question of computing science is “Are there problems that cannot be solved?”</a:t>
            </a:r>
          </a:p>
          <a:p>
            <a:pPr eaLnBrk="1" hangingPunct="1">
              <a:lnSpc>
                <a:spcPct val="90000"/>
              </a:lnSpc>
              <a:defRPr/>
            </a:pPr>
            <a:r>
              <a:rPr lang="en-US" dirty="0"/>
              <a:t>There are, and probably the most famous of these is the halting problem described by Turing.</a:t>
            </a:r>
          </a:p>
          <a:p>
            <a:pPr eaLnBrk="1" hangingPunct="1">
              <a:lnSpc>
                <a:spcPct val="90000"/>
              </a:lnSpc>
              <a:defRPr/>
            </a:pPr>
            <a:r>
              <a:rPr lang="en-US" dirty="0"/>
              <a:t>He was thinking in terms of Turing machines (there were no computers), but it is easy to extend the idea</a:t>
            </a:r>
          </a:p>
        </p:txBody>
      </p:sp>
      <p:sp>
        <p:nvSpPr>
          <p:cNvPr id="4" name="Date Placeholder 3"/>
          <p:cNvSpPr>
            <a:spLocks noGrp="1"/>
          </p:cNvSpPr>
          <p:nvPr>
            <p:ph type="dt" sz="half" idx="10"/>
          </p:nvPr>
        </p:nvSpPr>
        <p:spPr/>
        <p:txBody>
          <a:bodyPr/>
          <a:lstStyle/>
          <a:p>
            <a:pPr>
              <a:defRPr/>
            </a:pPr>
            <a:fld id="{940075DA-5384-4206-BDF5-C58A542E13CB}"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61</a:t>
            </a:fld>
            <a:endParaRPr lang="en-US"/>
          </a:p>
        </p:txBody>
      </p:sp>
    </p:spTree>
    <p:extLst>
      <p:ext uri="{BB962C8B-B14F-4D97-AF65-F5344CB8AC3E}">
        <p14:creationId xmlns:p14="http://schemas.microsoft.com/office/powerpoint/2010/main" val="7876787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en-US" smtClean="0"/>
              <a:t>Halting Problem</a:t>
            </a:r>
          </a:p>
        </p:txBody>
      </p:sp>
      <p:sp>
        <p:nvSpPr>
          <p:cNvPr id="262147" name="Rectangle 3"/>
          <p:cNvSpPr>
            <a:spLocks noGrp="1" noChangeArrowheads="1"/>
          </p:cNvSpPr>
          <p:nvPr>
            <p:ph type="body" idx="1"/>
          </p:nvPr>
        </p:nvSpPr>
        <p:spPr/>
        <p:txBody>
          <a:bodyPr/>
          <a:lstStyle/>
          <a:p>
            <a:pPr eaLnBrk="1" hangingPunct="1">
              <a:defRPr/>
            </a:pPr>
            <a:r>
              <a:rPr lang="en-US" sz="2800" smtClean="0"/>
              <a:t>Halting problem</a:t>
            </a:r>
          </a:p>
          <a:p>
            <a:pPr lvl="1" eaLnBrk="1" hangingPunct="1">
              <a:defRPr/>
            </a:pPr>
            <a:r>
              <a:rPr lang="en-US" sz="2400" smtClean="0"/>
              <a:t>Can we write a program that will look at any computer program and its input and decide if the program will halt (not run infinitely)?</a:t>
            </a:r>
          </a:p>
          <a:p>
            <a:pPr lvl="1" eaLnBrk="1" hangingPunct="1">
              <a:defRPr/>
            </a:pPr>
            <a:endParaRPr lang="en-US" sz="2400" smtClean="0"/>
          </a:p>
          <a:p>
            <a:pPr lvl="1" eaLnBrk="1" hangingPunct="1">
              <a:defRPr/>
            </a:pPr>
            <a:r>
              <a:rPr lang="en-US" sz="2400" smtClean="0"/>
              <a:t>A practical solution might be to run the program and if it halts you have your answer.  If after a given amount of time it doesn’t halt, guess that it won’t halt.  However, you wouldn’t know if the program would eventually halt.</a:t>
            </a:r>
          </a:p>
        </p:txBody>
      </p:sp>
      <p:sp>
        <p:nvSpPr>
          <p:cNvPr id="2" name="Date Placeholder 1"/>
          <p:cNvSpPr>
            <a:spLocks noGrp="1"/>
          </p:cNvSpPr>
          <p:nvPr>
            <p:ph type="dt" sz="half" idx="10"/>
          </p:nvPr>
        </p:nvSpPr>
        <p:spPr/>
        <p:txBody>
          <a:bodyPr/>
          <a:lstStyle/>
          <a:p>
            <a:pPr>
              <a:defRPr/>
            </a:pPr>
            <a:fld id="{00AFC460-0370-472B-89BC-6C478B57FF8B}" type="datetime1">
              <a:rPr lang="en-US" smtClean="0"/>
              <a:t>5/27/2018</a:t>
            </a:fld>
            <a:endParaRPr lang="en-US"/>
          </a:p>
        </p:txBody>
      </p:sp>
      <p:sp>
        <p:nvSpPr>
          <p:cNvPr id="3" name="Footer Placeholder 2"/>
          <p:cNvSpPr>
            <a:spLocks noGrp="1"/>
          </p:cNvSpPr>
          <p:nvPr>
            <p:ph type="ftr" sz="quarter" idx="11"/>
          </p:nvPr>
        </p:nvSpPr>
        <p:spPr/>
        <p:txBody>
          <a:bodyPr/>
          <a:lstStyle/>
          <a:p>
            <a:pPr>
              <a:defRPr/>
            </a:pPr>
            <a:r>
              <a:rPr lang="fi-FI" smtClean="0"/>
              <a:t>Dr. Deepak K. Sinha, AASTU, AA, Ethiopia</a:t>
            </a:r>
            <a:endParaRPr lang="en-US"/>
          </a:p>
        </p:txBody>
      </p:sp>
      <p:sp>
        <p:nvSpPr>
          <p:cNvPr id="4" name="Slide Number Placeholder 3"/>
          <p:cNvSpPr>
            <a:spLocks noGrp="1"/>
          </p:cNvSpPr>
          <p:nvPr>
            <p:ph type="sldNum" sz="quarter" idx="12"/>
          </p:nvPr>
        </p:nvSpPr>
        <p:spPr/>
        <p:txBody>
          <a:bodyPr/>
          <a:lstStyle/>
          <a:p>
            <a:pPr>
              <a:defRPr/>
            </a:pPr>
            <a:fld id="{216D83CB-565B-45A4-B8A1-90D470648D1F}" type="slidenum">
              <a:rPr lang="en-US" smtClean="0"/>
              <a:pPr>
                <a:defRPr/>
              </a:pPr>
              <a:t>62</a:t>
            </a:fld>
            <a:endParaRPr lang="en-US"/>
          </a:p>
        </p:txBody>
      </p:sp>
    </p:spTree>
    <p:extLst>
      <p:ext uri="{BB962C8B-B14F-4D97-AF65-F5344CB8AC3E}">
        <p14:creationId xmlns:p14="http://schemas.microsoft.com/office/powerpoint/2010/main" val="14223078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defRPr/>
            </a:pPr>
            <a:r>
              <a:rPr lang="en-US" smtClean="0"/>
              <a:t>Halting Problem</a:t>
            </a:r>
          </a:p>
        </p:txBody>
      </p:sp>
      <p:sp>
        <p:nvSpPr>
          <p:cNvPr id="263171" name="Rectangle 3"/>
          <p:cNvSpPr>
            <a:spLocks noGrp="1" noChangeArrowheads="1"/>
          </p:cNvSpPr>
          <p:nvPr>
            <p:ph type="body" idx="1"/>
          </p:nvPr>
        </p:nvSpPr>
        <p:spPr/>
        <p:txBody>
          <a:bodyPr/>
          <a:lstStyle/>
          <a:p>
            <a:pPr eaLnBrk="1" hangingPunct="1">
              <a:defRPr/>
            </a:pPr>
            <a:r>
              <a:rPr lang="en-US" smtClean="0"/>
              <a:t>As it turns out the problem is undecidable.</a:t>
            </a:r>
          </a:p>
          <a:p>
            <a:pPr eaLnBrk="1" hangingPunct="1">
              <a:defRPr/>
            </a:pPr>
            <a:r>
              <a:rPr lang="en-US" smtClean="0"/>
              <a:t>For a problem to be undecidable you just have to prove that there is one case it can’t produce an answer for.</a:t>
            </a:r>
          </a:p>
          <a:p>
            <a:pPr eaLnBrk="1" hangingPunct="1">
              <a:defRPr/>
            </a:pPr>
            <a:r>
              <a:rPr lang="en-US" smtClean="0"/>
              <a:t>The case that Turing came up with that can never be solved involves giving a program itself as input.</a:t>
            </a:r>
          </a:p>
        </p:txBody>
      </p:sp>
      <p:sp>
        <p:nvSpPr>
          <p:cNvPr id="2" name="Date Placeholder 1"/>
          <p:cNvSpPr>
            <a:spLocks noGrp="1"/>
          </p:cNvSpPr>
          <p:nvPr>
            <p:ph type="dt" sz="half" idx="10"/>
          </p:nvPr>
        </p:nvSpPr>
        <p:spPr/>
        <p:txBody>
          <a:bodyPr/>
          <a:lstStyle/>
          <a:p>
            <a:pPr>
              <a:defRPr/>
            </a:pPr>
            <a:fld id="{14972CB4-DDBC-4EE9-96FA-F8651A53E65B}" type="datetime1">
              <a:rPr lang="en-US" smtClean="0"/>
              <a:t>5/27/2018</a:t>
            </a:fld>
            <a:endParaRPr lang="en-US"/>
          </a:p>
        </p:txBody>
      </p:sp>
      <p:sp>
        <p:nvSpPr>
          <p:cNvPr id="3" name="Footer Placeholder 2"/>
          <p:cNvSpPr>
            <a:spLocks noGrp="1"/>
          </p:cNvSpPr>
          <p:nvPr>
            <p:ph type="ftr" sz="quarter" idx="11"/>
          </p:nvPr>
        </p:nvSpPr>
        <p:spPr/>
        <p:txBody>
          <a:bodyPr/>
          <a:lstStyle/>
          <a:p>
            <a:pPr>
              <a:defRPr/>
            </a:pPr>
            <a:r>
              <a:rPr lang="fi-FI" smtClean="0"/>
              <a:t>Dr. Deepak K. Sinha, AASTU, AA, Ethiopia</a:t>
            </a:r>
            <a:endParaRPr lang="en-US"/>
          </a:p>
        </p:txBody>
      </p:sp>
      <p:sp>
        <p:nvSpPr>
          <p:cNvPr id="4" name="Slide Number Placeholder 3"/>
          <p:cNvSpPr>
            <a:spLocks noGrp="1"/>
          </p:cNvSpPr>
          <p:nvPr>
            <p:ph type="sldNum" sz="quarter" idx="12"/>
          </p:nvPr>
        </p:nvSpPr>
        <p:spPr/>
        <p:txBody>
          <a:bodyPr/>
          <a:lstStyle/>
          <a:p>
            <a:pPr>
              <a:defRPr/>
            </a:pPr>
            <a:fld id="{216D83CB-565B-45A4-B8A1-90D470648D1F}" type="slidenum">
              <a:rPr lang="en-US" smtClean="0"/>
              <a:pPr>
                <a:defRPr/>
              </a:pPr>
              <a:t>63</a:t>
            </a:fld>
            <a:endParaRPr lang="en-US"/>
          </a:p>
        </p:txBody>
      </p:sp>
    </p:spTree>
    <p:extLst>
      <p:ext uri="{BB962C8B-B14F-4D97-AF65-F5344CB8AC3E}">
        <p14:creationId xmlns:p14="http://schemas.microsoft.com/office/powerpoint/2010/main" val="18279882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itchFamily="18" charset="0"/>
              </a:rPr>
              <a:t>The existence of this program would save programmers a lot of time. Running a program without knowing if it halts or not is a tedious job. Unfortunately, it has now been proven that such a program cannot exist—much to the disappointment of programmers!</a:t>
            </a:r>
          </a:p>
          <a:p>
            <a:endParaRPr lang="en-US" dirty="0"/>
          </a:p>
        </p:txBody>
      </p:sp>
      <p:sp>
        <p:nvSpPr>
          <p:cNvPr id="4" name="Date Placeholder 3"/>
          <p:cNvSpPr>
            <a:spLocks noGrp="1"/>
          </p:cNvSpPr>
          <p:nvPr>
            <p:ph type="dt" sz="half" idx="10"/>
          </p:nvPr>
        </p:nvSpPr>
        <p:spPr/>
        <p:txBody>
          <a:bodyPr/>
          <a:lstStyle/>
          <a:p>
            <a:pPr>
              <a:defRPr/>
            </a:pPr>
            <a:fld id="{DF06E65D-6B21-458F-9932-174E94BCD5A7}"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64</a:t>
            </a:fld>
            <a:endParaRPr lang="en-US"/>
          </a:p>
        </p:txBody>
      </p:sp>
      <p:sp>
        <p:nvSpPr>
          <p:cNvPr id="7" name="Rectangle 4"/>
          <p:cNvSpPr>
            <a:spLocks noGrp="1" noChangeArrowheads="1"/>
          </p:cNvSpPr>
          <p:nvPr>
            <p:ph type="title"/>
          </p:nvPr>
        </p:nvSpPr>
        <p:spPr bwMode="auto">
          <a:xfrm>
            <a:off x="609600" y="62805"/>
            <a:ext cx="7772400" cy="1384995"/>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dirty="0">
                <a:latin typeface="Times New Roman" pitchFamily="18" charset="0"/>
              </a:rPr>
              <a:t>Can we write a program that tests whether or not any program, represented by its </a:t>
            </a:r>
            <a:r>
              <a:rPr lang="en-US" sz="2800" dirty="0" smtClean="0">
                <a:latin typeface="Times New Roman" pitchFamily="18" charset="0"/>
              </a:rPr>
              <a:t>integer number</a:t>
            </a:r>
            <a:r>
              <a:rPr lang="en-US" sz="2800" dirty="0">
                <a:latin typeface="Times New Roman" pitchFamily="18" charset="0"/>
              </a:rPr>
              <a:t>, </a:t>
            </a:r>
            <a:br>
              <a:rPr lang="en-US" sz="2800" dirty="0">
                <a:latin typeface="Times New Roman" pitchFamily="18" charset="0"/>
              </a:rPr>
            </a:br>
            <a:r>
              <a:rPr lang="en-US" sz="2800" dirty="0">
                <a:latin typeface="Times New Roman" pitchFamily="18" charset="0"/>
              </a:rPr>
              <a:t>will terminate?</a:t>
            </a:r>
          </a:p>
        </p:txBody>
      </p:sp>
    </p:spTree>
    <p:extLst>
      <p:ext uri="{BB962C8B-B14F-4D97-AF65-F5344CB8AC3E}">
        <p14:creationId xmlns:p14="http://schemas.microsoft.com/office/powerpoint/2010/main" val="1314546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defRPr/>
            </a:pPr>
            <a:r>
              <a:rPr lang="en-US" smtClean="0"/>
              <a:t>Halting Problem</a:t>
            </a:r>
          </a:p>
        </p:txBody>
      </p:sp>
      <p:sp>
        <p:nvSpPr>
          <p:cNvPr id="264195" name="Rectangle 3"/>
          <p:cNvSpPr>
            <a:spLocks noGrp="1" noChangeArrowheads="1"/>
          </p:cNvSpPr>
          <p:nvPr>
            <p:ph type="body" idx="1"/>
          </p:nvPr>
        </p:nvSpPr>
        <p:spPr/>
        <p:txBody>
          <a:bodyPr/>
          <a:lstStyle/>
          <a:p>
            <a:pPr eaLnBrk="1" hangingPunct="1">
              <a:defRPr/>
            </a:pPr>
            <a:r>
              <a:rPr lang="en-US" smtClean="0"/>
              <a:t>Let’s assume we’re given a function halts(prog,input) that is supposed to tell us if the program prog will halt if given the input.  The function will return True if it halts, False otherwise.</a:t>
            </a:r>
          </a:p>
        </p:txBody>
      </p:sp>
      <p:sp>
        <p:nvSpPr>
          <p:cNvPr id="2" name="Date Placeholder 1"/>
          <p:cNvSpPr>
            <a:spLocks noGrp="1"/>
          </p:cNvSpPr>
          <p:nvPr>
            <p:ph type="dt" sz="half" idx="10"/>
          </p:nvPr>
        </p:nvSpPr>
        <p:spPr/>
        <p:txBody>
          <a:bodyPr/>
          <a:lstStyle/>
          <a:p>
            <a:pPr>
              <a:defRPr/>
            </a:pPr>
            <a:fld id="{BE8B605A-DB35-4DFB-BF3B-5A99A24EAD12}" type="datetime1">
              <a:rPr lang="en-US" smtClean="0"/>
              <a:t>5/27/2018</a:t>
            </a:fld>
            <a:endParaRPr lang="en-US"/>
          </a:p>
        </p:txBody>
      </p:sp>
      <p:sp>
        <p:nvSpPr>
          <p:cNvPr id="3" name="Footer Placeholder 2"/>
          <p:cNvSpPr>
            <a:spLocks noGrp="1"/>
          </p:cNvSpPr>
          <p:nvPr>
            <p:ph type="ftr" sz="quarter" idx="11"/>
          </p:nvPr>
        </p:nvSpPr>
        <p:spPr/>
        <p:txBody>
          <a:bodyPr/>
          <a:lstStyle/>
          <a:p>
            <a:pPr>
              <a:defRPr/>
            </a:pPr>
            <a:r>
              <a:rPr lang="fi-FI" smtClean="0"/>
              <a:t>Dr. Deepak K. Sinha, AASTU, AA, Ethiopia</a:t>
            </a:r>
            <a:endParaRPr lang="en-US"/>
          </a:p>
        </p:txBody>
      </p:sp>
      <p:sp>
        <p:nvSpPr>
          <p:cNvPr id="4" name="Slide Number Placeholder 3"/>
          <p:cNvSpPr>
            <a:spLocks noGrp="1"/>
          </p:cNvSpPr>
          <p:nvPr>
            <p:ph type="sldNum" sz="quarter" idx="12"/>
          </p:nvPr>
        </p:nvSpPr>
        <p:spPr/>
        <p:txBody>
          <a:bodyPr/>
          <a:lstStyle/>
          <a:p>
            <a:pPr>
              <a:defRPr/>
            </a:pPr>
            <a:fld id="{216D83CB-565B-45A4-B8A1-90D470648D1F}" type="slidenum">
              <a:rPr lang="en-US" smtClean="0"/>
              <a:pPr>
                <a:defRPr/>
              </a:pPr>
              <a:t>65</a:t>
            </a:fld>
            <a:endParaRPr lang="en-US"/>
          </a:p>
        </p:txBody>
      </p:sp>
    </p:spTree>
    <p:extLst>
      <p:ext uri="{BB962C8B-B14F-4D97-AF65-F5344CB8AC3E}">
        <p14:creationId xmlns:p14="http://schemas.microsoft.com/office/powerpoint/2010/main" val="18090900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17.</a:t>
            </a:r>
            <a:fld id="{B2E889BA-B7D3-40CA-A498-6E2BCE8F303E}" type="slidenum">
              <a:rPr lang="en-US" sz="1200">
                <a:solidFill>
                  <a:schemeClr val="bg2"/>
                </a:solidFill>
              </a:rPr>
              <a:pPr/>
              <a:t>66</a:t>
            </a:fld>
            <a:endParaRPr lang="en-US" sz="1200">
              <a:solidFill>
                <a:schemeClr val="bg2"/>
              </a:solidFill>
            </a:endParaRPr>
          </a:p>
        </p:txBody>
      </p:sp>
      <p:sp>
        <p:nvSpPr>
          <p:cNvPr id="46083" name="Text Box 2"/>
          <p:cNvSpPr txBox="1">
            <a:spLocks noChangeArrowheads="1"/>
          </p:cNvSpPr>
          <p:nvPr/>
        </p:nvSpPr>
        <p:spPr bwMode="auto">
          <a:xfrm>
            <a:off x="0" y="0"/>
            <a:ext cx="6289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The halting problem is not solvable</a:t>
            </a:r>
          </a:p>
        </p:txBody>
      </p:sp>
      <p:sp>
        <p:nvSpPr>
          <p:cNvPr id="46084" name="Rectangle 3"/>
          <p:cNvSpPr>
            <a:spLocks noChangeArrowheads="1"/>
          </p:cNvSpPr>
          <p:nvPr/>
        </p:nvSpPr>
        <p:spPr bwMode="auto">
          <a:xfrm>
            <a:off x="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a:latin typeface="Times New Roman" pitchFamily="18" charset="0"/>
              </a:rPr>
              <a:t>Instead of saying that the testing program does not exist and can never exist, the computer scientist says “</a:t>
            </a:r>
            <a:r>
              <a:rPr lang="en-US" sz="2800">
                <a:solidFill>
                  <a:srgbClr val="660066"/>
                </a:solidFill>
                <a:latin typeface="Times New Roman" pitchFamily="18" charset="0"/>
              </a:rPr>
              <a:t>The halting problem is not solvable</a:t>
            </a:r>
            <a:r>
              <a:rPr lang="en-US" sz="2800" b="0">
                <a:latin typeface="Times New Roman" pitchFamily="18" charset="0"/>
              </a:rPr>
              <a:t>”.</a:t>
            </a:r>
          </a:p>
        </p:txBody>
      </p:sp>
      <p:sp>
        <p:nvSpPr>
          <p:cNvPr id="46085" name="Text Box 8"/>
          <p:cNvSpPr txBox="1">
            <a:spLocks noChangeArrowheads="1"/>
          </p:cNvSpPr>
          <p:nvPr/>
        </p:nvSpPr>
        <p:spPr bwMode="auto">
          <a:xfrm>
            <a:off x="0" y="2514600"/>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800">
                <a:solidFill>
                  <a:srgbClr val="660066"/>
                </a:solidFill>
                <a:latin typeface="Times New Roman" pitchFamily="18" charset="0"/>
              </a:rPr>
              <a:t>Proof</a:t>
            </a:r>
          </a:p>
        </p:txBody>
      </p:sp>
      <p:sp>
        <p:nvSpPr>
          <p:cNvPr id="46086" name="Rectangle 9"/>
          <p:cNvSpPr>
            <a:spLocks noChangeArrowheads="1"/>
          </p:cNvSpPr>
          <p:nvPr/>
        </p:nvSpPr>
        <p:spPr bwMode="auto">
          <a:xfrm>
            <a:off x="0" y="3090863"/>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a:latin typeface="Times New Roman" pitchFamily="18" charset="0"/>
              </a:rPr>
              <a:t>Let us give an informal proof about the nonexistence of this testing program. Our method, called </a:t>
            </a:r>
            <a:r>
              <a:rPr lang="en-US" sz="2800" b="0" i="1">
                <a:latin typeface="Times New Roman" pitchFamily="18" charset="0"/>
              </a:rPr>
              <a:t>proof by contradiction</a:t>
            </a:r>
            <a:r>
              <a:rPr lang="en-US" sz="2800" b="0">
                <a:latin typeface="Times New Roman" pitchFamily="18" charset="0"/>
              </a:rPr>
              <a:t>, is often used in mathematics: we assume that the program does exist, then show that its existence creates a contradiction—therefore, it cannot exist. We use three steps to show the proof in this approach.</a:t>
            </a:r>
          </a:p>
        </p:txBody>
      </p:sp>
      <p:sp>
        <p:nvSpPr>
          <p:cNvPr id="2" name="Date Placeholder 1"/>
          <p:cNvSpPr>
            <a:spLocks noGrp="1"/>
          </p:cNvSpPr>
          <p:nvPr>
            <p:ph type="dt" sz="half" idx="10"/>
          </p:nvPr>
        </p:nvSpPr>
        <p:spPr/>
        <p:txBody>
          <a:bodyPr/>
          <a:lstStyle/>
          <a:p>
            <a:pPr>
              <a:defRPr/>
            </a:pPr>
            <a:fld id="{0601CA88-4926-45D1-9623-3EF230085110}" type="datetime1">
              <a:rPr lang="en-US" smtClean="0"/>
              <a:t>5/27/2018</a:t>
            </a:fld>
            <a:endParaRPr lang="en-US"/>
          </a:p>
        </p:txBody>
      </p:sp>
      <p:sp>
        <p:nvSpPr>
          <p:cNvPr id="3" name="Footer Placeholder 2"/>
          <p:cNvSpPr>
            <a:spLocks noGrp="1"/>
          </p:cNvSpPr>
          <p:nvPr>
            <p:ph type="ftr" sz="quarter" idx="11"/>
          </p:nvPr>
        </p:nvSpPr>
        <p:spPr/>
        <p:txBody>
          <a:bodyPr/>
          <a:lstStyle/>
          <a:p>
            <a:pPr>
              <a:defRPr/>
            </a:pPr>
            <a:r>
              <a:rPr lang="fi-FI" smtClean="0"/>
              <a:t>Dr. Deepak K. Sinha, AASTU, AA, Ethiopia</a:t>
            </a:r>
            <a:endParaRPr lang="en-US"/>
          </a:p>
        </p:txBody>
      </p:sp>
    </p:spTree>
    <p:extLst>
      <p:ext uri="{BB962C8B-B14F-4D97-AF65-F5344CB8AC3E}">
        <p14:creationId xmlns:p14="http://schemas.microsoft.com/office/powerpoint/2010/main" val="12921325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200" dirty="0">
              <a:solidFill>
                <a:schemeClr val="bg2"/>
              </a:solidFill>
            </a:endParaRPr>
          </a:p>
        </p:txBody>
      </p:sp>
      <p:sp>
        <p:nvSpPr>
          <p:cNvPr id="47107" name="Text Box 2"/>
          <p:cNvSpPr txBox="1">
            <a:spLocks noChangeArrowheads="1"/>
          </p:cNvSpPr>
          <p:nvPr/>
        </p:nvSpPr>
        <p:spPr bwMode="auto">
          <a:xfrm>
            <a:off x="0" y="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i="1">
                <a:solidFill>
                  <a:schemeClr val="folHlink"/>
                </a:solidFill>
                <a:latin typeface="Times New Roman" pitchFamily="18" charset="0"/>
              </a:rPr>
              <a:t>Step 1</a:t>
            </a:r>
          </a:p>
        </p:txBody>
      </p:sp>
      <p:sp>
        <p:nvSpPr>
          <p:cNvPr id="47108" name="Rectangle 3"/>
          <p:cNvSpPr>
            <a:spLocks noChangeArrowheads="1"/>
          </p:cNvSpPr>
          <p:nvPr/>
        </p:nvSpPr>
        <p:spPr bwMode="auto">
          <a:xfrm>
            <a:off x="0" y="576263"/>
            <a:ext cx="8915400" cy="267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dirty="0">
                <a:latin typeface="Times New Roman" pitchFamily="18" charset="0"/>
              </a:rPr>
              <a:t>In this step, we assume that a program, called Test, exists. It can accept any program such as P, represented by its Gödel </a:t>
            </a:r>
            <a:r>
              <a:rPr lang="en-US" sz="2800" b="0" dirty="0" smtClean="0">
                <a:latin typeface="Times New Roman" pitchFamily="18" charset="0"/>
              </a:rPr>
              <a:t>number(integer number), </a:t>
            </a:r>
            <a:r>
              <a:rPr lang="en-US" sz="2800" b="0" dirty="0">
                <a:latin typeface="Times New Roman" pitchFamily="18" charset="0"/>
              </a:rPr>
              <a:t>as input, and outputs either 1 or 0. If P terminates, the output of Test is 1: if P does not terminate, the output of</a:t>
            </a:r>
          </a:p>
          <a:p>
            <a:pPr algn="just"/>
            <a:r>
              <a:rPr lang="en-US" sz="2800" b="0" dirty="0">
                <a:latin typeface="Times New Roman" pitchFamily="18" charset="0"/>
              </a:rPr>
              <a:t>Test is 0 (Figure 17.14).</a:t>
            </a:r>
          </a:p>
        </p:txBody>
      </p:sp>
      <p:sp>
        <p:nvSpPr>
          <p:cNvPr id="47109" name="Text Box 4"/>
          <p:cNvSpPr txBox="1">
            <a:spLocks noChangeArrowheads="1"/>
          </p:cNvSpPr>
          <p:nvPr/>
        </p:nvSpPr>
        <p:spPr bwMode="auto">
          <a:xfrm>
            <a:off x="3208019" y="6096000"/>
            <a:ext cx="22783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dirty="0" smtClean="0">
                <a:solidFill>
                  <a:schemeClr val="folHlink"/>
                </a:solidFill>
                <a:latin typeface="Times New Roman" pitchFamily="18" charset="0"/>
              </a:rPr>
              <a:t> </a:t>
            </a:r>
            <a:r>
              <a:rPr lang="en-US" sz="2000" dirty="0">
                <a:latin typeface="Times New Roman" pitchFamily="18" charset="0"/>
              </a:rPr>
              <a:t>Step 1 in the proof</a:t>
            </a:r>
          </a:p>
        </p:txBody>
      </p:sp>
      <p:pic>
        <p:nvPicPr>
          <p:cNvPr id="4711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0" y="3222625"/>
            <a:ext cx="6216650"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F0DD5539-3939-4CE4-BA8E-A1C69483D11E}" type="datetime1">
              <a:rPr lang="en-US" smtClean="0"/>
              <a:t>5/27/2018</a:t>
            </a:fld>
            <a:endParaRPr lang="en-US"/>
          </a:p>
        </p:txBody>
      </p:sp>
      <p:sp>
        <p:nvSpPr>
          <p:cNvPr id="3" name="Footer Placeholder 2"/>
          <p:cNvSpPr>
            <a:spLocks noGrp="1"/>
          </p:cNvSpPr>
          <p:nvPr>
            <p:ph type="ftr" sz="quarter" idx="11"/>
          </p:nvPr>
        </p:nvSpPr>
        <p:spPr/>
        <p:txBody>
          <a:bodyPr/>
          <a:lstStyle/>
          <a:p>
            <a:pPr>
              <a:defRPr/>
            </a:pPr>
            <a:r>
              <a:rPr lang="fi-FI" smtClean="0"/>
              <a:t>Dr. Deepak K. Sinha, AASTU, AA, Ethiopia</a:t>
            </a:r>
            <a:endParaRPr lang="en-US"/>
          </a:p>
        </p:txBody>
      </p:sp>
    </p:spTree>
    <p:extLst>
      <p:ext uri="{BB962C8B-B14F-4D97-AF65-F5344CB8AC3E}">
        <p14:creationId xmlns:p14="http://schemas.microsoft.com/office/powerpoint/2010/main" val="9027422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200" dirty="0">
              <a:solidFill>
                <a:schemeClr val="bg2"/>
              </a:solidFill>
            </a:endParaRPr>
          </a:p>
        </p:txBody>
      </p:sp>
      <p:sp>
        <p:nvSpPr>
          <p:cNvPr id="48131" name="Text Box 2"/>
          <p:cNvSpPr txBox="1">
            <a:spLocks noChangeArrowheads="1"/>
          </p:cNvSpPr>
          <p:nvPr/>
        </p:nvSpPr>
        <p:spPr bwMode="auto">
          <a:xfrm>
            <a:off x="0" y="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i="1">
                <a:solidFill>
                  <a:schemeClr val="folHlink"/>
                </a:solidFill>
                <a:latin typeface="Times New Roman" pitchFamily="18" charset="0"/>
              </a:rPr>
              <a:t>Step 2</a:t>
            </a:r>
          </a:p>
        </p:txBody>
      </p:sp>
      <p:sp>
        <p:nvSpPr>
          <p:cNvPr id="48132" name="Rectangle 3"/>
          <p:cNvSpPr>
            <a:spLocks noChangeArrowheads="1"/>
          </p:cNvSpPr>
          <p:nvPr/>
        </p:nvSpPr>
        <p:spPr bwMode="auto">
          <a:xfrm>
            <a:off x="0" y="576263"/>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a:latin typeface="Times New Roman" pitchFamily="18" charset="0"/>
              </a:rPr>
              <a:t>In this step, we create another program called Strange that is made of two parts: a copy of Test at the beginning and an empty loop—a loop with an empty body—at the end. The loop uses X as the testing variable, which is actually the output of the Test program. This program also uses P as the input. </a:t>
            </a:r>
          </a:p>
        </p:txBody>
      </p:sp>
      <p:sp>
        <p:nvSpPr>
          <p:cNvPr id="48133" name="Text Box 4"/>
          <p:cNvSpPr txBox="1">
            <a:spLocks noChangeArrowheads="1"/>
          </p:cNvSpPr>
          <p:nvPr/>
        </p:nvSpPr>
        <p:spPr bwMode="auto">
          <a:xfrm>
            <a:off x="3581400" y="5943600"/>
            <a:ext cx="22783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dirty="0" smtClean="0">
                <a:solidFill>
                  <a:schemeClr val="folHlink"/>
                </a:solidFill>
                <a:latin typeface="Times New Roman" pitchFamily="18" charset="0"/>
              </a:rPr>
              <a:t> </a:t>
            </a:r>
            <a:r>
              <a:rPr lang="en-US" sz="2000" dirty="0">
                <a:latin typeface="Times New Roman" pitchFamily="18" charset="0"/>
              </a:rPr>
              <a:t>Step 2 in the proof</a:t>
            </a:r>
          </a:p>
        </p:txBody>
      </p:sp>
      <p:pic>
        <p:nvPicPr>
          <p:cNvPr id="4813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25" y="3573463"/>
            <a:ext cx="8931275" cy="19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D537DB09-BEAF-448B-A7D9-74D5208CF947}" type="datetime1">
              <a:rPr lang="en-US" smtClean="0"/>
              <a:t>5/27/2018</a:t>
            </a:fld>
            <a:endParaRPr lang="en-US"/>
          </a:p>
        </p:txBody>
      </p:sp>
      <p:sp>
        <p:nvSpPr>
          <p:cNvPr id="3" name="Footer Placeholder 2"/>
          <p:cNvSpPr>
            <a:spLocks noGrp="1"/>
          </p:cNvSpPr>
          <p:nvPr>
            <p:ph type="ftr" sz="quarter" idx="11"/>
          </p:nvPr>
        </p:nvSpPr>
        <p:spPr/>
        <p:txBody>
          <a:bodyPr/>
          <a:lstStyle/>
          <a:p>
            <a:pPr>
              <a:defRPr/>
            </a:pPr>
            <a:r>
              <a:rPr lang="fi-FI" smtClean="0"/>
              <a:t>Dr. Deepak K. Sinha, AASTU, AA, Ethiopia</a:t>
            </a:r>
            <a:endParaRPr lang="en-US"/>
          </a:p>
        </p:txBody>
      </p:sp>
    </p:spTree>
    <p:extLst>
      <p:ext uri="{BB962C8B-B14F-4D97-AF65-F5344CB8AC3E}">
        <p14:creationId xmlns:p14="http://schemas.microsoft.com/office/powerpoint/2010/main" val="5421071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200" dirty="0">
              <a:solidFill>
                <a:schemeClr val="bg2"/>
              </a:solidFill>
            </a:endParaRPr>
          </a:p>
        </p:txBody>
      </p:sp>
      <p:sp>
        <p:nvSpPr>
          <p:cNvPr id="49155" name="Text Box 2"/>
          <p:cNvSpPr txBox="1">
            <a:spLocks noChangeArrowheads="1"/>
          </p:cNvSpPr>
          <p:nvPr/>
        </p:nvSpPr>
        <p:spPr bwMode="auto">
          <a:xfrm>
            <a:off x="0" y="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i="1">
                <a:solidFill>
                  <a:schemeClr val="folHlink"/>
                </a:solidFill>
                <a:latin typeface="Times New Roman" pitchFamily="18" charset="0"/>
              </a:rPr>
              <a:t>Step 3</a:t>
            </a:r>
          </a:p>
        </p:txBody>
      </p:sp>
      <p:sp>
        <p:nvSpPr>
          <p:cNvPr id="49156" name="Rectangle 3"/>
          <p:cNvSpPr>
            <a:spLocks noChangeArrowheads="1"/>
          </p:cNvSpPr>
          <p:nvPr/>
        </p:nvSpPr>
        <p:spPr bwMode="auto">
          <a:xfrm>
            <a:off x="0" y="576263"/>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a:latin typeface="Times New Roman" pitchFamily="18" charset="0"/>
              </a:rPr>
              <a:t>Having written the program Strange, we test it with itself (its Gödel number) as input. This is legitimate because we did not put any restrictions on P. Figure 17.16 shows the situation.</a:t>
            </a:r>
          </a:p>
        </p:txBody>
      </p:sp>
      <p:sp>
        <p:nvSpPr>
          <p:cNvPr id="49157" name="Text Box 4"/>
          <p:cNvSpPr txBox="1">
            <a:spLocks noChangeArrowheads="1"/>
          </p:cNvSpPr>
          <p:nvPr/>
        </p:nvSpPr>
        <p:spPr bwMode="auto">
          <a:xfrm>
            <a:off x="3657600" y="5791200"/>
            <a:ext cx="22014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dirty="0" smtClean="0">
                <a:latin typeface="Times New Roman" pitchFamily="18" charset="0"/>
              </a:rPr>
              <a:t>Step </a:t>
            </a:r>
            <a:r>
              <a:rPr lang="en-US" sz="2000" dirty="0">
                <a:latin typeface="Times New Roman" pitchFamily="18" charset="0"/>
              </a:rPr>
              <a:t>3 in the proof</a:t>
            </a:r>
          </a:p>
        </p:txBody>
      </p:sp>
      <p:pic>
        <p:nvPicPr>
          <p:cNvPr id="4915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213100"/>
            <a:ext cx="86106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ADD26C61-8E81-401B-9169-61883F1F8C26}" type="datetime1">
              <a:rPr lang="en-US" smtClean="0"/>
              <a:t>5/27/2018</a:t>
            </a:fld>
            <a:endParaRPr lang="en-US"/>
          </a:p>
        </p:txBody>
      </p:sp>
      <p:sp>
        <p:nvSpPr>
          <p:cNvPr id="3" name="Footer Placeholder 2"/>
          <p:cNvSpPr>
            <a:spLocks noGrp="1"/>
          </p:cNvSpPr>
          <p:nvPr>
            <p:ph type="ftr" sz="quarter" idx="11"/>
          </p:nvPr>
        </p:nvSpPr>
        <p:spPr/>
        <p:txBody>
          <a:bodyPr/>
          <a:lstStyle/>
          <a:p>
            <a:pPr>
              <a:defRPr/>
            </a:pPr>
            <a:r>
              <a:rPr lang="fi-FI" smtClean="0"/>
              <a:t>Dr. Deepak K. Sinha, AASTU, AA, Ethiopia</a:t>
            </a:r>
            <a:endParaRPr lang="en-US"/>
          </a:p>
        </p:txBody>
      </p:sp>
    </p:spTree>
    <p:extLst>
      <p:ext uri="{BB962C8B-B14F-4D97-AF65-F5344CB8AC3E}">
        <p14:creationId xmlns:p14="http://schemas.microsoft.com/office/powerpoint/2010/main" val="4277216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miter lim="800000"/>
            <a:headEnd/>
            <a:tailEnd/>
          </a:ln>
        </p:spPr>
        <p:txBody>
          <a:bodyPr/>
          <a:lstStyle/>
          <a:p>
            <a:fld id="{9E634DA2-FCBF-403F-A39F-83F20C2B75D1}" type="slidenum">
              <a:rPr lang="en-US" smtClean="0"/>
              <a:pPr/>
              <a:t>7</a:t>
            </a:fld>
            <a:endParaRPr lang="en-US" smtClean="0"/>
          </a:p>
        </p:txBody>
      </p:sp>
      <p:sp>
        <p:nvSpPr>
          <p:cNvPr id="10243"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0244" name="Rectangle 3" descr="Rectangle: Click to edit Master text styles&#10;Second level&#10;Third level&#10;Fourth level&#10;Fifth level"/>
          <p:cNvSpPr>
            <a:spLocks noGrp="1" noChangeArrowheads="1"/>
          </p:cNvSpPr>
          <p:nvPr>
            <p:ph type="body" idx="1"/>
          </p:nvPr>
        </p:nvSpPr>
        <p:spPr>
          <a:xfrm>
            <a:off x="685800" y="1524000"/>
            <a:ext cx="7772400" cy="4876800"/>
          </a:xfrm>
        </p:spPr>
        <p:txBody>
          <a:bodyPr/>
          <a:lstStyle/>
          <a:p>
            <a:pPr marL="609600" indent="-609600" eaLnBrk="1" hangingPunct="1">
              <a:lnSpc>
                <a:spcPct val="90000"/>
              </a:lnSpc>
              <a:buFont typeface="Wingdings" pitchFamily="2" charset="2"/>
              <a:buNone/>
            </a:pPr>
            <a:r>
              <a:rPr lang="en-US" smtClean="0"/>
              <a:t>Sample Rules:</a:t>
            </a:r>
          </a:p>
          <a:p>
            <a:pPr marL="609600" indent="-609600" eaLnBrk="1" hangingPunct="1">
              <a:lnSpc>
                <a:spcPct val="90000"/>
              </a:lnSpc>
              <a:buFont typeface="Wingdings" pitchFamily="2" charset="2"/>
              <a:buNone/>
            </a:pPr>
            <a:endParaRPr lang="en-US" smtClean="0"/>
          </a:p>
          <a:p>
            <a:pPr marL="609600" indent="-609600" eaLnBrk="1" hangingPunct="1">
              <a:lnSpc>
                <a:spcPct val="90000"/>
              </a:lnSpc>
              <a:buFont typeface="Wingdings" pitchFamily="2" charset="2"/>
              <a:buNone/>
            </a:pPr>
            <a:r>
              <a:rPr lang="en-US" smtClean="0"/>
              <a:t>If read 1, write 0, go right, repeat.</a:t>
            </a:r>
          </a:p>
          <a:p>
            <a:pPr marL="609600" indent="-609600" eaLnBrk="1" hangingPunct="1">
              <a:lnSpc>
                <a:spcPct val="90000"/>
              </a:lnSpc>
              <a:buFont typeface="Wingdings" pitchFamily="2" charset="2"/>
              <a:buNone/>
            </a:pPr>
            <a:r>
              <a:rPr lang="en-US" smtClean="0"/>
              <a:t>If read 0, write 1, HALT!</a:t>
            </a:r>
          </a:p>
          <a:p>
            <a:pPr marL="609600" indent="-609600" eaLnBrk="1" hangingPunct="1">
              <a:lnSpc>
                <a:spcPct val="90000"/>
              </a:lnSpc>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lnSpc>
                <a:spcPct val="90000"/>
              </a:lnSpc>
              <a:buFont typeface="Wingdings" pitchFamily="2" charset="2"/>
              <a:buNone/>
            </a:pPr>
            <a:endParaRPr lang="en-US" smtClean="0"/>
          </a:p>
          <a:p>
            <a:pPr marL="609600" indent="-609600" eaLnBrk="1" hangingPunct="1">
              <a:lnSpc>
                <a:spcPct val="90000"/>
              </a:lnSpc>
              <a:buFont typeface="Wingdings" pitchFamily="2" charset="2"/>
              <a:buNone/>
            </a:pPr>
            <a:r>
              <a:rPr lang="en-US" smtClean="0"/>
              <a:t>Let’s see how they are carried out on a piece of paper that contains the </a:t>
            </a:r>
            <a:r>
              <a:rPr lang="en-US" i="1" smtClean="0"/>
              <a:t>reverse</a:t>
            </a:r>
            <a:r>
              <a:rPr lang="en-US" smtClean="0"/>
              <a:t> binary representation of 47:</a:t>
            </a:r>
            <a:endParaRPr lang="en-US" smtClean="0">
              <a:cs typeface="Tahoma" pitchFamily="34" charset="0"/>
            </a:endParaRPr>
          </a:p>
        </p:txBody>
      </p:sp>
      <p:sp>
        <p:nvSpPr>
          <p:cNvPr id="10245" name="Date Placeholder 4"/>
          <p:cNvSpPr>
            <a:spLocks noGrp="1"/>
          </p:cNvSpPr>
          <p:nvPr>
            <p:ph type="dt" sz="quarter" idx="10"/>
          </p:nvPr>
        </p:nvSpPr>
        <p:spPr>
          <a:noFill/>
          <a:ln>
            <a:miter lim="800000"/>
            <a:headEnd/>
            <a:tailEnd/>
          </a:ln>
        </p:spPr>
        <p:txBody>
          <a:bodyPr/>
          <a:lstStyle/>
          <a:p>
            <a:fld id="{A222BF08-54D3-4531-8DFA-E94A694FE294}" type="datetime1">
              <a:rPr lang="en-US" smtClean="0"/>
              <a:t>5/27/2018</a:t>
            </a:fld>
            <a:endParaRPr lang="en-US"/>
          </a:p>
        </p:txBody>
      </p:sp>
      <p:sp>
        <p:nvSpPr>
          <p:cNvPr id="10246" name="Footer Placeholder 5"/>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200" dirty="0">
              <a:solidFill>
                <a:schemeClr val="bg2"/>
              </a:solidFill>
            </a:endParaRPr>
          </a:p>
        </p:txBody>
      </p:sp>
      <p:sp>
        <p:nvSpPr>
          <p:cNvPr id="50179" name="Text Box 2"/>
          <p:cNvSpPr txBox="1">
            <a:spLocks noChangeArrowheads="1"/>
          </p:cNvSpPr>
          <p:nvPr/>
        </p:nvSpPr>
        <p:spPr bwMode="auto">
          <a:xfrm>
            <a:off x="0" y="0"/>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800" i="1">
                <a:solidFill>
                  <a:srgbClr val="660066"/>
                </a:solidFill>
                <a:latin typeface="Times New Roman" pitchFamily="18" charset="0"/>
              </a:rPr>
              <a:t>Contradiction</a:t>
            </a:r>
          </a:p>
        </p:txBody>
      </p:sp>
      <p:sp>
        <p:nvSpPr>
          <p:cNvPr id="50180" name="Rectangle 3"/>
          <p:cNvSpPr>
            <a:spLocks noChangeArrowheads="1"/>
          </p:cNvSpPr>
          <p:nvPr/>
        </p:nvSpPr>
        <p:spPr bwMode="auto">
          <a:xfrm>
            <a:off x="152400" y="21336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a:latin typeface="Times New Roman" pitchFamily="18" charset="0"/>
              </a:rPr>
              <a:t>This proves that the Test program cannot exist and that we should stop looking for it, so…</a:t>
            </a:r>
          </a:p>
        </p:txBody>
      </p:sp>
      <p:pic>
        <p:nvPicPr>
          <p:cNvPr id="501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025" y="533400"/>
            <a:ext cx="83089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2" name="Rectangle 6"/>
          <p:cNvSpPr>
            <a:spLocks noChangeArrowheads="1"/>
          </p:cNvSpPr>
          <p:nvPr/>
        </p:nvSpPr>
        <p:spPr bwMode="auto">
          <a:xfrm>
            <a:off x="381000" y="3902075"/>
            <a:ext cx="8382000" cy="595313"/>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a:latin typeface="Times New Roman" pitchFamily="18" charset="0"/>
              </a:rPr>
              <a:t>The halting problem is unsolvable.</a:t>
            </a:r>
          </a:p>
        </p:txBody>
      </p:sp>
      <p:grpSp>
        <p:nvGrpSpPr>
          <p:cNvPr id="50183" name="Group 7"/>
          <p:cNvGrpSpPr>
            <a:grpSpLocks/>
          </p:cNvGrpSpPr>
          <p:nvPr/>
        </p:nvGrpSpPr>
        <p:grpSpPr bwMode="auto">
          <a:xfrm>
            <a:off x="381000" y="3276600"/>
            <a:ext cx="685800" cy="615950"/>
            <a:chOff x="1200" y="1217"/>
            <a:chExt cx="720" cy="388"/>
          </a:xfrm>
        </p:grpSpPr>
        <p:pic>
          <p:nvPicPr>
            <p:cNvPr id="50185"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6" name="Text Box 9"/>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800">
                  <a:solidFill>
                    <a:schemeClr val="hlink"/>
                  </a:solidFill>
                  <a:latin typeface="Franklin Gothic Demi" pitchFamily="34" charset="0"/>
                </a:rPr>
                <a:t> </a:t>
              </a:r>
              <a:r>
                <a:rPr lang="en-US">
                  <a:solidFill>
                    <a:schemeClr val="hlink"/>
                  </a:solidFill>
                  <a:latin typeface="Franklin Gothic Demi" pitchFamily="34" charset="0"/>
                </a:rPr>
                <a:t>i</a:t>
              </a:r>
            </a:p>
          </p:txBody>
        </p:sp>
      </p:grpSp>
      <p:sp>
        <p:nvSpPr>
          <p:cNvPr id="50184" name="Rectangle 10"/>
          <p:cNvSpPr>
            <a:spLocks noChangeArrowheads="1"/>
          </p:cNvSpPr>
          <p:nvPr/>
        </p:nvSpPr>
        <p:spPr bwMode="auto">
          <a:xfrm>
            <a:off x="152400" y="4724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dirty="0">
                <a:latin typeface="Times New Roman" pitchFamily="18" charset="0"/>
              </a:rPr>
              <a:t>The un-solvability of the halting program has proved that many other programs are also unsolvable, because if they are solvable, then the halting problem is solvable—which it is not.</a:t>
            </a:r>
          </a:p>
        </p:txBody>
      </p:sp>
      <p:sp>
        <p:nvSpPr>
          <p:cNvPr id="2" name="Date Placeholder 1"/>
          <p:cNvSpPr>
            <a:spLocks noGrp="1"/>
          </p:cNvSpPr>
          <p:nvPr>
            <p:ph type="dt" sz="half" idx="10"/>
          </p:nvPr>
        </p:nvSpPr>
        <p:spPr/>
        <p:txBody>
          <a:bodyPr/>
          <a:lstStyle/>
          <a:p>
            <a:pPr>
              <a:defRPr/>
            </a:pPr>
            <a:fld id="{9A52E309-4EB5-4890-B2E2-4FF71670699C}" type="datetime1">
              <a:rPr lang="en-US" smtClean="0"/>
              <a:t>5/27/2018</a:t>
            </a:fld>
            <a:endParaRPr lang="en-US"/>
          </a:p>
        </p:txBody>
      </p:sp>
      <p:sp>
        <p:nvSpPr>
          <p:cNvPr id="3" name="Footer Placeholder 2"/>
          <p:cNvSpPr>
            <a:spLocks noGrp="1"/>
          </p:cNvSpPr>
          <p:nvPr>
            <p:ph type="ftr" sz="quarter" idx="11"/>
          </p:nvPr>
        </p:nvSpPr>
        <p:spPr/>
        <p:txBody>
          <a:bodyPr/>
          <a:lstStyle/>
          <a:p>
            <a:pPr>
              <a:defRPr/>
            </a:pPr>
            <a:r>
              <a:rPr lang="fi-FI" smtClean="0"/>
              <a:t>Dr. Deepak K. Sinha, AASTU, AA, Ethiopia</a:t>
            </a:r>
            <a:endParaRPr lang="en-US"/>
          </a:p>
        </p:txBody>
      </p:sp>
    </p:spTree>
    <p:extLst>
      <p:ext uri="{BB962C8B-B14F-4D97-AF65-F5344CB8AC3E}">
        <p14:creationId xmlns:p14="http://schemas.microsoft.com/office/powerpoint/2010/main" val="14268520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800" dirty="0" smtClean="0"/>
              <a:t>The Halting Problem is not possible in C/C++ . </a:t>
            </a:r>
          </a:p>
        </p:txBody>
      </p:sp>
      <p:sp>
        <p:nvSpPr>
          <p:cNvPr id="9" name="Footer Placeholder 8"/>
          <p:cNvSpPr>
            <a:spLocks noGrp="1"/>
          </p:cNvSpPr>
          <p:nvPr>
            <p:ph type="ftr" sz="quarter" idx="11"/>
          </p:nvPr>
        </p:nvSpPr>
        <p:spPr/>
        <p:txBody>
          <a:bodyPr/>
          <a:lstStyle/>
          <a:p>
            <a:pPr>
              <a:defRPr/>
            </a:pPr>
            <a:r>
              <a:rPr lang="fi-FI" smtClean="0"/>
              <a:t>Dr. Deepak K. Sinha, AASTU, AA, Ethiopia</a:t>
            </a:r>
            <a:endParaRPr lang="en-US"/>
          </a:p>
        </p:txBody>
      </p:sp>
      <p:sp>
        <p:nvSpPr>
          <p:cNvPr id="10" name="Content Placeholder 9"/>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smtClean="0"/>
              <a:t>Assume a Halts() function exists. Input the c program from earlier into the function.</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Imagine the function Halts(program, input).</a:t>
            </a:r>
            <a:endParaRPr lang="en-US" dirty="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If Halts exists it is guaranteed to return.</a:t>
            </a:r>
            <a:endParaRPr lang="en-US" dirty="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pic>
        <p:nvPicPr>
          <p:cNvPr id="16389" name="Picture 4"/>
          <p:cNvPicPr>
            <a:picLocks noChangeAspect="1" noChangeArrowheads="1"/>
          </p:cNvPicPr>
          <p:nvPr/>
        </p:nvPicPr>
        <p:blipFill>
          <a:blip r:embed="rId2" cstate="print"/>
          <a:srcRect/>
          <a:stretch>
            <a:fillRect/>
          </a:stretch>
        </p:blipFill>
        <p:spPr bwMode="auto">
          <a:xfrm>
            <a:off x="1447800" y="2616200"/>
            <a:ext cx="6767513" cy="431800"/>
          </a:xfrm>
          <a:prstGeom prst="rect">
            <a:avLst/>
          </a:prstGeom>
          <a:noFill/>
          <a:ln w="9525">
            <a:noFill/>
            <a:miter lim="800000"/>
            <a:headEnd/>
            <a:tailEnd/>
          </a:ln>
        </p:spPr>
      </p:pic>
      <p:pic>
        <p:nvPicPr>
          <p:cNvPr id="16390" name="Picture 4"/>
          <p:cNvPicPr>
            <a:picLocks noChangeAspect="1" noChangeArrowheads="1"/>
          </p:cNvPicPr>
          <p:nvPr/>
        </p:nvPicPr>
        <p:blipFill>
          <a:blip r:embed="rId3" cstate="print"/>
          <a:srcRect/>
          <a:stretch>
            <a:fillRect/>
          </a:stretch>
        </p:blipFill>
        <p:spPr bwMode="auto">
          <a:xfrm>
            <a:off x="2057400" y="3581400"/>
            <a:ext cx="5767388" cy="1676400"/>
          </a:xfrm>
          <a:prstGeom prst="rect">
            <a:avLst/>
          </a:prstGeom>
          <a:noFill/>
          <a:ln w="9525">
            <a:noFill/>
            <a:miter lim="800000"/>
            <a:headEnd/>
            <a:tailEnd/>
          </a:ln>
        </p:spPr>
      </p:pic>
      <p:pic>
        <p:nvPicPr>
          <p:cNvPr id="16391" name="Picture 5"/>
          <p:cNvPicPr>
            <a:picLocks noChangeAspect="1" noChangeArrowheads="1"/>
          </p:cNvPicPr>
          <p:nvPr/>
        </p:nvPicPr>
        <p:blipFill>
          <a:blip r:embed="rId4" cstate="print"/>
          <a:srcRect/>
          <a:stretch>
            <a:fillRect/>
          </a:stretch>
        </p:blipFill>
        <p:spPr bwMode="auto">
          <a:xfrm>
            <a:off x="2819400" y="5791200"/>
            <a:ext cx="3148013" cy="3810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3D384662-5D64-4BB9-AD3B-0F12AA1EBA11}" type="datetime1">
              <a:rPr lang="en-US" smtClean="0"/>
              <a:t>5/27/2018</a:t>
            </a:fld>
            <a:endParaRPr lang="en-US"/>
          </a:p>
        </p:txBody>
      </p:sp>
      <p:sp>
        <p:nvSpPr>
          <p:cNvPr id="3" name="Slide Number Placeholder 2"/>
          <p:cNvSpPr>
            <a:spLocks noGrp="1"/>
          </p:cNvSpPr>
          <p:nvPr>
            <p:ph type="sldNum" sz="quarter" idx="12"/>
          </p:nvPr>
        </p:nvSpPr>
        <p:spPr/>
        <p:txBody>
          <a:bodyPr/>
          <a:lstStyle/>
          <a:p>
            <a:pPr>
              <a:defRPr/>
            </a:pPr>
            <a:fld id="{216D83CB-565B-45A4-B8A1-90D470648D1F}"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3800" dirty="0" smtClean="0"/>
              <a:t>The Halting Problem is not possible in C/C++.</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sz="2400" dirty="0" smtClean="0"/>
              <a:t>Observe the new program in C. Save the program as </a:t>
            </a:r>
            <a:r>
              <a:rPr lang="en-US" sz="2400" dirty="0" err="1" smtClean="0"/>
              <a:t>diagonal.c</a:t>
            </a:r>
            <a:endParaRPr lang="en-US" sz="2400" dirty="0" smtClean="0"/>
          </a:p>
          <a:p>
            <a:pPr eaLnBrk="1" fontAlgn="auto" hangingPunct="1">
              <a:spcAft>
                <a:spcPts val="0"/>
              </a:spcAft>
              <a:buFont typeface="Arial" pitchFamily="34" charset="0"/>
              <a:buChar char="•"/>
              <a:defRPr/>
            </a:pPr>
            <a:r>
              <a:rPr lang="en-US" sz="2400" dirty="0" smtClean="0"/>
              <a:t>Run diagonal and add its own source code as input.</a:t>
            </a:r>
          </a:p>
          <a:p>
            <a:pPr eaLnBrk="1" fontAlgn="auto" hangingPunct="1">
              <a:spcAft>
                <a:spcPts val="0"/>
              </a:spcAft>
              <a:buFont typeface="Arial" pitchFamily="34" charset="0"/>
              <a:buChar char="•"/>
              <a:defRPr/>
            </a:pPr>
            <a:r>
              <a:rPr lang="en-US" sz="2400" dirty="0" smtClean="0"/>
              <a:t>Halts(diagonal, diagonal) </a:t>
            </a:r>
          </a:p>
          <a:p>
            <a:pPr eaLnBrk="1" fontAlgn="auto" hangingPunct="1">
              <a:spcAft>
                <a:spcPts val="0"/>
              </a:spcAft>
              <a:buFont typeface="Arial" pitchFamily="34" charset="0"/>
              <a:buNone/>
              <a:defRPr/>
            </a:pPr>
            <a:r>
              <a:rPr lang="en-US" sz="2400" dirty="0"/>
              <a:t>	</a:t>
            </a:r>
            <a:r>
              <a:rPr lang="en-US" sz="2400" dirty="0" smtClean="0"/>
              <a:t>results in two cases.</a:t>
            </a:r>
          </a:p>
          <a:p>
            <a:pPr eaLnBrk="1" fontAlgn="auto" hangingPunct="1">
              <a:spcAft>
                <a:spcPts val="0"/>
              </a:spcAft>
              <a:buFont typeface="Arial" pitchFamily="34" charset="0"/>
              <a:buChar char="•"/>
              <a:defRPr/>
            </a:pPr>
            <a:r>
              <a:rPr lang="en-US" sz="2400" dirty="0" smtClean="0"/>
              <a:t>Returns 0, then diagonal</a:t>
            </a:r>
          </a:p>
          <a:p>
            <a:pPr eaLnBrk="1" fontAlgn="auto" hangingPunct="1">
              <a:spcAft>
                <a:spcPts val="0"/>
              </a:spcAft>
              <a:buFont typeface="Arial" pitchFamily="34" charset="0"/>
              <a:buNone/>
              <a:defRPr/>
            </a:pPr>
            <a:r>
              <a:rPr lang="en-US" sz="2400" dirty="0"/>
              <a:t>	</a:t>
            </a:r>
            <a:r>
              <a:rPr lang="en-US" sz="2400" dirty="0" smtClean="0"/>
              <a:t>loops forever, but this can only</a:t>
            </a:r>
          </a:p>
          <a:p>
            <a:pPr eaLnBrk="1" fontAlgn="auto" hangingPunct="1">
              <a:spcAft>
                <a:spcPts val="0"/>
              </a:spcAft>
              <a:buFont typeface="Arial" pitchFamily="34" charset="0"/>
              <a:buNone/>
              <a:defRPr/>
            </a:pPr>
            <a:r>
              <a:rPr lang="en-US" sz="2400" dirty="0"/>
              <a:t>	</a:t>
            </a:r>
            <a:r>
              <a:rPr lang="en-US" sz="2400" dirty="0" smtClean="0"/>
              <a:t>happen if Halts returns 1.</a:t>
            </a:r>
          </a:p>
          <a:p>
            <a:pPr eaLnBrk="1" fontAlgn="auto" hangingPunct="1">
              <a:spcAft>
                <a:spcPts val="0"/>
              </a:spcAft>
              <a:buFont typeface="Arial" pitchFamily="34" charset="0"/>
              <a:buChar char="•"/>
              <a:defRPr/>
            </a:pPr>
            <a:r>
              <a:rPr lang="en-US" sz="2400" dirty="0" smtClean="0"/>
              <a:t>Returns 1, then diagonal</a:t>
            </a:r>
          </a:p>
          <a:p>
            <a:pPr eaLnBrk="1" fontAlgn="auto" hangingPunct="1">
              <a:spcAft>
                <a:spcPts val="0"/>
              </a:spcAft>
              <a:buFont typeface="Arial" pitchFamily="34" charset="0"/>
              <a:buNone/>
              <a:defRPr/>
            </a:pPr>
            <a:r>
              <a:rPr lang="en-US" sz="2400" dirty="0"/>
              <a:t>	</a:t>
            </a:r>
            <a:r>
              <a:rPr lang="en-US" sz="2400" dirty="0" smtClean="0"/>
              <a:t>halts, but this can only happen</a:t>
            </a:r>
          </a:p>
          <a:p>
            <a:pPr eaLnBrk="1" fontAlgn="auto" hangingPunct="1">
              <a:spcAft>
                <a:spcPts val="0"/>
              </a:spcAft>
              <a:buFont typeface="Arial" pitchFamily="34" charset="0"/>
              <a:buNone/>
              <a:defRPr/>
            </a:pPr>
            <a:r>
              <a:rPr lang="en-US" sz="2400" dirty="0"/>
              <a:t>	</a:t>
            </a:r>
            <a:r>
              <a:rPr lang="en-US" sz="2400" dirty="0" smtClean="0"/>
              <a:t>if Halts returns 0.</a:t>
            </a:r>
          </a:p>
          <a:p>
            <a:pPr eaLnBrk="1" fontAlgn="auto" hangingPunct="1">
              <a:spcAft>
                <a:spcPts val="0"/>
              </a:spcAft>
              <a:buFont typeface="Arial" pitchFamily="34" charset="0"/>
              <a:buChar char="•"/>
              <a:defRPr/>
            </a:pPr>
            <a:r>
              <a:rPr lang="en-US" sz="2400" dirty="0" smtClean="0"/>
              <a:t>This contradiction means the </a:t>
            </a:r>
          </a:p>
          <a:p>
            <a:pPr eaLnBrk="1" fontAlgn="auto" hangingPunct="1">
              <a:spcAft>
                <a:spcPts val="0"/>
              </a:spcAft>
              <a:buFont typeface="Arial" pitchFamily="34" charset="0"/>
              <a:buNone/>
              <a:defRPr/>
            </a:pPr>
            <a:r>
              <a:rPr lang="en-US" sz="2400" dirty="0" smtClean="0"/>
              <a:t>	Halts() function cannot exist.</a:t>
            </a:r>
          </a:p>
        </p:txBody>
      </p:sp>
      <p:pic>
        <p:nvPicPr>
          <p:cNvPr id="17412" name="Picture 2"/>
          <p:cNvPicPr>
            <a:picLocks noChangeAspect="1" noChangeArrowheads="1"/>
          </p:cNvPicPr>
          <p:nvPr/>
        </p:nvPicPr>
        <p:blipFill>
          <a:blip r:embed="rId2" cstate="print"/>
          <a:srcRect/>
          <a:stretch>
            <a:fillRect/>
          </a:stretch>
        </p:blipFill>
        <p:spPr bwMode="auto">
          <a:xfrm>
            <a:off x="4724400" y="3581400"/>
            <a:ext cx="4197350" cy="24320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fi-FI" smtClean="0"/>
              <a:t>Dr. Deepak K. Sinha, AASTU, AA, Ethiopia</a:t>
            </a:r>
            <a:endParaRPr lang="en-US"/>
          </a:p>
        </p:txBody>
      </p:sp>
      <p:pic>
        <p:nvPicPr>
          <p:cNvPr id="17414" name="Picture 5"/>
          <p:cNvPicPr>
            <a:picLocks noChangeAspect="1" noChangeArrowheads="1"/>
          </p:cNvPicPr>
          <p:nvPr/>
        </p:nvPicPr>
        <p:blipFill>
          <a:blip r:embed="rId3" cstate="print"/>
          <a:srcRect/>
          <a:stretch>
            <a:fillRect/>
          </a:stretch>
        </p:blipFill>
        <p:spPr bwMode="auto">
          <a:xfrm>
            <a:off x="4343400" y="2590800"/>
            <a:ext cx="4800600" cy="9144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3CDC7E32-C31F-4EC1-97AB-DBDA3C801D12}" type="datetime1">
              <a:rPr lang="en-US" smtClean="0"/>
              <a:t>5/27/2018</a:t>
            </a:fld>
            <a:endParaRPr lang="en-US"/>
          </a:p>
        </p:txBody>
      </p:sp>
      <p:sp>
        <p:nvSpPr>
          <p:cNvPr id="4" name="Slide Number Placeholder 3"/>
          <p:cNvSpPr>
            <a:spLocks noGrp="1"/>
          </p:cNvSpPr>
          <p:nvPr>
            <p:ph type="sldNum" sz="quarter" idx="12"/>
          </p:nvPr>
        </p:nvSpPr>
        <p:spPr/>
        <p:txBody>
          <a:bodyPr/>
          <a:lstStyle/>
          <a:p>
            <a:pPr>
              <a:defRPr/>
            </a:pPr>
            <a:fld id="{216D83CB-565B-45A4-B8A1-90D470648D1F}"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 Re-</a:t>
            </a:r>
            <a:r>
              <a:rPr lang="en-US" dirty="0" err="1" smtClean="0"/>
              <a:t>visted</a:t>
            </a:r>
            <a:endParaRPr lang="en-US" dirty="0"/>
          </a:p>
        </p:txBody>
      </p:sp>
      <p:sp>
        <p:nvSpPr>
          <p:cNvPr id="3" name="Content Placeholder 2"/>
          <p:cNvSpPr>
            <a:spLocks noGrp="1"/>
          </p:cNvSpPr>
          <p:nvPr>
            <p:ph idx="1"/>
          </p:nvPr>
        </p:nvSpPr>
        <p:spPr/>
        <p:txBody>
          <a:bodyPr/>
          <a:lstStyle/>
          <a:p>
            <a:r>
              <a:rPr lang="en-US" dirty="0" smtClean="0"/>
              <a:t>A Few Thing Computer can do really well</a:t>
            </a:r>
          </a:p>
          <a:p>
            <a:r>
              <a:rPr lang="en-US" dirty="0" smtClean="0"/>
              <a:t>Let us suppose, The computer “A” is a very good computing device developed for “Arithmetic”, it always perform well, when we input numbers and operation to perform, like {5+4=9, 6*4=24}</a:t>
            </a:r>
            <a:endParaRPr lang="en-US" dirty="0"/>
          </a:p>
        </p:txBody>
      </p:sp>
      <p:sp>
        <p:nvSpPr>
          <p:cNvPr id="4" name="Date Placeholder 3"/>
          <p:cNvSpPr>
            <a:spLocks noGrp="1"/>
          </p:cNvSpPr>
          <p:nvPr>
            <p:ph type="dt" sz="half" idx="10"/>
          </p:nvPr>
        </p:nvSpPr>
        <p:spPr/>
        <p:txBody>
          <a:bodyPr/>
          <a:lstStyle/>
          <a:p>
            <a:pPr>
              <a:defRPr/>
            </a:pPr>
            <a:fld id="{65063EDC-F229-4FA1-8E3B-8AEFA47BDF08}"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7772400" cy="5562600"/>
          </a:xfrm>
        </p:spPr>
        <p:txBody>
          <a:bodyPr/>
          <a:lstStyle/>
          <a:p>
            <a:pPr algn="just"/>
            <a:r>
              <a:rPr lang="en-US" sz="2800" dirty="0" smtClean="0"/>
              <a:t>Let us assume there is another computer “ C”, which plays checkers (Chess) very well and it is designed to play checkers, it takes checkers as input and gives next move as output.</a:t>
            </a:r>
          </a:p>
          <a:p>
            <a:pPr algn="just"/>
            <a:r>
              <a:rPr lang="en-US" sz="2800" dirty="0" smtClean="0"/>
              <a:t>We have developed such type of general purpose computes today.</a:t>
            </a:r>
          </a:p>
          <a:p>
            <a:pPr algn="just"/>
            <a:r>
              <a:rPr lang="en-US" sz="2800" dirty="0" smtClean="0"/>
              <a:t>Now, can we input numbers to machine “C” or even can we input checkers to machine “A”</a:t>
            </a:r>
          </a:p>
          <a:p>
            <a:pPr algn="just"/>
            <a:r>
              <a:rPr lang="en-US" sz="2800" dirty="0" smtClean="0"/>
              <a:t>The answer is NOOOO!!!!, it will create Halting Problem.</a:t>
            </a:r>
            <a:endParaRPr lang="en-US" sz="2800" dirty="0"/>
          </a:p>
        </p:txBody>
      </p:sp>
      <p:sp>
        <p:nvSpPr>
          <p:cNvPr id="4" name="Date Placeholder 3"/>
          <p:cNvSpPr>
            <a:spLocks noGrp="1"/>
          </p:cNvSpPr>
          <p:nvPr>
            <p:ph type="dt" sz="half" idx="10"/>
          </p:nvPr>
        </p:nvSpPr>
        <p:spPr/>
        <p:txBody>
          <a:bodyPr/>
          <a:lstStyle/>
          <a:p>
            <a:pPr>
              <a:defRPr/>
            </a:pPr>
            <a:fld id="{63D92BFD-CAA1-48D1-AE9A-6D463F99837F}"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772400" cy="5715000"/>
          </a:xfrm>
        </p:spPr>
        <p:txBody>
          <a:bodyPr/>
          <a:lstStyle/>
          <a:p>
            <a:pPr algn="just"/>
            <a:r>
              <a:rPr lang="en-US" dirty="0" smtClean="0"/>
              <a:t>Can we create a machine “H” of hybrid nature, which may receive the blue-print of machine “A” and number as input to perform arithmetic's And which receive blue-print of machine “C” and checker as input to decide the next move.</a:t>
            </a:r>
          </a:p>
          <a:p>
            <a:pPr algn="just"/>
            <a:r>
              <a:rPr lang="en-US" dirty="0" smtClean="0"/>
              <a:t>What if we give blue-print of “A” and input of checkers or vice-versa.</a:t>
            </a:r>
          </a:p>
          <a:p>
            <a:pPr algn="just"/>
            <a:r>
              <a:rPr lang="en-US" dirty="0" smtClean="0"/>
              <a:t>No such machine exits and Halting Problem is not solvable.</a:t>
            </a:r>
            <a:endParaRPr lang="en-US" dirty="0"/>
          </a:p>
        </p:txBody>
      </p:sp>
      <p:sp>
        <p:nvSpPr>
          <p:cNvPr id="4" name="Date Placeholder 3"/>
          <p:cNvSpPr>
            <a:spLocks noGrp="1"/>
          </p:cNvSpPr>
          <p:nvPr>
            <p:ph type="dt" sz="half" idx="10"/>
          </p:nvPr>
        </p:nvSpPr>
        <p:spPr/>
        <p:txBody>
          <a:bodyPr/>
          <a:lstStyle/>
          <a:p>
            <a:pPr>
              <a:defRPr/>
            </a:pPr>
            <a:fld id="{0E60BF61-EF92-4BC1-820A-B84FB514F7A2}" type="datetime1">
              <a:rPr lang="en-US" smtClean="0"/>
              <a:t>5/27/2018</a:t>
            </a:fld>
            <a:endParaRPr lang="en-US"/>
          </a:p>
        </p:txBody>
      </p:sp>
      <p:sp>
        <p:nvSpPr>
          <p:cNvPr id="5" name="Footer Placeholder 4"/>
          <p:cNvSpPr>
            <a:spLocks noGrp="1"/>
          </p:cNvSpPr>
          <p:nvPr>
            <p:ph type="ftr" sz="quarter" idx="11"/>
          </p:nvPr>
        </p:nvSpPr>
        <p:spPr/>
        <p:txBody>
          <a:bodyPr/>
          <a:lstStyle/>
          <a:p>
            <a:pPr>
              <a:defRPr/>
            </a:pPr>
            <a:r>
              <a:rPr lang="fi-FI" smtClean="0"/>
              <a:t>Dr. Deepak K. Sinha, AASTU, AA, Ethiopia</a:t>
            </a:r>
            <a:endParaRPr lang="en-US"/>
          </a:p>
        </p:txBody>
      </p:sp>
      <p:sp>
        <p:nvSpPr>
          <p:cNvPr id="6" name="Slide Number Placeholder 5"/>
          <p:cNvSpPr>
            <a:spLocks noGrp="1"/>
          </p:cNvSpPr>
          <p:nvPr>
            <p:ph type="sldNum" sz="quarter" idx="12"/>
          </p:nvPr>
        </p:nvSpPr>
        <p:spPr/>
        <p:txBody>
          <a:bodyPr/>
          <a:lstStyle/>
          <a:p>
            <a:pPr>
              <a:defRPr/>
            </a:pPr>
            <a:fld id="{216D83CB-565B-45A4-B8A1-90D470648D1F}"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miter lim="800000"/>
            <a:headEnd/>
            <a:tailEnd/>
          </a:ln>
        </p:spPr>
        <p:txBody>
          <a:bodyPr/>
          <a:lstStyle/>
          <a:p>
            <a:fld id="{B8F02B4E-D601-4B1D-95B5-7FB10242CAA0}" type="slidenum">
              <a:rPr lang="en-US" smtClean="0"/>
              <a:pPr/>
              <a:t>8</a:t>
            </a:fld>
            <a:endParaRPr lang="en-US" smtClean="0"/>
          </a:p>
        </p:txBody>
      </p:sp>
      <p:sp>
        <p:nvSpPr>
          <p:cNvPr id="11267"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1268"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47141" name="Group 37"/>
          <p:cNvGraphicFramePr>
            <a:graphicFrameLocks noGrp="1"/>
          </p:cNvGraphicFramePr>
          <p:nvPr/>
        </p:nvGraphicFramePr>
        <p:xfrm>
          <a:off x="762000" y="3733800"/>
          <a:ext cx="6019800" cy="517956"/>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marT="45618" marB="45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93" name="Date Placeholder 5"/>
          <p:cNvSpPr>
            <a:spLocks noGrp="1"/>
          </p:cNvSpPr>
          <p:nvPr>
            <p:ph type="dt" sz="quarter" idx="10"/>
          </p:nvPr>
        </p:nvSpPr>
        <p:spPr>
          <a:noFill/>
          <a:ln>
            <a:miter lim="800000"/>
            <a:headEnd/>
            <a:tailEnd/>
          </a:ln>
        </p:spPr>
        <p:txBody>
          <a:bodyPr/>
          <a:lstStyle/>
          <a:p>
            <a:fld id="{0A5AD127-C075-4BBB-99A3-305B6A71CE40}" type="datetime1">
              <a:rPr lang="en-US" smtClean="0"/>
              <a:t>5/27/2018</a:t>
            </a:fld>
            <a:endParaRPr lang="en-US"/>
          </a:p>
        </p:txBody>
      </p:sp>
      <p:sp>
        <p:nvSpPr>
          <p:cNvPr id="11294"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miter lim="800000"/>
            <a:headEnd/>
            <a:tailEnd/>
          </a:ln>
        </p:spPr>
        <p:txBody>
          <a:bodyPr/>
          <a:lstStyle/>
          <a:p>
            <a:fld id="{2AC74B47-8DE0-40E2-BFDD-1361248AF8D8}" type="slidenum">
              <a:rPr lang="en-US" smtClean="0"/>
              <a:pPr/>
              <a:t>9</a:t>
            </a:fld>
            <a:endParaRPr lang="en-US" smtClean="0"/>
          </a:p>
        </p:txBody>
      </p:sp>
      <p:sp>
        <p:nvSpPr>
          <p:cNvPr id="12291" name="Rectangle 2"/>
          <p:cNvSpPr>
            <a:spLocks noGrp="1" noChangeArrowheads="1"/>
          </p:cNvSpPr>
          <p:nvPr>
            <p:ph type="title"/>
          </p:nvPr>
        </p:nvSpPr>
        <p:spPr/>
        <p:txBody>
          <a:bodyPr/>
          <a:lstStyle/>
          <a:p>
            <a:pPr algn="ctr" eaLnBrk="1" hangingPunct="1"/>
            <a:r>
              <a:rPr lang="en-US" smtClean="0"/>
              <a:t>A Thinking Machine</a:t>
            </a:r>
            <a:br>
              <a:rPr lang="en-US" smtClean="0"/>
            </a:br>
            <a:r>
              <a:rPr lang="en-US" smtClean="0"/>
              <a:t>EG </a:t>
            </a:r>
            <a:r>
              <a:rPr lang="en-US" b="1" smtClean="0">
                <a:latin typeface="Courier New" pitchFamily="49" charset="0"/>
              </a:rPr>
              <a:t>Successor</a:t>
            </a:r>
            <a:r>
              <a:rPr lang="en-US" smtClean="0">
                <a:latin typeface="Courier New" pitchFamily="49" charset="0"/>
              </a:rPr>
              <a:t> </a:t>
            </a:r>
            <a:r>
              <a:rPr lang="en-US" smtClean="0"/>
              <a:t>Program</a:t>
            </a:r>
          </a:p>
        </p:txBody>
      </p:sp>
      <p:sp>
        <p:nvSpPr>
          <p:cNvPr id="12292" name="Rectangle 3" descr="Rectangle: Click to edit Master text styles&#10;Second level&#10;Third level&#10;Fourth level&#10;Fifth level"/>
          <p:cNvSpPr>
            <a:spLocks noGrp="1" noChangeArrowheads="1"/>
          </p:cNvSpPr>
          <p:nvPr>
            <p:ph type="body" idx="1"/>
          </p:nvPr>
        </p:nvSpPr>
        <p:spPr>
          <a:xfrm>
            <a:off x="685800" y="1524000"/>
            <a:ext cx="7772400" cy="4191000"/>
          </a:xfrm>
        </p:spPr>
        <p:txBody>
          <a:bodyPr/>
          <a:lstStyle/>
          <a:p>
            <a:pPr marL="609600" indent="-609600" eaLnBrk="1" hangingPunct="1">
              <a:buFont typeface="Wingdings" pitchFamily="2" charset="2"/>
              <a:buNone/>
            </a:pPr>
            <a:r>
              <a:rPr lang="en-US" smtClean="0">
                <a:solidFill>
                  <a:schemeClr val="hlink"/>
                </a:solidFill>
              </a:rPr>
              <a:t>If read 1, write 0, go right, repeat.</a:t>
            </a:r>
          </a:p>
          <a:p>
            <a:pPr marL="609600" indent="-609600" eaLnBrk="1" hangingPunct="1">
              <a:buFont typeface="Wingdings" pitchFamily="2" charset="2"/>
              <a:buNone/>
            </a:pPr>
            <a:r>
              <a:rPr lang="en-US" smtClean="0"/>
              <a:t>If read 0, write 1, HALT!</a:t>
            </a:r>
          </a:p>
          <a:p>
            <a:pPr marL="609600" indent="-609600" eaLnBrk="1" hangingPunct="1">
              <a:buFont typeface="Wingdings" pitchFamily="2" charset="2"/>
              <a:buNone/>
            </a:pPr>
            <a:r>
              <a:rPr lang="en-US" smtClean="0"/>
              <a:t>If read </a:t>
            </a:r>
            <a:r>
              <a:rPr lang="en-US" smtClean="0">
                <a:cs typeface="Tahoma" pitchFamily="34" charset="0"/>
              </a:rPr>
              <a:t></a:t>
            </a:r>
            <a:r>
              <a:rPr lang="en-US" smtClean="0"/>
              <a:t>, write 1, HALT!</a:t>
            </a:r>
          </a:p>
          <a:p>
            <a:pPr marL="609600" indent="-609600" eaLnBrk="1" hangingPunct="1">
              <a:buFont typeface="Wingdings" pitchFamily="2" charset="2"/>
              <a:buNone/>
            </a:pPr>
            <a:endParaRPr lang="en-US" smtClean="0"/>
          </a:p>
        </p:txBody>
      </p:sp>
      <p:graphicFrame>
        <p:nvGraphicFramePr>
          <p:cNvPr id="51233" name="Group 33"/>
          <p:cNvGraphicFramePr>
            <a:graphicFrameLocks noGrp="1"/>
          </p:cNvGraphicFramePr>
          <p:nvPr/>
        </p:nvGraphicFramePr>
        <p:xfrm>
          <a:off x="762000" y="3733800"/>
          <a:ext cx="6019800" cy="533400"/>
        </p:xfrm>
        <a:graphic>
          <a:graphicData uri="http://schemas.openxmlformats.org/drawingml/2006/table">
            <a:tbl>
              <a:tblPr/>
              <a:tblGrid>
                <a:gridCol w="601663"/>
                <a:gridCol w="601662"/>
                <a:gridCol w="603250"/>
                <a:gridCol w="601663"/>
                <a:gridCol w="601662"/>
                <a:gridCol w="601663"/>
                <a:gridCol w="601662"/>
                <a:gridCol w="603250"/>
                <a:gridCol w="601663"/>
                <a:gridCol w="601662"/>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17" name="Date Placeholder 5"/>
          <p:cNvSpPr>
            <a:spLocks noGrp="1"/>
          </p:cNvSpPr>
          <p:nvPr>
            <p:ph type="dt" sz="quarter" idx="10"/>
          </p:nvPr>
        </p:nvSpPr>
        <p:spPr>
          <a:noFill/>
          <a:ln>
            <a:miter lim="800000"/>
            <a:headEnd/>
            <a:tailEnd/>
          </a:ln>
        </p:spPr>
        <p:txBody>
          <a:bodyPr/>
          <a:lstStyle/>
          <a:p>
            <a:fld id="{B3F85B50-48A4-4F4A-9969-DF9424AF2677}" type="datetime1">
              <a:rPr lang="en-US" smtClean="0"/>
              <a:t>5/27/2018</a:t>
            </a:fld>
            <a:endParaRPr lang="en-US"/>
          </a:p>
        </p:txBody>
      </p:sp>
      <p:sp>
        <p:nvSpPr>
          <p:cNvPr id="12318" name="Footer Placeholder 6"/>
          <p:cNvSpPr>
            <a:spLocks noGrp="1"/>
          </p:cNvSpPr>
          <p:nvPr>
            <p:ph type="ftr" sz="quarter" idx="11"/>
          </p:nvPr>
        </p:nvSpPr>
        <p:spPr>
          <a:noFill/>
          <a:ln>
            <a:miter lim="800000"/>
            <a:headEnd/>
            <a:tailEnd/>
          </a:ln>
        </p:spPr>
        <p:txBody>
          <a:bodyPr/>
          <a:lstStyle/>
          <a:p>
            <a:r>
              <a:rPr lang="fi-FI" smtClean="0"/>
              <a:t>Dr. Deepak K. Sinha, AASTU, AA, Ethiopia</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1664</TotalTime>
  <Words>4315</Words>
  <Application>Microsoft Office PowerPoint</Application>
  <PresentationFormat>On-screen Show (4:3)</PresentationFormat>
  <Paragraphs>750</Paragraphs>
  <Slides>75</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Blueprint</vt:lpstr>
      <vt:lpstr>Equation</vt:lpstr>
      <vt:lpstr>Turing Machines</vt:lpstr>
      <vt:lpstr>Agenda</vt:lpstr>
      <vt:lpstr>Alan Turing</vt:lpstr>
      <vt:lpstr>A Thinking Machine</vt:lpstr>
      <vt:lpstr>A Thinking Machine</vt:lpstr>
      <vt:lpstr>A Thinking Machine</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 EG Successor Program</vt:lpstr>
      <vt:lpstr>A Thinking Machine</vt:lpstr>
      <vt:lpstr>Turing Machines</vt:lpstr>
      <vt:lpstr>Turing Machine Model</vt:lpstr>
      <vt:lpstr>PowerPoint Presentation</vt:lpstr>
      <vt:lpstr>How it Works?</vt:lpstr>
      <vt:lpstr>PowerPoint Presentation</vt:lpstr>
      <vt:lpstr>PowerPoint Presentation</vt:lpstr>
      <vt:lpstr>Representation of Turing Machine</vt:lpstr>
      <vt:lpstr>(i) Instantaneous Description</vt:lpstr>
      <vt:lpstr>PowerPoint Presentation</vt:lpstr>
      <vt:lpstr>PowerPoint Presentation</vt:lpstr>
      <vt:lpstr>Moves in a TM</vt:lpstr>
      <vt:lpstr>(ii)Movement by Transition Table</vt:lpstr>
      <vt:lpstr>PowerPoint Presentation</vt:lpstr>
      <vt:lpstr>(iii) Representation by Transition Diagram</vt:lpstr>
      <vt:lpstr>PowerPoint Presentation</vt:lpstr>
      <vt:lpstr>PowerPoint Presentation</vt:lpstr>
      <vt:lpstr>PowerPoint Presentation</vt:lpstr>
      <vt:lpstr>Language Acceptability by TM</vt:lpstr>
      <vt:lpstr>PowerPoint Presentation</vt:lpstr>
      <vt:lpstr>Design of TM (Basic Guidelines)</vt:lpstr>
      <vt:lpstr>PowerPoint Presentation</vt:lpstr>
      <vt:lpstr>PowerPoint Presentation</vt:lpstr>
      <vt:lpstr>PowerPoint Presentation</vt:lpstr>
      <vt:lpstr>PowerPoint Presentation</vt:lpstr>
      <vt:lpstr>PowerPoint Presentation</vt:lpstr>
      <vt:lpstr>PowerPoint Presentation</vt:lpstr>
      <vt:lpstr>Universal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Halting Problem</vt:lpstr>
      <vt:lpstr>Halting Problem</vt:lpstr>
      <vt:lpstr>Halting Problem</vt:lpstr>
      <vt:lpstr>Halting Problem</vt:lpstr>
      <vt:lpstr>Can we write a program that tests whether or not any program, represented by its integer number,  will terminate?</vt:lpstr>
      <vt:lpstr>Halting Problem</vt:lpstr>
      <vt:lpstr>PowerPoint Presentation</vt:lpstr>
      <vt:lpstr>PowerPoint Presentation</vt:lpstr>
      <vt:lpstr>PowerPoint Presentation</vt:lpstr>
      <vt:lpstr>PowerPoint Presentation</vt:lpstr>
      <vt:lpstr>PowerPoint Presentation</vt:lpstr>
      <vt:lpstr>The Halting Problem is not possible in C/C++ . </vt:lpstr>
      <vt:lpstr>The Halting Problem is not possible in C/C++.</vt:lpstr>
      <vt:lpstr>Halting Problem Re-visted</vt:lpstr>
      <vt:lpstr>PowerPoint Presentation</vt:lpstr>
      <vt:lpstr>PowerPoint Presentation</vt:lpstr>
    </vt:vector>
  </TitlesOfParts>
  <Company>Columbia University Computer Science Department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Turing Machines</dc:title>
  <dc:creator>Valued Sony Customer</dc:creator>
  <cp:lastModifiedBy>lenove</cp:lastModifiedBy>
  <cp:revision>85</cp:revision>
  <cp:lastPrinted>1601-01-01T00:00:00Z</cp:lastPrinted>
  <dcterms:created xsi:type="dcterms:W3CDTF">2001-10-17T23:57:29Z</dcterms:created>
  <dcterms:modified xsi:type="dcterms:W3CDTF">2018-05-27T13:00:03Z</dcterms:modified>
</cp:coreProperties>
</file>