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050C8D-13DD-4F3B-BE3A-12E612290887}" type="datetimeFigureOut">
              <a:rPr lang="en-US" smtClean="0"/>
              <a:t>17/04/18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295EB9-ECFC-431E-BECD-5C700E76D6C0}" type="slidenum">
              <a:rPr lang="en-US" smtClean="0"/>
              <a:t>‹#›</a:t>
            </a:fld>
            <a:endParaRPr lang="en-US"/>
          </a:p>
        </p:txBody>
      </p:sp>
    </p:spTree>
    <p:extLst>
      <p:ext uri="{BB962C8B-B14F-4D97-AF65-F5344CB8AC3E}">
        <p14:creationId xmlns:p14="http://schemas.microsoft.com/office/powerpoint/2010/main" val="4290490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71FF9-018C-4201-95F2-9D65BBC7C2C2}" type="slidenum">
              <a:rPr lang="en-US" smtClean="0"/>
              <a:pPr/>
              <a:t>6</a:t>
            </a:fld>
            <a:endParaRPr lang="en-US"/>
          </a:p>
        </p:txBody>
      </p:sp>
    </p:spTree>
    <p:extLst>
      <p:ext uri="{BB962C8B-B14F-4D97-AF65-F5344CB8AC3E}">
        <p14:creationId xmlns:p14="http://schemas.microsoft.com/office/powerpoint/2010/main" val="104492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71FF9-018C-4201-95F2-9D65BBC7C2C2}" type="slidenum">
              <a:rPr lang="en-US" smtClean="0"/>
              <a:pPr/>
              <a:t>59</a:t>
            </a:fld>
            <a:endParaRPr lang="en-US"/>
          </a:p>
        </p:txBody>
      </p:sp>
    </p:spTree>
    <p:extLst>
      <p:ext uri="{BB962C8B-B14F-4D97-AF65-F5344CB8AC3E}">
        <p14:creationId xmlns:p14="http://schemas.microsoft.com/office/powerpoint/2010/main" val="313013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50820D-1AC9-4FEE-AD6A-0A16D5935090}" type="datetimeFigureOut">
              <a:rPr lang="en-US" smtClean="0"/>
              <a:t>17/04/18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0820D-1AC9-4FEE-AD6A-0A16D5935090}" type="datetimeFigureOut">
              <a:rPr lang="en-US" smtClean="0"/>
              <a:t>17/04/18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0820D-1AC9-4FEE-AD6A-0A16D5935090}" type="datetimeFigureOut">
              <a:rPr lang="en-US" smtClean="0"/>
              <a:t>17/04/18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0820D-1AC9-4FEE-AD6A-0A16D5935090}" type="datetimeFigureOut">
              <a:rPr lang="en-US" smtClean="0"/>
              <a:t>17/04/18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50820D-1AC9-4FEE-AD6A-0A16D5935090}" type="datetimeFigureOut">
              <a:rPr lang="en-US" smtClean="0"/>
              <a:t>17/04/18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50820D-1AC9-4FEE-AD6A-0A16D5935090}" type="datetimeFigureOut">
              <a:rPr lang="en-US" smtClean="0"/>
              <a:t>17/04/18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50820D-1AC9-4FEE-AD6A-0A16D5935090}" type="datetimeFigureOut">
              <a:rPr lang="en-US" smtClean="0"/>
              <a:t>17/04/18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50820D-1AC9-4FEE-AD6A-0A16D5935090}" type="datetimeFigureOut">
              <a:rPr lang="en-US" smtClean="0"/>
              <a:t>17/04/18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0820D-1AC9-4FEE-AD6A-0A16D5935090}" type="datetimeFigureOut">
              <a:rPr lang="en-US" smtClean="0"/>
              <a:t>17/04/18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50820D-1AC9-4FEE-AD6A-0A16D5935090}" type="datetimeFigureOut">
              <a:rPr lang="en-US" smtClean="0"/>
              <a:t>17/04/18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50820D-1AC9-4FEE-AD6A-0A16D5935090}" type="datetimeFigureOut">
              <a:rPr lang="en-US" smtClean="0"/>
              <a:t>17/04/18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A3C19-DD39-42B6-B781-90EA03B06B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0820D-1AC9-4FEE-AD6A-0A16D5935090}" type="datetimeFigureOut">
              <a:rPr lang="en-US" smtClean="0"/>
              <a:t>17/04/18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A3C19-DD39-42B6-B781-90EA03B06BC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ullergaro@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mullergaro@gmail.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537448" cy="2057400"/>
          </a:xfrm>
        </p:spPr>
        <p:txBody>
          <a:bodyPr>
            <a:noAutofit/>
          </a:bodyPr>
          <a:lstStyle/>
          <a:p>
            <a:r>
              <a:rPr lang="en-US" altLang="en-US" sz="2000" b="1" dirty="0" smtClean="0">
                <a:solidFill>
                  <a:srgbClr val="002060"/>
                </a:solidFill>
                <a:latin typeface="Times New Roman" pitchFamily="18" charset="0"/>
              </a:rPr>
              <a:t/>
            </a:r>
            <a:br>
              <a:rPr lang="en-US" altLang="en-US" sz="2000" b="1" dirty="0" smtClean="0">
                <a:solidFill>
                  <a:srgbClr val="002060"/>
                </a:solidFill>
                <a:latin typeface="Times New Roman" pitchFamily="18" charset="0"/>
              </a:rPr>
            </a:br>
            <a:r>
              <a:rPr lang="en-US" altLang="en-US" sz="2000" b="1" dirty="0" smtClean="0">
                <a:solidFill>
                  <a:srgbClr val="002060"/>
                </a:solidFill>
                <a:latin typeface="Times New Roman" pitchFamily="18" charset="0"/>
              </a:rPr>
              <a:t>        </a:t>
            </a:r>
            <a:r>
              <a:rPr lang="en-US" altLang="en-US" sz="2800" b="1" dirty="0" smtClean="0">
                <a:solidFill>
                  <a:srgbClr val="002060"/>
                </a:solidFill>
                <a:latin typeface="Times New Roman" pitchFamily="18" charset="0"/>
              </a:rPr>
              <a:t>Addis </a:t>
            </a:r>
            <a:r>
              <a:rPr lang="en-US" altLang="en-US" sz="2800" b="1" dirty="0">
                <a:solidFill>
                  <a:srgbClr val="002060"/>
                </a:solidFill>
                <a:latin typeface="Times New Roman" pitchFamily="18" charset="0"/>
              </a:rPr>
              <a:t>A</a:t>
            </a:r>
            <a:r>
              <a:rPr lang="en-US" altLang="en-US" sz="2800" b="1" dirty="0" smtClean="0">
                <a:solidFill>
                  <a:srgbClr val="002060"/>
                </a:solidFill>
                <a:latin typeface="Times New Roman" pitchFamily="18" charset="0"/>
              </a:rPr>
              <a:t>baba </a:t>
            </a:r>
            <a:r>
              <a:rPr lang="en-US" altLang="en-US" sz="2800" b="1" dirty="0">
                <a:solidFill>
                  <a:srgbClr val="002060"/>
                </a:solidFill>
                <a:latin typeface="Times New Roman" pitchFamily="18" charset="0"/>
              </a:rPr>
              <a:t>S</a:t>
            </a:r>
            <a:r>
              <a:rPr lang="en-US" altLang="en-US" sz="2800" b="1" dirty="0" smtClean="0">
                <a:solidFill>
                  <a:srgbClr val="002060"/>
                </a:solidFill>
                <a:latin typeface="Times New Roman" pitchFamily="18" charset="0"/>
              </a:rPr>
              <a:t>cience and Technology University</a:t>
            </a:r>
            <a:r>
              <a:rPr lang="en-US" altLang="en-US" sz="2800" b="1" dirty="0">
                <a:solidFill>
                  <a:srgbClr val="002060"/>
                </a:solidFill>
                <a:latin typeface="Times New Roman" pitchFamily="18" charset="0"/>
              </a:rPr>
              <a:t/>
            </a:r>
            <a:br>
              <a:rPr lang="en-US" altLang="en-US" sz="2800" b="1" dirty="0">
                <a:solidFill>
                  <a:srgbClr val="002060"/>
                </a:solidFill>
                <a:latin typeface="Times New Roman" pitchFamily="18" charset="0"/>
              </a:rPr>
            </a:br>
            <a:r>
              <a:rPr lang="en-US" altLang="en-US" sz="2800" b="1" dirty="0" smtClean="0">
                <a:solidFill>
                  <a:srgbClr val="002060"/>
                </a:solidFill>
                <a:latin typeface="Times New Roman" pitchFamily="18" charset="0"/>
              </a:rPr>
              <a:t>       School of Interdisciplinary program directorate</a:t>
            </a:r>
            <a:br>
              <a:rPr lang="en-US" altLang="en-US" sz="2800" b="1" dirty="0" smtClean="0">
                <a:solidFill>
                  <a:srgbClr val="002060"/>
                </a:solidFill>
                <a:latin typeface="Times New Roman" pitchFamily="18" charset="0"/>
              </a:rPr>
            </a:br>
            <a:r>
              <a:rPr lang="en-US" altLang="en-US" sz="2800" b="1" dirty="0" smtClean="0">
                <a:solidFill>
                  <a:srgbClr val="002060"/>
                </a:solidFill>
                <a:latin typeface="Times New Roman" pitchFamily="18" charset="0"/>
              </a:rPr>
              <a:t>                        Department of Statistics</a:t>
            </a:r>
            <a:r>
              <a:rPr lang="en-US" altLang="en-US" sz="4000" b="1" dirty="0" smtClean="0">
                <a:solidFill>
                  <a:srgbClr val="002060"/>
                </a:solidFill>
                <a:latin typeface="Chiller" pitchFamily="82" charset="0"/>
              </a:rPr>
              <a:t>  </a:t>
            </a:r>
            <a:r>
              <a:rPr lang="en-US" altLang="en-US" sz="3200" b="1" dirty="0">
                <a:solidFill>
                  <a:srgbClr val="002060"/>
                </a:solidFill>
                <a:latin typeface="Chiller" pitchFamily="82" charset="0"/>
              </a:rPr>
              <a:t/>
            </a:r>
            <a:br>
              <a:rPr lang="en-US" altLang="en-US" sz="3200" b="1" dirty="0">
                <a:solidFill>
                  <a:srgbClr val="002060"/>
                </a:solidFill>
                <a:latin typeface="Chiller" pitchFamily="82" charset="0"/>
              </a:rPr>
            </a:br>
            <a:endParaRPr lang="en-US" sz="2000" dirty="0"/>
          </a:p>
        </p:txBody>
      </p:sp>
      <p:sp>
        <p:nvSpPr>
          <p:cNvPr id="3" name="Content Placeholder 2"/>
          <p:cNvSpPr>
            <a:spLocks noGrp="1"/>
          </p:cNvSpPr>
          <p:nvPr>
            <p:ph sz="quarter" idx="1"/>
          </p:nvPr>
        </p:nvSpPr>
        <p:spPr>
          <a:xfrm>
            <a:off x="612648" y="2667000"/>
            <a:ext cx="8153400" cy="3886200"/>
          </a:xfrm>
        </p:spPr>
        <p:txBody>
          <a:bodyPr>
            <a:normAutofit fontScale="70000" lnSpcReduction="20000"/>
          </a:bodyPr>
          <a:lstStyle/>
          <a:p>
            <a:pPr marL="0" indent="0">
              <a:buNone/>
            </a:pPr>
            <a:r>
              <a:rPr lang="en-US" dirty="0" smtClean="0"/>
              <a:t>    </a:t>
            </a:r>
          </a:p>
          <a:p>
            <a:pPr marL="0" indent="0">
              <a:buNone/>
            </a:pPr>
            <a:r>
              <a:rPr lang="en-US" sz="4000" dirty="0" smtClean="0">
                <a:solidFill>
                  <a:schemeClr val="accent2"/>
                </a:solidFill>
                <a:latin typeface="Arial" panose="020B0604020202020204" pitchFamily="34" charset="0"/>
                <a:cs typeface="Arial" panose="020B0604020202020204" pitchFamily="34" charset="0"/>
              </a:rPr>
              <a:t>Probability and statistics</a:t>
            </a: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By </a:t>
            </a:r>
            <a:r>
              <a:rPr lang="en-US" sz="2400" dirty="0" err="1" smtClean="0">
                <a:latin typeface="Arial" panose="020B0604020202020204" pitchFamily="34" charset="0"/>
                <a:cs typeface="Arial" panose="020B0604020202020204" pitchFamily="34" charset="0"/>
              </a:rPr>
              <a:t>Ashebir</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Feyisa</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(BSc, </a:t>
            </a:r>
            <a:r>
              <a:rPr lang="en-US" sz="2400" dirty="0" err="1" smtClean="0">
                <a:latin typeface="Arial" panose="020B0604020202020204" pitchFamily="34" charset="0"/>
                <a:cs typeface="Arial" panose="020B0604020202020204" pitchFamily="34" charset="0"/>
              </a:rPr>
              <a:t>MSc</a:t>
            </a:r>
            <a:r>
              <a:rPr lang="en-US" sz="2400" dirty="0" smtClean="0">
                <a:latin typeface="Arial" panose="020B0604020202020204" pitchFamily="34" charset="0"/>
                <a:cs typeface="Arial" panose="020B0604020202020204" pitchFamily="34" charset="0"/>
              </a:rPr>
              <a:t> in Biostatistics)</a:t>
            </a: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Email: </a:t>
            </a:r>
            <a:r>
              <a:rPr lang="en-US" sz="2400" dirty="0" smtClean="0">
                <a:solidFill>
                  <a:srgbClr val="7030A0"/>
                </a:solidFill>
                <a:latin typeface="Arial" panose="020B0604020202020204" pitchFamily="34" charset="0"/>
                <a:cs typeface="Arial" panose="020B0604020202020204" pitchFamily="34" charset="0"/>
              </a:rPr>
              <a:t>asheber.feyisa</a:t>
            </a:r>
            <a:r>
              <a:rPr lang="en-US" sz="2400" dirty="0" smtClean="0">
                <a:solidFill>
                  <a:srgbClr val="7030A0"/>
                </a:solidFill>
                <a:latin typeface="Arial" panose="020B0604020202020204" pitchFamily="34" charset="0"/>
                <a:cs typeface="Arial" panose="020B0604020202020204" pitchFamily="34" charset="0"/>
                <a:hlinkClick r:id="rId2"/>
              </a:rPr>
              <a:t>@gmail.com</a:t>
            </a:r>
            <a:r>
              <a:rPr lang="en-US" sz="2400" dirty="0" smtClean="0">
                <a:latin typeface="Arial" panose="020B0604020202020204" pitchFamily="34" charset="0"/>
                <a:cs typeface="Arial" panose="020B0604020202020204" pitchFamily="34" charset="0"/>
              </a:rPr>
              <a:t> </a:t>
            </a:r>
          </a:p>
          <a:p>
            <a:pPr marL="0" indent="0">
              <a:buNone/>
            </a:pPr>
            <a:r>
              <a:rPr lang="en-US" sz="5200" dirty="0" smtClean="0">
                <a:latin typeface="Arial" panose="020B0604020202020204" pitchFamily="34" charset="0"/>
                <a:cs typeface="Arial" panose="020B0604020202020204" pitchFamily="34" charset="0"/>
              </a:rPr>
              <a:t>        </a:t>
            </a:r>
            <a:r>
              <a:rPr lang="en-US" sz="52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In God we trust. All others bring data.</a:t>
            </a: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2015/2016</a:t>
            </a:r>
          </a:p>
          <a:p>
            <a:pPr marL="0" indent="0">
              <a:buNone/>
            </a:pPr>
            <a:r>
              <a:rPr lang="en-US" sz="2400" dirty="0" smtClean="0"/>
              <a:t> </a:t>
            </a:r>
            <a:endParaRPr lang="en-US" sz="2400" dirty="0"/>
          </a:p>
        </p:txBody>
      </p:sp>
      <p:sp>
        <p:nvSpPr>
          <p:cNvPr id="5" name="Footer Placeholder 4"/>
          <p:cNvSpPr>
            <a:spLocks noGrp="1"/>
          </p:cNvSpPr>
          <p:nvPr>
            <p:ph type="ftr" sz="quarter" idx="11"/>
          </p:nvPr>
        </p:nvSpPr>
        <p:spPr/>
        <p:txBody>
          <a:bodyPr/>
          <a:lstStyle/>
          <a:p>
            <a:pPr lvl="1"/>
            <a:r>
              <a:rPr lang="en-US" dirty="0" err="1" smtClean="0"/>
              <a:t>Ashebir</a:t>
            </a:r>
            <a:r>
              <a:rPr lang="en-US" dirty="0" smtClean="0"/>
              <a:t> </a:t>
            </a:r>
            <a:r>
              <a:rPr lang="en-US" dirty="0" err="1" smtClean="0"/>
              <a:t>Feyisa</a:t>
            </a:r>
            <a:endParaRPr lang="en-US" dirty="0"/>
          </a:p>
        </p:txBody>
      </p:sp>
      <p:sp>
        <p:nvSpPr>
          <p:cNvPr id="6" name="Date Placeholder 5"/>
          <p:cNvSpPr>
            <a:spLocks noGrp="1"/>
          </p:cNvSpPr>
          <p:nvPr>
            <p:ph type="dt" sz="half" idx="10"/>
          </p:nvPr>
        </p:nvSpPr>
        <p:spPr/>
        <p:txBody>
          <a:bodyPr/>
          <a:lstStyle/>
          <a:p>
            <a:r>
              <a:rPr lang="en-US" smtClean="0"/>
              <a:t>                              </a:t>
            </a:r>
            <a:fld id="{F8C5E671-F7BE-44C6-91FC-CF7E139FC7AB}" type="datetime1">
              <a:rPr lang="en-US" smtClean="0"/>
              <a:pPr/>
              <a:t>17/04/18</a:t>
            </a:fld>
            <a:endParaRPr lang="en-US" dirty="0"/>
          </a:p>
        </p:txBody>
      </p:sp>
    </p:spTree>
    <p:extLst>
      <p:ext uri="{BB962C8B-B14F-4D97-AF65-F5344CB8AC3E}">
        <p14:creationId xmlns:p14="http://schemas.microsoft.com/office/powerpoint/2010/main" val="3633238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Statistics </a:t>
            </a:r>
            <a:r>
              <a:rPr lang="en-US" b="1" dirty="0" err="1"/>
              <a:t>cont</a:t>
            </a:r>
            <a:r>
              <a:rPr lang="en-US" b="1" dirty="0"/>
              <a:t>…</a:t>
            </a:r>
            <a:endParaRPr lang="en-US" dirty="0"/>
          </a:p>
        </p:txBody>
      </p:sp>
      <p:sp>
        <p:nvSpPr>
          <p:cNvPr id="3" name="Date Placeholder 2"/>
          <p:cNvSpPr>
            <a:spLocks noGrp="1"/>
          </p:cNvSpPr>
          <p:nvPr>
            <p:ph type="dt" sz="half" idx="10"/>
          </p:nvPr>
        </p:nvSpPr>
        <p:spPr/>
        <p:txBody>
          <a:bodyPr/>
          <a:lstStyle/>
          <a:p>
            <a:fld id="{1B906A50-32C7-42B5-8A2E-D37EB5C729F5}"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62500" lnSpcReduction="20000"/>
          </a:bodyPr>
          <a:lstStyle/>
          <a:p>
            <a:r>
              <a:rPr lang="en-US" sz="3200" dirty="0" smtClean="0">
                <a:latin typeface="Arial" panose="020B0604020202020204" pitchFamily="34" charset="0"/>
                <a:cs typeface="Arial" panose="020B0604020202020204" pitchFamily="34" charset="0"/>
              </a:rPr>
              <a:t>For </a:t>
            </a:r>
            <a:r>
              <a:rPr lang="en-US" sz="3200" dirty="0">
                <a:latin typeface="Arial" panose="020B0604020202020204" pitchFamily="34" charset="0"/>
                <a:cs typeface="Arial" panose="020B0604020202020204" pitchFamily="34" charset="0"/>
              </a:rPr>
              <a:t>example, a biologist collected blood samples of 10 students from biology department to study blood types. Accordingly, the following data is obtained</a:t>
            </a:r>
            <a:r>
              <a:rPr lang="en-US" sz="3200" dirty="0" smtClean="0">
                <a:latin typeface="Arial" panose="020B0604020202020204" pitchFamily="34" charset="0"/>
                <a:cs typeface="Arial" panose="020B0604020202020204" pitchFamily="34" charset="0"/>
              </a:rPr>
              <a:t>:</a:t>
            </a:r>
          </a:p>
          <a:p>
            <a:pPr marL="0" indent="0">
              <a:buNone/>
            </a:pPr>
            <a:endParaRPr lang="en-US" sz="3200" dirty="0">
              <a:latin typeface="Arial" panose="020B0604020202020204" pitchFamily="34" charset="0"/>
              <a:cs typeface="Arial" panose="020B0604020202020204" pitchFamily="34" charset="0"/>
            </a:endParaRPr>
          </a:p>
          <a:p>
            <a:r>
              <a:rPr lang="en-US" sz="3200" dirty="0">
                <a:solidFill>
                  <a:srgbClr val="FF0000"/>
                </a:solidFill>
                <a:latin typeface="Arial" panose="020B0604020202020204" pitchFamily="34" charset="0"/>
                <a:cs typeface="Arial" panose="020B0604020202020204" pitchFamily="34" charset="0"/>
              </a:rPr>
              <a:t>O  A   O   AB   A   </a:t>
            </a:r>
            <a:r>
              <a:rPr lang="en-US" sz="3200" dirty="0" err="1">
                <a:solidFill>
                  <a:srgbClr val="FF0000"/>
                </a:solidFill>
                <a:latin typeface="Arial" panose="020B0604020202020204" pitchFamily="34" charset="0"/>
                <a:cs typeface="Arial" panose="020B0604020202020204" pitchFamily="34" charset="0"/>
              </a:rPr>
              <a:t>A</a:t>
            </a:r>
            <a:r>
              <a:rPr lang="en-US" sz="3200" dirty="0">
                <a:solidFill>
                  <a:srgbClr val="FF0000"/>
                </a:solidFill>
                <a:latin typeface="Arial" panose="020B0604020202020204" pitchFamily="34" charset="0"/>
                <a:cs typeface="Arial" panose="020B0604020202020204" pitchFamily="34" charset="0"/>
              </a:rPr>
              <a:t>   O   </a:t>
            </a:r>
            <a:r>
              <a:rPr lang="en-US" sz="3200" dirty="0" err="1">
                <a:solidFill>
                  <a:srgbClr val="FF0000"/>
                </a:solidFill>
                <a:latin typeface="Arial" panose="020B0604020202020204" pitchFamily="34" charset="0"/>
                <a:cs typeface="Arial" panose="020B0604020202020204" pitchFamily="34" charset="0"/>
              </a:rPr>
              <a:t>O</a:t>
            </a:r>
            <a:r>
              <a:rPr lang="en-US" sz="3200" dirty="0">
                <a:solidFill>
                  <a:srgbClr val="FF0000"/>
                </a:solidFill>
                <a:latin typeface="Arial" panose="020B0604020202020204" pitchFamily="34" charset="0"/>
                <a:cs typeface="Arial" panose="020B0604020202020204" pitchFamily="34" charset="0"/>
              </a:rPr>
              <a:t>   B   </a:t>
            </a:r>
            <a:r>
              <a:rPr lang="en-US" sz="3200" dirty="0" smtClean="0">
                <a:solidFill>
                  <a:srgbClr val="FF0000"/>
                </a:solidFill>
                <a:latin typeface="Arial" panose="020B0604020202020204" pitchFamily="34" charset="0"/>
                <a:cs typeface="Arial" panose="020B0604020202020204" pitchFamily="34" charset="0"/>
              </a:rPr>
              <a:t>   O</a:t>
            </a:r>
          </a:p>
          <a:p>
            <a:pPr marL="0" indent="0">
              <a:buNone/>
            </a:pPr>
            <a:r>
              <a:rPr lang="en-US" sz="3200" dirty="0" smtClean="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Summary measures, for example, the proportion of students with blood type O in the sample is 50% is an example of descriptive statistics. We can also describe the data using bar or pie charts.  </a:t>
            </a:r>
          </a:p>
          <a:p>
            <a:pPr marL="0" indent="0">
              <a:buNone/>
            </a:pP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However, if he/she wants to get information on the proportion of students with blood type O in the entire class, he/she may use the sample proportion (50%) as an estimate of the corresponding value of the entire class. This is an example of inferential statistics</a:t>
            </a:r>
            <a:r>
              <a:rPr lang="en-US" sz="3200" dirty="0" smtClean="0">
                <a:latin typeface="Arial" panose="020B0604020202020204" pitchFamily="34" charset="0"/>
                <a:cs typeface="Arial" panose="020B0604020202020204" pitchFamily="34" charset="0"/>
              </a:rPr>
              <a:t>.</a:t>
            </a:r>
            <a:r>
              <a:rPr lang="en-US" dirty="0"/>
              <a:t> </a:t>
            </a:r>
          </a:p>
          <a:p>
            <a:endParaRPr lang="en-US" dirty="0"/>
          </a:p>
        </p:txBody>
      </p:sp>
    </p:spTree>
    <p:extLst>
      <p:ext uri="{BB962C8B-B14F-4D97-AF65-F5344CB8AC3E}">
        <p14:creationId xmlns:p14="http://schemas.microsoft.com/office/powerpoint/2010/main" val="3641448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GB" b="1" dirty="0" smtClean="0"/>
              <a:t/>
            </a:r>
            <a:br>
              <a:rPr lang="en-GB" b="1" dirty="0" smtClean="0"/>
            </a:br>
            <a:r>
              <a:rPr lang="en-GB" sz="3600" b="1" dirty="0" smtClean="0"/>
              <a:t>Stages </a:t>
            </a:r>
            <a:r>
              <a:rPr lang="en-GB" sz="3600" b="1" dirty="0"/>
              <a:t>in statistical investigation</a:t>
            </a:r>
            <a:r>
              <a:rPr lang="en-US" sz="3600" b="1" dirty="0"/>
              <a:t/>
            </a:r>
            <a:br>
              <a:rPr lang="en-US" sz="3600" b="1" dirty="0"/>
            </a:br>
            <a:r>
              <a:rPr lang="en-US" sz="3600" dirty="0"/>
              <a:t/>
            </a:r>
            <a:br>
              <a:rPr lang="en-US" sz="3600" dirty="0"/>
            </a:br>
            <a:endParaRPr lang="en-US" dirty="0"/>
          </a:p>
        </p:txBody>
      </p:sp>
      <p:sp>
        <p:nvSpPr>
          <p:cNvPr id="3" name="Date Placeholder 2"/>
          <p:cNvSpPr>
            <a:spLocks noGrp="1"/>
          </p:cNvSpPr>
          <p:nvPr>
            <p:ph type="dt" sz="half" idx="10"/>
          </p:nvPr>
        </p:nvSpPr>
        <p:spPr/>
        <p:txBody>
          <a:bodyPr/>
          <a:lstStyle/>
          <a:p>
            <a:fld id="{448C006E-F9A6-46AF-A6E7-001536B8BEFF}"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85000" lnSpcReduction="10000"/>
          </a:bodyPr>
          <a:lstStyle/>
          <a:p>
            <a:r>
              <a:rPr lang="en-US" dirty="0"/>
              <a:t>A statistical study might involve the following stages: </a:t>
            </a:r>
            <a:r>
              <a:rPr lang="en-US" dirty="0">
                <a:solidFill>
                  <a:srgbClr val="7030A0"/>
                </a:solidFill>
              </a:rPr>
              <a:t>collection of data, organizing and presenting the collected data, analyzing and interpreting the result</a:t>
            </a:r>
            <a:r>
              <a:rPr lang="en-US" dirty="0" smtClean="0"/>
              <a:t>.</a:t>
            </a:r>
          </a:p>
          <a:p>
            <a:r>
              <a:rPr lang="en-US" b="1" dirty="0"/>
              <a:t>Stage 1:</a:t>
            </a:r>
            <a:r>
              <a:rPr lang="en-US" dirty="0"/>
              <a:t> </a:t>
            </a:r>
            <a:r>
              <a:rPr lang="en-US" dirty="0" smtClean="0">
                <a:solidFill>
                  <a:srgbClr val="7030A0"/>
                </a:solidFill>
              </a:rPr>
              <a:t>Data </a:t>
            </a:r>
            <a:r>
              <a:rPr lang="en-US" dirty="0">
                <a:solidFill>
                  <a:srgbClr val="7030A0"/>
                </a:solidFill>
              </a:rPr>
              <a:t>collection</a:t>
            </a:r>
            <a:r>
              <a:rPr lang="en-US" dirty="0"/>
              <a:t>: this stage involves acquiring data related with the problem at hand.</a:t>
            </a:r>
          </a:p>
          <a:p>
            <a:r>
              <a:rPr lang="en-US" b="1" dirty="0"/>
              <a:t>Stage 2:</a:t>
            </a:r>
            <a:r>
              <a:rPr lang="en-US" dirty="0"/>
              <a:t> </a:t>
            </a:r>
            <a:r>
              <a:rPr lang="en-US" dirty="0" smtClean="0">
                <a:solidFill>
                  <a:srgbClr val="7030A0"/>
                </a:solidFill>
              </a:rPr>
              <a:t>Organizing: </a:t>
            </a:r>
            <a:r>
              <a:rPr lang="en-US" dirty="0"/>
              <a:t>this stage involves the classification or sorting the collected data based on some characteristics or attributes such as age, sex, marital status e t c. </a:t>
            </a:r>
            <a:endParaRPr lang="en-US" dirty="0">
              <a:solidFill>
                <a:srgbClr val="7030A0"/>
              </a:solidFill>
            </a:endParaRPr>
          </a:p>
          <a:p>
            <a:r>
              <a:rPr lang="en-US" b="1" dirty="0"/>
              <a:t>Stage </a:t>
            </a:r>
            <a:r>
              <a:rPr lang="en-US" b="1" dirty="0" smtClean="0"/>
              <a:t>3:</a:t>
            </a:r>
            <a:r>
              <a:rPr lang="en-US" dirty="0" smtClean="0"/>
              <a:t> </a:t>
            </a:r>
            <a:r>
              <a:rPr lang="en-US" dirty="0" smtClean="0">
                <a:solidFill>
                  <a:srgbClr val="7030A0"/>
                </a:solidFill>
              </a:rPr>
              <a:t>presenting </a:t>
            </a:r>
            <a:r>
              <a:rPr lang="en-US" dirty="0">
                <a:solidFill>
                  <a:srgbClr val="7030A0"/>
                </a:solidFill>
              </a:rPr>
              <a:t>data</a:t>
            </a:r>
            <a:r>
              <a:rPr lang="en-US" dirty="0"/>
              <a:t>: </a:t>
            </a:r>
            <a:r>
              <a:rPr lang="en-US" dirty="0" smtClean="0"/>
              <a:t>Further </a:t>
            </a:r>
            <a:r>
              <a:rPr lang="en-US" dirty="0"/>
              <a:t>we may use tables, graphs, charts so on to present the data.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5910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Stages in statistical investigation</a:t>
            </a:r>
            <a:endParaRPr lang="en-US" dirty="0"/>
          </a:p>
        </p:txBody>
      </p:sp>
      <p:sp>
        <p:nvSpPr>
          <p:cNvPr id="3" name="Date Placeholder 2"/>
          <p:cNvSpPr>
            <a:spLocks noGrp="1"/>
          </p:cNvSpPr>
          <p:nvPr>
            <p:ph type="dt" sz="half" idx="10"/>
          </p:nvPr>
        </p:nvSpPr>
        <p:spPr/>
        <p:txBody>
          <a:bodyPr/>
          <a:lstStyle/>
          <a:p>
            <a:fld id="{57E21F65-47ED-4FF2-BCBD-81C934EDE22A}"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612648" y="1600200"/>
            <a:ext cx="8302752" cy="4495800"/>
          </a:xfrm>
        </p:spPr>
        <p:txBody>
          <a:bodyPr>
            <a:normAutofit/>
          </a:bodyPr>
          <a:lstStyle/>
          <a:p>
            <a:r>
              <a:rPr lang="en-US" sz="2000" b="1" dirty="0">
                <a:latin typeface="Arial" panose="020B0604020202020204" pitchFamily="34" charset="0"/>
                <a:cs typeface="Arial" panose="020B0604020202020204" pitchFamily="34" charset="0"/>
              </a:rPr>
              <a:t>Stage </a:t>
            </a:r>
            <a:r>
              <a:rPr lang="en-US" sz="2000" b="1" dirty="0" smtClean="0">
                <a:latin typeface="Arial" panose="020B0604020202020204" pitchFamily="34" charset="0"/>
                <a:cs typeface="Arial" panose="020B0604020202020204" pitchFamily="34" charset="0"/>
              </a:rPr>
              <a:t>4:</a:t>
            </a:r>
            <a:r>
              <a:rPr lang="en-US" sz="2000" dirty="0" smtClean="0">
                <a:latin typeface="Arial" panose="020B0604020202020204" pitchFamily="34" charset="0"/>
                <a:cs typeface="Arial" panose="020B0604020202020204" pitchFamily="34" charset="0"/>
              </a:rPr>
              <a:t> </a:t>
            </a:r>
            <a:r>
              <a:rPr lang="en-US" sz="2000" dirty="0">
                <a:solidFill>
                  <a:srgbClr val="7030A0"/>
                </a:solidFill>
                <a:latin typeface="Arial" panose="020B0604020202020204" pitchFamily="34" charset="0"/>
                <a:cs typeface="Arial" panose="020B0604020202020204" pitchFamily="34" charset="0"/>
              </a:rPr>
              <a:t>Data analysis</a:t>
            </a:r>
            <a:r>
              <a:rPr lang="en-US" sz="2000" dirty="0">
                <a:latin typeface="Arial" panose="020B0604020202020204" pitchFamily="34" charset="0"/>
                <a:cs typeface="Arial" panose="020B0604020202020204" pitchFamily="34" charset="0"/>
              </a:rPr>
              <a:t>: a thorough scrutiny or analysis of the data is necessary in order to reach conclusions or provide answers to a problem. </a:t>
            </a: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analysis might require simple or sophisticated statistical tools depending on the type of answers that may have to be provided.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Stage </a:t>
            </a:r>
            <a:r>
              <a:rPr lang="en-US" sz="2000" b="1" dirty="0" smtClean="0">
                <a:latin typeface="Arial" panose="020B0604020202020204" pitchFamily="34" charset="0"/>
                <a:cs typeface="Arial" panose="020B0604020202020204" pitchFamily="34" charset="0"/>
              </a:rPr>
              <a:t>5:</a:t>
            </a:r>
            <a:r>
              <a:rPr lang="en-US" sz="2000" dirty="0" smtClean="0">
                <a:latin typeface="Arial" panose="020B0604020202020204" pitchFamily="34" charset="0"/>
                <a:cs typeface="Arial" panose="020B0604020202020204" pitchFamily="34" charset="0"/>
              </a:rPr>
              <a:t> </a:t>
            </a:r>
            <a:r>
              <a:rPr lang="en-US" sz="2000" dirty="0">
                <a:solidFill>
                  <a:srgbClr val="7030A0"/>
                </a:solidFill>
                <a:latin typeface="Arial" panose="020B0604020202020204" pitchFamily="34" charset="0"/>
                <a:cs typeface="Arial" panose="020B0604020202020204" pitchFamily="34" charset="0"/>
              </a:rPr>
              <a:t>Interpretation of the result</a:t>
            </a:r>
            <a:r>
              <a:rPr lang="en-US" sz="2000" dirty="0">
                <a:latin typeface="Arial" panose="020B0604020202020204" pitchFamily="34" charset="0"/>
                <a:cs typeface="Arial" panose="020B0604020202020204" pitchFamily="34" charset="0"/>
              </a:rPr>
              <a:t>: logically a statistical analysis has to be followed by conclusions in order to be able to make a decision. The technical terminology used to describe this last process of a statistical study is referred to as interpretation. </a:t>
            </a:r>
          </a:p>
          <a:p>
            <a:endParaRPr lang="en-US" dirty="0"/>
          </a:p>
        </p:txBody>
      </p:sp>
    </p:spTree>
    <p:extLst>
      <p:ext uri="{BB962C8B-B14F-4D97-AF65-F5344CB8AC3E}">
        <p14:creationId xmlns:p14="http://schemas.microsoft.com/office/powerpoint/2010/main" val="181238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GB" sz="2800" b="1" dirty="0"/>
              <a:t>Definition of some terms</a:t>
            </a:r>
            <a:r>
              <a:rPr lang="en-US" sz="2800" b="1" dirty="0"/>
              <a:t/>
            </a:r>
            <a:br>
              <a:rPr lang="en-US" sz="2800" b="1" dirty="0"/>
            </a:br>
            <a:endParaRPr lang="en-US" sz="2800" dirty="0"/>
          </a:p>
        </p:txBody>
      </p:sp>
      <p:sp>
        <p:nvSpPr>
          <p:cNvPr id="3" name="Date Placeholder 2"/>
          <p:cNvSpPr>
            <a:spLocks noGrp="1"/>
          </p:cNvSpPr>
          <p:nvPr>
            <p:ph type="dt" sz="half" idx="10"/>
          </p:nvPr>
        </p:nvSpPr>
        <p:spPr/>
        <p:txBody>
          <a:bodyPr/>
          <a:lstStyle/>
          <a:p>
            <a:fld id="{6A9A9988-8077-4058-903A-ABDB1AB7FE8E}"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612648" y="1600200"/>
            <a:ext cx="8226552" cy="4648200"/>
          </a:xfrm>
        </p:spPr>
        <p:txBody>
          <a:bodyPr>
            <a:normAutofit fontScale="25000" lnSpcReduction="20000"/>
          </a:bodyPr>
          <a:lstStyle/>
          <a:p>
            <a:r>
              <a:rPr lang="en-US" sz="9600" b="1" dirty="0"/>
              <a:t>A population:</a:t>
            </a:r>
            <a:r>
              <a:rPr lang="en-US" sz="9600" dirty="0"/>
              <a:t> Consists of all elements, individuals, items </a:t>
            </a:r>
            <a:r>
              <a:rPr lang="en-US" sz="9600"/>
              <a:t>or </a:t>
            </a:r>
            <a:r>
              <a:rPr lang="en-US" sz="9600" smtClean="0"/>
              <a:t>objects </a:t>
            </a:r>
            <a:r>
              <a:rPr lang="en-US" sz="9600" dirty="0"/>
              <a:t>whose characteristics are being studied. The population that is being studied is called </a:t>
            </a:r>
            <a:r>
              <a:rPr lang="en-US" sz="9600" i="1" dirty="0"/>
              <a:t>target population.</a:t>
            </a:r>
            <a:r>
              <a:rPr lang="en-US" sz="9600" dirty="0"/>
              <a:t> </a:t>
            </a:r>
            <a:r>
              <a:rPr lang="en-US" sz="9600" b="1" dirty="0"/>
              <a:t> </a:t>
            </a:r>
            <a:endParaRPr lang="en-US" sz="9600" dirty="0"/>
          </a:p>
          <a:p>
            <a:r>
              <a:rPr lang="en-US" sz="9600" b="1" dirty="0"/>
              <a:t>Sample: </a:t>
            </a:r>
            <a:r>
              <a:rPr lang="en-US" sz="9600" dirty="0"/>
              <a:t>A portion of the population selected for study.</a:t>
            </a:r>
          </a:p>
          <a:p>
            <a:r>
              <a:rPr lang="en-US" sz="9600" b="1" dirty="0"/>
              <a:t>Sample survey</a:t>
            </a:r>
            <a:r>
              <a:rPr lang="en-US" sz="9600" dirty="0"/>
              <a:t>: The technique of collecting information from a portion of the population.</a:t>
            </a:r>
          </a:p>
          <a:p>
            <a:r>
              <a:rPr lang="en-US" sz="9600" b="1" dirty="0"/>
              <a:t>Census survey</a:t>
            </a:r>
            <a:r>
              <a:rPr lang="en-US" sz="9600" dirty="0"/>
              <a:t>: A survey that includes every member of the population. </a:t>
            </a:r>
          </a:p>
          <a:p>
            <a:r>
              <a:rPr lang="en-US" sz="9600" b="1" dirty="0"/>
              <a:t>Variable</a:t>
            </a:r>
            <a:r>
              <a:rPr lang="en-US" sz="9600" dirty="0"/>
              <a:t>: is a characteristic under study that assumes different values for different element. </a:t>
            </a:r>
          </a:p>
          <a:p>
            <a:r>
              <a:rPr lang="en-US" sz="9600" b="1" dirty="0"/>
              <a:t>Quantitative variable</a:t>
            </a:r>
            <a:r>
              <a:rPr lang="en-US" sz="9600" dirty="0"/>
              <a:t>: A variable that can be measured numerically. The data collected on quantitative variable are called </a:t>
            </a:r>
            <a:r>
              <a:rPr lang="en-US" sz="9600" i="1" dirty="0"/>
              <a:t>quantitative data. </a:t>
            </a:r>
            <a:r>
              <a:rPr lang="en-US" sz="9600" dirty="0"/>
              <a:t>Examples include weight, height, number of students in a class, number of car accidents, e t c.</a:t>
            </a:r>
          </a:p>
          <a:p>
            <a:endParaRPr lang="en-US" dirty="0"/>
          </a:p>
        </p:txBody>
      </p:sp>
    </p:spTree>
    <p:extLst>
      <p:ext uri="{BB962C8B-B14F-4D97-AF65-F5344CB8AC3E}">
        <p14:creationId xmlns:p14="http://schemas.microsoft.com/office/powerpoint/2010/main" val="2424059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Definition of some </a:t>
            </a:r>
            <a:r>
              <a:rPr lang="en-GB" b="1" dirty="0" smtClean="0"/>
              <a:t>terms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0A703BE5-9B38-45FB-9B15-46AF42F4B3DA}"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612648" y="1600200"/>
            <a:ext cx="8378952" cy="4648200"/>
          </a:xfrm>
        </p:spPr>
        <p:txBody>
          <a:bodyPr>
            <a:normAutofit fontScale="47500" lnSpcReduction="20000"/>
          </a:bodyPr>
          <a:lstStyle/>
          <a:p>
            <a:r>
              <a:rPr lang="en-US" sz="5100" b="1" dirty="0"/>
              <a:t>Qualitative variable: </a:t>
            </a:r>
            <a:r>
              <a:rPr lang="en-US" sz="5100" dirty="0"/>
              <a:t>A variable that cannot assume a numerical value but can be classified into two or more non numerical categories. The data collected on such a variable are called</a:t>
            </a:r>
            <a:r>
              <a:rPr lang="en-US" sz="5100" b="1" dirty="0"/>
              <a:t> </a:t>
            </a:r>
            <a:r>
              <a:rPr lang="en-US" sz="5100" dirty="0"/>
              <a:t>q</a:t>
            </a:r>
            <a:r>
              <a:rPr lang="en-US" sz="5100" i="1" dirty="0"/>
              <a:t>ualitative or categorical data.</a:t>
            </a:r>
            <a:r>
              <a:rPr lang="en-US" sz="5100" dirty="0"/>
              <a:t> Examples include sex, blood type, marital status, religion e t c. </a:t>
            </a:r>
          </a:p>
          <a:p>
            <a:r>
              <a:rPr lang="en-US" sz="5100" b="1" dirty="0"/>
              <a:t>Discrete variable: </a:t>
            </a:r>
            <a:r>
              <a:rPr lang="en-US" sz="5100" dirty="0"/>
              <a:t>a variable whose values are countable. Examples include number patients in a hospital, number of white blood cells in a droplet of blood sample, number of rodents per plot of farmland e t c. </a:t>
            </a:r>
            <a:r>
              <a:rPr lang="en-US" sz="5100" dirty="0" smtClean="0"/>
              <a:t> </a:t>
            </a:r>
            <a:endParaRPr lang="en-US" sz="5100" dirty="0"/>
          </a:p>
          <a:p>
            <a:r>
              <a:rPr lang="en-US" sz="5100" b="1" dirty="0"/>
              <a:t>Continuous variable: </a:t>
            </a:r>
            <a:r>
              <a:rPr lang="en-US" sz="5100" dirty="0"/>
              <a:t>a variable that can assume any numerical value over a certain interval or intervals. Examples include weight of new born babies, height of seedlings, temperature measurements e t c.</a:t>
            </a:r>
          </a:p>
          <a:p>
            <a:endParaRPr lang="en-US" dirty="0"/>
          </a:p>
        </p:txBody>
      </p:sp>
    </p:spTree>
    <p:extLst>
      <p:ext uri="{BB962C8B-B14F-4D97-AF65-F5344CB8AC3E}">
        <p14:creationId xmlns:p14="http://schemas.microsoft.com/office/powerpoint/2010/main" val="2345640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Definition of some </a:t>
            </a:r>
            <a:r>
              <a:rPr lang="en-GB" b="1" smtClean="0"/>
              <a:t>terms cont.….</a:t>
            </a:r>
            <a:endParaRPr lang="en-US" dirty="0"/>
          </a:p>
        </p:txBody>
      </p:sp>
      <p:sp>
        <p:nvSpPr>
          <p:cNvPr id="3" name="Date Placeholder 2"/>
          <p:cNvSpPr>
            <a:spLocks noGrp="1"/>
          </p:cNvSpPr>
          <p:nvPr>
            <p:ph type="dt" sz="half" idx="10"/>
          </p:nvPr>
        </p:nvSpPr>
        <p:spPr/>
        <p:txBody>
          <a:bodyPr/>
          <a:lstStyle/>
          <a:p>
            <a:fld id="{07DBCD2E-2D68-4345-8368-698965C76BF3}"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p:txBody>
          <a:bodyPr>
            <a:normAutofit fontScale="92500"/>
          </a:bodyPr>
          <a:lstStyle/>
          <a:p>
            <a:r>
              <a:rPr lang="en-US" b="1" dirty="0"/>
              <a:t>Parameter:</a:t>
            </a:r>
            <a:r>
              <a:rPr lang="en-US" dirty="0"/>
              <a:t> A statistical measure obtained from a population data. Examples include population mean, proportion, variance and so on.</a:t>
            </a:r>
          </a:p>
          <a:p>
            <a:r>
              <a:rPr lang="en-US" b="1" dirty="0"/>
              <a:t>Statistic: </a:t>
            </a:r>
            <a:r>
              <a:rPr lang="en-US" dirty="0"/>
              <a:t>A statistical measure obtained from a sample data. Examples include sample mean, proportion, variance and so on.</a:t>
            </a:r>
          </a:p>
          <a:p>
            <a:r>
              <a:rPr lang="en-US" b="1" dirty="0"/>
              <a:t>Unit of analysis: </a:t>
            </a:r>
            <a:r>
              <a:rPr lang="en-US" dirty="0"/>
              <a:t>The type of thing being measured in the data, such as persons, families, households, states, nations, etc.</a:t>
            </a:r>
          </a:p>
          <a:p>
            <a:endParaRPr lang="en-US" dirty="0"/>
          </a:p>
        </p:txBody>
      </p:sp>
    </p:spTree>
    <p:extLst>
      <p:ext uri="{BB962C8B-B14F-4D97-AF65-F5344CB8AC3E}">
        <p14:creationId xmlns:p14="http://schemas.microsoft.com/office/powerpoint/2010/main" val="631184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Limitation </a:t>
            </a:r>
            <a:r>
              <a:rPr lang="en-US" b="1" dirty="0"/>
              <a:t>of statistics</a:t>
            </a:r>
            <a:r>
              <a:rPr lang="en-US" dirty="0"/>
              <a:t/>
            </a:r>
            <a:br>
              <a:rPr lang="en-US" dirty="0"/>
            </a:br>
            <a:endParaRPr lang="en-US" dirty="0"/>
          </a:p>
        </p:txBody>
      </p:sp>
      <p:sp>
        <p:nvSpPr>
          <p:cNvPr id="3" name="Date Placeholder 2"/>
          <p:cNvSpPr>
            <a:spLocks noGrp="1"/>
          </p:cNvSpPr>
          <p:nvPr>
            <p:ph type="dt" sz="half" idx="10"/>
          </p:nvPr>
        </p:nvSpPr>
        <p:spPr/>
        <p:txBody>
          <a:bodyPr/>
          <a:lstStyle/>
          <a:p>
            <a:fld id="{95789D17-4500-4800-BF9C-E2A28110E18A}"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609600" y="1600200"/>
            <a:ext cx="8153400" cy="4495800"/>
          </a:xfrm>
        </p:spPr>
        <p:txBody>
          <a:bodyPr>
            <a:normAutofit fontScale="92500" lnSpcReduction="10000"/>
          </a:bodyPr>
          <a:lstStyle/>
          <a:p>
            <a:pPr lvl="0"/>
            <a:r>
              <a:rPr lang="en-US" dirty="0" smtClean="0"/>
              <a:t>Statistics </a:t>
            </a:r>
            <a:r>
              <a:rPr lang="en-US" dirty="0"/>
              <a:t>deals with only those subjects of inquiry which are capable of being quantitatively measured and numerically expressed. </a:t>
            </a:r>
          </a:p>
          <a:p>
            <a:pPr lvl="0"/>
            <a:r>
              <a:rPr lang="en-US" dirty="0"/>
              <a:t>Statistics deals only with aggregates of facts and no importance is attached to individual items</a:t>
            </a:r>
          </a:p>
          <a:p>
            <a:pPr lvl="0"/>
            <a:r>
              <a:rPr lang="en-US" dirty="0"/>
              <a:t>Statistical data is only approximately and not mathematically correct</a:t>
            </a:r>
          </a:p>
          <a:p>
            <a:pPr lvl="0"/>
            <a:r>
              <a:rPr lang="en-US" dirty="0"/>
              <a:t>Statistics is liable to be misused. Hence expertise in the subject is very essential. Besides, honesty is very important in the use of statistics. </a:t>
            </a:r>
          </a:p>
          <a:p>
            <a:endParaRPr lang="en-US" dirty="0"/>
          </a:p>
        </p:txBody>
      </p:sp>
    </p:spTree>
    <p:extLst>
      <p:ext uri="{BB962C8B-B14F-4D97-AF65-F5344CB8AC3E}">
        <p14:creationId xmlns:p14="http://schemas.microsoft.com/office/powerpoint/2010/main" val="2754945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2800" b="1" dirty="0" smtClean="0"/>
              <a:t>Scales of measurement</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0EA5BE53-50E0-4FC9-9729-4F27D406B749}"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p:txBody>
          <a:bodyPr/>
          <a:lstStyle/>
          <a:p>
            <a:endParaRPr lang="en-US" sz="3200" dirty="0" smtClean="0"/>
          </a:p>
          <a:p>
            <a:r>
              <a:rPr lang="en-US" sz="3200" dirty="0" smtClean="0"/>
              <a:t>Formally</a:t>
            </a:r>
            <a:r>
              <a:rPr lang="en-US" sz="3200" dirty="0"/>
              <a:t>, we distinguish among four levels of measurement scales. </a:t>
            </a:r>
            <a:endParaRPr lang="en-US" sz="2800" dirty="0"/>
          </a:p>
          <a:p>
            <a:endParaRPr lang="en-US" dirty="0"/>
          </a:p>
        </p:txBody>
      </p:sp>
    </p:spTree>
    <p:extLst>
      <p:ext uri="{BB962C8B-B14F-4D97-AF65-F5344CB8AC3E}">
        <p14:creationId xmlns:p14="http://schemas.microsoft.com/office/powerpoint/2010/main" val="1701250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419F15F5-F461-458B-B999-E34B8D21EC64}"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p:txBody>
          <a:bodyPr>
            <a:normAutofit fontScale="85000" lnSpcReduction="20000"/>
          </a:bodyPr>
          <a:lstStyle/>
          <a:p>
            <a:pPr marL="0" indent="0">
              <a:buNone/>
            </a:pPr>
            <a:r>
              <a:rPr lang="en-US" sz="3200" b="1" dirty="0" smtClean="0"/>
              <a:t>          Nominal </a:t>
            </a:r>
            <a:r>
              <a:rPr lang="en-US" sz="3200" b="1" dirty="0"/>
              <a:t>scale:</a:t>
            </a:r>
            <a:endParaRPr lang="en-US" sz="3200" dirty="0"/>
          </a:p>
          <a:p>
            <a:pPr lvl="0">
              <a:buFont typeface="Wingdings" panose="05000000000000000000" pitchFamily="2" charset="2"/>
              <a:buChar char="v"/>
            </a:pPr>
            <a:r>
              <a:rPr lang="en-US" sz="3200" dirty="0"/>
              <a:t>It is the simplest measurement scale. </a:t>
            </a:r>
          </a:p>
          <a:p>
            <a:pPr lvl="0">
              <a:buFont typeface="Wingdings" panose="05000000000000000000" pitchFamily="2" charset="2"/>
              <a:buChar char="v"/>
            </a:pPr>
            <a:r>
              <a:rPr lang="en-US" sz="3200" dirty="0"/>
              <a:t>There is no natural ordering of the levels or values of the scale in nominal scale.  </a:t>
            </a:r>
          </a:p>
          <a:p>
            <a:pPr lvl="0">
              <a:buFont typeface="Wingdings" panose="05000000000000000000" pitchFamily="2" charset="2"/>
              <a:buChar char="v"/>
            </a:pPr>
            <a:r>
              <a:rPr lang="en-US" sz="3200" dirty="0"/>
              <a:t>For example, sex of an individual may be male or female. There is no natural ordering of the two sexes. Others examples include religion, blood type, eye </a:t>
            </a:r>
            <a:r>
              <a:rPr lang="en-US" sz="3200" dirty="0" err="1"/>
              <a:t>colour</a:t>
            </a:r>
            <a:r>
              <a:rPr lang="en-US" sz="3200" dirty="0"/>
              <a:t>, marital status e t c.</a:t>
            </a:r>
          </a:p>
          <a:p>
            <a:pPr lvl="0">
              <a:buFont typeface="Wingdings" panose="05000000000000000000" pitchFamily="2" charset="2"/>
              <a:buChar char="v"/>
            </a:pPr>
            <a:r>
              <a:rPr lang="en-US" sz="3200" dirty="0"/>
              <a:t>The values of nominal scale can be coded using numerical values; </a:t>
            </a:r>
          </a:p>
          <a:p>
            <a:pPr lvl="0">
              <a:buFont typeface="Wingdings" panose="05000000000000000000" pitchFamily="2" charset="2"/>
              <a:buChar char="v"/>
            </a:pPr>
            <a:r>
              <a:rPr lang="en-US" sz="3200" dirty="0"/>
              <a:t>However, we cannot perform any mathematical operations on the numbers used to code. </a:t>
            </a:r>
          </a:p>
          <a:p>
            <a:endParaRPr lang="en-US" dirty="0"/>
          </a:p>
        </p:txBody>
      </p:sp>
    </p:spTree>
    <p:extLst>
      <p:ext uri="{BB962C8B-B14F-4D97-AF65-F5344CB8AC3E}">
        <p14:creationId xmlns:p14="http://schemas.microsoft.com/office/powerpoint/2010/main" val="3164482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cont..</a:t>
            </a:r>
            <a:endParaRPr lang="en-US" dirty="0"/>
          </a:p>
        </p:txBody>
      </p:sp>
      <p:sp>
        <p:nvSpPr>
          <p:cNvPr id="3" name="Date Placeholder 2"/>
          <p:cNvSpPr>
            <a:spLocks noGrp="1"/>
          </p:cNvSpPr>
          <p:nvPr>
            <p:ph type="dt" sz="half" idx="10"/>
          </p:nvPr>
        </p:nvSpPr>
        <p:spPr/>
        <p:txBody>
          <a:bodyPr/>
          <a:lstStyle/>
          <a:p>
            <a:fld id="{BEA78D99-84C9-4866-ACA1-E953C7245FCC}"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25000" lnSpcReduction="20000"/>
          </a:bodyPr>
          <a:lstStyle/>
          <a:p>
            <a:pPr marL="0" indent="0">
              <a:buNone/>
            </a:pPr>
            <a:r>
              <a:rPr lang="en-US" b="1" smtClean="0"/>
              <a:t>                                </a:t>
            </a:r>
            <a:r>
              <a:rPr lang="en-US" sz="9600" b="1" smtClean="0"/>
              <a:t>Ordinal </a:t>
            </a:r>
            <a:r>
              <a:rPr lang="en-US" sz="9600" b="1" dirty="0"/>
              <a:t>scale:</a:t>
            </a:r>
            <a:endParaRPr lang="en-US" sz="9600" dirty="0"/>
          </a:p>
          <a:p>
            <a:pPr lvl="0"/>
            <a:r>
              <a:rPr lang="en-US" sz="9600" dirty="0"/>
              <a:t>This measurement scale is similar to the nominal scale but the levels or categories can be ranked or order. </a:t>
            </a:r>
          </a:p>
          <a:p>
            <a:pPr lvl="0"/>
            <a:r>
              <a:rPr lang="en-US" sz="9600" dirty="0"/>
              <a:t>That is, we can compare levels or categories of the scale. </a:t>
            </a:r>
          </a:p>
          <a:p>
            <a:pPr lvl="0"/>
            <a:r>
              <a:rPr lang="en-US" sz="9600" dirty="0"/>
              <a:t>Therefore, this scale of measurement gives better information on the quantities being measured as compared to nominal scale.  For example, living standard of a family can be poor, medium or higher. </a:t>
            </a:r>
          </a:p>
          <a:p>
            <a:pPr lvl="0"/>
            <a:r>
              <a:rPr lang="en-US" sz="9600" dirty="0"/>
              <a:t>These categories can be ordered as poor is less than medium and medium is less than higher class. </a:t>
            </a:r>
          </a:p>
          <a:p>
            <a:pPr lvl="0"/>
            <a:r>
              <a:rPr lang="en-US" sz="9600" dirty="0"/>
              <a:t>However, the distance or magnitude between the levels, say between poor and medium, is not clearly known.</a:t>
            </a:r>
          </a:p>
          <a:p>
            <a:endParaRPr lang="en-US" dirty="0"/>
          </a:p>
        </p:txBody>
      </p:sp>
    </p:spTree>
    <p:extLst>
      <p:ext uri="{BB962C8B-B14F-4D97-AF65-F5344CB8AC3E}">
        <p14:creationId xmlns:p14="http://schemas.microsoft.com/office/powerpoint/2010/main" val="4220990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 to Statistics</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smtClean="0"/>
              <a:t>                </a:t>
            </a:r>
            <a:r>
              <a:rPr lang="en-US" b="1" dirty="0"/>
              <a:t> </a:t>
            </a:r>
            <a:r>
              <a:rPr lang="en-US" b="1" dirty="0" smtClean="0"/>
              <a:t>Objectives</a:t>
            </a:r>
            <a:r>
              <a:rPr lang="en-US" b="1" dirty="0"/>
              <a:t>:</a:t>
            </a:r>
            <a:endParaRPr lang="en-US" dirty="0"/>
          </a:p>
          <a:p>
            <a:pPr marL="0" indent="0">
              <a:buNone/>
            </a:pPr>
            <a:r>
              <a:rPr lang="en-US" dirty="0" smtClean="0"/>
              <a:t> At </a:t>
            </a:r>
            <a:r>
              <a:rPr lang="en-US" dirty="0"/>
              <a:t>the end of this session, students should be able to:</a:t>
            </a:r>
          </a:p>
          <a:p>
            <a:pPr lvl="1"/>
            <a:r>
              <a:rPr lang="en-US" dirty="0"/>
              <a:t>understand statistics and basic terminologies</a:t>
            </a:r>
          </a:p>
          <a:p>
            <a:pPr lvl="1"/>
            <a:r>
              <a:rPr lang="en-US" dirty="0"/>
              <a:t>understand scales of measurement in statistics</a:t>
            </a:r>
          </a:p>
          <a:p>
            <a:pPr lvl="1"/>
            <a:r>
              <a:rPr lang="en-US" dirty="0"/>
              <a:t>understand the basic methods of data collection</a:t>
            </a:r>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Date Placeholder 4"/>
          <p:cNvSpPr>
            <a:spLocks noGrp="1"/>
          </p:cNvSpPr>
          <p:nvPr>
            <p:ph type="dt" sz="half" idx="10"/>
          </p:nvPr>
        </p:nvSpPr>
        <p:spPr/>
        <p:txBody>
          <a:bodyPr/>
          <a:lstStyle/>
          <a:p>
            <a:fld id="{8275F8B4-3554-4C04-9966-9DF3C56B9BD9}" type="datetime1">
              <a:rPr lang="en-US" smtClean="0"/>
              <a:pPr/>
              <a:t>17/04/18</a:t>
            </a:fld>
            <a:endParaRPr lang="en-US" dirty="0"/>
          </a:p>
        </p:txBody>
      </p:sp>
    </p:spTree>
    <p:extLst>
      <p:ext uri="{BB962C8B-B14F-4D97-AF65-F5344CB8AC3E}">
        <p14:creationId xmlns:p14="http://schemas.microsoft.com/office/powerpoint/2010/main" val="3889648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F5A63126-0C03-4779-BC73-AF16E4B4009E}"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77500" lnSpcReduction="20000"/>
          </a:bodyPr>
          <a:lstStyle/>
          <a:p>
            <a:pPr marL="0" indent="0">
              <a:buNone/>
            </a:pPr>
            <a:r>
              <a:rPr lang="en-US" b="1" dirty="0" smtClean="0"/>
              <a:t>                 Interval </a:t>
            </a:r>
            <a:r>
              <a:rPr lang="en-US" b="1" dirty="0"/>
              <a:t>scale: </a:t>
            </a:r>
            <a:endParaRPr lang="en-US" dirty="0"/>
          </a:p>
          <a:p>
            <a:pPr lvl="0"/>
            <a:r>
              <a:rPr lang="en-US" sz="3100" dirty="0"/>
              <a:t>This measurement scale shares the ordering or ranking and labeling properties of ordinal scale of measurement. Besides, the distance or magnitude between two values is clearly known (meaningful). </a:t>
            </a:r>
          </a:p>
          <a:p>
            <a:pPr lvl="0"/>
            <a:r>
              <a:rPr lang="en-US" sz="3100" dirty="0"/>
              <a:t>However, it lacks a true zero point (i.e., zero point is not meaningful). For example, temperature in degree centigrade or Fahrenheit of an object. If the temperature of an object is zero degree centigrade, it doesn’t mean that the object lacks heat. Hence zero is arbitrary point in the scale. It doesn’t make sense to say that 80° F is twice as hot as 40° </a:t>
            </a:r>
            <a:r>
              <a:rPr lang="en-US" sz="3100" dirty="0" smtClean="0"/>
              <a:t>F. </a:t>
            </a:r>
          </a:p>
          <a:p>
            <a:pPr lvl="0"/>
            <a:r>
              <a:rPr lang="en-US" sz="3100" dirty="0" smtClean="0"/>
              <a:t>We </a:t>
            </a:r>
            <a:r>
              <a:rPr lang="en-US" sz="3100" dirty="0"/>
              <a:t>can do subtraction and addition on interval level data but division and multiplication are impossible. </a:t>
            </a:r>
          </a:p>
          <a:p>
            <a:endParaRPr lang="en-US" sz="3100" dirty="0"/>
          </a:p>
        </p:txBody>
      </p:sp>
    </p:spTree>
    <p:extLst>
      <p:ext uri="{BB962C8B-B14F-4D97-AF65-F5344CB8AC3E}">
        <p14:creationId xmlns:p14="http://schemas.microsoft.com/office/powerpoint/2010/main" val="3959454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AAC5FEF2-F97E-453B-9F82-38F8C4F0F890}"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381000" y="1524000"/>
            <a:ext cx="8610600" cy="4572000"/>
          </a:xfrm>
        </p:spPr>
        <p:txBody>
          <a:bodyPr>
            <a:noAutofit/>
          </a:bodyPr>
          <a:lstStyle/>
          <a:p>
            <a:pPr marL="0" indent="0">
              <a:buNone/>
            </a:pPr>
            <a:r>
              <a:rPr lang="en-US" sz="2400" b="1" dirty="0" smtClean="0"/>
              <a:t>         Ratio </a:t>
            </a:r>
            <a:r>
              <a:rPr lang="en-US" sz="2400" b="1" dirty="0"/>
              <a:t>scale: </a:t>
            </a:r>
            <a:endParaRPr lang="en-US" sz="2400" dirty="0"/>
          </a:p>
          <a:p>
            <a:pPr lvl="0"/>
            <a:r>
              <a:rPr lang="en-US" sz="2800" dirty="0"/>
              <a:t>It is the highest level of measurement scale.</a:t>
            </a:r>
          </a:p>
          <a:p>
            <a:pPr lvl="0"/>
            <a:r>
              <a:rPr lang="en-US" sz="2800" dirty="0"/>
              <a:t>It shares the ordering, labeling and meaningful distance properties of interval scale. </a:t>
            </a:r>
          </a:p>
          <a:p>
            <a:pPr lvl="0"/>
            <a:r>
              <a:rPr lang="en-US" sz="2800" dirty="0"/>
              <a:t>In addition, it has a true or meaningful zero point. The existence of a true zero makes the ratio of two measures meaningful. </a:t>
            </a:r>
            <a:r>
              <a:rPr lang="en-US" sz="2800" dirty="0" smtClean="0"/>
              <a:t>example </a:t>
            </a:r>
            <a:r>
              <a:rPr lang="en-US" sz="2800" dirty="0"/>
              <a:t>includes, weight, height e t c.  </a:t>
            </a:r>
          </a:p>
          <a:p>
            <a:pPr lvl="0"/>
            <a:r>
              <a:rPr lang="en-US" sz="2800" dirty="0"/>
              <a:t>We can do subtraction, addition, multiplication and division on </a:t>
            </a:r>
            <a:r>
              <a:rPr lang="en-US" sz="2800" dirty="0" smtClean="0"/>
              <a:t>ratio </a:t>
            </a:r>
            <a:r>
              <a:rPr lang="en-US" sz="2800" dirty="0"/>
              <a:t>level data. </a:t>
            </a:r>
          </a:p>
          <a:p>
            <a:pPr marL="0" indent="0">
              <a:buNone/>
            </a:pPr>
            <a:endParaRPr lang="en-US" sz="1800" dirty="0"/>
          </a:p>
        </p:txBody>
      </p:sp>
    </p:spTree>
    <p:extLst>
      <p:ext uri="{BB962C8B-B14F-4D97-AF65-F5344CB8AC3E}">
        <p14:creationId xmlns:p14="http://schemas.microsoft.com/office/powerpoint/2010/main" val="3081808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35AD62EE-86BD-4D78-B038-52E1B4EDF6D4}"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p:txBody>
          <a:bodyPr/>
          <a:lstStyle/>
          <a:p>
            <a:r>
              <a:rPr lang="en-US" dirty="0"/>
              <a:t>The more precise variable is ratio variable and the least precise is the nominal variable. Ratio and interval level data are classified under quantitative variable and, nominal and ordinal level data are classified under qualitative variable. </a:t>
            </a:r>
          </a:p>
          <a:p>
            <a:endParaRPr lang="en-US" dirty="0"/>
          </a:p>
        </p:txBody>
      </p:sp>
    </p:spTree>
    <p:extLst>
      <p:ext uri="{BB962C8B-B14F-4D97-AF65-F5344CB8AC3E}">
        <p14:creationId xmlns:p14="http://schemas.microsoft.com/office/powerpoint/2010/main" val="196168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3400"/>
            <a:ext cx="8153400" cy="2057400"/>
          </a:xfrm>
        </p:spPr>
        <p:txBody>
          <a:bodyPr>
            <a:noAutofit/>
          </a:bodyPr>
          <a:lstStyle/>
          <a:p>
            <a:r>
              <a:rPr lang="en-US" altLang="en-US" sz="2000" b="1" dirty="0" smtClean="0">
                <a:solidFill>
                  <a:srgbClr val="002060"/>
                </a:solidFill>
                <a:latin typeface="Times New Roman" pitchFamily="18" charset="0"/>
              </a:rPr>
              <a:t/>
            </a:r>
            <a:br>
              <a:rPr lang="en-US" altLang="en-US" sz="2000" b="1" dirty="0" smtClean="0">
                <a:solidFill>
                  <a:srgbClr val="002060"/>
                </a:solidFill>
                <a:latin typeface="Times New Roman" pitchFamily="18" charset="0"/>
              </a:rPr>
            </a:br>
            <a:r>
              <a:rPr lang="en-US" altLang="en-US" sz="2000" b="1" dirty="0" smtClean="0">
                <a:solidFill>
                  <a:srgbClr val="002060"/>
                </a:solidFill>
                <a:latin typeface="Times New Roman" pitchFamily="18" charset="0"/>
              </a:rPr>
              <a:t>        </a:t>
            </a:r>
            <a:r>
              <a:rPr lang="en-US" altLang="en-US" sz="2800" b="1" dirty="0" smtClean="0">
                <a:solidFill>
                  <a:srgbClr val="002060"/>
                </a:solidFill>
                <a:latin typeface="Times New Roman" pitchFamily="18" charset="0"/>
              </a:rPr>
              <a:t>Addis </a:t>
            </a:r>
            <a:r>
              <a:rPr lang="en-US" altLang="en-US" sz="2800" b="1" dirty="0">
                <a:solidFill>
                  <a:srgbClr val="002060"/>
                </a:solidFill>
                <a:latin typeface="Times New Roman" pitchFamily="18" charset="0"/>
              </a:rPr>
              <a:t>A</a:t>
            </a:r>
            <a:r>
              <a:rPr lang="en-US" altLang="en-US" sz="2800" b="1" dirty="0" smtClean="0">
                <a:solidFill>
                  <a:srgbClr val="002060"/>
                </a:solidFill>
                <a:latin typeface="Times New Roman" pitchFamily="18" charset="0"/>
              </a:rPr>
              <a:t>baba </a:t>
            </a:r>
            <a:r>
              <a:rPr lang="en-US" altLang="en-US" sz="2800" b="1" dirty="0">
                <a:solidFill>
                  <a:srgbClr val="002060"/>
                </a:solidFill>
                <a:latin typeface="Times New Roman" pitchFamily="18" charset="0"/>
              </a:rPr>
              <a:t>S</a:t>
            </a:r>
            <a:r>
              <a:rPr lang="en-US" altLang="en-US" sz="2800" b="1" dirty="0" smtClean="0">
                <a:solidFill>
                  <a:srgbClr val="002060"/>
                </a:solidFill>
                <a:latin typeface="Times New Roman" pitchFamily="18" charset="0"/>
              </a:rPr>
              <a:t>cience and Technology University</a:t>
            </a:r>
            <a:r>
              <a:rPr lang="en-US" altLang="en-US" sz="2800" b="1" dirty="0">
                <a:solidFill>
                  <a:srgbClr val="002060"/>
                </a:solidFill>
                <a:latin typeface="Times New Roman" pitchFamily="18" charset="0"/>
              </a:rPr>
              <a:t/>
            </a:r>
            <a:br>
              <a:rPr lang="en-US" altLang="en-US" sz="2800" b="1" dirty="0">
                <a:solidFill>
                  <a:srgbClr val="002060"/>
                </a:solidFill>
                <a:latin typeface="Times New Roman" pitchFamily="18" charset="0"/>
              </a:rPr>
            </a:br>
            <a:r>
              <a:rPr lang="en-US" altLang="en-US" sz="2800" b="1" dirty="0" smtClean="0">
                <a:solidFill>
                  <a:srgbClr val="002060"/>
                </a:solidFill>
                <a:latin typeface="Times New Roman" pitchFamily="18" charset="0"/>
              </a:rPr>
              <a:t>       School of Interdisciplinary program directorate</a:t>
            </a:r>
            <a:br>
              <a:rPr lang="en-US" altLang="en-US" sz="2800" b="1" dirty="0" smtClean="0">
                <a:solidFill>
                  <a:srgbClr val="002060"/>
                </a:solidFill>
                <a:latin typeface="Times New Roman" pitchFamily="18" charset="0"/>
              </a:rPr>
            </a:br>
            <a:r>
              <a:rPr lang="en-US" altLang="en-US" sz="2800" b="1" dirty="0" smtClean="0">
                <a:solidFill>
                  <a:srgbClr val="002060"/>
                </a:solidFill>
                <a:latin typeface="Times New Roman" pitchFamily="18" charset="0"/>
              </a:rPr>
              <a:t>                        Department of Statistics</a:t>
            </a:r>
            <a:r>
              <a:rPr lang="en-US" altLang="en-US" sz="4000" b="1" dirty="0" smtClean="0">
                <a:solidFill>
                  <a:srgbClr val="002060"/>
                </a:solidFill>
                <a:latin typeface="Chiller" pitchFamily="82" charset="0"/>
              </a:rPr>
              <a:t>  </a:t>
            </a:r>
            <a:r>
              <a:rPr lang="en-US" altLang="en-US" sz="3200" b="1" dirty="0">
                <a:solidFill>
                  <a:srgbClr val="002060"/>
                </a:solidFill>
                <a:latin typeface="Chiller" pitchFamily="82" charset="0"/>
              </a:rPr>
              <a:t/>
            </a:r>
            <a:br>
              <a:rPr lang="en-US" altLang="en-US" sz="3200" b="1" dirty="0">
                <a:solidFill>
                  <a:srgbClr val="002060"/>
                </a:solidFill>
                <a:latin typeface="Chiller" pitchFamily="82" charset="0"/>
              </a:rPr>
            </a:br>
            <a:endParaRPr lang="en-US" sz="2000" dirty="0"/>
          </a:p>
        </p:txBody>
      </p:sp>
      <p:sp>
        <p:nvSpPr>
          <p:cNvPr id="3" name="Content Placeholder 2"/>
          <p:cNvSpPr>
            <a:spLocks noGrp="1"/>
          </p:cNvSpPr>
          <p:nvPr>
            <p:ph sz="quarter" idx="1"/>
          </p:nvPr>
        </p:nvSpPr>
        <p:spPr>
          <a:xfrm>
            <a:off x="612648" y="2667000"/>
            <a:ext cx="8153400" cy="3886200"/>
          </a:xfrm>
        </p:spPr>
        <p:txBody>
          <a:bodyPr>
            <a:normAutofit fontScale="92500" lnSpcReduction="20000"/>
          </a:bodyPr>
          <a:lstStyle/>
          <a:p>
            <a:pPr marL="0" indent="0">
              <a:buNone/>
            </a:pPr>
            <a:r>
              <a:rPr lang="en-US" dirty="0" smtClean="0"/>
              <a:t>    </a:t>
            </a:r>
          </a:p>
          <a:p>
            <a:pPr marL="0" indent="0">
              <a:buNone/>
            </a:pPr>
            <a:r>
              <a:rPr lang="en-US" sz="4000" dirty="0" smtClean="0">
                <a:solidFill>
                  <a:schemeClr val="accent2"/>
                </a:solidFill>
                <a:latin typeface="Arial" panose="020B0604020202020204" pitchFamily="34" charset="0"/>
                <a:cs typeface="Arial" panose="020B0604020202020204" pitchFamily="34" charset="0"/>
              </a:rPr>
              <a:t>Probability and statistics for engineers</a:t>
            </a: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By Mulugeta G. </a:t>
            </a:r>
            <a:r>
              <a:rPr lang="en-US" sz="2400" dirty="0">
                <a:latin typeface="Arial" panose="020B0604020202020204" pitchFamily="34" charset="0"/>
                <a:cs typeface="Arial" panose="020B0604020202020204" pitchFamily="34" charset="0"/>
              </a:rPr>
              <a:t>(BSc, MPH)</a:t>
            </a: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Email: </a:t>
            </a:r>
            <a:r>
              <a:rPr lang="en-US" sz="2400" dirty="0" smtClean="0">
                <a:solidFill>
                  <a:srgbClr val="7030A0"/>
                </a:solidFill>
                <a:latin typeface="Arial" panose="020B0604020202020204" pitchFamily="34" charset="0"/>
                <a:cs typeface="Arial" panose="020B0604020202020204" pitchFamily="34" charset="0"/>
                <a:hlinkClick r:id="rId2"/>
              </a:rPr>
              <a:t>mullergaro@gmail.com</a:t>
            </a:r>
            <a:r>
              <a:rPr lang="en-US" sz="2400" dirty="0" smtClean="0">
                <a:latin typeface="Arial" panose="020B0604020202020204" pitchFamily="34" charset="0"/>
                <a:cs typeface="Arial" panose="020B0604020202020204" pitchFamily="34" charset="0"/>
              </a:rPr>
              <a:t> </a:t>
            </a:r>
          </a:p>
          <a:p>
            <a:pPr marL="0" indent="0">
              <a:buNone/>
            </a:pPr>
            <a:r>
              <a:rPr lang="en-US" sz="2400" dirty="0" smtClean="0">
                <a:latin typeface="Arial" panose="020B0604020202020204" pitchFamily="34" charset="0"/>
                <a:cs typeface="Arial" panose="020B0604020202020204" pitchFamily="34" charset="0"/>
              </a:rPr>
              <a:t>                                 </a:t>
            </a:r>
          </a:p>
          <a:p>
            <a:pPr marL="0" indent="0">
              <a:buNone/>
            </a:pP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2015/2016</a:t>
            </a:r>
          </a:p>
          <a:p>
            <a:pPr marL="0" indent="0">
              <a:buNone/>
            </a:pPr>
            <a:r>
              <a:rPr lang="en-US" sz="2400" dirty="0" smtClean="0"/>
              <a:t> </a:t>
            </a:r>
            <a:endParaRPr lang="en-US" sz="2400" dirty="0"/>
          </a:p>
        </p:txBody>
      </p:sp>
      <p:sp>
        <p:nvSpPr>
          <p:cNvPr id="5" name="Footer Placeholder 4"/>
          <p:cNvSpPr>
            <a:spLocks noGrp="1"/>
          </p:cNvSpPr>
          <p:nvPr>
            <p:ph type="ftr" sz="quarter" idx="11"/>
          </p:nvPr>
        </p:nvSpPr>
        <p:spPr/>
        <p:txBody>
          <a:bodyPr/>
          <a:lstStyle/>
          <a:p>
            <a:pPr lvl="1"/>
            <a:r>
              <a:rPr lang="en-US" smtClean="0">
                <a:solidFill>
                  <a:prstClr val="black"/>
                </a:solidFill>
              </a:rPr>
              <a:t>Ashebir Feyisa</a:t>
            </a:r>
            <a:endParaRPr lang="en-US" dirty="0">
              <a:solidFill>
                <a:prstClr val="black"/>
              </a:solidFill>
            </a:endParaRPr>
          </a:p>
        </p:txBody>
      </p:sp>
      <p:sp>
        <p:nvSpPr>
          <p:cNvPr id="6" name="Date Placeholder 5"/>
          <p:cNvSpPr>
            <a:spLocks noGrp="1"/>
          </p:cNvSpPr>
          <p:nvPr>
            <p:ph type="dt" sz="half" idx="10"/>
          </p:nvPr>
        </p:nvSpPr>
        <p:spPr/>
        <p:txBody>
          <a:bodyPr/>
          <a:lstStyle/>
          <a:p>
            <a:r>
              <a:rPr lang="en-US" smtClean="0">
                <a:solidFill>
                  <a:srgbClr val="4E5B6F"/>
                </a:solidFill>
              </a:rPr>
              <a:t>                              </a:t>
            </a:r>
            <a:fld id="{0387A2ED-7D13-48EE-B4E1-8CEF3EDB76FD}" type="datetime1">
              <a:rPr lang="en-US" smtClean="0">
                <a:solidFill>
                  <a:srgbClr val="4E5B6F"/>
                </a:solidFill>
              </a:rPr>
              <a:pPr/>
              <a:t>17/04/18</a:t>
            </a:fld>
            <a:endParaRPr lang="en-US" dirty="0">
              <a:solidFill>
                <a:srgbClr val="4E5B6F"/>
              </a:solidFill>
            </a:endParaRPr>
          </a:p>
        </p:txBody>
      </p:sp>
    </p:spTree>
    <p:extLst>
      <p:ext uri="{BB962C8B-B14F-4D97-AF65-F5344CB8AC3E}">
        <p14:creationId xmlns:p14="http://schemas.microsoft.com/office/powerpoint/2010/main" val="1836173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FECA1-0019-4FCC-9C7F-C120B4C5BBC0}" type="datetime1">
              <a:rPr lang="en-US" smtClean="0"/>
              <a:pPr/>
              <a:t>17/04/18</a:t>
            </a:fld>
            <a:endParaRPr lang="en-US" dirty="0"/>
          </a:p>
        </p:txBody>
      </p:sp>
      <p:sp>
        <p:nvSpPr>
          <p:cNvPr id="3" name="Footer Placeholder 2"/>
          <p:cNvSpPr>
            <a:spLocks noGrp="1"/>
          </p:cNvSpPr>
          <p:nvPr>
            <p:ph type="ftr" sz="quarter" idx="11"/>
          </p:nvPr>
        </p:nvSpPr>
        <p:spPr/>
        <p:txBody>
          <a:bodyPr/>
          <a:lstStyle/>
          <a:p>
            <a:pPr lvl="1"/>
            <a:r>
              <a:rPr lang="en-US" smtClean="0"/>
              <a:t>Ashebir Feyisa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90510">
            <a:off x="789100" y="1682745"/>
            <a:ext cx="7535863" cy="23812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950024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6DF91F2-7E95-4775-ADC0-EF43043078AF}"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p:txBody>
          <a:bodyPr/>
          <a:lstStyle/>
          <a:p>
            <a:pPr marL="0" indent="0">
              <a:buNone/>
            </a:pPr>
            <a:r>
              <a:rPr lang="en-US" dirty="0" smtClean="0">
                <a:latin typeface="Arial" panose="020B0604020202020204" pitchFamily="34" charset="0"/>
                <a:cs typeface="Arial" panose="020B0604020202020204" pitchFamily="34" charset="0"/>
              </a:rPr>
              <a:t>After </a:t>
            </a:r>
            <a:r>
              <a:rPr lang="en-US" dirty="0">
                <a:latin typeface="Arial" panose="020B0604020202020204" pitchFamily="34" charset="0"/>
                <a:cs typeface="Arial" panose="020B0604020202020204" pitchFamily="34" charset="0"/>
              </a:rPr>
              <a:t>completing this unit you should be able </a:t>
            </a:r>
            <a:r>
              <a:rPr lang="en-US" dirty="0" smtClean="0">
                <a:latin typeface="Arial" panose="020B0604020202020204" pitchFamily="34" charset="0"/>
                <a:cs typeface="Arial" panose="020B0604020202020204" pitchFamily="34" charset="0"/>
              </a:rPr>
              <a:t>to: </a:t>
            </a:r>
          </a:p>
          <a:p>
            <a:pPr marL="0" indent="0">
              <a:buNone/>
            </a:pPr>
            <a:endParaRPr lang="en-US" dirty="0">
              <a:latin typeface="Arial" panose="020B0604020202020204" pitchFamily="34" charset="0"/>
              <a:cs typeface="Arial" panose="020B0604020202020204" pitchFamily="34" charset="0"/>
            </a:endParaRPr>
          </a:p>
          <a:p>
            <a:pPr lvl="0">
              <a:lnSpc>
                <a:spcPct val="200000"/>
              </a:lnSpc>
            </a:pPr>
            <a:r>
              <a:rPr lang="en-US" sz="2800" dirty="0">
                <a:latin typeface="Arial" panose="020B0604020202020204" pitchFamily="34" charset="0"/>
                <a:cs typeface="Arial" panose="020B0604020202020204" pitchFamily="34" charset="0"/>
              </a:rPr>
              <a:t>organize data using frequency distribution.</a:t>
            </a:r>
          </a:p>
          <a:p>
            <a:pPr lvl="0">
              <a:lnSpc>
                <a:spcPct val="200000"/>
              </a:lnSpc>
            </a:pPr>
            <a:r>
              <a:rPr lang="en-US" sz="2800" dirty="0">
                <a:latin typeface="Arial" panose="020B0604020202020204" pitchFamily="34" charset="0"/>
                <a:cs typeface="Arial" panose="020B0604020202020204" pitchFamily="34" charset="0"/>
              </a:rPr>
              <a:t>present data using suitable graphs or diagrams.</a:t>
            </a:r>
          </a:p>
          <a:p>
            <a:endParaRPr lang="en-US" dirty="0"/>
          </a:p>
        </p:txBody>
      </p:sp>
    </p:spTree>
    <p:extLst>
      <p:ext uri="{BB962C8B-B14F-4D97-AF65-F5344CB8AC3E}">
        <p14:creationId xmlns:p14="http://schemas.microsoft.com/office/powerpoint/2010/main" val="2333619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GB" sz="3600" b="1" dirty="0"/>
              <a:t>Methods of data collection</a:t>
            </a:r>
            <a:r>
              <a:rPr lang="en-GB" b="1" dirty="0"/>
              <a:t>                                 </a:t>
            </a:r>
            <a:r>
              <a:rPr lang="en-US" b="1" dirty="0"/>
              <a:t/>
            </a:r>
            <a:br>
              <a:rPr lang="en-US" b="1" dirty="0"/>
            </a:br>
            <a:endParaRPr lang="en-US" dirty="0"/>
          </a:p>
        </p:txBody>
      </p:sp>
      <p:sp>
        <p:nvSpPr>
          <p:cNvPr id="3" name="Date Placeholder 2"/>
          <p:cNvSpPr>
            <a:spLocks noGrp="1"/>
          </p:cNvSpPr>
          <p:nvPr>
            <p:ph type="dt" sz="half" idx="10"/>
          </p:nvPr>
        </p:nvSpPr>
        <p:spPr/>
        <p:txBody>
          <a:bodyPr/>
          <a:lstStyle/>
          <a:p>
            <a:fld id="{FEC0F3A3-B94D-4E62-B0E3-C189B3277A55}"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304800" y="1600200"/>
            <a:ext cx="8610600" cy="4191000"/>
          </a:xfrm>
        </p:spPr>
        <p:txBody>
          <a:bodyPr>
            <a:normAutofit fontScale="85000" lnSpcReduction="10000"/>
          </a:bodyPr>
          <a:lstStyle/>
          <a:p>
            <a:pPr>
              <a:buFont typeface="Wingdings" panose="05000000000000000000" pitchFamily="2" charset="2"/>
              <a:buChar char="q"/>
            </a:pPr>
            <a:r>
              <a:rPr lang="en-US" dirty="0"/>
              <a:t>Depending on the source, data can be </a:t>
            </a:r>
            <a:r>
              <a:rPr lang="en-US" dirty="0" smtClean="0"/>
              <a:t>classified in to two:</a:t>
            </a:r>
          </a:p>
          <a:p>
            <a:pPr marL="514350" indent="-514350">
              <a:buFont typeface="+mj-lt"/>
              <a:buAutoNum type="arabicPeriod"/>
            </a:pPr>
            <a:r>
              <a:rPr lang="en-US" dirty="0" smtClean="0"/>
              <a:t>Primary data &amp;</a:t>
            </a:r>
          </a:p>
          <a:p>
            <a:pPr marL="514350" indent="-514350">
              <a:buFont typeface="+mj-lt"/>
              <a:buAutoNum type="arabicPeriod"/>
            </a:pPr>
            <a:r>
              <a:rPr lang="en-US" dirty="0" smtClean="0"/>
              <a:t>Secondary data</a:t>
            </a:r>
          </a:p>
          <a:p>
            <a:r>
              <a:rPr lang="en-US" b="1" dirty="0"/>
              <a:t>Primary data</a:t>
            </a:r>
            <a:r>
              <a:rPr lang="en-US" dirty="0"/>
              <a:t> refers to the statistical data which the investigator originates for the purpose of inquiry. </a:t>
            </a:r>
          </a:p>
          <a:p>
            <a:r>
              <a:rPr lang="en-US" b="1" dirty="0"/>
              <a:t>Secondary data</a:t>
            </a:r>
            <a:r>
              <a:rPr lang="en-US" dirty="0"/>
              <a:t> refers to data which is not originated by the investigator himself, but which </a:t>
            </a:r>
            <a:r>
              <a:rPr lang="en-US" dirty="0" smtClean="0"/>
              <a:t>he/she </a:t>
            </a:r>
            <a:r>
              <a:rPr lang="en-US" dirty="0"/>
              <a:t>obtains from someone else records. Secondary data can be obtained from </a:t>
            </a:r>
            <a:r>
              <a:rPr lang="en-US" b="1" dirty="0"/>
              <a:t>published or unpublished documents: reports, journals, magazines, articles</a:t>
            </a:r>
            <a:r>
              <a:rPr lang="en-US" dirty="0"/>
              <a:t> e t c.</a:t>
            </a:r>
          </a:p>
          <a:p>
            <a:pPr marL="0" indent="0">
              <a:buNone/>
            </a:pPr>
            <a:endParaRPr lang="en-US" sz="1900" dirty="0" smtClean="0"/>
          </a:p>
          <a:p>
            <a:pPr marL="0" indent="0">
              <a:buNone/>
            </a:pPr>
            <a:endParaRPr lang="en-US" sz="1500" dirty="0" smtClean="0"/>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242204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Methods of data </a:t>
            </a:r>
            <a:r>
              <a:rPr lang="en-GB" b="1" dirty="0" smtClean="0"/>
              <a:t>collection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6DE002BE-BC95-4F8F-83E4-18346E6CEA5A}"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Primary methods of data collection: </a:t>
            </a:r>
            <a:r>
              <a:rPr lang="en-US" dirty="0"/>
              <a:t>It includes data collection using </a:t>
            </a:r>
            <a:r>
              <a:rPr lang="en-US" i="1" dirty="0"/>
              <a:t>observation, personal interview, self administered questionnaire, mailed questionnaire etc.</a:t>
            </a:r>
            <a:endParaRPr lang="en-US" dirty="0"/>
          </a:p>
          <a:p>
            <a:endParaRPr lang="en-US" dirty="0"/>
          </a:p>
        </p:txBody>
      </p:sp>
    </p:spTree>
    <p:extLst>
      <p:ext uri="{BB962C8B-B14F-4D97-AF65-F5344CB8AC3E}">
        <p14:creationId xmlns:p14="http://schemas.microsoft.com/office/powerpoint/2010/main" val="1073411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2800" b="1" dirty="0" smtClean="0"/>
              <a:t>Classification and tabulation of data</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EA7687A8-F9EF-4D92-B7DD-CEE1A6BCF242}"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a:bodyPr>
          <a:lstStyle/>
          <a:p>
            <a:r>
              <a:rPr lang="en-US" sz="3200" dirty="0" smtClean="0"/>
              <a:t>The </a:t>
            </a:r>
            <a:r>
              <a:rPr lang="en-US" sz="3200" dirty="0"/>
              <a:t>uses of classifying and tabulating data are:</a:t>
            </a:r>
            <a:endParaRPr lang="en-US" sz="2800" dirty="0"/>
          </a:p>
          <a:p>
            <a:pPr lvl="1"/>
            <a:r>
              <a:rPr lang="en-US" dirty="0"/>
              <a:t>to display the points of similarity and dissimilarity; </a:t>
            </a:r>
            <a:endParaRPr lang="en-US" sz="2500" dirty="0"/>
          </a:p>
          <a:p>
            <a:pPr lvl="1"/>
            <a:r>
              <a:rPr lang="en-US" dirty="0"/>
              <a:t>to save mental strain by systematic condensation and suppression of irrelevant detail; </a:t>
            </a:r>
            <a:endParaRPr lang="en-US" sz="2500" dirty="0"/>
          </a:p>
          <a:p>
            <a:pPr lvl="1"/>
            <a:r>
              <a:rPr lang="en-US" dirty="0"/>
              <a:t>to enable one to form a mental picture of objects of perception; and </a:t>
            </a:r>
            <a:endParaRPr lang="en-US" sz="2500" dirty="0"/>
          </a:p>
          <a:p>
            <a:pPr lvl="1"/>
            <a:r>
              <a:rPr lang="en-US" dirty="0"/>
              <a:t>to prepare the ground for comparison and inference.</a:t>
            </a:r>
            <a:endParaRPr lang="en-US" sz="2500" dirty="0"/>
          </a:p>
          <a:p>
            <a:endParaRPr lang="en-US" dirty="0"/>
          </a:p>
        </p:txBody>
      </p:sp>
    </p:spTree>
    <p:extLst>
      <p:ext uri="{BB962C8B-B14F-4D97-AF65-F5344CB8AC3E}">
        <p14:creationId xmlns:p14="http://schemas.microsoft.com/office/powerpoint/2010/main" val="51610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EE8983E-7E9F-4911-A40D-688EBFD1BF00}"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Types of classification </a:t>
            </a:r>
            <a:endParaRPr lang="en-US" dirty="0"/>
          </a:p>
          <a:p>
            <a:pPr lvl="1"/>
            <a:r>
              <a:rPr lang="en-US" dirty="0"/>
              <a:t>Geographical- in terms of cities, districts, countries etc.</a:t>
            </a:r>
          </a:p>
          <a:p>
            <a:pPr lvl="1"/>
            <a:r>
              <a:rPr lang="en-US" dirty="0"/>
              <a:t>Chronological - on the basis of time</a:t>
            </a:r>
          </a:p>
          <a:p>
            <a:pPr lvl="1"/>
            <a:r>
              <a:rPr lang="en-US" dirty="0"/>
              <a:t>Qualitative - according to some qualitative characteristics.</a:t>
            </a:r>
          </a:p>
          <a:p>
            <a:pPr lvl="1"/>
            <a:r>
              <a:rPr lang="en-US" dirty="0"/>
              <a:t>Quantitative – in terms of magnitude.</a:t>
            </a:r>
          </a:p>
          <a:p>
            <a:endParaRPr lang="en-US" dirty="0"/>
          </a:p>
        </p:txBody>
      </p:sp>
    </p:spTree>
    <p:extLst>
      <p:ext uri="{BB962C8B-B14F-4D97-AF65-F5344CB8AC3E}">
        <p14:creationId xmlns:p14="http://schemas.microsoft.com/office/powerpoint/2010/main" val="2602190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GB" sz="3200" b="1" dirty="0"/>
              <a:t>Definition </a:t>
            </a:r>
            <a:r>
              <a:rPr lang="en-GB" sz="3200" b="1" dirty="0" smtClean="0"/>
              <a:t>of </a:t>
            </a:r>
            <a:r>
              <a:rPr lang="en-GB" sz="3200" b="1" dirty="0"/>
              <a:t>Statistics</a:t>
            </a:r>
            <a:r>
              <a:rPr lang="en-US" sz="3600" b="1" dirty="0"/>
              <a:t/>
            </a:r>
            <a:br>
              <a:rPr lang="en-US" sz="3600" b="1" dirty="0"/>
            </a:br>
            <a:endParaRPr lang="en-US" sz="3200" dirty="0"/>
          </a:p>
        </p:txBody>
      </p:sp>
      <p:sp>
        <p:nvSpPr>
          <p:cNvPr id="3" name="Date Placeholder 2"/>
          <p:cNvSpPr>
            <a:spLocks noGrp="1"/>
          </p:cNvSpPr>
          <p:nvPr>
            <p:ph type="dt" sz="half" idx="10"/>
          </p:nvPr>
        </p:nvSpPr>
        <p:spPr/>
        <p:txBody>
          <a:bodyPr/>
          <a:lstStyle/>
          <a:p>
            <a:fld id="{6C944F83-CD0D-453E-9405-A8F7E4F3C58A}"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304800" y="1600200"/>
            <a:ext cx="8461248" cy="4495800"/>
          </a:xfrm>
        </p:spPr>
        <p:txBody>
          <a:bodyPr>
            <a:normAutofit/>
          </a:bodyPr>
          <a:lstStyle/>
          <a:p>
            <a:r>
              <a:rPr lang="en-US" sz="3200" dirty="0"/>
              <a:t>The word statistics has several meanings</a:t>
            </a:r>
            <a:r>
              <a:rPr lang="en-US" sz="3200" dirty="0" smtClean="0"/>
              <a:t>.</a:t>
            </a:r>
          </a:p>
          <a:p>
            <a:pPr lvl="1"/>
            <a:r>
              <a:rPr lang="en-US" sz="2800" dirty="0" smtClean="0"/>
              <a:t> </a:t>
            </a:r>
            <a:r>
              <a:rPr lang="en-US" sz="2800" dirty="0"/>
              <a:t>We can define statistics either in plural or singular </a:t>
            </a:r>
            <a:r>
              <a:rPr lang="en-US" sz="2800" dirty="0" smtClean="0"/>
              <a:t>sense. </a:t>
            </a:r>
            <a:endParaRPr lang="en-US" sz="2800" dirty="0"/>
          </a:p>
          <a:p>
            <a:r>
              <a:rPr lang="en-US" sz="2800" b="1" i="1" dirty="0" smtClean="0"/>
              <a:t>In plural sense:</a:t>
            </a:r>
            <a:r>
              <a:rPr lang="en-US" sz="2800" b="1" dirty="0" smtClean="0"/>
              <a:t> </a:t>
            </a:r>
            <a:r>
              <a:rPr lang="en-US" sz="2800" dirty="0"/>
              <a:t>statistics is defined as the collection of numerical facts or figures (or the raw </a:t>
            </a:r>
            <a:r>
              <a:rPr lang="en-US" sz="2800" dirty="0" smtClean="0"/>
              <a:t>data themselves).</a:t>
            </a:r>
          </a:p>
          <a:p>
            <a:r>
              <a:rPr lang="en-US" sz="2800" dirty="0" smtClean="0"/>
              <a:t>In </a:t>
            </a:r>
            <a:r>
              <a:rPr lang="en-US" sz="2800" dirty="0"/>
              <a:t>this sense </a:t>
            </a:r>
            <a:r>
              <a:rPr lang="en-US" sz="2800" dirty="0" smtClean="0"/>
              <a:t>the </a:t>
            </a:r>
            <a:r>
              <a:rPr lang="en-US" sz="2800" dirty="0"/>
              <a:t>word 'statistics' is usually understood by a layman.</a:t>
            </a:r>
          </a:p>
          <a:p>
            <a:endParaRPr lang="en-US" dirty="0"/>
          </a:p>
        </p:txBody>
      </p:sp>
    </p:spTree>
    <p:extLst>
      <p:ext uri="{BB962C8B-B14F-4D97-AF65-F5344CB8AC3E}">
        <p14:creationId xmlns:p14="http://schemas.microsoft.com/office/powerpoint/2010/main" val="2735775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Tabulation</a:t>
            </a:r>
            <a:endParaRPr lang="en-US" dirty="0"/>
          </a:p>
        </p:txBody>
      </p:sp>
      <p:sp>
        <p:nvSpPr>
          <p:cNvPr id="3" name="Date Placeholder 2"/>
          <p:cNvSpPr>
            <a:spLocks noGrp="1"/>
          </p:cNvSpPr>
          <p:nvPr>
            <p:ph type="dt" sz="half" idx="10"/>
          </p:nvPr>
        </p:nvSpPr>
        <p:spPr/>
        <p:txBody>
          <a:bodyPr/>
          <a:lstStyle/>
          <a:p>
            <a:fld id="{BA39C4C5-D349-450A-8020-3B875FF707FA}"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648200"/>
          </a:xfrm>
        </p:spPr>
        <p:txBody>
          <a:bodyPr/>
          <a:lstStyle/>
          <a:p>
            <a:r>
              <a:rPr lang="en-US" b="1" dirty="0"/>
              <a:t>Tabulation:  </a:t>
            </a:r>
            <a:r>
              <a:rPr lang="en-US" dirty="0"/>
              <a:t>tables may be classified according to the number of characteristics used for tabulation.</a:t>
            </a:r>
          </a:p>
          <a:p>
            <a:pPr lvl="0"/>
            <a:r>
              <a:rPr lang="en-US" b="1" i="1" dirty="0"/>
              <a:t>Simple or one way table</a:t>
            </a:r>
            <a:r>
              <a:rPr lang="en-US" dirty="0"/>
              <a:t>: it uses only one characteristic or variable for classification.</a:t>
            </a:r>
          </a:p>
          <a:p>
            <a:r>
              <a:rPr lang="en-US" b="1" dirty="0"/>
              <a:t>Example 2.1:</a:t>
            </a:r>
            <a:r>
              <a:rPr lang="en-US" dirty="0"/>
              <a:t> Students who took introduction to statistics in </a:t>
            </a:r>
            <a:r>
              <a:rPr lang="en-US" dirty="0" smtClean="0"/>
              <a:t>2014 </a:t>
            </a:r>
            <a:r>
              <a:rPr lang="en-US" dirty="0"/>
              <a:t>G</a:t>
            </a:r>
            <a:r>
              <a:rPr lang="en-US" dirty="0" smtClean="0"/>
              <a:t>.C.by </a:t>
            </a:r>
            <a:r>
              <a:rPr lang="en-US" dirty="0"/>
              <a:t>gender. </a:t>
            </a:r>
            <a:endParaRPr lang="en-US" dirty="0" smtClean="0"/>
          </a:p>
          <a:p>
            <a:endParaRPr lang="en-US" dirty="0"/>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76049048"/>
              </p:ext>
            </p:extLst>
          </p:nvPr>
        </p:nvGraphicFramePr>
        <p:xfrm>
          <a:off x="1295400" y="5257800"/>
          <a:ext cx="7010400" cy="1472184"/>
        </p:xfrm>
        <a:graphic>
          <a:graphicData uri="http://schemas.openxmlformats.org/drawingml/2006/table">
            <a:tbl>
              <a:tblPr firstRow="1" firstCol="1" bandRow="1">
                <a:tableStyleId>{ED083AE6-46FA-4A59-8FB0-9F97EB10719F}</a:tableStyleId>
              </a:tblPr>
              <a:tblGrid>
                <a:gridCol w="2744578"/>
                <a:gridCol w="4265822"/>
              </a:tblGrid>
              <a:tr h="457200">
                <a:tc>
                  <a:txBody>
                    <a:bodyPr/>
                    <a:lstStyle/>
                    <a:p>
                      <a:pPr marL="0" marR="0">
                        <a:lnSpc>
                          <a:spcPct val="115000"/>
                        </a:lnSpc>
                        <a:spcBef>
                          <a:spcPts val="0"/>
                        </a:spcBef>
                        <a:spcAft>
                          <a:spcPts val="0"/>
                        </a:spcAft>
                      </a:pPr>
                      <a:r>
                        <a:rPr lang="en-US" sz="2800" dirty="0">
                          <a:effectLst/>
                        </a:rPr>
                        <a:t>Gender </a:t>
                      </a:r>
                      <a:endParaRPr lang="en-US" sz="28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800">
                          <a:effectLst/>
                        </a:rPr>
                        <a:t>Number </a:t>
                      </a:r>
                      <a:endParaRPr lang="en-US" sz="2800">
                        <a:effectLst/>
                        <a:latin typeface="Calibri"/>
                        <a:ea typeface="Calibri"/>
                        <a:cs typeface="Times New Roman"/>
                      </a:endParaRPr>
                    </a:p>
                  </a:txBody>
                  <a:tcPr marL="68580" marR="68580" marT="0" marB="0" anchor="b"/>
                </a:tc>
              </a:tr>
              <a:tr h="457200">
                <a:tc>
                  <a:txBody>
                    <a:bodyPr/>
                    <a:lstStyle/>
                    <a:p>
                      <a:pPr marL="0" marR="0">
                        <a:lnSpc>
                          <a:spcPct val="115000"/>
                        </a:lnSpc>
                        <a:spcBef>
                          <a:spcPts val="0"/>
                        </a:spcBef>
                        <a:spcAft>
                          <a:spcPts val="0"/>
                        </a:spcAft>
                      </a:pPr>
                      <a:r>
                        <a:rPr lang="en-US" sz="2800" dirty="0">
                          <a:effectLst/>
                        </a:rPr>
                        <a:t>Male</a:t>
                      </a:r>
                      <a:endParaRPr lang="en-US" sz="28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800">
                          <a:effectLst/>
                        </a:rPr>
                        <a:t>2000</a:t>
                      </a:r>
                      <a:endParaRPr lang="en-US" sz="2800">
                        <a:effectLst/>
                        <a:latin typeface="Calibri"/>
                        <a:ea typeface="Calibri"/>
                        <a:cs typeface="Times New Roman"/>
                      </a:endParaRPr>
                    </a:p>
                  </a:txBody>
                  <a:tcPr marL="68580" marR="68580" marT="0" marB="0" anchor="b"/>
                </a:tc>
              </a:tr>
              <a:tr h="457200">
                <a:tc>
                  <a:txBody>
                    <a:bodyPr/>
                    <a:lstStyle/>
                    <a:p>
                      <a:pPr marL="0" marR="0">
                        <a:lnSpc>
                          <a:spcPct val="115000"/>
                        </a:lnSpc>
                        <a:spcBef>
                          <a:spcPts val="0"/>
                        </a:spcBef>
                        <a:spcAft>
                          <a:spcPts val="0"/>
                        </a:spcAft>
                      </a:pPr>
                      <a:r>
                        <a:rPr lang="en-US" sz="2800">
                          <a:effectLst/>
                        </a:rPr>
                        <a:t> Female</a:t>
                      </a:r>
                      <a:endParaRPr lang="en-US" sz="28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800" dirty="0">
                          <a:effectLst/>
                        </a:rPr>
                        <a:t>700</a:t>
                      </a:r>
                      <a:endParaRPr lang="en-US" sz="28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1623393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Tabulation </a:t>
            </a:r>
            <a:r>
              <a:rPr lang="en-US" b="1" dirty="0" err="1" smtClean="0"/>
              <a:t>cont</a:t>
            </a:r>
            <a:r>
              <a:rPr lang="en-US" b="1" dirty="0" smtClean="0"/>
              <a:t>…</a:t>
            </a:r>
            <a:endParaRPr lang="en-US" dirty="0"/>
          </a:p>
        </p:txBody>
      </p:sp>
      <p:sp>
        <p:nvSpPr>
          <p:cNvPr id="3" name="Date Placeholder 2"/>
          <p:cNvSpPr>
            <a:spLocks noGrp="1"/>
          </p:cNvSpPr>
          <p:nvPr>
            <p:ph type="dt" sz="half" idx="10"/>
          </p:nvPr>
        </p:nvSpPr>
        <p:spPr/>
        <p:txBody>
          <a:bodyPr/>
          <a:lstStyle/>
          <a:p>
            <a:fld id="{89951FCA-6770-4B22-9D1F-22F40A3963EE}"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lvl="0"/>
            <a:r>
              <a:rPr lang="en-US" b="1" i="1" dirty="0"/>
              <a:t>Two-way tables</a:t>
            </a:r>
            <a:r>
              <a:rPr lang="en-US" dirty="0"/>
              <a:t>: it uses two </a:t>
            </a:r>
            <a:r>
              <a:rPr lang="en-US" dirty="0" smtClean="0"/>
              <a:t>variables </a:t>
            </a:r>
            <a:r>
              <a:rPr lang="en-US" dirty="0"/>
              <a:t>for classification.</a:t>
            </a:r>
          </a:p>
          <a:p>
            <a:r>
              <a:rPr lang="en-US" b="1" dirty="0"/>
              <a:t> </a:t>
            </a:r>
            <a:r>
              <a:rPr lang="en-US" b="1" dirty="0" smtClean="0"/>
              <a:t>Example </a:t>
            </a:r>
            <a:r>
              <a:rPr lang="en-US" b="1" dirty="0"/>
              <a:t>2.2:</a:t>
            </a:r>
            <a:r>
              <a:rPr lang="en-US" dirty="0"/>
              <a:t>   Students who took introduction to statistics in </a:t>
            </a:r>
            <a:r>
              <a:rPr lang="en-US" dirty="0" smtClean="0"/>
              <a:t>2007 </a:t>
            </a:r>
            <a:r>
              <a:rPr lang="en-US" dirty="0"/>
              <a:t>E.C.by age and gender</a:t>
            </a:r>
            <a:r>
              <a:rPr lang="en-US" dirty="0" smtClean="0"/>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92012009"/>
              </p:ext>
            </p:extLst>
          </p:nvPr>
        </p:nvGraphicFramePr>
        <p:xfrm>
          <a:off x="1219200" y="4267200"/>
          <a:ext cx="6934201" cy="1981200"/>
        </p:xfrm>
        <a:graphic>
          <a:graphicData uri="http://schemas.openxmlformats.org/drawingml/2006/table">
            <a:tbl>
              <a:tblPr firstRow="1" firstCol="1" bandRow="1">
                <a:tableStyleId>{ED083AE6-46FA-4A59-8FB0-9F97EB10719F}</a:tableStyleId>
              </a:tblPr>
              <a:tblGrid>
                <a:gridCol w="2411458"/>
                <a:gridCol w="2411458"/>
                <a:gridCol w="2111285"/>
              </a:tblGrid>
              <a:tr h="396240">
                <a:tc rowSpan="2">
                  <a:txBody>
                    <a:bodyPr/>
                    <a:lstStyle/>
                    <a:p>
                      <a:pPr marL="0" marR="0" algn="ctr">
                        <a:lnSpc>
                          <a:spcPct val="115000"/>
                        </a:lnSpc>
                        <a:spcBef>
                          <a:spcPts val="0"/>
                        </a:spcBef>
                        <a:spcAft>
                          <a:spcPts val="0"/>
                        </a:spcAft>
                      </a:pPr>
                      <a:r>
                        <a:rPr lang="en-US" sz="2000" dirty="0">
                          <a:effectLst/>
                        </a:rPr>
                        <a:t>Age</a:t>
                      </a:r>
                      <a:endParaRPr lang="en-US" sz="2000" dirty="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a:effectLst/>
                        </a:rPr>
                        <a:t>Gender</a:t>
                      </a:r>
                      <a:endParaRPr lang="en-US" sz="2000">
                        <a:effectLst/>
                        <a:latin typeface="Calibri"/>
                        <a:ea typeface="Calibri"/>
                        <a:cs typeface="Times New Roman"/>
                      </a:endParaRPr>
                    </a:p>
                  </a:txBody>
                  <a:tcPr marL="68580" marR="68580" marT="0" marB="0"/>
                </a:tc>
                <a:tc hMerge="1">
                  <a:txBody>
                    <a:bodyPr/>
                    <a:lstStyle/>
                    <a:p>
                      <a:endParaRPr lang="en-US"/>
                    </a:p>
                  </a:txBody>
                  <a:tcPr/>
                </a:tc>
              </a:tr>
              <a:tr h="396240">
                <a:tc vMerge="1">
                  <a:txBody>
                    <a:bodyPr/>
                    <a:lstStyle/>
                    <a:p>
                      <a:endParaRPr lang="en-US"/>
                    </a:p>
                  </a:txBody>
                  <a:tcPr/>
                </a:tc>
                <a:tc>
                  <a:txBody>
                    <a:bodyPr/>
                    <a:lstStyle/>
                    <a:p>
                      <a:pPr marL="0" marR="0">
                        <a:lnSpc>
                          <a:spcPct val="115000"/>
                        </a:lnSpc>
                        <a:spcBef>
                          <a:spcPts val="0"/>
                        </a:spcBef>
                        <a:spcAft>
                          <a:spcPts val="0"/>
                        </a:spcAft>
                      </a:pPr>
                      <a:r>
                        <a:rPr lang="en-US" sz="2000">
                          <a:effectLst/>
                        </a:rPr>
                        <a:t>Number of male </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Number of female</a:t>
                      </a:r>
                      <a:endParaRPr lang="en-US" sz="2000">
                        <a:effectLst/>
                        <a:latin typeface="Calibri"/>
                        <a:ea typeface="Calibri"/>
                        <a:cs typeface="Times New Roman"/>
                      </a:endParaRPr>
                    </a:p>
                  </a:txBody>
                  <a:tcPr marL="68580" marR="68580" marT="0" marB="0"/>
                </a:tc>
              </a:tr>
              <a:tr h="396240">
                <a:tc>
                  <a:txBody>
                    <a:bodyPr/>
                    <a:lstStyle/>
                    <a:p>
                      <a:pPr marL="0" marR="0">
                        <a:lnSpc>
                          <a:spcPct val="115000"/>
                        </a:lnSpc>
                        <a:spcBef>
                          <a:spcPts val="0"/>
                        </a:spcBef>
                        <a:spcAft>
                          <a:spcPts val="0"/>
                        </a:spcAft>
                      </a:pPr>
                      <a:r>
                        <a:rPr lang="en-US" sz="2000">
                          <a:effectLst/>
                        </a:rPr>
                        <a:t>19 and below</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200</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180</a:t>
                      </a:r>
                      <a:endParaRPr lang="en-US" sz="2000">
                        <a:effectLst/>
                        <a:latin typeface="Calibri"/>
                        <a:ea typeface="Calibri"/>
                        <a:cs typeface="Times New Roman"/>
                      </a:endParaRPr>
                    </a:p>
                  </a:txBody>
                  <a:tcPr marL="68580" marR="68580" marT="0" marB="0"/>
                </a:tc>
              </a:tr>
              <a:tr h="396240">
                <a:tc>
                  <a:txBody>
                    <a:bodyPr/>
                    <a:lstStyle/>
                    <a:p>
                      <a:pPr marL="0" marR="0">
                        <a:lnSpc>
                          <a:spcPct val="115000"/>
                        </a:lnSpc>
                        <a:spcBef>
                          <a:spcPts val="0"/>
                        </a:spcBef>
                        <a:spcAft>
                          <a:spcPts val="0"/>
                        </a:spcAft>
                      </a:pPr>
                      <a:r>
                        <a:rPr lang="en-US" sz="2000">
                          <a:effectLst/>
                        </a:rPr>
                        <a:t>20-25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1415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385</a:t>
                      </a:r>
                      <a:endParaRPr lang="en-US" sz="2000">
                        <a:effectLst/>
                        <a:latin typeface="Calibri"/>
                        <a:ea typeface="Calibri"/>
                        <a:cs typeface="Times New Roman"/>
                      </a:endParaRPr>
                    </a:p>
                  </a:txBody>
                  <a:tcPr marL="68580" marR="68580" marT="0" marB="0"/>
                </a:tc>
              </a:tr>
              <a:tr h="396240">
                <a:tc>
                  <a:txBody>
                    <a:bodyPr/>
                    <a:lstStyle/>
                    <a:p>
                      <a:pPr marL="0" marR="0">
                        <a:lnSpc>
                          <a:spcPct val="115000"/>
                        </a:lnSpc>
                        <a:spcBef>
                          <a:spcPts val="0"/>
                        </a:spcBef>
                        <a:spcAft>
                          <a:spcPts val="0"/>
                        </a:spcAft>
                      </a:pPr>
                      <a:r>
                        <a:rPr lang="en-US" sz="2000">
                          <a:effectLst/>
                        </a:rPr>
                        <a:t>26 and above</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385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135</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1102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GB" sz="4000" b="1" dirty="0" smtClean="0"/>
              <a:t>Frequency distributions</a:t>
            </a:r>
            <a:r>
              <a:rPr lang="en-US" sz="4000" b="1" dirty="0" smtClean="0"/>
              <a:t/>
            </a:r>
            <a:br>
              <a:rPr lang="en-US" sz="4000" b="1" dirty="0" smtClean="0"/>
            </a:br>
            <a:endParaRPr lang="en-US" sz="2800" dirty="0"/>
          </a:p>
        </p:txBody>
      </p:sp>
      <p:sp>
        <p:nvSpPr>
          <p:cNvPr id="3" name="Date Placeholder 2"/>
          <p:cNvSpPr>
            <a:spLocks noGrp="1"/>
          </p:cNvSpPr>
          <p:nvPr>
            <p:ph type="dt" sz="half" idx="10"/>
          </p:nvPr>
        </p:nvSpPr>
        <p:spPr/>
        <p:txBody>
          <a:bodyPr/>
          <a:lstStyle/>
          <a:p>
            <a:fld id="{8529C72F-6C49-4178-A75D-F3C9EA49B48E}"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marL="365760" lvl="1" indent="0">
              <a:buNone/>
            </a:pPr>
            <a:endParaRPr lang="en-GB" sz="3200" b="1" dirty="0" smtClean="0"/>
          </a:p>
          <a:p>
            <a:pPr marL="365760" lvl="1" indent="0">
              <a:buNone/>
            </a:pPr>
            <a:r>
              <a:rPr lang="en-GB" sz="3200" b="1" dirty="0" smtClean="0"/>
              <a:t>Frequency distribution </a:t>
            </a:r>
            <a:r>
              <a:rPr lang="en-GB" sz="3200" dirty="0" smtClean="0"/>
              <a:t>is the </a:t>
            </a:r>
            <a:r>
              <a:rPr lang="en-US" sz="3200" dirty="0" smtClean="0"/>
              <a:t>easiest </a:t>
            </a:r>
            <a:r>
              <a:rPr lang="en-US" sz="3200" dirty="0"/>
              <a:t>method of organizing </a:t>
            </a:r>
            <a:r>
              <a:rPr lang="en-US" sz="3200" dirty="0" smtClean="0"/>
              <a:t>data, </a:t>
            </a:r>
            <a:r>
              <a:rPr lang="en-US" sz="3200" dirty="0"/>
              <a:t>which converts raw data into a meaningful pattern for statistical analysis. </a:t>
            </a:r>
            <a:endParaRPr lang="en-US" sz="2800" dirty="0"/>
          </a:p>
          <a:p>
            <a:pPr lvl="1"/>
            <a:endParaRPr lang="en-US" sz="2500" dirty="0" smtClean="0"/>
          </a:p>
          <a:p>
            <a:endParaRPr lang="en-US" dirty="0"/>
          </a:p>
        </p:txBody>
      </p:sp>
    </p:spTree>
    <p:extLst>
      <p:ext uri="{BB962C8B-B14F-4D97-AF65-F5344CB8AC3E}">
        <p14:creationId xmlns:p14="http://schemas.microsoft.com/office/powerpoint/2010/main" val="2374046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3100" b="1" dirty="0" smtClean="0"/>
              <a:t>The main uses of a frequency distribution are:</a:t>
            </a:r>
            <a:r>
              <a:rPr lang="en-US" dirty="0" smtClean="0"/>
              <a:t/>
            </a:r>
            <a:br>
              <a:rPr lang="en-US" dirty="0" smtClean="0"/>
            </a:br>
            <a:endParaRPr lang="en-US" dirty="0"/>
          </a:p>
        </p:txBody>
      </p:sp>
      <p:sp>
        <p:nvSpPr>
          <p:cNvPr id="3" name="Date Placeholder 2"/>
          <p:cNvSpPr>
            <a:spLocks noGrp="1"/>
          </p:cNvSpPr>
          <p:nvPr>
            <p:ph type="dt" sz="half" idx="10"/>
          </p:nvPr>
        </p:nvSpPr>
        <p:spPr/>
        <p:txBody>
          <a:bodyPr/>
          <a:lstStyle/>
          <a:p>
            <a:fld id="{D06F3AA0-581F-436C-BA1C-1898D1303517}"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pPr lvl="0"/>
            <a:r>
              <a:rPr lang="en-US" dirty="0"/>
              <a:t>to organize data in a meaningful way.</a:t>
            </a:r>
          </a:p>
          <a:p>
            <a:pPr lvl="0"/>
            <a:r>
              <a:rPr lang="en-US" dirty="0"/>
              <a:t>to enable one to determine the nature or shape of the distribution; how the observations cluster around a central value; and how the values spread around the center of the data.  </a:t>
            </a:r>
          </a:p>
          <a:p>
            <a:pPr lvl="0"/>
            <a:r>
              <a:rPr lang="en-US" dirty="0"/>
              <a:t>to facilitate computational procedures for measures of average and spread.</a:t>
            </a:r>
          </a:p>
          <a:p>
            <a:pPr lvl="0"/>
            <a:r>
              <a:rPr lang="en-US" dirty="0"/>
              <a:t>to enable one to draw charts and graphs for the presentation of data.</a:t>
            </a:r>
          </a:p>
          <a:p>
            <a:pPr lvl="0"/>
            <a:r>
              <a:rPr lang="en-US" dirty="0"/>
              <a:t>to enable one to make comparisons between data sets.</a:t>
            </a:r>
          </a:p>
          <a:p>
            <a:endParaRPr lang="en-US" dirty="0"/>
          </a:p>
        </p:txBody>
      </p:sp>
    </p:spTree>
    <p:extLst>
      <p:ext uri="{BB962C8B-B14F-4D97-AF65-F5344CB8AC3E}">
        <p14:creationId xmlns:p14="http://schemas.microsoft.com/office/powerpoint/2010/main" val="1779597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Terminologies </a:t>
            </a:r>
            <a:endParaRPr lang="en-US" dirty="0"/>
          </a:p>
        </p:txBody>
      </p:sp>
      <p:sp>
        <p:nvSpPr>
          <p:cNvPr id="3" name="Date Placeholder 2"/>
          <p:cNvSpPr>
            <a:spLocks noGrp="1"/>
          </p:cNvSpPr>
          <p:nvPr>
            <p:ph type="dt" sz="half" idx="10"/>
          </p:nvPr>
        </p:nvSpPr>
        <p:spPr/>
        <p:txBody>
          <a:bodyPr/>
          <a:lstStyle/>
          <a:p>
            <a:fld id="{13741695-69FB-457A-9910-6688646F6346}"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304800" y="1600200"/>
            <a:ext cx="8686800" cy="4572000"/>
          </a:xfrm>
        </p:spPr>
        <p:txBody>
          <a:bodyPr>
            <a:normAutofit fontScale="85000" lnSpcReduction="20000"/>
          </a:bodyPr>
          <a:lstStyle/>
          <a:p>
            <a:r>
              <a:rPr lang="en-US" b="1" dirty="0"/>
              <a:t>Frequency distribution</a:t>
            </a:r>
            <a:r>
              <a:rPr lang="en-US" dirty="0"/>
              <a:t>:  a grouping of data into categories showing the number of observations in each mutually exclusive category.</a:t>
            </a:r>
          </a:p>
          <a:p>
            <a:r>
              <a:rPr lang="en-US" b="1" dirty="0"/>
              <a:t>Array:</a:t>
            </a:r>
            <a:r>
              <a:rPr lang="en-US" dirty="0"/>
              <a:t> data put in an ascending or descending order of magnitude.</a:t>
            </a:r>
          </a:p>
          <a:p>
            <a:r>
              <a:rPr lang="en-US" b="1" dirty="0"/>
              <a:t>Grouped data</a:t>
            </a:r>
            <a:r>
              <a:rPr lang="en-US" dirty="0"/>
              <a:t>: data presented in the form of a frequency distribution.</a:t>
            </a:r>
          </a:p>
          <a:p>
            <a:r>
              <a:rPr lang="en-US" b="1" dirty="0"/>
              <a:t>Frequency</a:t>
            </a:r>
            <a:r>
              <a:rPr lang="en-US" dirty="0"/>
              <a:t>: the number of observations corresponding to a fixed value or to a class of values. </a:t>
            </a:r>
          </a:p>
          <a:p>
            <a:r>
              <a:rPr lang="en-US" b="1" dirty="0"/>
              <a:t>Relative frequency</a:t>
            </a:r>
            <a:r>
              <a:rPr lang="en-US" dirty="0"/>
              <a:t>: the number obtained when the frequency of a class is divided by total number of observations.</a:t>
            </a:r>
          </a:p>
          <a:p>
            <a:endParaRPr lang="en-US" dirty="0"/>
          </a:p>
        </p:txBody>
      </p:sp>
    </p:spTree>
    <p:extLst>
      <p:ext uri="{BB962C8B-B14F-4D97-AF65-F5344CB8AC3E}">
        <p14:creationId xmlns:p14="http://schemas.microsoft.com/office/powerpoint/2010/main" val="1663709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b="1" dirty="0" smtClean="0"/>
              <a:t>Components of a frequency distribution</a:t>
            </a:r>
            <a:r>
              <a:rPr lang="en-US" sz="3200" dirty="0" smtClean="0"/>
              <a:t/>
            </a:r>
            <a:br>
              <a:rPr lang="en-US" sz="3200" dirty="0" smtClean="0"/>
            </a:br>
            <a:endParaRPr lang="en-US" dirty="0"/>
          </a:p>
        </p:txBody>
      </p:sp>
      <p:sp>
        <p:nvSpPr>
          <p:cNvPr id="3" name="Date Placeholder 2"/>
          <p:cNvSpPr>
            <a:spLocks noGrp="1"/>
          </p:cNvSpPr>
          <p:nvPr>
            <p:ph type="dt" sz="half" idx="10"/>
          </p:nvPr>
        </p:nvSpPr>
        <p:spPr/>
        <p:txBody>
          <a:bodyPr/>
          <a:lstStyle/>
          <a:p>
            <a:fld id="{FE6FCDAA-BBB6-425D-87AE-CE156FD181BD}"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304800" y="1600200"/>
            <a:ext cx="8458200" cy="4648200"/>
          </a:xfrm>
        </p:spPr>
        <p:txBody>
          <a:bodyPr>
            <a:normAutofit fontScale="85000" lnSpcReduction="10000"/>
          </a:bodyPr>
          <a:lstStyle/>
          <a:p>
            <a:r>
              <a:rPr lang="en-US" b="1" dirty="0" smtClean="0"/>
              <a:t>Class </a:t>
            </a:r>
            <a:r>
              <a:rPr lang="en-US" b="1" dirty="0"/>
              <a:t>limits: </a:t>
            </a:r>
            <a:r>
              <a:rPr lang="en-US" dirty="0"/>
              <a:t>the values of a variable which typically serve to identify the classes of a frequency distribution. </a:t>
            </a:r>
            <a:endParaRPr lang="en-US" dirty="0" smtClean="0"/>
          </a:p>
          <a:p>
            <a:r>
              <a:rPr lang="en-US" b="1" dirty="0" smtClean="0"/>
              <a:t>Class </a:t>
            </a:r>
            <a:r>
              <a:rPr lang="en-US" b="1" dirty="0"/>
              <a:t>boundaries</a:t>
            </a:r>
            <a:r>
              <a:rPr lang="en-US" dirty="0"/>
              <a:t>: the precise points which separate various classes rather than the values included in any one of the </a:t>
            </a:r>
            <a:r>
              <a:rPr lang="en-US" dirty="0" smtClean="0"/>
              <a:t>classes. </a:t>
            </a:r>
          </a:p>
          <a:p>
            <a:r>
              <a:rPr lang="en-US" b="1" dirty="0" smtClean="0"/>
              <a:t>Class </a:t>
            </a:r>
            <a:r>
              <a:rPr lang="en-US" b="1" dirty="0"/>
              <a:t>mark</a:t>
            </a:r>
            <a:r>
              <a:rPr lang="en-US" dirty="0"/>
              <a:t>: the point which divides the class into two equal parts.  This is also known as c</a:t>
            </a:r>
            <a:r>
              <a:rPr lang="en-US" i="1" dirty="0"/>
              <a:t>lass mid-point</a:t>
            </a:r>
            <a:r>
              <a:rPr lang="en-US" dirty="0"/>
              <a:t>.  This can be determined by dividing the sum of the two limits or the sum of the two boundaries by 2.</a:t>
            </a:r>
          </a:p>
          <a:p>
            <a:r>
              <a:rPr lang="en-US" b="1" dirty="0"/>
              <a:t>Class width</a:t>
            </a:r>
            <a:r>
              <a:rPr lang="en-US" dirty="0"/>
              <a:t>: the length of a class</a:t>
            </a:r>
          </a:p>
        </p:txBody>
      </p:sp>
    </p:spTree>
    <p:extLst>
      <p:ext uri="{BB962C8B-B14F-4D97-AF65-F5344CB8AC3E}">
        <p14:creationId xmlns:p14="http://schemas.microsoft.com/office/powerpoint/2010/main" val="2892572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35A9BAE-3480-4460-925B-3FA185E40BFC}"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304800" y="1600200"/>
            <a:ext cx="8686800" cy="4495800"/>
          </a:xfrm>
        </p:spPr>
        <p:txBody>
          <a:bodyPr>
            <a:normAutofit fontScale="92500"/>
          </a:bodyPr>
          <a:lstStyle/>
          <a:p>
            <a:r>
              <a:rPr lang="en-US" b="1" dirty="0"/>
              <a:t>Example 2.3:</a:t>
            </a:r>
            <a:r>
              <a:rPr lang="en-US" dirty="0"/>
              <a:t> The following data are the weights in kg of 40 individuals participated in a diet program for weight loss:</a:t>
            </a:r>
          </a:p>
          <a:p>
            <a:r>
              <a:rPr lang="en-US" sz="2800" spc="-300" dirty="0"/>
              <a:t>70  64  99  55  64  89  87  65  62  38 67  70  60  69  78  39  75  56  71  51</a:t>
            </a:r>
          </a:p>
          <a:p>
            <a:pPr marL="0" indent="0">
              <a:buNone/>
            </a:pPr>
            <a:r>
              <a:rPr lang="en-US" sz="2800" spc="-300" dirty="0" smtClean="0"/>
              <a:t>      99  </a:t>
            </a:r>
            <a:r>
              <a:rPr lang="en-US" sz="2800" spc="-300" dirty="0"/>
              <a:t>68  95  86  57  53  47  50  55  81 80  98  51  36  63  66  85  79  83  70</a:t>
            </a:r>
          </a:p>
          <a:p>
            <a:r>
              <a:rPr lang="en-US" dirty="0"/>
              <a:t>By grouping data into classes we can make the data much easier to </a:t>
            </a:r>
            <a:r>
              <a:rPr lang="en-US" b="1" dirty="0"/>
              <a:t>read and understand</a:t>
            </a:r>
            <a:r>
              <a:rPr lang="en-US" dirty="0"/>
              <a:t>. </a:t>
            </a:r>
            <a:r>
              <a:rPr lang="en-US" dirty="0" smtClean="0"/>
              <a:t>Considering 10 as a class width. </a:t>
            </a:r>
            <a:r>
              <a:rPr lang="en-US" dirty="0"/>
              <a:t>The smallest weight is 36 kg, thus the </a:t>
            </a:r>
            <a:r>
              <a:rPr lang="en-US" dirty="0" smtClean="0"/>
              <a:t>first class </a:t>
            </a:r>
            <a:r>
              <a:rPr lang="en-US" dirty="0"/>
              <a:t>of weights is 31 </a:t>
            </a:r>
            <a:r>
              <a:rPr lang="en-US" dirty="0" smtClean="0"/>
              <a:t>kg.</a:t>
            </a:r>
            <a:endParaRPr lang="en-US" dirty="0"/>
          </a:p>
        </p:txBody>
      </p:sp>
    </p:spTree>
    <p:extLst>
      <p:ext uri="{BB962C8B-B14F-4D97-AF65-F5344CB8AC3E}">
        <p14:creationId xmlns:p14="http://schemas.microsoft.com/office/powerpoint/2010/main" val="995687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1BD3A7E-466B-4990-BC8C-20905BC0D9E8}"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971633952"/>
              </p:ext>
            </p:extLst>
          </p:nvPr>
        </p:nvGraphicFramePr>
        <p:xfrm>
          <a:off x="762000" y="1828800"/>
          <a:ext cx="8153400" cy="4038597"/>
        </p:xfrm>
        <a:graphic>
          <a:graphicData uri="http://schemas.openxmlformats.org/drawingml/2006/table">
            <a:tbl>
              <a:tblPr firstRow="1" firstCol="1" bandRow="1">
                <a:tableStyleId>{E8B1032C-EA38-4F05-BA0D-38AFFFC7BED3}</a:tableStyleId>
              </a:tblPr>
              <a:tblGrid>
                <a:gridCol w="2717800"/>
                <a:gridCol w="2717800"/>
                <a:gridCol w="2717800"/>
              </a:tblGrid>
              <a:tr h="448733">
                <a:tc>
                  <a:txBody>
                    <a:bodyPr/>
                    <a:lstStyle/>
                    <a:p>
                      <a:pPr marL="0" marR="0" algn="ctr">
                        <a:lnSpc>
                          <a:spcPct val="115000"/>
                        </a:lnSpc>
                        <a:spcBef>
                          <a:spcPts val="0"/>
                        </a:spcBef>
                        <a:spcAft>
                          <a:spcPts val="0"/>
                        </a:spcAft>
                      </a:pPr>
                      <a:r>
                        <a:rPr lang="en-US" sz="2400">
                          <a:effectLst/>
                        </a:rPr>
                        <a:t>Class</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Class boundary</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Count (Frequency)</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31 – 40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30.5-40.5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3</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41 – 50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40.5-50.5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51 – 60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50.5-60.5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8</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61 – 70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60.5-70.5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12</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71 – 80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70.5-80.5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5</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81 – 90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80.5-90.5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6</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91 – 100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90.5-100.5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Total</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 </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40</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2799164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990600"/>
          </a:xfrm>
        </p:spPr>
        <p:txBody>
          <a:bodyPr>
            <a:normAutofit fontScale="90000"/>
          </a:bodyPr>
          <a:lstStyle/>
          <a:p>
            <a:r>
              <a:rPr lang="en-US" dirty="0" smtClean="0"/>
              <a:t>Steps of constructing frequency distribution</a:t>
            </a:r>
            <a:endParaRPr lang="en-US" dirty="0"/>
          </a:p>
        </p:txBody>
      </p:sp>
      <p:sp>
        <p:nvSpPr>
          <p:cNvPr id="3" name="Date Placeholder 2"/>
          <p:cNvSpPr>
            <a:spLocks noGrp="1"/>
          </p:cNvSpPr>
          <p:nvPr>
            <p:ph type="dt" sz="half" idx="10"/>
          </p:nvPr>
        </p:nvSpPr>
        <p:spPr/>
        <p:txBody>
          <a:bodyPr/>
          <a:lstStyle/>
          <a:p>
            <a:fld id="{0A762F06-635E-4D2C-B106-CB577C7BD239}"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marL="514350" lvl="0" indent="-514350">
              <a:buFont typeface="+mj-lt"/>
              <a:buAutoNum type="arabicParenR"/>
            </a:pPr>
            <a:r>
              <a:rPr lang="en-US" dirty="0"/>
              <a:t>Find the highest and the smallest value, </a:t>
            </a:r>
          </a:p>
          <a:p>
            <a:pPr marL="514350" lvl="0" indent="-514350">
              <a:buFont typeface="+mj-lt"/>
              <a:buAutoNum type="arabicParenR"/>
            </a:pPr>
            <a:r>
              <a:rPr lang="en-US" dirty="0"/>
              <a:t>Compute the range; R = H – L, </a:t>
            </a:r>
          </a:p>
          <a:p>
            <a:pPr marL="514350" lvl="0" indent="-514350">
              <a:buFont typeface="+mj-lt"/>
              <a:buAutoNum type="arabicParenR"/>
            </a:pPr>
            <a:r>
              <a:rPr lang="en-US" dirty="0"/>
              <a:t>Determine the number of classes using </a:t>
            </a:r>
            <a:r>
              <a:rPr lang="en-US" dirty="0" err="1" smtClean="0"/>
              <a:t>sturgges</a:t>
            </a:r>
            <a:r>
              <a:rPr lang="en-US" dirty="0" smtClean="0"/>
              <a:t> </a:t>
            </a:r>
            <a:r>
              <a:rPr lang="en-US" dirty="0"/>
              <a:t>formula </a:t>
            </a:r>
            <a:br>
              <a:rPr lang="en-US" dirty="0"/>
            </a:br>
            <a:r>
              <a:rPr lang="en-US" dirty="0"/>
              <a:t>     K= 1 + 3.322Log n;   n= Total frequency </a:t>
            </a:r>
          </a:p>
          <a:p>
            <a:pPr marL="514350" lvl="0" indent="-514350">
              <a:buFont typeface="+mj-lt"/>
              <a:buAutoNum type="arabicParenR"/>
            </a:pPr>
            <a:r>
              <a:rPr lang="en-US" dirty="0"/>
              <a:t>Find the class width (W) by dividing the range by the number of classes and round to the nearest integer</a:t>
            </a:r>
            <a:r>
              <a:rPr lang="en-US" dirty="0" smtClean="0"/>
              <a:t>.        </a:t>
            </a: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75055059"/>
              </p:ext>
            </p:extLst>
          </p:nvPr>
        </p:nvGraphicFramePr>
        <p:xfrm>
          <a:off x="3581400" y="5105400"/>
          <a:ext cx="1981200" cy="461899"/>
        </p:xfrm>
        <a:graphic>
          <a:graphicData uri="http://schemas.openxmlformats.org/drawingml/2006/table">
            <a:tbl>
              <a:tblPr firstRow="1" firstCol="1" lastRow="1" lastCol="1" bandRow="1" bandCol="1">
                <a:tableStyleId>{2D5ABB26-0587-4C30-8999-92F81FD0307C}</a:tableStyleId>
              </a:tblPr>
              <a:tblGrid>
                <a:gridCol w="1981200"/>
              </a:tblGrid>
              <a:tr h="228600">
                <a:tc>
                  <a:txBody>
                    <a:bodyPr/>
                    <a:lstStyle/>
                    <a:p>
                      <a:pPr marL="0" marR="0">
                        <a:lnSpc>
                          <a:spcPct val="115000"/>
                        </a:lnSpc>
                        <a:spcBef>
                          <a:spcPts val="0"/>
                        </a:spcBef>
                        <a:spcAft>
                          <a:spcPts val="600"/>
                        </a:spcAft>
                      </a:pPr>
                      <a:r>
                        <a:rPr lang="en-US" sz="2800" dirty="0">
                          <a:effectLst/>
                        </a:rPr>
                        <a:t>W =  R/K</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53267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56BA57A-FF8A-4A41-AB36-89D207A4CC89}"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pPr marL="514350" lvl="0" indent="-514350">
              <a:buFont typeface="+mj-lt"/>
              <a:buAutoNum type="arabicParenR" startAt="5"/>
            </a:pPr>
            <a:r>
              <a:rPr lang="en-US" dirty="0" smtClean="0"/>
              <a:t>Identify </a:t>
            </a:r>
            <a:r>
              <a:rPr lang="en-US" dirty="0"/>
              <a:t>the unit of measure usually as 1, 0.1, 0.01,…..</a:t>
            </a:r>
          </a:p>
          <a:p>
            <a:pPr marL="514350" lvl="0" indent="-514350">
              <a:buFont typeface="+mj-lt"/>
              <a:buAutoNum type="arabicParenR" startAt="5"/>
            </a:pPr>
            <a:r>
              <a:rPr lang="en-US" dirty="0"/>
              <a:t>Pick </a:t>
            </a:r>
            <a:r>
              <a:rPr lang="en-US" dirty="0" smtClean="0"/>
              <a:t>a minimum value as starting point. Your </a:t>
            </a:r>
            <a:r>
              <a:rPr lang="en-US" dirty="0"/>
              <a:t>starting point is lower limit of the first class, then continue to add the class width to get the rest lower class limits</a:t>
            </a:r>
            <a:r>
              <a:rPr lang="en-US" dirty="0" smtClean="0"/>
              <a:t>. </a:t>
            </a:r>
          </a:p>
          <a:p>
            <a:pPr marL="514350" lvl="0" indent="-514350">
              <a:buFont typeface="+mj-lt"/>
              <a:buAutoNum type="arabicParenR" startAt="5"/>
            </a:pPr>
            <a:r>
              <a:rPr lang="en-US" dirty="0" smtClean="0"/>
              <a:t>Find </a:t>
            </a:r>
            <a:r>
              <a:rPr lang="en-US" dirty="0"/>
              <a:t>the upper class limits </a:t>
            </a:r>
            <a:r>
              <a:rPr lang="en-US" dirty="0" err="1"/>
              <a:t>UCL</a:t>
            </a:r>
            <a:r>
              <a:rPr lang="en-US" baseline="-25000" dirty="0" err="1"/>
              <a:t>i</a:t>
            </a:r>
            <a:r>
              <a:rPr lang="en-US" dirty="0"/>
              <a:t> = </a:t>
            </a:r>
            <a:r>
              <a:rPr lang="en-US" dirty="0" err="1"/>
              <a:t>LCL</a:t>
            </a:r>
            <a:r>
              <a:rPr lang="en-US" baseline="-25000" dirty="0" err="1"/>
              <a:t>i</a:t>
            </a:r>
            <a:r>
              <a:rPr lang="en-US" baseline="-25000" dirty="0"/>
              <a:t> </a:t>
            </a:r>
            <a:r>
              <a:rPr lang="en-US" dirty="0"/>
              <a:t>+w-U. then continue to add width to get the rest upper </a:t>
            </a:r>
            <a:r>
              <a:rPr lang="en-US" dirty="0" smtClean="0"/>
              <a:t>class limit </a:t>
            </a:r>
            <a:endParaRPr lang="en-US" dirty="0"/>
          </a:p>
          <a:p>
            <a:pPr marL="514350" lvl="0" indent="-514350">
              <a:buFont typeface="+mj-lt"/>
              <a:buAutoNum type="arabicParenR" startAt="5"/>
            </a:pPr>
            <a:r>
              <a:rPr lang="en-US" dirty="0" smtClean="0"/>
              <a:t>Finally find the class </a:t>
            </a:r>
            <a:r>
              <a:rPr lang="en-US" dirty="0"/>
              <a:t>frequencies.</a:t>
            </a:r>
          </a:p>
          <a:p>
            <a:pPr marL="0" indent="0">
              <a:buNone/>
            </a:pPr>
            <a:endParaRPr lang="en-US" dirty="0"/>
          </a:p>
        </p:txBody>
      </p:sp>
    </p:spTree>
    <p:extLst>
      <p:ext uri="{BB962C8B-B14F-4D97-AF65-F5344CB8AC3E}">
        <p14:creationId xmlns:p14="http://schemas.microsoft.com/office/powerpoint/2010/main" val="2148691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A65BAF5-94C5-42E4-964A-C57167372C21}"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dirty="0" err="1"/>
              <a:t>Eg</a:t>
            </a:r>
            <a:r>
              <a:rPr lang="en-US" dirty="0"/>
              <a:t>. 1. Vital statistics (numerical data on marriage, births, deaths, </a:t>
            </a:r>
            <a:r>
              <a:rPr lang="en-US" dirty="0" err="1"/>
              <a:t>etc</a:t>
            </a:r>
            <a:r>
              <a:rPr lang="en-US" dirty="0"/>
              <a:t>).</a:t>
            </a:r>
          </a:p>
          <a:p>
            <a:r>
              <a:rPr lang="en-US" dirty="0"/>
              <a:t>  2. The average mark of statistics course for students is 70% would be considered as a statistics whereas </a:t>
            </a:r>
            <a:r>
              <a:rPr lang="en-US" dirty="0" err="1"/>
              <a:t>Abebe</a:t>
            </a:r>
            <a:r>
              <a:rPr lang="en-US" dirty="0"/>
              <a:t> has got 90% in statistics course is not statistics.</a:t>
            </a:r>
          </a:p>
          <a:p>
            <a:r>
              <a:rPr lang="en-US" dirty="0"/>
              <a:t> </a:t>
            </a:r>
            <a:r>
              <a:rPr lang="en-US" b="1" dirty="0"/>
              <a:t>Remark:</a:t>
            </a:r>
            <a:r>
              <a:rPr lang="en-US" dirty="0"/>
              <a:t> statistics are aggregate of facts. Single and isolated figures are not statistics as they cannot be compared and are unrelated.</a:t>
            </a:r>
          </a:p>
        </p:txBody>
      </p:sp>
    </p:spTree>
    <p:extLst>
      <p:ext uri="{BB962C8B-B14F-4D97-AF65-F5344CB8AC3E}">
        <p14:creationId xmlns:p14="http://schemas.microsoft.com/office/powerpoint/2010/main" val="1170507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FEE6896-312A-4445-BB6C-B9D6163B4812}"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20000"/>
          </a:bodyPr>
          <a:lstStyle/>
          <a:p>
            <a:r>
              <a:rPr lang="en-US" b="1" dirty="0"/>
              <a:t>Example 2.4:</a:t>
            </a:r>
            <a:r>
              <a:rPr lang="en-US" dirty="0"/>
              <a:t> The following data are on the number of minutes to travel from home to work for a group of automobile workers: </a:t>
            </a:r>
            <a:endParaRPr lang="en-US" dirty="0" smtClean="0"/>
          </a:p>
          <a:p>
            <a:r>
              <a:rPr lang="en-US" dirty="0" smtClean="0"/>
              <a:t>28  </a:t>
            </a:r>
            <a:r>
              <a:rPr lang="en-US" dirty="0"/>
              <a:t>25  48  37  41  19  32  26  16  23  23  29  36  31  26  21  32  25  31  43  35  42  38  33 28. Construct a frequency distribution for this data.</a:t>
            </a:r>
          </a:p>
          <a:p>
            <a:pPr marL="0" indent="0">
              <a:buNone/>
            </a:pPr>
            <a:r>
              <a:rPr lang="en-US" b="1" dirty="0"/>
              <a:t>Solution: </a:t>
            </a:r>
            <a:endParaRPr lang="en-US" dirty="0"/>
          </a:p>
          <a:p>
            <a:pPr lvl="0"/>
            <a:r>
              <a:rPr lang="en-US" dirty="0" smtClean="0"/>
              <a:t>Range = 48 – 16 =32</a:t>
            </a:r>
          </a:p>
          <a:p>
            <a:pPr lvl="0"/>
            <a:r>
              <a:rPr lang="en-US" dirty="0" smtClean="0"/>
              <a:t>K=1+3.322log 25</a:t>
            </a:r>
            <a:r>
              <a:rPr lang="en-US" baseline="-25000" dirty="0" smtClean="0"/>
              <a:t> </a:t>
            </a:r>
            <a:r>
              <a:rPr lang="en-US" dirty="0" smtClean="0"/>
              <a:t>=5.64≈6</a:t>
            </a:r>
          </a:p>
          <a:p>
            <a:pPr lvl="0"/>
            <a:r>
              <a:rPr lang="en-US" dirty="0" smtClean="0"/>
              <a:t>W=32/6=5.33 rounding up to the nearest integer </a:t>
            </a:r>
            <a:r>
              <a:rPr lang="en-US" dirty="0" err="1" smtClean="0"/>
              <a:t>i.e</a:t>
            </a:r>
            <a:r>
              <a:rPr lang="en-US" dirty="0" smtClean="0"/>
              <a:t> W=6. </a:t>
            </a:r>
          </a:p>
          <a:p>
            <a:endParaRPr lang="en-US" dirty="0"/>
          </a:p>
        </p:txBody>
      </p:sp>
    </p:spTree>
    <p:extLst>
      <p:ext uri="{BB962C8B-B14F-4D97-AF65-F5344CB8AC3E}">
        <p14:creationId xmlns:p14="http://schemas.microsoft.com/office/powerpoint/2010/main" val="1278196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8DAE6A0-BB0D-4109-B198-BE5A78332F1A}"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Let the lower limit of the first class be 16 then the frequency distribution is as follows: </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91342484"/>
              </p:ext>
            </p:extLst>
          </p:nvPr>
        </p:nvGraphicFramePr>
        <p:xfrm>
          <a:off x="685800" y="2743200"/>
          <a:ext cx="8153400" cy="3429000"/>
        </p:xfrm>
        <a:graphic>
          <a:graphicData uri="http://schemas.openxmlformats.org/drawingml/2006/table">
            <a:tbl>
              <a:tblPr firstRow="1" firstCol="1" bandRow="1">
                <a:tableStyleId>{ED083AE6-46FA-4A59-8FB0-9F97EB10719F}</a:tableStyleId>
              </a:tblPr>
              <a:tblGrid>
                <a:gridCol w="2038350"/>
                <a:gridCol w="2038350"/>
                <a:gridCol w="2038350"/>
                <a:gridCol w="2038350"/>
              </a:tblGrid>
              <a:tr h="428625">
                <a:tc>
                  <a:txBody>
                    <a:bodyPr/>
                    <a:lstStyle/>
                    <a:p>
                      <a:pPr marL="0" marR="0">
                        <a:lnSpc>
                          <a:spcPct val="115000"/>
                        </a:lnSpc>
                        <a:spcBef>
                          <a:spcPts val="0"/>
                        </a:spcBef>
                        <a:spcAft>
                          <a:spcPts val="0"/>
                        </a:spcAft>
                      </a:pPr>
                      <a:r>
                        <a:rPr lang="en-US" sz="2000" dirty="0">
                          <a:effectLst/>
                        </a:rPr>
                        <a:t>Class limit</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Class boundaries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Tally</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Frequency </a:t>
                      </a:r>
                      <a:endParaRPr lang="en-US" sz="180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16-21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15.5-21.5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a:t>
                      </a:r>
                      <a:endParaRPr lang="en-US" sz="180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22-27</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21.5-27.5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6</a:t>
                      </a:r>
                      <a:endParaRPr lang="en-US" sz="180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28-33</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27.5-33.5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8</a:t>
                      </a:r>
                      <a:endParaRPr lang="en-US" sz="180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34-39</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33.5-39.5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4</a:t>
                      </a:r>
                      <a:endParaRPr lang="en-US" sz="180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40-45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39.5-45.5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a:t>
                      </a:r>
                      <a:endParaRPr lang="en-US" sz="180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46-51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45.5-51.5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a:t>
                      </a:r>
                      <a:endParaRPr lang="en-US" sz="180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Total</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25</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432121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frequency distributions </a:t>
            </a:r>
            <a:r>
              <a:rPr lang="en-US" dirty="0"/>
              <a:t/>
            </a:r>
            <a:br>
              <a:rPr lang="en-US" dirty="0"/>
            </a:br>
            <a:endParaRPr lang="en-US" dirty="0"/>
          </a:p>
        </p:txBody>
      </p:sp>
      <p:sp>
        <p:nvSpPr>
          <p:cNvPr id="3" name="Date Placeholder 2"/>
          <p:cNvSpPr>
            <a:spLocks noGrp="1"/>
          </p:cNvSpPr>
          <p:nvPr>
            <p:ph type="dt" sz="half" idx="10"/>
          </p:nvPr>
        </p:nvSpPr>
        <p:spPr/>
        <p:txBody>
          <a:bodyPr/>
          <a:lstStyle/>
          <a:p>
            <a:fld id="{D7E84B2E-EFF5-4546-BDB4-1AB66E1C48EB}"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a:bodyPr>
          <a:lstStyle/>
          <a:p>
            <a:r>
              <a:rPr lang="en-US" sz="2700" dirty="0" smtClean="0"/>
              <a:t>Based </a:t>
            </a:r>
            <a:r>
              <a:rPr lang="en-US" sz="2700" dirty="0"/>
              <a:t>on the type of frequency assigned to the classes we have three types of frequency distributions: </a:t>
            </a:r>
          </a:p>
          <a:p>
            <a:pPr lvl="1"/>
            <a:r>
              <a:rPr lang="en-US" sz="2400" dirty="0"/>
              <a:t>Absolute frequency distribution</a:t>
            </a:r>
          </a:p>
          <a:p>
            <a:pPr lvl="1"/>
            <a:r>
              <a:rPr lang="en-US" sz="2400" dirty="0"/>
              <a:t>Relative frequency distribution</a:t>
            </a:r>
          </a:p>
          <a:p>
            <a:pPr lvl="1"/>
            <a:r>
              <a:rPr lang="en-US" sz="2400" dirty="0"/>
              <a:t>Cumulative frequency </a:t>
            </a:r>
            <a:r>
              <a:rPr lang="en-US" sz="2400" dirty="0" smtClean="0"/>
              <a:t>distribution</a:t>
            </a:r>
          </a:p>
          <a:p>
            <a:pPr marL="365760" lvl="1" indent="0">
              <a:buNone/>
            </a:pPr>
            <a:endParaRPr lang="en-US" sz="2400" dirty="0"/>
          </a:p>
          <a:p>
            <a:pPr lvl="1">
              <a:buFont typeface="Wingdings" panose="05000000000000000000" pitchFamily="2" charset="2"/>
              <a:buChar char="v"/>
            </a:pPr>
            <a:r>
              <a:rPr lang="en-US" sz="2400" dirty="0" smtClean="0"/>
              <a:t>The </a:t>
            </a:r>
            <a:r>
              <a:rPr lang="en-US" sz="2400" dirty="0"/>
              <a:t>frequency distributions that we have seen in the previous examples </a:t>
            </a:r>
            <a:r>
              <a:rPr lang="en-US" sz="2400" dirty="0" smtClean="0"/>
              <a:t>are </a:t>
            </a:r>
            <a:r>
              <a:rPr lang="en-US" sz="2400" dirty="0"/>
              <a:t>absolute frequency distributions because the frequencies assigned are absolute frequencies.</a:t>
            </a:r>
          </a:p>
          <a:p>
            <a:pPr lvl="1"/>
            <a:endParaRPr lang="en-US" sz="2400" dirty="0"/>
          </a:p>
          <a:p>
            <a:endParaRPr lang="en-US" sz="3600" dirty="0"/>
          </a:p>
        </p:txBody>
      </p:sp>
    </p:spTree>
    <p:extLst>
      <p:ext uri="{BB962C8B-B14F-4D97-AF65-F5344CB8AC3E}">
        <p14:creationId xmlns:p14="http://schemas.microsoft.com/office/powerpoint/2010/main" val="3477182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2400" dirty="0" smtClean="0"/>
              <a:t/>
            </a:r>
            <a:br>
              <a:rPr lang="en-US" sz="2400" dirty="0" smtClean="0"/>
            </a:br>
            <a:r>
              <a:rPr lang="en-US" sz="4000" dirty="0" smtClean="0"/>
              <a:t>Relative frequency distribution</a:t>
            </a:r>
            <a:r>
              <a:rPr lang="en-US" sz="2400" dirty="0" smtClean="0"/>
              <a:t/>
            </a:r>
            <a:br>
              <a:rPr lang="en-US" sz="2400" dirty="0" smtClean="0"/>
            </a:br>
            <a:endParaRPr lang="en-US" dirty="0"/>
          </a:p>
        </p:txBody>
      </p:sp>
      <p:sp>
        <p:nvSpPr>
          <p:cNvPr id="3" name="Date Placeholder 2"/>
          <p:cNvSpPr>
            <a:spLocks noGrp="1"/>
          </p:cNvSpPr>
          <p:nvPr>
            <p:ph type="dt" sz="half" idx="10"/>
          </p:nvPr>
        </p:nvSpPr>
        <p:spPr/>
        <p:txBody>
          <a:bodyPr/>
          <a:lstStyle/>
          <a:p>
            <a:fld id="{39BB9604-A20E-445A-B5E8-4478CE6705E4}"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457200" y="1143000"/>
            <a:ext cx="8229600" cy="4525963"/>
          </a:xfrm>
        </p:spPr>
        <p:txBody>
          <a:bodyPr/>
          <a:lstStyle/>
          <a:p>
            <a:r>
              <a:rPr lang="en-US" b="1" dirty="0"/>
              <a:t>Definition 2.1: </a:t>
            </a:r>
            <a:r>
              <a:rPr lang="en-US" dirty="0"/>
              <a:t>A relative frequency distribution is a distribution which specifies the frequency of a class relative to the total frequency</a:t>
            </a:r>
            <a:r>
              <a:rPr lang="en-US" dirty="0" smtClean="0"/>
              <a:t>.</a:t>
            </a:r>
          </a:p>
          <a:p>
            <a:pPr lvl="1"/>
            <a:r>
              <a:rPr lang="en-US" dirty="0" smtClean="0"/>
              <a:t>By dividing the absolute frequency to total frequency in example 2.4 we can get relative </a:t>
            </a:r>
            <a:r>
              <a:rPr lang="en-US" dirty="0"/>
              <a:t>frequency distribution</a:t>
            </a:r>
            <a:r>
              <a:rPr lang="en-US" dirty="0" smtClean="0"/>
              <a:t>.</a:t>
            </a:r>
          </a:p>
          <a:p>
            <a:pPr marL="365760" lvl="1" indent="0">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46004302"/>
              </p:ext>
            </p:extLst>
          </p:nvPr>
        </p:nvGraphicFramePr>
        <p:xfrm>
          <a:off x="1219200" y="4544568"/>
          <a:ext cx="7239000" cy="2313432"/>
        </p:xfrm>
        <a:graphic>
          <a:graphicData uri="http://schemas.openxmlformats.org/drawingml/2006/table">
            <a:tbl>
              <a:tblPr firstRow="1" firstCol="1" bandRow="1">
                <a:tableStyleId>{5DA37D80-6434-44D0-A028-1B22A696006F}</a:tableStyleId>
              </a:tblPr>
              <a:tblGrid>
                <a:gridCol w="3615416"/>
                <a:gridCol w="3623584"/>
              </a:tblGrid>
              <a:tr h="273114">
                <a:tc>
                  <a:txBody>
                    <a:bodyPr/>
                    <a:lstStyle/>
                    <a:p>
                      <a:pPr marL="0" marR="0" algn="ctr">
                        <a:lnSpc>
                          <a:spcPct val="115000"/>
                        </a:lnSpc>
                        <a:spcBef>
                          <a:spcPts val="0"/>
                        </a:spcBef>
                        <a:spcAft>
                          <a:spcPts val="0"/>
                        </a:spcAft>
                      </a:pPr>
                      <a:r>
                        <a:rPr lang="en-US" sz="2000" dirty="0">
                          <a:effectLst/>
                        </a:rPr>
                        <a:t>Time (in minute)</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Relative frequency</a:t>
                      </a:r>
                      <a:endParaRPr lang="en-US" sz="1800" dirty="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dirty="0">
                          <a:effectLst/>
                        </a:rPr>
                        <a:t>16-21</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0.12</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22-27</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0.24</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28-33</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0.32</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34-39</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0.16</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40-45</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0.12</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46-51</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0.04</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Total</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a:t>
                      </a:r>
                      <a:endParaRPr lang="en-US"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557852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2400" dirty="0" smtClean="0"/>
              <a:t/>
            </a:r>
            <a:br>
              <a:rPr lang="en-US" sz="2400" dirty="0" smtClean="0"/>
            </a:br>
            <a:r>
              <a:rPr lang="en-US" sz="4000" dirty="0" smtClean="0"/>
              <a:t>Cumulative frequency distribution</a:t>
            </a:r>
            <a:br>
              <a:rPr lang="en-US" sz="4000" dirty="0" smtClean="0"/>
            </a:br>
            <a:endParaRPr lang="en-US" dirty="0"/>
          </a:p>
        </p:txBody>
      </p:sp>
      <p:sp>
        <p:nvSpPr>
          <p:cNvPr id="3" name="Date Placeholder 2"/>
          <p:cNvSpPr>
            <a:spLocks noGrp="1"/>
          </p:cNvSpPr>
          <p:nvPr>
            <p:ph type="dt" sz="half" idx="10"/>
          </p:nvPr>
        </p:nvSpPr>
        <p:spPr/>
        <p:txBody>
          <a:bodyPr/>
          <a:lstStyle/>
          <a:p>
            <a:fld id="{AD480D12-42B5-4520-9D63-553140E7A81F}"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b="1" dirty="0"/>
              <a:t>Definition 2.2</a:t>
            </a:r>
            <a:r>
              <a:rPr lang="en-US" dirty="0"/>
              <a:t>: Cumulative frequency refers to the number of observations that are </a:t>
            </a:r>
            <a:r>
              <a:rPr lang="en-US" dirty="0" smtClean="0"/>
              <a:t>below/above </a:t>
            </a:r>
            <a:r>
              <a:rPr lang="en-US" dirty="0"/>
              <a:t>a specified value</a:t>
            </a:r>
            <a:r>
              <a:rPr lang="en-US" dirty="0" smtClean="0"/>
              <a:t>.</a:t>
            </a:r>
          </a:p>
          <a:p>
            <a:r>
              <a:rPr lang="en-US" b="1" dirty="0"/>
              <a:t>Note:  </a:t>
            </a:r>
            <a:r>
              <a:rPr lang="en-US" dirty="0"/>
              <a:t>Class boundaries are mostly used to obtain cumulative frequencies. Based on whether the observations are bounded from above or from below, we can have a cumulative less than or a cumulative more than frequency distributions, respectively.</a:t>
            </a:r>
          </a:p>
          <a:p>
            <a:endParaRPr lang="en-US" dirty="0"/>
          </a:p>
        </p:txBody>
      </p:sp>
    </p:spTree>
    <p:extLst>
      <p:ext uri="{BB962C8B-B14F-4D97-AF65-F5344CB8AC3E}">
        <p14:creationId xmlns:p14="http://schemas.microsoft.com/office/powerpoint/2010/main" val="39142556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502EC75-398A-465A-82CD-AD38CE8D01CD}"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sz="2400" b="1" dirty="0"/>
              <a:t>Example 2.6: </a:t>
            </a:r>
            <a:r>
              <a:rPr lang="en-US" sz="2400" dirty="0"/>
              <a:t>Convert the absolute frequency distribution in example 2.4 into:</a:t>
            </a:r>
          </a:p>
          <a:p>
            <a:pPr lvl="1"/>
            <a:r>
              <a:rPr lang="en-US" sz="2100" dirty="0"/>
              <a:t>a cumulative less than frequency distribution.</a:t>
            </a:r>
          </a:p>
          <a:p>
            <a:pPr lvl="1"/>
            <a:r>
              <a:rPr lang="en-US" sz="2100" dirty="0"/>
              <a:t>a cumulative more than frequency distribution</a:t>
            </a:r>
            <a:r>
              <a:rPr lang="en-US" sz="2100" dirty="0" smtClean="0"/>
              <a:t>.</a:t>
            </a:r>
          </a:p>
          <a:p>
            <a:pPr marL="0" lvl="0" indent="0">
              <a:buNone/>
            </a:pPr>
            <a:r>
              <a:rPr lang="en-US" sz="2400" dirty="0"/>
              <a:t> Table: Less than cumulative frequency distribution </a:t>
            </a:r>
            <a:r>
              <a:rPr lang="en-US" dirty="0"/>
              <a:t>of  times</a:t>
            </a:r>
            <a:r>
              <a:rPr lang="en-US" dirty="0" smtClean="0"/>
              <a:t> </a:t>
            </a:r>
            <a:endParaRPr lang="en-US" dirty="0"/>
          </a:p>
          <a:p>
            <a:pPr marL="0" indent="0">
              <a:buNone/>
            </a:pPr>
            <a:endParaRPr lang="en-US" dirty="0" smtClean="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26232261"/>
              </p:ext>
            </p:extLst>
          </p:nvPr>
        </p:nvGraphicFramePr>
        <p:xfrm>
          <a:off x="609600" y="3886200"/>
          <a:ext cx="8001000" cy="2453640"/>
        </p:xfrm>
        <a:graphic>
          <a:graphicData uri="http://schemas.openxmlformats.org/drawingml/2006/table">
            <a:tbl>
              <a:tblPr firstRow="1" firstCol="1" bandRow="1">
                <a:tableStyleId>{616DA210-FB5B-4158-B5E0-FEB733F419BA}</a:tableStyleId>
              </a:tblPr>
              <a:tblGrid>
                <a:gridCol w="4000500"/>
                <a:gridCol w="4000500"/>
              </a:tblGrid>
              <a:tr h="285750">
                <a:tc>
                  <a:txBody>
                    <a:bodyPr/>
                    <a:lstStyle/>
                    <a:p>
                      <a:pPr marL="0" marR="0" algn="ctr">
                        <a:lnSpc>
                          <a:spcPct val="115000"/>
                        </a:lnSpc>
                        <a:spcBef>
                          <a:spcPts val="0"/>
                        </a:spcBef>
                        <a:spcAft>
                          <a:spcPts val="0"/>
                        </a:spcAft>
                      </a:pPr>
                      <a:r>
                        <a:rPr lang="en-US" sz="2000" dirty="0">
                          <a:effectLst/>
                        </a:rPr>
                        <a:t>Time (in minute)</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smtClean="0">
                          <a:effectLst/>
                        </a:rPr>
                        <a:t>Less than cumulative </a:t>
                      </a:r>
                      <a:r>
                        <a:rPr lang="en-US" sz="2000" dirty="0">
                          <a:effectLst/>
                        </a:rPr>
                        <a:t>frequency</a:t>
                      </a:r>
                      <a:endParaRPr lang="en-US" sz="1800" dirty="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15.5- </a:t>
                      </a:r>
                      <a:r>
                        <a:rPr lang="en-US" sz="2000" dirty="0">
                          <a:effectLst/>
                        </a:rPr>
                        <a:t>21.5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3</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21.5-27.5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9</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27.5-33.5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17</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33.5-39.5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21</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39.5-45.5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24</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45.5-51.5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25</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377617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b="1" dirty="0" smtClean="0"/>
              <a:t>More </a:t>
            </a:r>
            <a:r>
              <a:rPr lang="en-US" sz="3600" b="1" dirty="0"/>
              <a:t>than cumulative frequency distribution</a:t>
            </a:r>
            <a:r>
              <a:rPr lang="en-US" dirty="0"/>
              <a:t/>
            </a:r>
            <a:br>
              <a:rPr lang="en-US" dirty="0"/>
            </a:br>
            <a:endParaRPr lang="en-US" dirty="0"/>
          </a:p>
        </p:txBody>
      </p:sp>
      <p:sp>
        <p:nvSpPr>
          <p:cNvPr id="3" name="Date Placeholder 2"/>
          <p:cNvSpPr>
            <a:spLocks noGrp="1"/>
          </p:cNvSpPr>
          <p:nvPr>
            <p:ph type="dt" sz="half" idx="10"/>
          </p:nvPr>
        </p:nvSpPr>
        <p:spPr/>
        <p:txBody>
          <a:bodyPr/>
          <a:lstStyle/>
          <a:p>
            <a:fld id="{CAE245FD-B1F0-401B-8E3C-17D5E561A983}"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smtClean="0"/>
              <a:t>Table: More than cumulative frequency distribution</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67588630"/>
              </p:ext>
            </p:extLst>
          </p:nvPr>
        </p:nvGraphicFramePr>
        <p:xfrm>
          <a:off x="609600" y="2667000"/>
          <a:ext cx="8153400" cy="3527298"/>
        </p:xfrm>
        <a:graphic>
          <a:graphicData uri="http://schemas.openxmlformats.org/drawingml/2006/table">
            <a:tbl>
              <a:tblPr firstRow="1" firstCol="1" bandRow="1">
                <a:tableStyleId>{ED083AE6-46FA-4A59-8FB0-9F97EB10719F}</a:tableStyleId>
              </a:tblPr>
              <a:tblGrid>
                <a:gridCol w="4076700"/>
                <a:gridCol w="4076700"/>
              </a:tblGrid>
              <a:tr h="447675">
                <a:tc>
                  <a:txBody>
                    <a:bodyPr/>
                    <a:lstStyle/>
                    <a:p>
                      <a:pPr marL="0" marR="0" algn="ctr">
                        <a:lnSpc>
                          <a:spcPct val="115000"/>
                        </a:lnSpc>
                        <a:spcBef>
                          <a:spcPts val="0"/>
                        </a:spcBef>
                        <a:spcAft>
                          <a:spcPts val="0"/>
                        </a:spcAft>
                      </a:pPr>
                      <a:r>
                        <a:rPr lang="en-US" sz="2400" dirty="0">
                          <a:effectLst/>
                        </a:rPr>
                        <a:t>Time (in minute)</a:t>
                      </a:r>
                      <a:endParaRPr lang="en-US" sz="20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400" dirty="0" smtClean="0">
                          <a:effectLst/>
                        </a:rPr>
                        <a:t>More than  cumulative </a:t>
                      </a:r>
                      <a:r>
                        <a:rPr lang="en-US" sz="2400" dirty="0">
                          <a:effectLst/>
                        </a:rPr>
                        <a:t>frequency</a:t>
                      </a:r>
                      <a:endParaRPr lang="en-US" sz="2000" dirty="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15.5-21.5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25</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21.5-27.5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22</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27.5-33.5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16</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33.5-39.5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8</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39.5-45.5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45.5-51.5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1</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386106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Ungrouped </a:t>
            </a:r>
            <a:r>
              <a:rPr lang="en-US" sz="4000" b="1" dirty="0"/>
              <a:t>frequency distributions (Single-value grouping)</a:t>
            </a:r>
            <a:r>
              <a:rPr lang="en-US" sz="4000" dirty="0"/>
              <a:t/>
            </a:r>
            <a:br>
              <a:rPr lang="en-US" sz="4000" dirty="0"/>
            </a:br>
            <a:endParaRPr lang="en-US" dirty="0"/>
          </a:p>
        </p:txBody>
      </p:sp>
      <p:sp>
        <p:nvSpPr>
          <p:cNvPr id="3" name="Date Placeholder 2"/>
          <p:cNvSpPr>
            <a:spLocks noGrp="1"/>
          </p:cNvSpPr>
          <p:nvPr>
            <p:ph type="dt" sz="half" idx="10"/>
          </p:nvPr>
        </p:nvSpPr>
        <p:spPr/>
        <p:txBody>
          <a:bodyPr/>
          <a:lstStyle/>
          <a:p>
            <a:fld id="{DCE4815D-3B35-4EF8-A61B-64229D2DBBDD}"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b="1" dirty="0"/>
              <a:t>Example 2.7</a:t>
            </a:r>
            <a:r>
              <a:rPr lang="en-US" dirty="0"/>
              <a:t>: A demographer is interested in the number of children a family may have. He took a random sample of 30 families. The following data is the number of children in a sample of 30 families.  </a:t>
            </a:r>
          </a:p>
          <a:p>
            <a:r>
              <a:rPr lang="en-US" sz="2600" spc="-300" dirty="0"/>
              <a:t>4       2     4       3       2       8       3       4       4       2       2       8       5       3       4</a:t>
            </a:r>
          </a:p>
          <a:p>
            <a:pPr marL="0" indent="0">
              <a:buNone/>
            </a:pPr>
            <a:r>
              <a:rPr lang="en-US" sz="2600" spc="-300" dirty="0" smtClean="0"/>
              <a:t>      4       </a:t>
            </a:r>
            <a:r>
              <a:rPr lang="en-US" sz="2600" spc="-300" dirty="0"/>
              <a:t>5     4       3       5       2       7       3       3       6       7       3       8       4       5</a:t>
            </a:r>
          </a:p>
          <a:p>
            <a:r>
              <a:rPr lang="en-US" dirty="0"/>
              <a:t>To group these data, we will use classes based on the single numerical value.</a:t>
            </a:r>
          </a:p>
          <a:p>
            <a:endParaRPr lang="en-US" dirty="0"/>
          </a:p>
        </p:txBody>
      </p:sp>
    </p:spTree>
    <p:extLst>
      <p:ext uri="{BB962C8B-B14F-4D97-AF65-F5344CB8AC3E}">
        <p14:creationId xmlns:p14="http://schemas.microsoft.com/office/powerpoint/2010/main" val="2576776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Ungrouped frequency distributions</a:t>
            </a:r>
            <a:endParaRPr lang="en-US" dirty="0"/>
          </a:p>
        </p:txBody>
      </p:sp>
      <p:sp>
        <p:nvSpPr>
          <p:cNvPr id="3" name="Date Placeholder 2"/>
          <p:cNvSpPr>
            <a:spLocks noGrp="1"/>
          </p:cNvSpPr>
          <p:nvPr>
            <p:ph type="dt" sz="half" idx="10"/>
          </p:nvPr>
        </p:nvSpPr>
        <p:spPr/>
        <p:txBody>
          <a:bodyPr/>
          <a:lstStyle/>
          <a:p>
            <a:fld id="{BD2D3F62-7941-49EF-82BC-E85D1DC707E6}"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Table: Distribution of the number of children</a:t>
            </a:r>
            <a:r>
              <a:rPr lang="en-US" dirty="0" smtClean="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52329151"/>
              </p:ext>
            </p:extLst>
          </p:nvPr>
        </p:nvGraphicFramePr>
        <p:xfrm>
          <a:off x="609600" y="2209801"/>
          <a:ext cx="8153400" cy="3785616"/>
        </p:xfrm>
        <a:graphic>
          <a:graphicData uri="http://schemas.openxmlformats.org/drawingml/2006/table">
            <a:tbl>
              <a:tblPr firstRow="1" firstCol="1" bandRow="1">
                <a:tableStyleId>{ED083AE6-46FA-4A59-8FB0-9F97EB10719F}</a:tableStyleId>
              </a:tblPr>
              <a:tblGrid>
                <a:gridCol w="2717800"/>
                <a:gridCol w="2717800"/>
                <a:gridCol w="2717800"/>
              </a:tblGrid>
              <a:tr h="330200">
                <a:tc>
                  <a:txBody>
                    <a:bodyPr/>
                    <a:lstStyle/>
                    <a:p>
                      <a:pPr marL="0" marR="0" algn="ctr">
                        <a:lnSpc>
                          <a:spcPct val="115000"/>
                        </a:lnSpc>
                        <a:spcBef>
                          <a:spcPts val="0"/>
                        </a:spcBef>
                        <a:spcAft>
                          <a:spcPts val="0"/>
                        </a:spcAft>
                      </a:pPr>
                      <a:r>
                        <a:rPr lang="en-US" sz="2400" dirty="0">
                          <a:effectLst/>
                        </a:rPr>
                        <a:t>Number of Children</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Frequency</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Relative frequency</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2</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.17</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3</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7</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.23</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4</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8</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.27</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5</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.13</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6</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.03</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7</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.07</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8</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3</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Total</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30</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1</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08162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Categorical </a:t>
            </a:r>
            <a:r>
              <a:rPr lang="en-US" b="1" dirty="0"/>
              <a:t>frequency distributions</a:t>
            </a:r>
            <a:r>
              <a:rPr lang="en-US" dirty="0"/>
              <a:t/>
            </a:r>
            <a:br>
              <a:rPr lang="en-US" dirty="0"/>
            </a:br>
            <a:endParaRPr lang="en-US" dirty="0"/>
          </a:p>
        </p:txBody>
      </p:sp>
      <p:sp>
        <p:nvSpPr>
          <p:cNvPr id="3" name="Date Placeholder 2"/>
          <p:cNvSpPr>
            <a:spLocks noGrp="1"/>
          </p:cNvSpPr>
          <p:nvPr>
            <p:ph type="dt" sz="half" idx="10"/>
          </p:nvPr>
        </p:nvSpPr>
        <p:spPr/>
        <p:txBody>
          <a:bodyPr/>
          <a:lstStyle/>
          <a:p>
            <a:fld id="{1781FBAD-541F-459E-942A-FBED9AD1B5D4}"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a:bodyPr>
          <a:lstStyle/>
          <a:p>
            <a:r>
              <a:rPr lang="en-US" b="1" dirty="0"/>
              <a:t>Note</a:t>
            </a:r>
            <a:r>
              <a:rPr lang="en-US" dirty="0"/>
              <a:t>: Up to now we have seen frequency distributions for quantitative data; we can have also frequency distributions for qualitative (categorical) data.</a:t>
            </a:r>
          </a:p>
          <a:p>
            <a:pPr lvl="1"/>
            <a:r>
              <a:rPr lang="en-US" dirty="0" smtClean="0"/>
              <a:t>The </a:t>
            </a:r>
            <a:r>
              <a:rPr lang="en-US" dirty="0"/>
              <a:t>categorical frequency distribution is used for data which can be placed in specific categories such as nominal or ordinal level </a:t>
            </a:r>
            <a:r>
              <a:rPr lang="en-US" dirty="0" smtClean="0"/>
              <a:t>data.</a:t>
            </a:r>
          </a:p>
          <a:p>
            <a:pPr lvl="1"/>
            <a:r>
              <a:rPr lang="en-US" dirty="0"/>
              <a:t>For example, data on political affiliation, religious affiliation, blood type, marital status, or major field of study would use categorical frequency distributions</a:t>
            </a:r>
          </a:p>
        </p:txBody>
      </p:sp>
    </p:spTree>
    <p:extLst>
      <p:ext uri="{BB962C8B-B14F-4D97-AF65-F5344CB8AC3E}">
        <p14:creationId xmlns:p14="http://schemas.microsoft.com/office/powerpoint/2010/main" val="4184979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Definition </a:t>
            </a:r>
            <a:r>
              <a:rPr lang="en-GB" sz="4000" b="1" dirty="0" smtClean="0"/>
              <a:t>of </a:t>
            </a:r>
            <a:r>
              <a:rPr lang="en-GB" sz="4000" b="1" dirty="0"/>
              <a:t>Statistics</a:t>
            </a:r>
            <a:endParaRPr lang="en-US" dirty="0"/>
          </a:p>
        </p:txBody>
      </p:sp>
      <p:sp>
        <p:nvSpPr>
          <p:cNvPr id="3" name="Date Placeholder 2"/>
          <p:cNvSpPr>
            <a:spLocks noGrp="1"/>
          </p:cNvSpPr>
          <p:nvPr>
            <p:ph type="dt" sz="half" idx="10"/>
          </p:nvPr>
        </p:nvSpPr>
        <p:spPr/>
        <p:txBody>
          <a:bodyPr/>
          <a:lstStyle/>
          <a:p>
            <a:fld id="{11FBDB96-685B-4B52-A2E0-638575434FCF}"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378952" cy="4495800"/>
          </a:xfrm>
        </p:spPr>
        <p:txBody>
          <a:bodyPr>
            <a:normAutofit/>
          </a:bodyPr>
          <a:lstStyle/>
          <a:p>
            <a:pPr marL="0" indent="0">
              <a:buNone/>
            </a:pPr>
            <a:endParaRPr lang="en-US" i="1" dirty="0" smtClean="0"/>
          </a:p>
          <a:p>
            <a:r>
              <a:rPr lang="en-US" sz="3200" b="1" dirty="0"/>
              <a:t>In its singular sense</a:t>
            </a:r>
            <a:r>
              <a:rPr lang="en-US" sz="3200" dirty="0"/>
              <a:t>:- </a:t>
            </a:r>
            <a:r>
              <a:rPr lang="en-US" sz="3200" dirty="0" smtClean="0"/>
              <a:t>Statistics </a:t>
            </a:r>
            <a:r>
              <a:rPr lang="en-US" sz="3200" dirty="0"/>
              <a:t>is </a:t>
            </a:r>
            <a:r>
              <a:rPr lang="en-US" sz="3200"/>
              <a:t>the </a:t>
            </a:r>
            <a:r>
              <a:rPr lang="en-US" sz="3200" smtClean="0"/>
              <a:t>science </a:t>
            </a:r>
            <a:r>
              <a:rPr lang="en-US" sz="3200" dirty="0"/>
              <a:t>that deals with the methods of collecting, organizing, presenting, analyzing and interpreting statistical data. </a:t>
            </a:r>
          </a:p>
        </p:txBody>
      </p:sp>
    </p:spTree>
    <p:extLst>
      <p:ext uri="{BB962C8B-B14F-4D97-AF65-F5344CB8AC3E}">
        <p14:creationId xmlns:p14="http://schemas.microsoft.com/office/powerpoint/2010/main" val="32589025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Categorical </a:t>
            </a:r>
            <a:r>
              <a:rPr lang="en-US" sz="4000" b="1" dirty="0"/>
              <a:t>frequency </a:t>
            </a:r>
            <a:r>
              <a:rPr lang="en-US" sz="4000" b="1" dirty="0" smtClean="0"/>
              <a:t>distributions cont...</a:t>
            </a:r>
            <a:r>
              <a:rPr lang="en-US" dirty="0"/>
              <a:t/>
            </a:r>
            <a:br>
              <a:rPr lang="en-US" dirty="0"/>
            </a:br>
            <a:endParaRPr lang="en-US" dirty="0"/>
          </a:p>
        </p:txBody>
      </p:sp>
      <p:sp>
        <p:nvSpPr>
          <p:cNvPr id="3" name="Date Placeholder 2"/>
          <p:cNvSpPr>
            <a:spLocks noGrp="1"/>
          </p:cNvSpPr>
          <p:nvPr>
            <p:ph type="dt" sz="half" idx="10"/>
          </p:nvPr>
        </p:nvSpPr>
        <p:spPr/>
        <p:txBody>
          <a:bodyPr/>
          <a:lstStyle/>
          <a:p>
            <a:fld id="{F78742B4-8DC4-4FA3-8745-87930B719BED}"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b="1" dirty="0"/>
              <a:t>Example 2.8:</a:t>
            </a:r>
            <a:r>
              <a:rPr lang="en-US" dirty="0"/>
              <a:t> The following data are on the political party affiliations of sample of 40 </a:t>
            </a:r>
            <a:r>
              <a:rPr lang="en-US" dirty="0" smtClean="0"/>
              <a:t>engineering  </a:t>
            </a:r>
            <a:r>
              <a:rPr lang="en-US" dirty="0"/>
              <a:t>students. D, R, and O stand for Democratic, Republican and Other, respectively.</a:t>
            </a:r>
          </a:p>
          <a:p>
            <a:r>
              <a:rPr lang="en-US" sz="3200" spc="-300" dirty="0"/>
              <a:t>D  </a:t>
            </a:r>
            <a:r>
              <a:rPr lang="en-US" sz="3200" spc="-300" dirty="0" err="1"/>
              <a:t>D</a:t>
            </a:r>
            <a:r>
              <a:rPr lang="en-US" sz="3200" spc="-300" dirty="0"/>
              <a:t>  </a:t>
            </a:r>
            <a:r>
              <a:rPr lang="en-US" sz="3200" spc="-300" dirty="0" err="1"/>
              <a:t>D</a:t>
            </a:r>
            <a:r>
              <a:rPr lang="en-US" sz="3200" spc="-300" dirty="0"/>
              <a:t>  </a:t>
            </a:r>
            <a:r>
              <a:rPr lang="en-US" sz="3200" spc="-300" dirty="0" err="1"/>
              <a:t>D</a:t>
            </a:r>
            <a:r>
              <a:rPr lang="en-US" sz="3200" spc="-300" dirty="0"/>
              <a:t>  O  R  O  R  O  R  O  R  O  D  </a:t>
            </a:r>
            <a:r>
              <a:rPr lang="en-US" sz="3200" spc="-300" dirty="0" err="1"/>
              <a:t>D</a:t>
            </a:r>
            <a:r>
              <a:rPr lang="en-US" sz="3200" spc="-300" dirty="0"/>
              <a:t>  R  D  </a:t>
            </a:r>
            <a:r>
              <a:rPr lang="en-US" sz="3200" spc="-300" dirty="0" err="1"/>
              <a:t>D</a:t>
            </a:r>
            <a:r>
              <a:rPr lang="en-US" sz="3200" spc="-300" dirty="0"/>
              <a:t>  </a:t>
            </a:r>
            <a:r>
              <a:rPr lang="en-US" sz="3200" spc="-300" dirty="0" err="1"/>
              <a:t>D</a:t>
            </a:r>
            <a:r>
              <a:rPr lang="en-US" sz="3200" spc="-300" dirty="0"/>
              <a:t>  R </a:t>
            </a:r>
          </a:p>
          <a:p>
            <a:pPr marL="0" indent="0">
              <a:buNone/>
            </a:pPr>
            <a:r>
              <a:rPr lang="en-US" sz="3200" spc="-300" dirty="0" smtClean="0"/>
              <a:t>     R  </a:t>
            </a:r>
            <a:r>
              <a:rPr lang="en-US" sz="3200" spc="-300" dirty="0"/>
              <a:t>O  R  D  R  </a:t>
            </a:r>
            <a:r>
              <a:rPr lang="en-US" sz="3200" spc="-300" dirty="0" err="1"/>
              <a:t>R</a:t>
            </a:r>
            <a:r>
              <a:rPr lang="en-US" sz="3200" spc="-300" dirty="0"/>
              <a:t>  O  R  </a:t>
            </a:r>
            <a:r>
              <a:rPr lang="en-US" sz="3200" spc="-300" dirty="0" err="1"/>
              <a:t>R</a:t>
            </a:r>
            <a:r>
              <a:rPr lang="en-US" sz="3200" spc="-300" dirty="0"/>
              <a:t>  </a:t>
            </a:r>
            <a:r>
              <a:rPr lang="en-US" sz="3200" spc="-300" dirty="0" err="1"/>
              <a:t>R</a:t>
            </a:r>
            <a:r>
              <a:rPr lang="en-US" sz="3200" spc="-300" dirty="0"/>
              <a:t>  </a:t>
            </a:r>
            <a:r>
              <a:rPr lang="en-US" sz="3200" spc="-300" dirty="0" err="1"/>
              <a:t>R</a:t>
            </a:r>
            <a:r>
              <a:rPr lang="en-US" sz="3200" spc="-300" dirty="0"/>
              <a:t>  </a:t>
            </a:r>
            <a:r>
              <a:rPr lang="en-US" sz="3200" spc="-300" dirty="0" err="1"/>
              <a:t>R</a:t>
            </a:r>
            <a:r>
              <a:rPr lang="en-US" sz="3200" spc="-300" dirty="0"/>
              <a:t>  O  </a:t>
            </a:r>
            <a:r>
              <a:rPr lang="en-US" sz="3200" spc="-300" dirty="0" err="1"/>
              <a:t>O</a:t>
            </a:r>
            <a:r>
              <a:rPr lang="en-US" sz="3200" spc="-300" dirty="0"/>
              <a:t>  R  </a:t>
            </a:r>
            <a:r>
              <a:rPr lang="en-US" sz="3200" spc="-300" dirty="0" err="1"/>
              <a:t>R</a:t>
            </a:r>
            <a:r>
              <a:rPr lang="en-US" sz="3200" spc="-300" dirty="0"/>
              <a:t>  D  R  D  </a:t>
            </a:r>
            <a:r>
              <a:rPr lang="en-US" sz="3200" spc="-300" dirty="0" err="1"/>
              <a:t>D</a:t>
            </a:r>
            <a:endParaRPr lang="en-US" sz="3200" spc="-300" dirty="0"/>
          </a:p>
          <a:p>
            <a:r>
              <a:rPr lang="en-US" dirty="0"/>
              <a:t>The classes for grouping are ‘Democratic’, ‘Republican’ and ‘Other’</a:t>
            </a:r>
          </a:p>
        </p:txBody>
      </p:sp>
    </p:spTree>
    <p:extLst>
      <p:ext uri="{BB962C8B-B14F-4D97-AF65-F5344CB8AC3E}">
        <p14:creationId xmlns:p14="http://schemas.microsoft.com/office/powerpoint/2010/main" val="39841661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Categorical </a:t>
            </a:r>
            <a:r>
              <a:rPr lang="en-US" sz="4000" b="1" dirty="0"/>
              <a:t>frequency distributions cont...</a:t>
            </a:r>
            <a:r>
              <a:rPr lang="en-US" dirty="0"/>
              <a:t/>
            </a:r>
            <a:br>
              <a:rPr lang="en-US" dirty="0"/>
            </a:br>
            <a:endParaRPr lang="en-US" dirty="0"/>
          </a:p>
        </p:txBody>
      </p:sp>
      <p:sp>
        <p:nvSpPr>
          <p:cNvPr id="3" name="Date Placeholder 2"/>
          <p:cNvSpPr>
            <a:spLocks noGrp="1"/>
          </p:cNvSpPr>
          <p:nvPr>
            <p:ph type="dt" sz="half" idx="10"/>
          </p:nvPr>
        </p:nvSpPr>
        <p:spPr/>
        <p:txBody>
          <a:bodyPr/>
          <a:lstStyle/>
          <a:p>
            <a:fld id="{D2191627-D887-4A47-AED7-3F814E625C53}"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Table: Number of students by political party </a:t>
            </a:r>
            <a:r>
              <a:rPr lang="en-US" dirty="0" smtClean="0"/>
              <a:t>affiliations.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72472059"/>
              </p:ext>
            </p:extLst>
          </p:nvPr>
        </p:nvGraphicFramePr>
        <p:xfrm>
          <a:off x="612775" y="2743201"/>
          <a:ext cx="8153400" cy="3358896"/>
        </p:xfrm>
        <a:graphic>
          <a:graphicData uri="http://schemas.openxmlformats.org/drawingml/2006/table">
            <a:tbl>
              <a:tblPr firstRow="1" firstCol="1" bandRow="1">
                <a:tableStyleId>{5A111915-BE36-4E01-A7E5-04B1672EAD32}</a:tableStyleId>
              </a:tblPr>
              <a:tblGrid>
                <a:gridCol w="2717800"/>
                <a:gridCol w="2717800"/>
                <a:gridCol w="2717800"/>
              </a:tblGrid>
              <a:tr h="594360">
                <a:tc>
                  <a:txBody>
                    <a:bodyPr/>
                    <a:lstStyle/>
                    <a:p>
                      <a:pPr marL="0" marR="0" algn="ctr">
                        <a:lnSpc>
                          <a:spcPct val="115000"/>
                        </a:lnSpc>
                        <a:spcBef>
                          <a:spcPts val="0"/>
                        </a:spcBef>
                        <a:spcAft>
                          <a:spcPts val="0"/>
                        </a:spcAft>
                      </a:pPr>
                      <a:r>
                        <a:rPr lang="en-US" sz="2800" dirty="0">
                          <a:effectLst/>
                        </a:rPr>
                        <a:t>Class</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frequency</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Relative frequency</a:t>
                      </a:r>
                      <a:endParaRPr lang="en-US" sz="2400">
                        <a:effectLst/>
                        <a:latin typeface="Calibri"/>
                        <a:ea typeface="Calibri"/>
                        <a:cs typeface="Times New Roman"/>
                      </a:endParaRPr>
                    </a:p>
                  </a:txBody>
                  <a:tcPr marL="68580" marR="68580" marT="0" marB="0"/>
                </a:tc>
              </a:tr>
              <a:tr h="594360">
                <a:tc>
                  <a:txBody>
                    <a:bodyPr/>
                    <a:lstStyle/>
                    <a:p>
                      <a:pPr marL="0" marR="0" algn="ctr">
                        <a:lnSpc>
                          <a:spcPct val="115000"/>
                        </a:lnSpc>
                        <a:spcBef>
                          <a:spcPts val="0"/>
                        </a:spcBef>
                        <a:spcAft>
                          <a:spcPts val="0"/>
                        </a:spcAft>
                      </a:pPr>
                      <a:r>
                        <a:rPr lang="en-US" sz="2800">
                          <a:effectLst/>
                        </a:rPr>
                        <a:t>Democratic</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13</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0.325</a:t>
                      </a:r>
                      <a:endParaRPr lang="en-US" sz="2400">
                        <a:effectLst/>
                        <a:latin typeface="Calibri"/>
                        <a:ea typeface="Calibri"/>
                        <a:cs typeface="Times New Roman"/>
                      </a:endParaRPr>
                    </a:p>
                  </a:txBody>
                  <a:tcPr marL="68580" marR="68580" marT="0" marB="0"/>
                </a:tc>
              </a:tr>
              <a:tr h="594360">
                <a:tc>
                  <a:txBody>
                    <a:bodyPr/>
                    <a:lstStyle/>
                    <a:p>
                      <a:pPr marL="0" marR="0" algn="ctr">
                        <a:lnSpc>
                          <a:spcPct val="115000"/>
                        </a:lnSpc>
                        <a:spcBef>
                          <a:spcPts val="0"/>
                        </a:spcBef>
                        <a:spcAft>
                          <a:spcPts val="0"/>
                        </a:spcAft>
                      </a:pPr>
                      <a:r>
                        <a:rPr lang="en-US" sz="2800">
                          <a:effectLst/>
                        </a:rPr>
                        <a:t>Republican</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18</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0.45</a:t>
                      </a:r>
                      <a:endParaRPr lang="en-US" sz="2400">
                        <a:effectLst/>
                        <a:latin typeface="Calibri"/>
                        <a:ea typeface="Calibri"/>
                        <a:cs typeface="Times New Roman"/>
                      </a:endParaRPr>
                    </a:p>
                  </a:txBody>
                  <a:tcPr marL="68580" marR="68580" marT="0" marB="0"/>
                </a:tc>
              </a:tr>
              <a:tr h="594360">
                <a:tc>
                  <a:txBody>
                    <a:bodyPr/>
                    <a:lstStyle/>
                    <a:p>
                      <a:pPr marL="0" marR="0" algn="ctr">
                        <a:lnSpc>
                          <a:spcPct val="115000"/>
                        </a:lnSpc>
                        <a:spcBef>
                          <a:spcPts val="0"/>
                        </a:spcBef>
                        <a:spcAft>
                          <a:spcPts val="0"/>
                        </a:spcAft>
                      </a:pPr>
                      <a:r>
                        <a:rPr lang="en-US" sz="2800">
                          <a:effectLst/>
                        </a:rPr>
                        <a:t>Other</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9</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0.225</a:t>
                      </a:r>
                      <a:endParaRPr lang="en-US" sz="2400">
                        <a:effectLst/>
                        <a:latin typeface="Calibri"/>
                        <a:ea typeface="Calibri"/>
                        <a:cs typeface="Times New Roman"/>
                      </a:endParaRPr>
                    </a:p>
                  </a:txBody>
                  <a:tcPr marL="68580" marR="68580" marT="0" marB="0"/>
                </a:tc>
              </a:tr>
              <a:tr h="594360">
                <a:tc>
                  <a:txBody>
                    <a:bodyPr/>
                    <a:lstStyle/>
                    <a:p>
                      <a:pPr marL="0" marR="0" algn="ctr">
                        <a:lnSpc>
                          <a:spcPct val="115000"/>
                        </a:lnSpc>
                        <a:spcBef>
                          <a:spcPts val="0"/>
                        </a:spcBef>
                        <a:spcAft>
                          <a:spcPts val="0"/>
                        </a:spcAft>
                      </a:pPr>
                      <a:r>
                        <a:rPr lang="en-US" sz="2800">
                          <a:effectLst/>
                        </a:rPr>
                        <a:t>Total</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40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dirty="0">
                          <a:effectLst/>
                        </a:rPr>
                        <a:t>1</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747976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GB" sz="2700" b="1" dirty="0"/>
              <a:t>Diagrammatic and graphical presentation of data</a:t>
            </a:r>
            <a:r>
              <a:rPr lang="en-US" sz="2700" b="1" dirty="0"/>
              <a:t/>
            </a:r>
            <a:br>
              <a:rPr lang="en-US" sz="2700" b="1" dirty="0"/>
            </a:br>
            <a:endParaRPr lang="en-US" dirty="0"/>
          </a:p>
        </p:txBody>
      </p:sp>
      <p:sp>
        <p:nvSpPr>
          <p:cNvPr id="3" name="Date Placeholder 2"/>
          <p:cNvSpPr>
            <a:spLocks noGrp="1"/>
          </p:cNvSpPr>
          <p:nvPr>
            <p:ph type="dt" sz="half" idx="10"/>
          </p:nvPr>
        </p:nvSpPr>
        <p:spPr/>
        <p:txBody>
          <a:bodyPr/>
          <a:lstStyle/>
          <a:p>
            <a:fld id="{161E4073-201A-4A48-8DDE-A8E9DC2376C7}"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a:bodyPr>
          <a:lstStyle/>
          <a:p>
            <a:pPr marL="320040" lvl="2" indent="-320040">
              <a:spcBef>
                <a:spcPts val="700"/>
              </a:spcBef>
              <a:buSzPct val="60000"/>
              <a:buFont typeface="Wingdings"/>
              <a:buChar char=""/>
            </a:pPr>
            <a:r>
              <a:rPr lang="en-US" sz="2800" b="1" dirty="0"/>
              <a:t>Graphs for quantitative data </a:t>
            </a:r>
          </a:p>
          <a:p>
            <a:pPr lvl="1"/>
            <a:r>
              <a:rPr lang="en-US" b="1" dirty="0"/>
              <a:t>Histogram</a:t>
            </a:r>
            <a:r>
              <a:rPr lang="en-US" dirty="0"/>
              <a:t>:</a:t>
            </a:r>
            <a:r>
              <a:rPr lang="en-US" b="1" dirty="0"/>
              <a:t> </a:t>
            </a:r>
            <a:r>
              <a:rPr lang="en-US" dirty="0"/>
              <a:t>it</a:t>
            </a:r>
            <a:r>
              <a:rPr lang="en-US" b="1" dirty="0"/>
              <a:t> </a:t>
            </a:r>
            <a:r>
              <a:rPr lang="en-US" dirty="0"/>
              <a:t>consists of a set of adjacent rectangles whose bases are marked off by class boundaries (not class limits) along the horizontal axis and whose heights are proportional to the frequencies associated with the respective </a:t>
            </a:r>
            <a:r>
              <a:rPr lang="en-US" dirty="0" smtClean="0"/>
              <a:t>classes.</a:t>
            </a:r>
          </a:p>
          <a:p>
            <a:pPr marL="320040" lvl="1" indent="0">
              <a:buNone/>
            </a:pPr>
            <a:r>
              <a:rPr lang="en-US" dirty="0" smtClean="0"/>
              <a:t>To </a:t>
            </a:r>
            <a:r>
              <a:rPr lang="en-US" dirty="0"/>
              <a:t>construct a histogram from a data set:</a:t>
            </a:r>
          </a:p>
          <a:p>
            <a:pPr lvl="2"/>
            <a:r>
              <a:rPr lang="en-US" dirty="0"/>
              <a:t>Construct a frequency table.</a:t>
            </a:r>
          </a:p>
          <a:p>
            <a:pPr lvl="2"/>
            <a:r>
              <a:rPr lang="en-US" dirty="0"/>
              <a:t>Draw adjacent bars having heights determined by the frequencies in step1.</a:t>
            </a:r>
          </a:p>
          <a:p>
            <a:endParaRPr lang="en-US" dirty="0"/>
          </a:p>
        </p:txBody>
      </p:sp>
    </p:spTree>
    <p:extLst>
      <p:ext uri="{BB962C8B-B14F-4D97-AF65-F5344CB8AC3E}">
        <p14:creationId xmlns:p14="http://schemas.microsoft.com/office/powerpoint/2010/main" val="11694859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1723EDF-F164-4A3E-9F8C-E39DCB273913}"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H</a:t>
            </a:r>
            <a:r>
              <a:rPr lang="en-US" dirty="0" smtClean="0"/>
              <a:t>istogram </a:t>
            </a:r>
            <a:r>
              <a:rPr lang="en-US" dirty="0"/>
              <a:t>can often indicate how symmetric the data are; how spread out the data are; whether there are intervals having high levels of data concentration; whether there are gaps in the data; and whether some data values are far apart from others</a:t>
            </a:r>
            <a:r>
              <a:rPr lang="en-US" dirty="0" smtClean="0"/>
              <a:t>.</a:t>
            </a:r>
          </a:p>
          <a:p>
            <a:endParaRPr lang="en-US" dirty="0"/>
          </a:p>
        </p:txBody>
      </p:sp>
    </p:spTree>
    <p:extLst>
      <p:ext uri="{BB962C8B-B14F-4D97-AF65-F5344CB8AC3E}">
        <p14:creationId xmlns:p14="http://schemas.microsoft.com/office/powerpoint/2010/main" val="4194330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F67709E-FF03-4FD8-864A-B6183313D9EA}"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a:t>Example 2.9:</a:t>
            </a:r>
            <a:r>
              <a:rPr lang="en-US" dirty="0"/>
              <a:t> The  following is  a histogram for the frequency distribution  in example 2.4</a:t>
            </a:r>
            <a:r>
              <a:rPr lang="en-US" dirty="0" smtClean="0"/>
              <a:t>.</a:t>
            </a:r>
          </a:p>
          <a:p>
            <a:endParaRPr lang="en-US" dirty="0"/>
          </a:p>
          <a:p>
            <a:endParaRPr lang="en-US" dirty="0" smtClean="0"/>
          </a:p>
          <a:p>
            <a:endParaRPr lang="en-US" dirty="0"/>
          </a:p>
          <a:p>
            <a:endParaRPr lang="en-US" dirty="0" smtClean="0"/>
          </a:p>
          <a:p>
            <a:endParaRPr lang="en-US" dirty="0"/>
          </a:p>
          <a:p>
            <a:pPr marL="0" indent="0">
              <a:buNone/>
            </a:pPr>
            <a:r>
              <a:rPr lang="en-US" dirty="0"/>
              <a:t>Figure: Distribution of number of minutes spent by the automobile workers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909" y="2895600"/>
            <a:ext cx="510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4255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8300564-7A1C-4D66-A28E-6C8B6F643359}"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09600" y="1600200"/>
            <a:ext cx="8305800" cy="4191000"/>
          </a:xfrm>
        </p:spPr>
        <p:txBody>
          <a:bodyPr>
            <a:normAutofit/>
          </a:bodyPr>
          <a:lstStyle/>
          <a:p>
            <a:r>
              <a:rPr lang="en-US" sz="2800" b="1" dirty="0"/>
              <a:t>Frequency polygon</a:t>
            </a:r>
            <a:r>
              <a:rPr lang="en-US" sz="2800" dirty="0"/>
              <a:t>: is a graphic form of a frequency distribution. It can be constructed by plotting the class frequencies against class marks and joining them by a set of line segments.</a:t>
            </a:r>
          </a:p>
          <a:p>
            <a:r>
              <a:rPr lang="en-US" sz="2800" b="1" dirty="0"/>
              <a:t>Note: </a:t>
            </a:r>
            <a:r>
              <a:rPr lang="en-US" sz="2800" dirty="0"/>
              <a:t>we should add two classes with zero frequencies at the two ends of the frequency distribution to complete the polygon. </a:t>
            </a:r>
          </a:p>
          <a:p>
            <a:endParaRPr lang="en-US" sz="2800" dirty="0"/>
          </a:p>
        </p:txBody>
      </p:sp>
    </p:spTree>
    <p:extLst>
      <p:ext uri="{BB962C8B-B14F-4D97-AF65-F5344CB8AC3E}">
        <p14:creationId xmlns:p14="http://schemas.microsoft.com/office/powerpoint/2010/main" val="30420841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DFC16F9-6654-4652-990F-E3C7D3DD23FC}"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228600" y="1600200"/>
            <a:ext cx="8763000" cy="4495800"/>
          </a:xfrm>
        </p:spPr>
        <p:txBody>
          <a:bodyPr>
            <a:normAutofit fontScale="70000" lnSpcReduction="20000"/>
          </a:bodyPr>
          <a:lstStyle/>
          <a:p>
            <a:endParaRPr lang="en-US" b="1" dirty="0" smtClean="0"/>
          </a:p>
          <a:p>
            <a:r>
              <a:rPr lang="en-US" b="1" dirty="0" smtClean="0"/>
              <a:t>Example </a:t>
            </a:r>
            <a:r>
              <a:rPr lang="en-US" b="1" dirty="0"/>
              <a:t>2.10:</a:t>
            </a:r>
            <a:r>
              <a:rPr lang="en-US" dirty="0"/>
              <a:t> Construct a frequency polygon for the frequency distribution of the time spent by   the automobile workers that we have seen in example </a:t>
            </a:r>
            <a:r>
              <a:rPr lang="en-US" dirty="0" smtClean="0"/>
              <a:t>2.4</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Figure</a:t>
            </a:r>
            <a:r>
              <a:rPr lang="en-US" dirty="0"/>
              <a:t>: Distribution of number of minutes spent by the automobile workers</a:t>
            </a:r>
          </a:p>
          <a:p>
            <a:endParaRPr lang="en-US" dirty="0" smtClean="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391" y="2819400"/>
            <a:ext cx="4495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9332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2800" b="1" dirty="0"/>
              <a:t>Graphs useful for presenting qualitative data</a:t>
            </a:r>
            <a:br>
              <a:rPr lang="en-US" sz="2800" b="1" dirty="0"/>
            </a:br>
            <a:endParaRPr lang="en-US" dirty="0"/>
          </a:p>
        </p:txBody>
      </p:sp>
      <p:sp>
        <p:nvSpPr>
          <p:cNvPr id="3" name="Date Placeholder 2"/>
          <p:cNvSpPr>
            <a:spLocks noGrp="1"/>
          </p:cNvSpPr>
          <p:nvPr>
            <p:ph type="dt" sz="half" idx="10"/>
          </p:nvPr>
        </p:nvSpPr>
        <p:spPr/>
        <p:txBody>
          <a:bodyPr/>
          <a:lstStyle/>
          <a:p>
            <a:fld id="{28B15D7D-3B18-47E0-AD29-72DB614079EA}"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572000"/>
          </a:xfrm>
        </p:spPr>
        <p:txBody>
          <a:bodyPr/>
          <a:lstStyle/>
          <a:p>
            <a:r>
              <a:rPr lang="en-US" b="1" dirty="0"/>
              <a:t>Bar charts </a:t>
            </a:r>
            <a:r>
              <a:rPr lang="en-US" dirty="0"/>
              <a:t>are diagrammatic representation of data in which the data are represented by series of vertical or horizontal bars, the height (or length) of each bar indicating the size of the figure represented.</a:t>
            </a:r>
          </a:p>
          <a:p>
            <a:r>
              <a:rPr lang="en-US" b="1" dirty="0"/>
              <a:t>Example 2.11:</a:t>
            </a:r>
            <a:r>
              <a:rPr lang="en-US" dirty="0"/>
              <a:t> Draw a bar chart for the following coffee production data</a:t>
            </a:r>
            <a:r>
              <a:rPr lang="en-US" dirty="0" smtClean="0"/>
              <a:t>.</a:t>
            </a:r>
            <a:endParaRPr lang="en-US" dirty="0"/>
          </a:p>
        </p:txBody>
      </p:sp>
    </p:spTree>
    <p:extLst>
      <p:ext uri="{BB962C8B-B14F-4D97-AF65-F5344CB8AC3E}">
        <p14:creationId xmlns:p14="http://schemas.microsoft.com/office/powerpoint/2010/main" val="39250968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01587E6-BF5A-422F-9124-1EE4003EFFBA}"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Table: Coffee productions from 1990 to </a:t>
            </a:r>
            <a:r>
              <a:rPr lang="en-US" dirty="0" smtClean="0"/>
              <a:t>1995.</a:t>
            </a:r>
          </a:p>
          <a:p>
            <a:endParaRPr lang="en-US" dirty="0"/>
          </a:p>
          <a:p>
            <a:endParaRPr lang="en-US" dirty="0" smtClean="0"/>
          </a:p>
          <a:p>
            <a:endParaRPr lang="en-US" dirty="0"/>
          </a:p>
          <a:p>
            <a:endParaRPr lang="en-US" dirty="0" smtClean="0"/>
          </a:p>
          <a:p>
            <a:pPr marL="0" indent="0">
              <a:buNone/>
            </a:pPr>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48830002"/>
              </p:ext>
            </p:extLst>
          </p:nvPr>
        </p:nvGraphicFramePr>
        <p:xfrm>
          <a:off x="838200" y="2209801"/>
          <a:ext cx="7620001" cy="1388863"/>
        </p:xfrm>
        <a:graphic>
          <a:graphicData uri="http://schemas.openxmlformats.org/drawingml/2006/table">
            <a:tbl>
              <a:tblPr firstRow="1" firstCol="1" bandRow="1">
                <a:tableStyleId>{7DF18680-E054-41AD-8BC1-D1AEF772440D}</a:tableStyleId>
              </a:tblPr>
              <a:tblGrid>
                <a:gridCol w="3503959"/>
                <a:gridCol w="686007"/>
                <a:gridCol w="686007"/>
                <a:gridCol w="686007"/>
                <a:gridCol w="686007"/>
                <a:gridCol w="686007"/>
                <a:gridCol w="686007"/>
              </a:tblGrid>
              <a:tr h="687823">
                <a:tc>
                  <a:txBody>
                    <a:bodyPr/>
                    <a:lstStyle/>
                    <a:p>
                      <a:pPr marL="0" marR="0">
                        <a:lnSpc>
                          <a:spcPct val="115000"/>
                        </a:lnSpc>
                        <a:spcBef>
                          <a:spcPts val="0"/>
                        </a:spcBef>
                        <a:spcAft>
                          <a:spcPts val="0"/>
                        </a:spcAft>
                      </a:pPr>
                      <a:r>
                        <a:rPr lang="en-US" sz="2000" dirty="0">
                          <a:effectLst/>
                        </a:rPr>
                        <a:t>Production year</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1990</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1992</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1993</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1994</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1995</a:t>
                      </a:r>
                      <a:endParaRPr lang="en-US" sz="1800">
                        <a:effectLst/>
                        <a:latin typeface="Calibri"/>
                        <a:ea typeface="Calibri"/>
                        <a:cs typeface="Times New Roman"/>
                      </a:endParaRPr>
                    </a:p>
                  </a:txBody>
                  <a:tcPr marL="68580" marR="68580" marT="0" marB="0"/>
                </a:tc>
              </a:tr>
              <a:tr h="607577">
                <a:tc>
                  <a:txBody>
                    <a:bodyPr/>
                    <a:lstStyle/>
                    <a:p>
                      <a:pPr marL="0" marR="0">
                        <a:lnSpc>
                          <a:spcPct val="115000"/>
                        </a:lnSpc>
                        <a:spcBef>
                          <a:spcPts val="0"/>
                        </a:spcBef>
                        <a:spcAft>
                          <a:spcPts val="0"/>
                        </a:spcAft>
                      </a:pPr>
                      <a:r>
                        <a:rPr lang="en-US" sz="2000" dirty="0">
                          <a:effectLst/>
                        </a:rPr>
                        <a:t>Amounts of coffee (in 1000 tons)     </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50</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75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92</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64</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100</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120</a:t>
                      </a:r>
                      <a:endParaRPr lang="en-US" sz="1800" dirty="0">
                        <a:effectLst/>
                        <a:latin typeface="Calibri"/>
                        <a:ea typeface="Calibri"/>
                        <a:cs typeface="Times New Roman"/>
                      </a:endParaRPr>
                    </a:p>
                  </a:txBody>
                  <a:tcPr marL="68580" marR="68580" marT="0" marB="0"/>
                </a:tc>
              </a:tr>
            </a:tbl>
          </a:graphicData>
        </a:graphic>
      </p:graphicFrame>
      <p:pic>
        <p:nvPicPr>
          <p:cNvPr id="143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65418"/>
            <a:ext cx="4038600" cy="2382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299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3DAA4C8-294E-405C-8D43-252740E4E709}"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a:t>Pie-chart: it </a:t>
            </a:r>
            <a:r>
              <a:rPr lang="en-US" dirty="0"/>
              <a:t>is a circle divided by radial lines into sections or sectors so that the area of each sector is proportional to the size of the figure represented.</a:t>
            </a:r>
          </a:p>
          <a:p>
            <a:r>
              <a:rPr lang="en-US" dirty="0"/>
              <a:t>Pie-chart construction: </a:t>
            </a:r>
          </a:p>
          <a:p>
            <a:pPr lvl="1"/>
            <a:r>
              <a:rPr lang="en-US" dirty="0"/>
              <a:t>Calculate the percentage frequency of each component. </a:t>
            </a:r>
            <a:r>
              <a:rPr lang="en-US" dirty="0" smtClean="0"/>
              <a:t>It is given by</a:t>
            </a:r>
            <a:endParaRPr lang="en-US" dirty="0"/>
          </a:p>
          <a:p>
            <a:pPr lvl="1"/>
            <a:r>
              <a:rPr lang="en-US" dirty="0"/>
              <a:t>Calculate the degree measures of each sector. It is given by </a:t>
            </a:r>
          </a:p>
          <a:p>
            <a:pPr lvl="1"/>
            <a:r>
              <a:rPr lang="en-US" dirty="0" smtClean="0"/>
              <a:t>Then draw </a:t>
            </a:r>
            <a:r>
              <a:rPr lang="en-US" dirty="0"/>
              <a:t>the </a:t>
            </a:r>
            <a:r>
              <a:rPr lang="en-US" dirty="0" smtClean="0"/>
              <a:t>circle.</a:t>
            </a:r>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116532"/>
            <a:ext cx="1066800" cy="607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509" y="48768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028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Classification </a:t>
            </a:r>
            <a:r>
              <a:rPr lang="en-US" b="1" dirty="0"/>
              <a:t>of Statistics</a:t>
            </a:r>
            <a:r>
              <a:rPr lang="en-US" dirty="0"/>
              <a:t/>
            </a:r>
            <a:br>
              <a:rPr lang="en-US" dirty="0"/>
            </a:br>
            <a:endParaRPr lang="en-US" dirty="0"/>
          </a:p>
        </p:txBody>
      </p:sp>
      <p:sp>
        <p:nvSpPr>
          <p:cNvPr id="3" name="Date Placeholder 2"/>
          <p:cNvSpPr>
            <a:spLocks noGrp="1"/>
          </p:cNvSpPr>
          <p:nvPr>
            <p:ph type="dt" sz="half" idx="10"/>
          </p:nvPr>
        </p:nvSpPr>
        <p:spPr/>
        <p:txBody>
          <a:bodyPr/>
          <a:lstStyle/>
          <a:p>
            <a:fld id="{D0E2E9CE-69BA-4C3D-AC10-34957D1ABD24}"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p:txBody>
          <a:bodyPr/>
          <a:lstStyle/>
          <a:p>
            <a:r>
              <a:rPr lang="en-US" sz="2800" dirty="0"/>
              <a:t>Statistics may be divided into two main branches</a:t>
            </a:r>
            <a:r>
              <a:rPr lang="en-US" sz="2800" dirty="0" smtClean="0"/>
              <a:t>:</a:t>
            </a:r>
          </a:p>
          <a:p>
            <a:pPr marL="0" indent="0">
              <a:buNone/>
            </a:pPr>
            <a:endParaRPr lang="en-US" sz="2800" dirty="0" smtClean="0"/>
          </a:p>
          <a:p>
            <a:pPr marL="891540" lvl="1" indent="-571500">
              <a:buFont typeface="+mj-lt"/>
              <a:buAutoNum type="romanUcPeriod"/>
            </a:pPr>
            <a:r>
              <a:rPr lang="en-US" sz="2400" dirty="0" smtClean="0"/>
              <a:t>Descriptive Statistics</a:t>
            </a:r>
            <a:r>
              <a:rPr lang="en-US" sz="2400" dirty="0"/>
              <a:t> </a:t>
            </a:r>
          </a:p>
          <a:p>
            <a:pPr marL="891540" lvl="1" indent="-571500">
              <a:buFont typeface="+mj-lt"/>
              <a:buAutoNum type="romanUcPeriod"/>
            </a:pPr>
            <a:r>
              <a:rPr lang="en-US" sz="2400" dirty="0" smtClean="0"/>
              <a:t> </a:t>
            </a:r>
            <a:r>
              <a:rPr lang="en-US" sz="2400" dirty="0"/>
              <a:t>Inferential Statistics</a:t>
            </a:r>
          </a:p>
          <a:p>
            <a:endParaRPr lang="en-US" dirty="0"/>
          </a:p>
        </p:txBody>
      </p:sp>
    </p:spTree>
    <p:extLst>
      <p:ext uri="{BB962C8B-B14F-4D97-AF65-F5344CB8AC3E}">
        <p14:creationId xmlns:p14="http://schemas.microsoft.com/office/powerpoint/2010/main" val="5541087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3249C03-5854-4379-87A4-5C2148334D9E}"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Example 2.13:</a:t>
            </a:r>
            <a:r>
              <a:rPr lang="en-US" dirty="0"/>
              <a:t> Draw a pie-chart to represent the following data on a certain family expenditure.</a:t>
            </a:r>
          </a:p>
          <a:p>
            <a:r>
              <a:rPr lang="en-US" dirty="0"/>
              <a:t>Table: Family expenditure.</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7866848"/>
              </p:ext>
            </p:extLst>
          </p:nvPr>
        </p:nvGraphicFramePr>
        <p:xfrm>
          <a:off x="762000" y="3200400"/>
          <a:ext cx="7696198" cy="2730274"/>
        </p:xfrm>
        <a:graphic>
          <a:graphicData uri="http://schemas.openxmlformats.org/drawingml/2006/table">
            <a:tbl>
              <a:tblPr firstRow="1" firstCol="1" bandRow="1">
                <a:tableStyleId>{93296810-A885-4BE3-A3E7-6D5BEEA58F35}</a:tableStyleId>
              </a:tblPr>
              <a:tblGrid>
                <a:gridCol w="1808595"/>
                <a:gridCol w="937362"/>
                <a:gridCol w="937362"/>
                <a:gridCol w="1138501"/>
                <a:gridCol w="1243049"/>
                <a:gridCol w="937362"/>
                <a:gridCol w="693967"/>
              </a:tblGrid>
              <a:tr h="837466">
                <a:tc>
                  <a:txBody>
                    <a:bodyPr/>
                    <a:lstStyle/>
                    <a:p>
                      <a:pPr marL="0" marR="0" algn="ctr">
                        <a:lnSpc>
                          <a:spcPct val="115000"/>
                        </a:lnSpc>
                        <a:spcBef>
                          <a:spcPts val="0"/>
                        </a:spcBef>
                        <a:spcAft>
                          <a:spcPts val="0"/>
                        </a:spcAft>
                      </a:pPr>
                      <a:r>
                        <a:rPr lang="en-US" sz="1800" dirty="0">
                          <a:effectLst/>
                        </a:rPr>
                        <a:t>Item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Food</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Clothing</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House rent</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Fuel &amp; light</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Miscellaneous</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Total</a:t>
                      </a:r>
                      <a:endParaRPr lang="en-US" sz="1600">
                        <a:effectLst/>
                        <a:latin typeface="Calibri"/>
                        <a:ea typeface="Calibri"/>
                        <a:cs typeface="Times New Roman"/>
                      </a:endParaRPr>
                    </a:p>
                  </a:txBody>
                  <a:tcPr marL="68580" marR="68580" marT="0" marB="0"/>
                </a:tc>
              </a:tr>
              <a:tr h="508245">
                <a:tc>
                  <a:txBody>
                    <a:bodyPr/>
                    <a:lstStyle/>
                    <a:p>
                      <a:pPr marL="0" marR="0" algn="ctr">
                        <a:lnSpc>
                          <a:spcPct val="115000"/>
                        </a:lnSpc>
                        <a:spcBef>
                          <a:spcPts val="0"/>
                        </a:spcBef>
                        <a:spcAft>
                          <a:spcPts val="0"/>
                        </a:spcAft>
                      </a:pPr>
                      <a:r>
                        <a:rPr lang="en-US" sz="1800">
                          <a:effectLst/>
                        </a:rPr>
                        <a:t>Expenditure(in birr)</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50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20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150</a:t>
                      </a:r>
                      <a:endParaRPr lang="en-US" sz="1600">
                        <a:effectLst/>
                        <a:latin typeface="Calibri"/>
                        <a:ea typeface="Calibri"/>
                        <a:cs typeface="Times New Roman"/>
                      </a:endParaRPr>
                    </a:p>
                  </a:txBody>
                  <a:tcPr marL="68580" marR="68580" marT="0" marB="0"/>
                </a:tc>
              </a:tr>
              <a:tr h="508245">
                <a:tc>
                  <a:txBody>
                    <a:bodyPr/>
                    <a:lstStyle/>
                    <a:p>
                      <a:pPr marL="0" marR="0" algn="ctr">
                        <a:lnSpc>
                          <a:spcPct val="115000"/>
                        </a:lnSpc>
                        <a:spcBef>
                          <a:spcPts val="0"/>
                        </a:spcBef>
                        <a:spcAft>
                          <a:spcPts val="0"/>
                        </a:spcAft>
                      </a:pPr>
                      <a:r>
                        <a:rPr lang="en-US" sz="1800">
                          <a:effectLst/>
                        </a:rPr>
                        <a:t>Percentage frequencies </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33.33</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20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13.33</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23.33</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600">
                        <a:effectLst/>
                        <a:latin typeface="Calibri"/>
                        <a:ea typeface="Calibri"/>
                        <a:cs typeface="Times New Roman"/>
                      </a:endParaRPr>
                    </a:p>
                  </a:txBody>
                  <a:tcPr marL="68580" marR="68580" marT="0" marB="0"/>
                </a:tc>
              </a:tr>
              <a:tr h="508245">
                <a:tc>
                  <a:txBody>
                    <a:bodyPr/>
                    <a:lstStyle/>
                    <a:p>
                      <a:pPr marL="0" marR="0" algn="ctr">
                        <a:lnSpc>
                          <a:spcPct val="115000"/>
                        </a:lnSpc>
                        <a:spcBef>
                          <a:spcPts val="0"/>
                        </a:spcBef>
                        <a:spcAft>
                          <a:spcPts val="0"/>
                        </a:spcAft>
                      </a:pPr>
                      <a:r>
                        <a:rPr lang="en-US" sz="1800">
                          <a:effectLst/>
                        </a:rPr>
                        <a:t>Angles of the sector</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120</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72</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48</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36</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84</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3600</a:t>
                      </a:r>
                      <a:endParaRPr lang="en-US" sz="1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6432442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AB1B3EF-1517-4B8F-A64A-9D33737C4207}" type="datetime1">
              <a:rPr lang="en-US" smtClean="0"/>
              <a:pPr/>
              <a:t>17/04/18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r>
              <a:rPr lang="en-US" dirty="0" smtClean="0"/>
              <a:t>Figure</a:t>
            </a:r>
            <a:r>
              <a:rPr lang="en-US" dirty="0"/>
              <a:t>: Family expenditure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5334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645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a:t>
            </a:r>
            <a:r>
              <a:rPr lang="en-US" b="1" dirty="0" smtClean="0"/>
              <a:t>Statistics </a:t>
            </a:r>
            <a:r>
              <a:rPr lang="en-US" b="1" dirty="0" err="1" smtClean="0"/>
              <a:t>cont</a:t>
            </a:r>
            <a:r>
              <a:rPr lang="en-US" b="1" dirty="0" smtClean="0"/>
              <a:t>…</a:t>
            </a:r>
            <a:endParaRPr lang="en-US" dirty="0"/>
          </a:p>
        </p:txBody>
      </p:sp>
      <p:sp>
        <p:nvSpPr>
          <p:cNvPr id="3" name="Date Placeholder 2"/>
          <p:cNvSpPr>
            <a:spLocks noGrp="1"/>
          </p:cNvSpPr>
          <p:nvPr>
            <p:ph type="dt" sz="half" idx="10"/>
          </p:nvPr>
        </p:nvSpPr>
        <p:spPr/>
        <p:txBody>
          <a:bodyPr/>
          <a:lstStyle/>
          <a:p>
            <a:fld id="{A6F29386-F247-4C18-A075-FDD1EC610AF3}"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381000" y="1600200"/>
            <a:ext cx="8610600" cy="4572000"/>
          </a:xfrm>
        </p:spPr>
        <p:txBody>
          <a:bodyPr>
            <a:normAutofit fontScale="32500" lnSpcReduction="20000"/>
          </a:bodyPr>
          <a:lstStyle/>
          <a:p>
            <a:pPr marL="0" indent="0">
              <a:buNone/>
            </a:pPr>
            <a:r>
              <a:rPr lang="en-US" sz="8000" b="1" dirty="0" smtClean="0"/>
              <a:t>    </a:t>
            </a:r>
            <a:r>
              <a:rPr lang="en-US" sz="9600" b="1" dirty="0" smtClean="0"/>
              <a:t>Descriptive </a:t>
            </a:r>
            <a:r>
              <a:rPr lang="en-US" sz="9600" b="1" dirty="0"/>
              <a:t>statistics:</a:t>
            </a:r>
            <a:r>
              <a:rPr lang="en-US" sz="9600" dirty="0"/>
              <a:t> </a:t>
            </a:r>
          </a:p>
          <a:p>
            <a:pPr lvl="0"/>
            <a:r>
              <a:rPr lang="en-US" sz="9600" dirty="0"/>
              <a:t>Includes statistical methods involving the collection, presentation, and characterization of a set of data in order to describe the various features of the data.</a:t>
            </a:r>
          </a:p>
          <a:p>
            <a:pPr lvl="0"/>
            <a:r>
              <a:rPr lang="en-US" sz="9600" dirty="0"/>
              <a:t>Methods of descriptive statistics include graphic methods (bar chart, pie chart, e t c) and numeric measures (mean, median, variance e t c). </a:t>
            </a:r>
          </a:p>
          <a:p>
            <a:pPr lvl="0"/>
            <a:r>
              <a:rPr lang="en-US" sz="9600" dirty="0"/>
              <a:t>Descriptive statistics do not allow us to make conclusions beyond the data we have analyzed.  </a:t>
            </a:r>
          </a:p>
          <a:p>
            <a:endParaRPr lang="en-US" sz="8000" b="1"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lvl="8"/>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6386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Statistics </a:t>
            </a:r>
            <a:r>
              <a:rPr lang="en-US" b="1" dirty="0" err="1"/>
              <a:t>cont</a:t>
            </a:r>
            <a:r>
              <a:rPr lang="en-US" b="1" dirty="0"/>
              <a:t>…</a:t>
            </a:r>
            <a:endParaRPr lang="en-US" dirty="0"/>
          </a:p>
        </p:txBody>
      </p:sp>
      <p:sp>
        <p:nvSpPr>
          <p:cNvPr id="3" name="Date Placeholder 2"/>
          <p:cNvSpPr>
            <a:spLocks noGrp="1"/>
          </p:cNvSpPr>
          <p:nvPr>
            <p:ph type="dt" sz="half" idx="10"/>
          </p:nvPr>
        </p:nvSpPr>
        <p:spPr/>
        <p:txBody>
          <a:bodyPr/>
          <a:lstStyle/>
          <a:p>
            <a:fld id="{5D607C3A-F747-45FF-9CFE-AB72BF2AD309}"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p:txBody>
          <a:bodyPr/>
          <a:lstStyle/>
          <a:p>
            <a:pPr lvl="0"/>
            <a:r>
              <a:rPr lang="en-US" sz="3200" dirty="0"/>
              <a:t>Meaningful and pertinent information cannot be realized from raw data unless summarized by the tools of descriptive statistics.</a:t>
            </a:r>
          </a:p>
          <a:p>
            <a:pPr lvl="0"/>
            <a:r>
              <a:rPr lang="en-US" sz="3200" dirty="0"/>
              <a:t>Descriptive statistics, therefore, allow us to present the data in a more meaningful way which allows interpretation of the data easily. </a:t>
            </a:r>
          </a:p>
          <a:p>
            <a:endParaRPr lang="en-US" dirty="0"/>
          </a:p>
        </p:txBody>
      </p:sp>
    </p:spTree>
    <p:extLst>
      <p:ext uri="{BB962C8B-B14F-4D97-AF65-F5344CB8AC3E}">
        <p14:creationId xmlns:p14="http://schemas.microsoft.com/office/powerpoint/2010/main" val="2439437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Statistics </a:t>
            </a:r>
            <a:r>
              <a:rPr lang="en-US" b="1" dirty="0" err="1"/>
              <a:t>cont</a:t>
            </a:r>
            <a:r>
              <a:rPr lang="en-US" b="1" dirty="0"/>
              <a:t>…</a:t>
            </a:r>
            <a:endParaRPr lang="en-US" dirty="0"/>
          </a:p>
        </p:txBody>
      </p:sp>
      <p:sp>
        <p:nvSpPr>
          <p:cNvPr id="3" name="Date Placeholder 2"/>
          <p:cNvSpPr>
            <a:spLocks noGrp="1"/>
          </p:cNvSpPr>
          <p:nvPr>
            <p:ph type="dt" sz="half" idx="10"/>
          </p:nvPr>
        </p:nvSpPr>
        <p:spPr/>
        <p:txBody>
          <a:bodyPr/>
          <a:lstStyle/>
          <a:p>
            <a:fld id="{48F3CBF6-533F-48BC-BA1A-78C2614E6AB4}" type="datetime1">
              <a:rPr lang="en-US" smtClean="0"/>
              <a:pPr/>
              <a:t>17/04/18</a:t>
            </a:fld>
            <a:endParaRPr lang="en-US" dirty="0"/>
          </a:p>
        </p:txBody>
      </p:sp>
      <p:sp>
        <p:nvSpPr>
          <p:cNvPr id="4" name="Footer Placeholder 3"/>
          <p:cNvSpPr>
            <a:spLocks noGrp="1"/>
          </p:cNvSpPr>
          <p:nvPr>
            <p:ph type="ftr" sz="quarter" idx="11"/>
          </p:nvPr>
        </p:nvSpPr>
        <p:spPr/>
        <p:txBody>
          <a:bodyPr/>
          <a:lstStyle/>
          <a:p>
            <a:pPr lvl="1"/>
            <a:r>
              <a:rPr lang="en-US" smtClean="0"/>
              <a:t>Ashebir Feyisa</a:t>
            </a:r>
            <a:endParaRPr lang="en-US" dirty="0"/>
          </a:p>
        </p:txBody>
      </p:sp>
      <p:sp>
        <p:nvSpPr>
          <p:cNvPr id="5" name="Content Placeholder 4"/>
          <p:cNvSpPr>
            <a:spLocks noGrp="1"/>
          </p:cNvSpPr>
          <p:nvPr>
            <p:ph sz="quarter" idx="1"/>
          </p:nvPr>
        </p:nvSpPr>
        <p:spPr>
          <a:xfrm>
            <a:off x="612648" y="1524000"/>
            <a:ext cx="8378952" cy="5029200"/>
          </a:xfrm>
        </p:spPr>
        <p:txBody>
          <a:bodyPr>
            <a:noAutofit/>
          </a:bodyPr>
          <a:lstStyle/>
          <a:p>
            <a:pPr marL="0" indent="0">
              <a:buNone/>
            </a:pPr>
            <a:endParaRPr lang="en-US" sz="2400" b="1" dirty="0">
              <a:latin typeface="Arial" panose="020B0604020202020204" pitchFamily="34" charset="0"/>
              <a:cs typeface="Arial" panose="020B0604020202020204" pitchFamily="34" charset="0"/>
            </a:endParaRPr>
          </a:p>
          <a:p>
            <a:pPr marL="0" indent="0">
              <a:buNone/>
            </a:pPr>
            <a:r>
              <a:rPr lang="en-US" sz="2400" b="1" dirty="0" smtClean="0">
                <a:latin typeface="Arial" panose="020B0604020202020204" pitchFamily="34" charset="0"/>
                <a:cs typeface="Arial" panose="020B0604020202020204" pitchFamily="34" charset="0"/>
              </a:rPr>
              <a:t>     </a:t>
            </a:r>
            <a:r>
              <a:rPr lang="en-US" sz="2800" b="1" dirty="0" smtClean="0"/>
              <a:t>Inferential </a:t>
            </a:r>
            <a:r>
              <a:rPr lang="en-US" sz="2800" b="1" dirty="0"/>
              <a:t>statistics</a:t>
            </a:r>
            <a:r>
              <a:rPr lang="en-US" sz="2800" b="1" dirty="0" smtClean="0"/>
              <a:t>:</a:t>
            </a:r>
            <a:endParaRPr lang="en-US" sz="2800" dirty="0"/>
          </a:p>
          <a:p>
            <a:pPr lvl="0"/>
            <a:r>
              <a:rPr lang="en-US" sz="2800" dirty="0"/>
              <a:t>Includes statistical methods which facilitate estimation the characteristics of a population or making decisions concerning a population on the basis of sample results. </a:t>
            </a:r>
            <a:endParaRPr lang="en-US" sz="2800" dirty="0" smtClean="0"/>
          </a:p>
          <a:p>
            <a:pPr marL="0" lvl="0" indent="0">
              <a:buNone/>
            </a:pPr>
            <a:endParaRPr lang="en-US" sz="2800" dirty="0"/>
          </a:p>
          <a:p>
            <a:pPr lvl="0"/>
            <a:r>
              <a:rPr lang="en-US" sz="2800" dirty="0"/>
              <a:t>In this regard, methods like estimation and hypothesis testing are examples of inferential statistics.   </a:t>
            </a:r>
          </a:p>
        </p:txBody>
      </p:sp>
    </p:spTree>
    <p:extLst>
      <p:ext uri="{BB962C8B-B14F-4D97-AF65-F5344CB8AC3E}">
        <p14:creationId xmlns:p14="http://schemas.microsoft.com/office/powerpoint/2010/main" val="3495851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3880</Words>
  <Application>Microsoft Office PowerPoint</Application>
  <PresentationFormat>On-screen Show (4:3)</PresentationFormat>
  <Paragraphs>636</Paragraphs>
  <Slides>61</Slides>
  <Notes>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         Addis Ababa Science and Technology University        School of Interdisciplinary program directorate                         Department of Statistics   </vt:lpstr>
      <vt:lpstr>    Introduction to Statistics</vt:lpstr>
      <vt:lpstr>Definition of Statistics </vt:lpstr>
      <vt:lpstr>PowerPoint Presentation</vt:lpstr>
      <vt:lpstr>Definition of Statistics</vt:lpstr>
      <vt:lpstr> Classification of Statistics </vt:lpstr>
      <vt:lpstr>Classification of Statistics cont…</vt:lpstr>
      <vt:lpstr>Classification of Statistics cont…</vt:lpstr>
      <vt:lpstr>Classification of Statistics cont…</vt:lpstr>
      <vt:lpstr>Classification of Statistics cont…</vt:lpstr>
      <vt:lpstr> Stages in statistical investigation  </vt:lpstr>
      <vt:lpstr>Stages in statistical investigation</vt:lpstr>
      <vt:lpstr>Definition of some terms </vt:lpstr>
      <vt:lpstr>Definition of some terms cont…</vt:lpstr>
      <vt:lpstr>Definition of some terms cont.….</vt:lpstr>
      <vt:lpstr> Limitation of statistics </vt:lpstr>
      <vt:lpstr>Scales of measurement </vt:lpstr>
      <vt:lpstr>Scales of measurements cont…</vt:lpstr>
      <vt:lpstr>Scales of measurements cont..</vt:lpstr>
      <vt:lpstr>Scales of measurements cont…</vt:lpstr>
      <vt:lpstr>Scales of measurements cont…</vt:lpstr>
      <vt:lpstr>Scales of measurements cont…</vt:lpstr>
      <vt:lpstr>         Addis Ababa Science and Technology University        School of Interdisciplinary program directorate                         Department of Statistics   </vt:lpstr>
      <vt:lpstr>PowerPoint Presentation</vt:lpstr>
      <vt:lpstr>PowerPoint Presentation</vt:lpstr>
      <vt:lpstr>Methods of data collection                                  </vt:lpstr>
      <vt:lpstr>Methods of data collection cont…</vt:lpstr>
      <vt:lpstr>Classification and tabulation of data </vt:lpstr>
      <vt:lpstr>PowerPoint Presentation</vt:lpstr>
      <vt:lpstr>Tabulation</vt:lpstr>
      <vt:lpstr>Tabulation cont…</vt:lpstr>
      <vt:lpstr>Frequency distributions </vt:lpstr>
      <vt:lpstr>The main uses of a frequency distribution are: </vt:lpstr>
      <vt:lpstr>Terminologies </vt:lpstr>
      <vt:lpstr>Components of a frequency distribution </vt:lpstr>
      <vt:lpstr>PowerPoint Presentation</vt:lpstr>
      <vt:lpstr>PowerPoint Presentation</vt:lpstr>
      <vt:lpstr>Steps of constructing frequency distribution</vt:lpstr>
      <vt:lpstr>PowerPoint Presentation</vt:lpstr>
      <vt:lpstr>PowerPoint Presentation</vt:lpstr>
      <vt:lpstr>PowerPoint Presentation</vt:lpstr>
      <vt:lpstr> Types of frequency distributions  </vt:lpstr>
      <vt:lpstr> Relative frequency distribution </vt:lpstr>
      <vt:lpstr> Cumulative frequency distribution </vt:lpstr>
      <vt:lpstr>PowerPoint Presentation</vt:lpstr>
      <vt:lpstr> More than cumulative frequency distribution </vt:lpstr>
      <vt:lpstr> Ungrouped frequency distributions (Single-value grouping) </vt:lpstr>
      <vt:lpstr>Ungrouped frequency distributions</vt:lpstr>
      <vt:lpstr> Categorical frequency distributions </vt:lpstr>
      <vt:lpstr> Categorical frequency distributions cont... </vt:lpstr>
      <vt:lpstr> Categorical frequency distributions cont... </vt:lpstr>
      <vt:lpstr>Diagrammatic and graphical presentation of data </vt:lpstr>
      <vt:lpstr>PowerPoint Presentation</vt:lpstr>
      <vt:lpstr>PowerPoint Presentation</vt:lpstr>
      <vt:lpstr>PowerPoint Presentation</vt:lpstr>
      <vt:lpstr>PowerPoint Presentation</vt:lpstr>
      <vt:lpstr>Graphs useful for presenting qualitative data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Addis Ababa Science and Technology University        School of Interdisciplinary program directorate                         Department of Statistics</dc:title>
  <dc:creator>Ashe</dc:creator>
  <cp:lastModifiedBy>Ad</cp:lastModifiedBy>
  <cp:revision>13</cp:revision>
  <dcterms:created xsi:type="dcterms:W3CDTF">2018-03-19T07:44:13Z</dcterms:created>
  <dcterms:modified xsi:type="dcterms:W3CDTF">2018-04-17T17:42:59Z</dcterms:modified>
</cp:coreProperties>
</file>