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6550D-D61C-4713-940C-16E94114237D}" type="datetimeFigureOut">
              <a:rPr lang="en-US" smtClean="0"/>
              <a:pPr/>
              <a:t>04/06/18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6BB9B-CA19-4F09-8CC8-768EA34C9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62212-9D45-4C8E-A403-A3849063937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560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71FF9-018C-4201-95F2-9D65BBC7C2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600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4BCB-2126-49B0-8E57-59B662255C37}" type="datetimeFigureOut">
              <a:rPr lang="en-US" smtClean="0"/>
              <a:pPr/>
              <a:t>04/06/18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122-761A-4960-9C0A-4C846253E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4BCB-2126-49B0-8E57-59B662255C37}" type="datetimeFigureOut">
              <a:rPr lang="en-US" smtClean="0"/>
              <a:pPr/>
              <a:t>04/06/18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122-761A-4960-9C0A-4C846253E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4BCB-2126-49B0-8E57-59B662255C37}" type="datetimeFigureOut">
              <a:rPr lang="en-US" smtClean="0"/>
              <a:pPr/>
              <a:t>04/06/18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122-761A-4960-9C0A-4C846253E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4BCB-2126-49B0-8E57-59B662255C37}" type="datetimeFigureOut">
              <a:rPr lang="en-US" smtClean="0"/>
              <a:pPr/>
              <a:t>04/06/18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122-761A-4960-9C0A-4C846253E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4BCB-2126-49B0-8E57-59B662255C37}" type="datetimeFigureOut">
              <a:rPr lang="en-US" smtClean="0"/>
              <a:pPr/>
              <a:t>04/06/18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122-761A-4960-9C0A-4C846253E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4BCB-2126-49B0-8E57-59B662255C37}" type="datetimeFigureOut">
              <a:rPr lang="en-US" smtClean="0"/>
              <a:pPr/>
              <a:t>04/06/18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122-761A-4960-9C0A-4C846253E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4BCB-2126-49B0-8E57-59B662255C37}" type="datetimeFigureOut">
              <a:rPr lang="en-US" smtClean="0"/>
              <a:pPr/>
              <a:t>04/06/18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122-761A-4960-9C0A-4C846253E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4BCB-2126-49B0-8E57-59B662255C37}" type="datetimeFigureOut">
              <a:rPr lang="en-US" smtClean="0"/>
              <a:pPr/>
              <a:t>04/06/18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122-761A-4960-9C0A-4C846253E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4BCB-2126-49B0-8E57-59B662255C37}" type="datetimeFigureOut">
              <a:rPr lang="en-US" smtClean="0"/>
              <a:pPr/>
              <a:t>04/06/18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122-761A-4960-9C0A-4C846253E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4BCB-2126-49B0-8E57-59B662255C37}" type="datetimeFigureOut">
              <a:rPr lang="en-US" smtClean="0"/>
              <a:pPr/>
              <a:t>04/06/18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122-761A-4960-9C0A-4C846253E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4BCB-2126-49B0-8E57-59B662255C37}" type="datetimeFigureOut">
              <a:rPr lang="en-US" smtClean="0"/>
              <a:pPr/>
              <a:t>04/06/18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6122-761A-4960-9C0A-4C846253E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04BCB-2126-49B0-8E57-59B662255C37}" type="datetimeFigureOut">
              <a:rPr lang="en-US" smtClean="0"/>
              <a:pPr/>
              <a:t>04/06/18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E6122-761A-4960-9C0A-4C846253E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46006">
            <a:off x="473085" y="18181"/>
            <a:ext cx="8229600" cy="5897562"/>
          </a:xfrm>
        </p:spPr>
        <p:txBody>
          <a:bodyPr>
            <a:normAutofit/>
          </a:bodyPr>
          <a:lstStyle/>
          <a:p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   </a:t>
            </a:r>
            <a:r>
              <a:rPr lang="en-US" sz="1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Thank you!</a:t>
            </a:r>
            <a:br>
              <a:rPr lang="en-US" sz="1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</a:br>
            <a:r>
              <a:rPr lang="en-US" sz="1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Chapter  - 3</a:t>
            </a:r>
            <a:endParaRPr lang="en-US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324C-4C6C-4C06-AFB1-0B5287E11CDE}" type="datetime1">
              <a:rPr lang="en-US" smtClean="0">
                <a:solidFill>
                  <a:srgbClr val="4E5B6F"/>
                </a:solidFill>
              </a:rPr>
              <a:pPr/>
              <a:t>04/06/18</a:t>
            </a:fld>
            <a:endParaRPr lang="en-US" dirty="0">
              <a:solidFill>
                <a:srgbClr val="4E5B6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1"/>
            <a:r>
              <a:rPr lang="en-US" smtClean="0">
                <a:solidFill>
                  <a:prstClr val="black"/>
                </a:solidFill>
              </a:rPr>
              <a:t>Ashebir Feyisa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43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/>
              <a:t>Arithmetic </a:t>
            </a:r>
            <a:r>
              <a:rPr lang="en-US" sz="3100" b="1" dirty="0"/>
              <a:t>mean for raw data (ungrouped data)</a:t>
            </a:r>
            <a:r>
              <a:rPr lang="en-US" sz="3100" dirty="0"/>
              <a:t/>
            </a:r>
            <a:br>
              <a:rPr lang="en-US" sz="31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Example 3.1:</a:t>
            </a:r>
            <a:r>
              <a:rPr lang="en-US" dirty="0"/>
              <a:t> The following data is the weight (in Kg) of eight youths: 32,37,41,39,36,43,48 and 36. Calculate the arithmetic mean of their weight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3124200"/>
            <a:ext cx="733598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73A9-ACCB-4BF0-9471-26A04C41B545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35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Example 3.2:</a:t>
            </a:r>
            <a:r>
              <a:rPr lang="en-US" dirty="0"/>
              <a:t> The ages of a random sample of patients in a given hospital in Ethiopia is given below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Calculate the average age of these patients</a:t>
            </a:r>
            <a:r>
              <a:rPr lang="en-US" dirty="0" smtClean="0"/>
              <a:t>.</a:t>
            </a:r>
          </a:p>
          <a:p>
            <a:r>
              <a:rPr lang="en-US" b="1" dirty="0"/>
              <a:t>Solution: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95462493"/>
              </p:ext>
            </p:extLst>
          </p:nvPr>
        </p:nvGraphicFramePr>
        <p:xfrm>
          <a:off x="1066800" y="3048000"/>
          <a:ext cx="6172201" cy="129540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9812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532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14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9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Age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44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 of patients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414F-CB26-4A10-BFA4-3261746F24C7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98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3963627175"/>
              </p:ext>
            </p:extLst>
          </p:nvPr>
        </p:nvGraphicFramePr>
        <p:xfrm>
          <a:off x="609600" y="1981201"/>
          <a:ext cx="8153400" cy="388620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271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Age (x</a:t>
                      </a:r>
                      <a:r>
                        <a:rPr lang="en-US" sz="2000" baseline="-25000" dirty="0">
                          <a:effectLst/>
                        </a:rPr>
                        <a:t>i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of patients (f</a:t>
                      </a:r>
                      <a:r>
                        <a:rPr lang="en-US" sz="2000" baseline="-25000" dirty="0">
                          <a:effectLst/>
                        </a:rPr>
                        <a:t>i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fixi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852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84E8-2FD5-4E4A-B726-855CB423B903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94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0099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E5BE-ED0D-4CCE-BDD9-BF9987C595DE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42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/>
              <a:t>weighted arithmetic mean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some cases the data in the sample or population should not be weighted equally, and each value weighted according to its importance.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measure of average for such problems known as </a:t>
            </a:r>
            <a:r>
              <a:rPr lang="en-US" i="1" dirty="0">
                <a:solidFill>
                  <a:srgbClr val="7030A0"/>
                </a:solidFill>
              </a:rPr>
              <a:t>weighted Arithmetic mean</a:t>
            </a:r>
            <a:r>
              <a:rPr lang="en-US" dirty="0">
                <a:solidFill>
                  <a:srgbClr val="7030A0"/>
                </a:solidFill>
              </a:rPr>
              <a:t>. 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Weighted </a:t>
            </a:r>
            <a:r>
              <a:rPr lang="en-US" dirty="0"/>
              <a:t>arithmetic mean is used to calculate the average when the relative importance of the observations differs.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relative importance is technically known as </a:t>
            </a:r>
            <a:r>
              <a:rPr lang="en-US" dirty="0">
                <a:solidFill>
                  <a:srgbClr val="7030A0"/>
                </a:solidFill>
              </a:rPr>
              <a:t>weight. 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Weight </a:t>
            </a:r>
            <a:r>
              <a:rPr lang="en-US" dirty="0"/>
              <a:t>could be a frequency or numerical coefficient associated with observations.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A518-39E6-4978-AA24-2078A2874035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64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9978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886-67FF-4C0B-9753-3D0AF220AEE8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90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b="1" dirty="0" smtClean="0"/>
              <a:t>Example </a:t>
            </a:r>
            <a:r>
              <a:rPr lang="en-US" b="1" dirty="0"/>
              <a:t>3.3:</a:t>
            </a:r>
            <a:r>
              <a:rPr lang="en-US" dirty="0"/>
              <a:t> The GPA or CGPA of a student is a good example of a weighted arithmetic mean. Suppose that Solomon obtained the following grades in the first semester of the freshman program at AASTU in 2006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6608560"/>
              </p:ext>
            </p:extLst>
          </p:nvPr>
        </p:nvGraphicFramePr>
        <p:xfrm>
          <a:off x="914400" y="4038600"/>
          <a:ext cx="6858000" cy="182880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Course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Credit hour (w</a:t>
                      </a:r>
                      <a:r>
                        <a:rPr lang="en-US" sz="1600" b="1" baseline="-25000">
                          <a:effectLst/>
                        </a:rPr>
                        <a:t>i</a:t>
                      </a:r>
                      <a:r>
                        <a:rPr lang="en-US" sz="1600" b="1">
                          <a:effectLst/>
                        </a:rPr>
                        <a:t>)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Grade 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Math101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A=4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Stat2091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C=2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Chem101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B=3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Phys101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B=3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Flen101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C=2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A029-8607-466F-9FBC-89235642C86E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41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the GPA of Solomon.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6477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7901-900B-48FC-BE97-244B74E72390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04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Properties of arithmetic mean</a:t>
            </a:r>
            <a:endParaRPr lang="en-US" dirty="0"/>
          </a:p>
          <a:p>
            <a:pPr lvl="1"/>
            <a:r>
              <a:rPr lang="en-US" dirty="0"/>
              <a:t>It can be computed for any set of numerical data, it always exists, and unique.</a:t>
            </a:r>
          </a:p>
          <a:p>
            <a:pPr lvl="1"/>
            <a:r>
              <a:rPr lang="en-US" dirty="0"/>
              <a:t>It depends on all observations.</a:t>
            </a:r>
          </a:p>
          <a:p>
            <a:pPr lvl="1"/>
            <a:r>
              <a:rPr lang="en-US" dirty="0"/>
              <a:t>The sum of deviations of the observations about the mean is </a:t>
            </a:r>
            <a:r>
              <a:rPr lang="en-US" dirty="0" smtClean="0"/>
              <a:t>zero i.e.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48200"/>
            <a:ext cx="19812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FC69-26C7-4C3C-B996-DFA4E18DF1D6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0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It is greatly affected by extreme values.</a:t>
            </a:r>
          </a:p>
          <a:p>
            <a:pPr lvl="0"/>
            <a:r>
              <a:rPr lang="en-US" dirty="0"/>
              <a:t>It lends itself to further statistical treatment, for instance, combinations of means.</a:t>
            </a:r>
          </a:p>
          <a:p>
            <a:pPr lvl="0"/>
            <a:r>
              <a:rPr lang="en-US" dirty="0"/>
              <a:t>It is relatively reliable, i.e. it is not greatly affected by fluctuations in sampling.</a:t>
            </a:r>
          </a:p>
          <a:p>
            <a:pPr lvl="0"/>
            <a:r>
              <a:rPr lang="en-US" dirty="0"/>
              <a:t>The sum of squares of deviations of all observations about the mean is the minimum </a:t>
            </a:r>
            <a:endParaRPr lang="en-US" dirty="0" smtClean="0"/>
          </a:p>
          <a:p>
            <a:pPr lvl="0"/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86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D747-4766-477E-A216-6C75E9B2DB46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74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MEASURES OF CENTRAL TENDENCY</a:t>
            </a:r>
          </a:p>
          <a:p>
            <a:pPr mar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A2F-FFC9-4B73-9DE4-DC1377078EE8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00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53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B82-7934-4B88-B48D-15645A992C93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17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Example 3.6</a:t>
            </a:r>
            <a:r>
              <a:rPr lang="en-US" dirty="0"/>
              <a:t>: During the beginning of an epidemic in a region 12 cases were reported in the first day, 18 on second day and 48 on the third day.</a:t>
            </a:r>
          </a:p>
          <a:p>
            <a:pPr lvl="0"/>
            <a:r>
              <a:rPr lang="en-US" dirty="0"/>
              <a:t>Find the average growth rate of the epidemic disease.</a:t>
            </a:r>
          </a:p>
          <a:p>
            <a:pPr lvl="0"/>
            <a:r>
              <a:rPr lang="en-US" dirty="0"/>
              <a:t>Assuming that the growth pattern continues, forecast the number of cases that would be reported on the 4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days. </a:t>
            </a:r>
          </a:p>
          <a:p>
            <a:r>
              <a:rPr lang="en-US" b="1" dirty="0"/>
              <a:t>Solution:</a:t>
            </a:r>
            <a:endParaRPr lang="en-US" dirty="0"/>
          </a:p>
          <a:p>
            <a:pPr lvl="0"/>
            <a:r>
              <a:rPr lang="en-US" dirty="0"/>
              <a:t>Find the 2 growth rates first.</a:t>
            </a:r>
          </a:p>
          <a:p>
            <a:r>
              <a:rPr lang="en-US" dirty="0"/>
              <a:t>From first day to second day the rate is 18/12=1.5.</a:t>
            </a:r>
          </a:p>
          <a:p>
            <a:r>
              <a:rPr lang="en-US" dirty="0"/>
              <a:t>From second day to third day the rate is 48/18=2.67.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E500-1B8B-4DA0-A37A-B9AFFC9AE88B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70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Therefore</a:t>
            </a:r>
            <a:r>
              <a:rPr lang="en-US" dirty="0"/>
              <a:t>, the average rate </a:t>
            </a:r>
            <a:endParaRPr lang="en-US" dirty="0" smtClean="0"/>
          </a:p>
          <a:p>
            <a:r>
              <a:rPr lang="en-US" dirty="0" smtClean="0"/>
              <a:t>  .</a:t>
            </a:r>
            <a:endParaRPr lang="en-US" dirty="0"/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2286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3232150"/>
            <a:ext cx="104775" cy="209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3232150"/>
            <a:ext cx="1200150" cy="209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3232150"/>
            <a:ext cx="1457325" cy="209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3232150"/>
            <a:ext cx="1724025" cy="209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708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0A91-8651-4811-B498-7E5F5BC6E157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94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8" y="1795146"/>
            <a:ext cx="853439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3A98-B068-42FD-8D76-17ACFAEE71A1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The Median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7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924800" cy="464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B9BB-D42C-4407-AE2D-2565D355E562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87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52601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7C1B-F0AB-43C8-A949-707180970DDF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53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Properties of median</a:t>
            </a:r>
            <a:endParaRPr lang="en-US" dirty="0"/>
          </a:p>
          <a:p>
            <a:pPr lvl="1"/>
            <a:r>
              <a:rPr lang="en-US" dirty="0"/>
              <a:t>It is an average of position.</a:t>
            </a:r>
          </a:p>
          <a:p>
            <a:pPr lvl="1"/>
            <a:r>
              <a:rPr lang="en-US" dirty="0"/>
              <a:t>It is affected by the number of observations than by extreme values.</a:t>
            </a:r>
          </a:p>
          <a:p>
            <a:pPr lvl="1"/>
            <a:r>
              <a:rPr lang="en-US" dirty="0"/>
              <a:t>The sum of the deviations about the median, signs ignored, is less than the sum of deviations taken from any other value or specific average.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F5B-3299-46BC-B694-1C64AD9C9F60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87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 smtClean="0"/>
              <a:t>Definition </a:t>
            </a:r>
            <a:r>
              <a:rPr lang="en-US" sz="3800" b="1" dirty="0"/>
              <a:t>3.6</a:t>
            </a:r>
            <a:r>
              <a:rPr lang="en-US" sz="3800" dirty="0"/>
              <a:t>: The mode (modal value) of an observed set of data is the value that occurs the largest number of times. </a:t>
            </a:r>
            <a:endParaRPr lang="en-US" sz="3800" b="1" dirty="0" smtClean="0"/>
          </a:p>
          <a:p>
            <a:r>
              <a:rPr lang="en-US" sz="3800" b="1" dirty="0" smtClean="0"/>
              <a:t>The </a:t>
            </a:r>
            <a:r>
              <a:rPr lang="en-US" sz="3800" b="1" dirty="0"/>
              <a:t>mode for raw data </a:t>
            </a:r>
            <a:endParaRPr lang="en-US" sz="3800" dirty="0"/>
          </a:p>
          <a:p>
            <a:r>
              <a:rPr lang="en-US" sz="3800" b="1" dirty="0"/>
              <a:t>Example 3.10:</a:t>
            </a:r>
            <a:r>
              <a:rPr lang="en-US" sz="3800" dirty="0"/>
              <a:t> Find the modal value for the following sets of data.</a:t>
            </a:r>
          </a:p>
          <a:p>
            <a:pPr lvl="0"/>
            <a:r>
              <a:rPr lang="en-US" sz="3800" dirty="0"/>
              <a:t>5  6  5  8  7  4 . In this data set, 5 is the most frequent value. Therefore, the mode is 5. Since the modal value is only one number, we call the distribution </a:t>
            </a:r>
            <a:r>
              <a:rPr lang="en-US" sz="3800" u="sng" dirty="0" err="1"/>
              <a:t>unimodal</a:t>
            </a:r>
            <a:r>
              <a:rPr lang="en-US" sz="3800" dirty="0"/>
              <a:t>.</a:t>
            </a:r>
          </a:p>
          <a:p>
            <a:pPr lvl="0"/>
            <a:r>
              <a:rPr lang="en-US" sz="3800" dirty="0"/>
              <a:t>1  2  3  4  8  2  5  4  6. In this </a:t>
            </a:r>
            <a:r>
              <a:rPr lang="en-US" sz="3800" dirty="0" smtClean="0"/>
              <a:t>data the </a:t>
            </a:r>
            <a:r>
              <a:rPr lang="en-US" sz="3800" dirty="0"/>
              <a:t>modal values are 2 and 4 since both 2 and 4 appear most frequently and they occur equal number of times.  These kind distributions  are called </a:t>
            </a:r>
            <a:r>
              <a:rPr lang="en-US" sz="3800" u="sng" dirty="0"/>
              <a:t>bimodal</a:t>
            </a:r>
            <a:r>
              <a:rPr lang="en-US" sz="3800" dirty="0"/>
              <a:t> distribution.</a:t>
            </a:r>
          </a:p>
          <a:p>
            <a:r>
              <a:rPr lang="en-US" sz="3800" dirty="0"/>
              <a:t>1  2  4  3  5  6  8  7    In this data set, all  values appear equal number of times so there is no modal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FB7E-9210-458E-8218-0D753F46AB60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68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If a distribution has more than two modal values then we call the distribution </a:t>
            </a:r>
            <a:r>
              <a:rPr lang="en-US" dirty="0">
                <a:solidFill>
                  <a:srgbClr val="7030A0"/>
                </a:solidFill>
              </a:rPr>
              <a:t>multimodal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If in a set of observed values, all values occur once or equal number of times, there is no mode.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384A-250A-4F99-A275-18A0F7DA714E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90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Properties of modal value </a:t>
            </a:r>
            <a:endParaRPr lang="en-US" dirty="0"/>
          </a:p>
          <a:p>
            <a:pPr lvl="1"/>
            <a:r>
              <a:rPr lang="en-US" b="1" dirty="0"/>
              <a:t> </a:t>
            </a:r>
            <a:r>
              <a:rPr lang="en-US" dirty="0"/>
              <a:t>It is easy to calculate and understand.</a:t>
            </a:r>
          </a:p>
          <a:p>
            <a:pPr lvl="1"/>
            <a:r>
              <a:rPr lang="en-US" dirty="0"/>
              <a:t>It is not affected by extreme values.</a:t>
            </a:r>
          </a:p>
          <a:p>
            <a:pPr lvl="1"/>
            <a:r>
              <a:rPr lang="en-US" dirty="0"/>
              <a:t>It is not based on all observations.</a:t>
            </a:r>
          </a:p>
          <a:p>
            <a:pPr lvl="1"/>
            <a:r>
              <a:rPr lang="en-US" dirty="0"/>
              <a:t>Is not used in further analysis of data.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5590-F50D-4020-953C-9E867611A5B5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92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61248" cy="99060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GB" sz="4000" b="1" dirty="0" smtClean="0"/>
              <a:t>Introduction and objectives of measuring central tendency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 smtClean="0"/>
              <a:t>In the pervious section, we have </a:t>
            </a:r>
            <a:r>
              <a:rPr lang="en-US" sz="8000" dirty="0"/>
              <a:t>discussed how raw data can be organized in terms of </a:t>
            </a:r>
            <a:r>
              <a:rPr lang="en-US" sz="8000" dirty="0">
                <a:solidFill>
                  <a:schemeClr val="tx2"/>
                </a:solidFill>
              </a:rPr>
              <a:t>tables, charts and frequency distributions</a:t>
            </a:r>
            <a:r>
              <a:rPr lang="en-US" sz="8000" dirty="0"/>
              <a:t> in order to be easily understood and analyzed</a:t>
            </a:r>
            <a:r>
              <a:rPr lang="en-US" sz="8000" dirty="0" smtClean="0"/>
              <a:t>.</a:t>
            </a:r>
          </a:p>
          <a:p>
            <a:r>
              <a:rPr lang="en-US" sz="8000" dirty="0" smtClean="0"/>
              <a:t>Frequency </a:t>
            </a:r>
            <a:r>
              <a:rPr lang="en-US" sz="8000" dirty="0"/>
              <a:t>distributions and their corresponding graphical displays roughly tell us some of the features of a data set. </a:t>
            </a:r>
            <a:endParaRPr lang="en-US" sz="8000" dirty="0" smtClean="0"/>
          </a:p>
          <a:p>
            <a:r>
              <a:rPr lang="en-US" sz="8000" dirty="0" smtClean="0"/>
              <a:t>However</a:t>
            </a:r>
            <a:r>
              <a:rPr lang="en-US" sz="8000" dirty="0"/>
              <a:t>, they don’t condense the mass of data in a way that we can easily understand and interpret</a:t>
            </a:r>
            <a:r>
              <a:rPr lang="en-US" sz="8000" dirty="0" smtClean="0"/>
              <a:t>. </a:t>
            </a:r>
          </a:p>
          <a:p>
            <a:r>
              <a:rPr lang="en-US" sz="8000" dirty="0" smtClean="0"/>
              <a:t>In </a:t>
            </a:r>
            <a:r>
              <a:rPr lang="en-US" sz="8000" dirty="0"/>
              <a:t>this </a:t>
            </a:r>
            <a:r>
              <a:rPr lang="en-US" sz="8000" dirty="0" smtClean="0"/>
              <a:t>section, </a:t>
            </a:r>
            <a:r>
              <a:rPr lang="en-US" sz="8000" dirty="0"/>
              <a:t>we will see how to summarize data using a descriptive measure called </a:t>
            </a:r>
            <a:r>
              <a:rPr lang="en-US" sz="8000" dirty="0">
                <a:solidFill>
                  <a:schemeClr val="tx2"/>
                </a:solidFill>
              </a:rPr>
              <a:t>average</a:t>
            </a:r>
            <a:r>
              <a:rPr lang="en-US" sz="8000" dirty="0"/>
              <a:t>. This will help us in condensing a mass of data into a single value which is in some sense representative of the whole data set.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DE6D-01D0-41C2-B577-7438BAD9396A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01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mean, median, and mode of grouped data</a:t>
            </a:r>
            <a:endParaRPr lang="en-US" dirty="0"/>
          </a:p>
          <a:p>
            <a:pPr lvl="1"/>
            <a:r>
              <a:rPr lang="en-US" dirty="0"/>
              <a:t>The mean for grouped data can be found by considering the values in the interval are centered at the mid-point of the interval.</a:t>
            </a:r>
          </a:p>
          <a:p>
            <a:r>
              <a:rPr lang="en-US" b="1" dirty="0"/>
              <a:t>Example 3.12:</a:t>
            </a:r>
            <a:r>
              <a:rPr lang="en-US" dirty="0"/>
              <a:t> Consider the frequency distribution of the time spent by the automobile workers. Find the mean time spent by these workers from this frequency distribution.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72C4-2AE0-4402-B554-C3186143F6A1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49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607D-9813-439E-AAEB-5A92F330F024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36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1"/>
            <a:ext cx="8305799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EBA2-2DF9-4A9A-ACAD-170CD1336ACA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5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6764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2A99-CCED-46C6-90B8-849DF2F3AC2C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10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We approximate the median by assuming that the values in the median class are evenly distributed.</a:t>
            </a:r>
          </a:p>
          <a:p>
            <a:pPr lvl="1"/>
            <a:r>
              <a:rPr lang="en-US" dirty="0"/>
              <a:t>We can compute the median for open-ended frequency distribution as long as the middle value does not occur in the open-ended class.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D69C-6235-4E55-9476-324FFEA46A1A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45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/>
              <a:t/>
            </a:r>
            <a:br>
              <a:rPr lang="en-US" sz="2700" b="1" dirty="0"/>
            </a:br>
            <a:r>
              <a:rPr lang="en-US" sz="3100" b="1" dirty="0" smtClean="0"/>
              <a:t>The </a:t>
            </a:r>
            <a:r>
              <a:rPr lang="en-US" sz="3100" b="1" dirty="0"/>
              <a:t>mode for grouped data can be estimated by the following formula.</a:t>
            </a:r>
            <a:r>
              <a:rPr lang="en-US" sz="4900" dirty="0"/>
              <a:t/>
            </a:r>
            <a:br>
              <a:rPr lang="en-US" sz="4900" dirty="0"/>
            </a:b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815339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17D8-F4EA-4A59-9832-362700AEC8C7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47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229600" cy="464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4965-893B-4670-B670-4C449DB26316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32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0F6-0D49-41FD-A883-34C7EE22E91E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05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C28B-6715-407B-98A7-48C01C3B3E71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93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Example 3.15:</a:t>
            </a:r>
            <a:r>
              <a:rPr lang="en-US" dirty="0"/>
              <a:t> The following data relate to sizes of shoes sold at a stock during a week. Find the quartiles, the seventh </a:t>
            </a:r>
            <a:r>
              <a:rPr lang="en-US" dirty="0" err="1"/>
              <a:t>decile</a:t>
            </a:r>
            <a:r>
              <a:rPr lang="en-US" dirty="0"/>
              <a:t> and the 90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Solution: </a:t>
            </a:r>
            <a:r>
              <a:rPr lang="en-US" dirty="0"/>
              <a:t>The total number of observations is 191.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02600982"/>
              </p:ext>
            </p:extLst>
          </p:nvPr>
        </p:nvGraphicFramePr>
        <p:xfrm>
          <a:off x="838200" y="3352800"/>
          <a:ext cx="7696202" cy="114300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900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40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33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35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33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355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33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7355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3330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5406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3330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Size of shoes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Number of pairs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D3B-518E-492C-A14F-B60C25AA2523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85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An average </a:t>
            </a:r>
            <a:r>
              <a:rPr lang="en-US" dirty="0"/>
              <a:t>is a single value intended to represent a distribution as a whole</a:t>
            </a:r>
            <a:r>
              <a:rPr lang="en-US" dirty="0" smtClean="0"/>
              <a:t>.</a:t>
            </a:r>
          </a:p>
          <a:p>
            <a:r>
              <a:rPr lang="en-US" dirty="0"/>
              <a:t>Note that the individual values of the distribution must have a tendency to cluster around an average. In view of this requirement an average is also referred to as a </a:t>
            </a:r>
            <a:r>
              <a:rPr lang="en-US" i="1" dirty="0">
                <a:solidFill>
                  <a:schemeClr val="accent2"/>
                </a:solidFill>
              </a:rPr>
              <a:t>measure of central tendency.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6BC4-A26E-4A47-9734-D9039D9918FD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64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54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31FC-C10E-4409-8E24-8730E76EF106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258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Relationships between </a:t>
            </a:r>
            <a:r>
              <a:rPr lang="en-US" dirty="0" err="1"/>
              <a:t>fractile</a:t>
            </a:r>
            <a:r>
              <a:rPr lang="en-US" dirty="0"/>
              <a:t> points</a:t>
            </a:r>
          </a:p>
          <a:p>
            <a:pPr lvl="1" fontAlgn="base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=P</a:t>
            </a:r>
            <a:r>
              <a:rPr lang="en-US" baseline="-25000" dirty="0" smtClean="0"/>
              <a:t>25</a:t>
            </a:r>
            <a:endParaRPr lang="en-US" dirty="0"/>
          </a:p>
          <a:p>
            <a:pPr lvl="1" fontAlgn="base"/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=P</a:t>
            </a:r>
            <a:r>
              <a:rPr lang="en-US" baseline="-25000" dirty="0" smtClean="0"/>
              <a:t>50</a:t>
            </a:r>
            <a:r>
              <a:rPr lang="en-US" dirty="0" smtClean="0"/>
              <a:t>=D</a:t>
            </a:r>
            <a:r>
              <a:rPr lang="en-US" baseline="-25000" dirty="0" smtClean="0"/>
              <a:t>5</a:t>
            </a:r>
            <a:endParaRPr lang="en-US" dirty="0"/>
          </a:p>
          <a:p>
            <a:pPr lvl="1" fontAlgn="base"/>
            <a:r>
              <a:rPr lang="en-US" dirty="0"/>
              <a:t>Q</a:t>
            </a:r>
            <a:r>
              <a:rPr lang="en-US" baseline="-25000" dirty="0"/>
              <a:t>3</a:t>
            </a:r>
            <a:r>
              <a:rPr lang="en-US" dirty="0"/>
              <a:t>=P</a:t>
            </a:r>
            <a:r>
              <a:rPr lang="en-US" baseline="-25000" dirty="0"/>
              <a:t>75</a:t>
            </a:r>
            <a:endParaRPr lang="en-US" dirty="0"/>
          </a:p>
          <a:p>
            <a:pPr lvl="1" fontAlgn="base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=P</a:t>
            </a:r>
            <a:r>
              <a:rPr lang="en-US" baseline="-25000" dirty="0"/>
              <a:t>10</a:t>
            </a:r>
            <a:r>
              <a:rPr lang="en-US" dirty="0"/>
              <a:t>; D2=P</a:t>
            </a:r>
            <a:r>
              <a:rPr lang="en-US" baseline="-25000" dirty="0"/>
              <a:t>20</a:t>
            </a:r>
            <a:r>
              <a:rPr lang="en-US" dirty="0"/>
              <a:t>   …D</a:t>
            </a:r>
            <a:r>
              <a:rPr lang="en-US" baseline="-25000" dirty="0"/>
              <a:t>9</a:t>
            </a:r>
            <a:r>
              <a:rPr lang="en-US" dirty="0"/>
              <a:t>=P</a:t>
            </a:r>
            <a:r>
              <a:rPr lang="en-US" baseline="-25000" dirty="0"/>
              <a:t>90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57F2-E17E-4709-9731-7525F4B6DE15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3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average (a measure of central tendency) is considered satisfactory if it possesses all or most of the following properties. An average should </a:t>
            </a:r>
            <a:r>
              <a:rPr lang="en-US" dirty="0" smtClean="0"/>
              <a:t>be:</a:t>
            </a:r>
          </a:p>
          <a:p>
            <a:pPr lvl="1"/>
            <a:r>
              <a:rPr lang="en-US" sz="2500" dirty="0"/>
              <a:t>Rigidly defined (unique),     </a:t>
            </a:r>
          </a:p>
          <a:p>
            <a:pPr lvl="1"/>
            <a:r>
              <a:rPr lang="en-US" sz="2500" dirty="0" smtClean="0"/>
              <a:t>Based </a:t>
            </a:r>
            <a:r>
              <a:rPr lang="en-US" sz="2500" dirty="0"/>
              <a:t>on all observation under </a:t>
            </a:r>
            <a:r>
              <a:rPr lang="en-US" sz="2500" dirty="0" smtClean="0"/>
              <a:t>investigation</a:t>
            </a:r>
            <a:endParaRPr lang="en-US" sz="2500" dirty="0"/>
          </a:p>
          <a:p>
            <a:pPr lvl="1"/>
            <a:r>
              <a:rPr lang="en-US" sz="2500" dirty="0" smtClean="0"/>
              <a:t> </a:t>
            </a:r>
            <a:r>
              <a:rPr lang="en-US" sz="2500" dirty="0"/>
              <a:t>Easily understood,</a:t>
            </a:r>
            <a:endParaRPr lang="en-US" sz="2100" dirty="0"/>
          </a:p>
          <a:p>
            <a:pPr lvl="1"/>
            <a:r>
              <a:rPr lang="en-US" sz="2500" dirty="0"/>
              <a:t> </a:t>
            </a:r>
            <a:r>
              <a:rPr lang="en-US" sz="2500" dirty="0" smtClean="0"/>
              <a:t>Simple </a:t>
            </a:r>
            <a:r>
              <a:rPr lang="en-US" sz="2500" dirty="0"/>
              <a:t>to </a:t>
            </a:r>
            <a:r>
              <a:rPr lang="en-US" sz="2500" dirty="0" smtClean="0"/>
              <a:t>compute</a:t>
            </a:r>
            <a:endParaRPr lang="en-US" sz="2500" dirty="0"/>
          </a:p>
          <a:p>
            <a:pPr lvl="1"/>
            <a:r>
              <a:rPr lang="en-US" sz="2500" dirty="0" smtClean="0"/>
              <a:t> </a:t>
            </a:r>
            <a:r>
              <a:rPr lang="en-US" sz="2500" dirty="0"/>
              <a:t>Suitable for further mathematical </a:t>
            </a:r>
            <a:r>
              <a:rPr lang="en-US" sz="2500" dirty="0" smtClean="0"/>
              <a:t>treatment</a:t>
            </a:r>
          </a:p>
          <a:p>
            <a:pPr lvl="1"/>
            <a:r>
              <a:rPr lang="en-US" sz="2500" dirty="0" smtClean="0"/>
              <a:t>Little </a:t>
            </a:r>
            <a:r>
              <a:rPr lang="en-US" sz="2500" dirty="0"/>
              <a:t>affected by fluctuations of </a:t>
            </a:r>
            <a:r>
              <a:rPr lang="en-US" sz="2500" dirty="0" smtClean="0"/>
              <a:t>sampling</a:t>
            </a:r>
          </a:p>
          <a:p>
            <a:pPr lvl="1"/>
            <a:r>
              <a:rPr lang="en-US" sz="2500" dirty="0" smtClean="0"/>
              <a:t>Not </a:t>
            </a:r>
            <a:r>
              <a:rPr lang="en-US" sz="2500" dirty="0"/>
              <a:t>highly affected by extreme values.</a:t>
            </a:r>
            <a:endParaRPr lang="en-US" sz="21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12DC-F662-4588-AF92-C57E852A6CCB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42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summation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a variable is represented by X. The successive values of this variable may be represented by using subscripts or indexes as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. If the sum of these values or terms is required, we write x</a:t>
            </a:r>
            <a:r>
              <a:rPr lang="en-US" baseline="-25000" dirty="0"/>
              <a:t>1</a:t>
            </a:r>
            <a:r>
              <a:rPr lang="en-US" dirty="0"/>
              <a:t>+x</a:t>
            </a:r>
            <a:r>
              <a:rPr lang="en-US" baseline="-25000" dirty="0"/>
              <a:t>2</a:t>
            </a:r>
            <a:r>
              <a:rPr lang="en-US" dirty="0"/>
              <a:t>+x</a:t>
            </a:r>
            <a:r>
              <a:rPr lang="en-US" baseline="-25000" dirty="0"/>
              <a:t>3</a:t>
            </a:r>
            <a:r>
              <a:rPr lang="en-US" dirty="0"/>
              <a:t>+…+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. The Greek letter ∑ (read as sigma) can be used to write the above sum in a compact form as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/>
              <a:t>1= lower limit and n = upper limit.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910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3FF8-D1F8-42FC-B345-CEDF2B39001F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38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1676400"/>
            <a:ext cx="7934325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7E38-DDCC-4FF9-AEAA-F5892B607E98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64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72306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316E-A7A0-472E-AFE0-D31A55FAF17E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3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GB" sz="3100" b="1" dirty="0"/>
              <a:t>Types of measures of central tendency</a:t>
            </a:r>
            <a:r>
              <a:rPr lang="en-US" sz="3100" b="1" dirty="0"/>
              <a:t/>
            </a:r>
            <a:br>
              <a:rPr lang="en-US" sz="31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/>
              <a:t>Arithmetic </a:t>
            </a:r>
            <a:r>
              <a:rPr lang="en-US" sz="2800" b="1" dirty="0" smtClean="0"/>
              <a:t>mean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Note </a:t>
            </a:r>
            <a:r>
              <a:rPr lang="en-US" sz="2800" dirty="0"/>
              <a:t>that if the data refers to a population data the mean is denoted by the Greek letter µ (read as mu</a:t>
            </a:r>
            <a:r>
              <a:rPr lang="en-US" sz="2800" dirty="0" smtClean="0"/>
              <a:t>).</a:t>
            </a:r>
            <a:r>
              <a:rPr lang="en-US" sz="2800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077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7EC3-5AC3-4A7B-BD5D-7714F84A06FB}" type="datetime1">
              <a:rPr lang="en-US" smtClean="0"/>
              <a:pPr/>
              <a:t>04/06/18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Ashebir Feyisa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93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1393</Words>
  <Application>Microsoft Office PowerPoint</Application>
  <PresentationFormat>On-screen Show (4:3)</PresentationFormat>
  <Paragraphs>294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    Thank you! Chapter  - 3</vt:lpstr>
      <vt:lpstr>Slide 2</vt:lpstr>
      <vt:lpstr>Introduction and objectives of measuring central tendency  </vt:lpstr>
      <vt:lpstr>Slide 4</vt:lpstr>
      <vt:lpstr>Slide 5</vt:lpstr>
      <vt:lpstr>The summation notation </vt:lpstr>
      <vt:lpstr>Slide 7</vt:lpstr>
      <vt:lpstr>Slide 8</vt:lpstr>
      <vt:lpstr>Types of measures of central tendency </vt:lpstr>
      <vt:lpstr> Arithmetic mean for raw data (ungrouped data) </vt:lpstr>
      <vt:lpstr>Slide 11</vt:lpstr>
      <vt:lpstr>Slide 12</vt:lpstr>
      <vt:lpstr>Slide 13</vt:lpstr>
      <vt:lpstr> The weighted arithmetic mean 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The Median</vt:lpstr>
      <vt:lpstr>Slide 24</vt:lpstr>
      <vt:lpstr>Slide 25</vt:lpstr>
      <vt:lpstr>Slide 26</vt:lpstr>
      <vt:lpstr>The Mode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  The mode for grouped data can be estimated by the following formula. 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Thank you! Chapter  - 3</dc:title>
  <dc:creator>Ad</dc:creator>
  <cp:lastModifiedBy>Ad</cp:lastModifiedBy>
  <cp:revision>4</cp:revision>
  <dcterms:created xsi:type="dcterms:W3CDTF">2018-06-03T18:33:06Z</dcterms:created>
  <dcterms:modified xsi:type="dcterms:W3CDTF">2018-06-04T21:09:56Z</dcterms:modified>
</cp:coreProperties>
</file>