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21A72A-3B88-4293-915E-07E82456FCF9}" type="datetimeFigureOut">
              <a:rPr lang="en-US" smtClean="0"/>
              <a:pPr/>
              <a:t>03/06/18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DF0F14-DE55-4DFD-A020-BCA4A535977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62212-9D45-4C8E-A403-A38490639372}" type="slidenum">
              <a:rPr lang="en-US" smtClean="0"/>
              <a:pPr/>
              <a:t>1</a:t>
            </a:fld>
            <a:endParaRPr lang="en-US" dirty="0"/>
          </a:p>
        </p:txBody>
      </p:sp>
    </p:spTree>
    <p:extLst>
      <p:ext uri="{BB962C8B-B14F-4D97-AF65-F5344CB8AC3E}">
        <p14:creationId xmlns="" xmlns:p14="http://schemas.microsoft.com/office/powerpoint/2010/main" val="1465606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4B6C7B-66F4-4193-A292-A767CF778C5F}" type="datetimeFigureOut">
              <a:rPr lang="en-US" smtClean="0"/>
              <a:pPr/>
              <a:t>03/06/18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9F9FCD-C035-4391-877C-4FB5D53CAD2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4B6C7B-66F4-4193-A292-A767CF778C5F}" type="datetimeFigureOut">
              <a:rPr lang="en-US" smtClean="0"/>
              <a:pPr/>
              <a:t>03/06/18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9F9FCD-C035-4391-877C-4FB5D53CAD2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4B6C7B-66F4-4193-A292-A767CF778C5F}" type="datetimeFigureOut">
              <a:rPr lang="en-US" smtClean="0"/>
              <a:pPr/>
              <a:t>03/06/18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9F9FCD-C035-4391-877C-4FB5D53CAD2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4B6C7B-66F4-4193-A292-A767CF778C5F}" type="datetimeFigureOut">
              <a:rPr lang="en-US" smtClean="0"/>
              <a:pPr/>
              <a:t>03/06/18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9F9FCD-C035-4391-877C-4FB5D53CAD2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4B6C7B-66F4-4193-A292-A767CF778C5F}" type="datetimeFigureOut">
              <a:rPr lang="en-US" smtClean="0"/>
              <a:pPr/>
              <a:t>03/06/18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9F9FCD-C035-4391-877C-4FB5D53CAD2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4B6C7B-66F4-4193-A292-A767CF778C5F}" type="datetimeFigureOut">
              <a:rPr lang="en-US" smtClean="0"/>
              <a:pPr/>
              <a:t>03/06/18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9F9FCD-C035-4391-877C-4FB5D53CAD2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4B6C7B-66F4-4193-A292-A767CF778C5F}" type="datetimeFigureOut">
              <a:rPr lang="en-US" smtClean="0"/>
              <a:pPr/>
              <a:t>03/06/18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9F9FCD-C035-4391-877C-4FB5D53CAD2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4B6C7B-66F4-4193-A292-A767CF778C5F}" type="datetimeFigureOut">
              <a:rPr lang="en-US" smtClean="0"/>
              <a:pPr/>
              <a:t>03/06/18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9F9FCD-C035-4391-877C-4FB5D53CAD2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4B6C7B-66F4-4193-A292-A767CF778C5F}" type="datetimeFigureOut">
              <a:rPr lang="en-US" smtClean="0"/>
              <a:pPr/>
              <a:t>03/06/18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9F9FCD-C035-4391-877C-4FB5D53CAD2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4B6C7B-66F4-4193-A292-A767CF778C5F}" type="datetimeFigureOut">
              <a:rPr lang="en-US" smtClean="0"/>
              <a:pPr/>
              <a:t>03/06/18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9F9FCD-C035-4391-877C-4FB5D53CAD2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4B6C7B-66F4-4193-A292-A767CF778C5F}" type="datetimeFigureOut">
              <a:rPr lang="en-US" smtClean="0"/>
              <a:pPr/>
              <a:t>03/06/18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9F9FCD-C035-4391-877C-4FB5D53CAD2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4B6C7B-66F4-4193-A292-A767CF778C5F}" type="datetimeFigureOut">
              <a:rPr lang="en-US" smtClean="0"/>
              <a:pPr/>
              <a:t>03/06/18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9F9FCD-C035-4391-877C-4FB5D53CAD2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9746006">
            <a:off x="396885" y="-58019"/>
            <a:ext cx="8229600" cy="5897562"/>
          </a:xfrm>
        </p:spPr>
        <p:txBody>
          <a:bodyPr>
            <a:normAutofit/>
          </a:bodyPr>
          <a:lstStyle/>
          <a:p>
            <a:r>
              <a:rPr lang="en-US" sz="9600" dirty="0" smtClean="0">
                <a:effectLst>
                  <a:outerShdw blurRad="38100" dist="38100" dir="2700000" algn="tl">
                    <a:srgbClr val="000000">
                      <a:alpha val="43137"/>
                    </a:srgbClr>
                  </a:outerShdw>
                </a:effectLst>
                <a:latin typeface="Monotype Corsiva" panose="03010101010201010101" pitchFamily="66" charset="0"/>
              </a:rPr>
              <a:t>    </a:t>
            </a:r>
            <a:r>
              <a:rPr lang="en-US" sz="11500" dirty="0" smtClean="0">
                <a:effectLst>
                  <a:outerShdw blurRad="38100" dist="38100" dir="2700000" algn="tl">
                    <a:srgbClr val="000000">
                      <a:alpha val="43137"/>
                    </a:srgbClr>
                  </a:outerShdw>
                </a:effectLst>
                <a:latin typeface="Monotype Corsiva" panose="03010101010201010101" pitchFamily="66" charset="0"/>
              </a:rPr>
              <a:t>Thank you!</a:t>
            </a:r>
            <a:br>
              <a:rPr lang="en-US" sz="11500" dirty="0" smtClean="0">
                <a:effectLst>
                  <a:outerShdw blurRad="38100" dist="38100" dir="2700000" algn="tl">
                    <a:srgbClr val="000000">
                      <a:alpha val="43137"/>
                    </a:srgbClr>
                  </a:outerShdw>
                </a:effectLst>
                <a:latin typeface="Monotype Corsiva" panose="03010101010201010101" pitchFamily="66" charset="0"/>
              </a:rPr>
            </a:br>
            <a:r>
              <a:rPr lang="en-US" sz="11500" dirty="0" smtClean="0">
                <a:effectLst>
                  <a:outerShdw blurRad="38100" dist="38100" dir="2700000" algn="tl">
                    <a:srgbClr val="000000">
                      <a:alpha val="43137"/>
                    </a:srgbClr>
                  </a:outerShdw>
                </a:effectLst>
                <a:latin typeface="Monotype Corsiva" panose="03010101010201010101" pitchFamily="66" charset="0"/>
              </a:rPr>
              <a:t>Chapter - 4</a:t>
            </a:r>
            <a:endParaRPr lang="en-US" sz="11500" dirty="0">
              <a:effectLst>
                <a:outerShdw blurRad="38100" dist="38100" dir="2700000" algn="tl">
                  <a:srgbClr val="000000">
                    <a:alpha val="43137"/>
                  </a:srgbClr>
                </a:outerShdw>
              </a:effectLst>
              <a:latin typeface="Monotype Corsiva" panose="03010101010201010101" pitchFamily="66" charset="0"/>
            </a:endParaRPr>
          </a:p>
        </p:txBody>
      </p:sp>
      <p:sp>
        <p:nvSpPr>
          <p:cNvPr id="3" name="Date Placeholder 2"/>
          <p:cNvSpPr>
            <a:spLocks noGrp="1"/>
          </p:cNvSpPr>
          <p:nvPr>
            <p:ph type="dt" sz="half" idx="10"/>
          </p:nvPr>
        </p:nvSpPr>
        <p:spPr/>
        <p:txBody>
          <a:bodyPr/>
          <a:lstStyle/>
          <a:p>
            <a:fld id="{C4A08814-FE51-4C78-B7F4-910F4A311199}" type="datetime1">
              <a:rPr lang="en-US" smtClean="0"/>
              <a:pPr/>
              <a:t>03/06/18</a:t>
            </a:fld>
            <a:endParaRPr lang="en-US" dirty="0"/>
          </a:p>
        </p:txBody>
      </p:sp>
      <p:sp>
        <p:nvSpPr>
          <p:cNvPr id="4" name="Footer Placeholder 3"/>
          <p:cNvSpPr>
            <a:spLocks noGrp="1"/>
          </p:cNvSpPr>
          <p:nvPr>
            <p:ph type="ftr" sz="quarter" idx="11"/>
          </p:nvPr>
        </p:nvSpPr>
        <p:spPr/>
        <p:txBody>
          <a:bodyPr/>
          <a:lstStyle/>
          <a:p>
            <a:pPr lvl="1"/>
            <a:r>
              <a:rPr lang="en-US" smtClean="0"/>
              <a:t>Ashebir Feyisa</a:t>
            </a:r>
            <a:endParaRPr lang="en-US" dirty="0"/>
          </a:p>
        </p:txBody>
      </p:sp>
    </p:spTree>
    <p:extLst>
      <p:ext uri="{BB962C8B-B14F-4D97-AF65-F5344CB8AC3E}">
        <p14:creationId xmlns="" xmlns:p14="http://schemas.microsoft.com/office/powerpoint/2010/main" val="36909404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pPr>
            <a:r>
              <a:rPr lang="en-US" sz="4000" b="1" dirty="0"/>
              <a:t>Types of measures of </a:t>
            </a:r>
            <a:r>
              <a:rPr lang="en-US" sz="4000" b="1" dirty="0" smtClean="0"/>
              <a:t>variation</a:t>
            </a:r>
            <a:endParaRPr lang="en-US" sz="4000" dirty="0"/>
          </a:p>
        </p:txBody>
      </p:sp>
      <p:sp>
        <p:nvSpPr>
          <p:cNvPr id="3" name="Date Placeholder 2"/>
          <p:cNvSpPr>
            <a:spLocks noGrp="1"/>
          </p:cNvSpPr>
          <p:nvPr>
            <p:ph type="dt" sz="half" idx="10"/>
          </p:nvPr>
        </p:nvSpPr>
        <p:spPr/>
        <p:txBody>
          <a:bodyPr/>
          <a:lstStyle/>
          <a:p>
            <a:fld id="{4FF32B98-A427-4F2E-AC7C-6B45A10B2C66}" type="datetime1">
              <a:rPr lang="en-US" smtClean="0"/>
              <a:pPr/>
              <a:t>03/06/18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r>
              <a:rPr lang="en-GB" b="1" u="sng" dirty="0"/>
              <a:t>The </a:t>
            </a:r>
            <a:r>
              <a:rPr lang="en-US" b="1" u="sng" dirty="0"/>
              <a:t>range and relative range</a:t>
            </a:r>
            <a:endParaRPr lang="en-US" dirty="0"/>
          </a:p>
          <a:p>
            <a:endParaRPr lang="en-US" dirty="0"/>
          </a:p>
        </p:txBody>
      </p:sp>
      <mc:AlternateContent xmlns:mc="http://schemas.openxmlformats.org/markup-compatibility/2006">
        <mc:Choice xmlns="" xmlns:a14="http://schemas.microsoft.com/office/drawing/2010/main" Requires="a14">
          <p:graphicFrame>
            <p:nvGraphicFramePr>
              <p:cNvPr id="6" name="Table 5"/>
              <p:cNvGraphicFramePr>
                <a:graphicFrameLocks noGrp="1"/>
              </p:cNvGraphicFramePr>
              <p:nvPr>
                <p:extLst>
                  <p:ext uri="{D42A27DB-BD31-4B8C-83A1-F6EECF244321}">
                    <p14:modId xmlns:p14="http://schemas.microsoft.com/office/powerpoint/2010/main" val="3665608511"/>
                  </p:ext>
                </p:extLst>
              </p:nvPr>
            </p:nvGraphicFramePr>
            <p:xfrm>
              <a:off x="838200" y="2438401"/>
              <a:ext cx="7348855" cy="1682496"/>
            </p:xfrm>
            <a:graphic>
              <a:graphicData uri="http://schemas.openxmlformats.org/drawingml/2006/table">
                <a:tbl>
                  <a:tblPr firstRow="1" firstCol="1" bandRow="1">
                    <a:tableStyleId>{5C22544A-7EE6-4342-B048-85BDC9FD1C3A}</a:tableStyleId>
                  </a:tblPr>
                  <a:tblGrid>
                    <a:gridCol w="7348855">
                      <a:extLst>
                        <a:ext uri="{9D8B030D-6E8A-4147-A177-3AD203B41FA5}">
                          <a16:colId xmlns:a16="http://schemas.microsoft.com/office/drawing/2014/main" val="20000"/>
                        </a:ext>
                      </a:extLst>
                    </a:gridCol>
                  </a:tblGrid>
                  <a:tr h="1142999">
                    <a:tc>
                      <a:txBody>
                        <a:bodyPr/>
                        <a:lstStyle/>
                        <a:p>
                          <a:pPr marL="0" marR="0" algn="l">
                            <a:lnSpc>
                              <a:spcPct val="115000"/>
                            </a:lnSpc>
                            <a:spcBef>
                              <a:spcPts val="0"/>
                            </a:spcBef>
                            <a:spcAft>
                              <a:spcPts val="0"/>
                            </a:spcAft>
                          </a:pPr>
                          <a:r>
                            <a:rPr lang="en-US" sz="2400" dirty="0">
                              <a:effectLst/>
                            </a:rPr>
                            <a:t>Definition 4.1: Range is defined as the difference between the maximum and minimum observations in a set of data. </a:t>
                          </a:r>
                          <a14:m>
                            <m:oMath xmlns:m="http://schemas.openxmlformats.org/officeDocument/2006/math">
                              <m:r>
                                <a:rPr lang="en-US" sz="2400">
                                  <a:effectLst/>
                                  <a:latin typeface="Cambria Math"/>
                                </a:rPr>
                                <m:t>𝑅𝑎𝑛𝑔𝑒</m:t>
                              </m:r>
                              <m:r>
                                <a:rPr lang="en-US" sz="2400">
                                  <a:effectLst/>
                                  <a:latin typeface="Cambria Math"/>
                                </a:rPr>
                                <m:t>=</m:t>
                              </m:r>
                              <m:r>
                                <a:rPr lang="en-US" sz="2400">
                                  <a:effectLst/>
                                  <a:latin typeface="Cambria Math"/>
                                </a:rPr>
                                <m:t>𝑀𝑎𝑥𝑖𝑚𝑢𝑚</m:t>
                              </m:r>
                              <m:r>
                                <a:rPr lang="en-US" sz="2400">
                                  <a:effectLst/>
                                  <a:latin typeface="Cambria Math"/>
                                </a:rPr>
                                <m:t> </m:t>
                              </m:r>
                              <m:r>
                                <a:rPr lang="en-US" sz="2400">
                                  <a:effectLst/>
                                  <a:latin typeface="Cambria Math"/>
                                </a:rPr>
                                <m:t>𝑣𝑎𝑙𝑢𝑒</m:t>
                              </m:r>
                              <m:r>
                                <a:rPr lang="en-US" sz="2400">
                                  <a:effectLst/>
                                  <a:latin typeface="Cambria Math"/>
                                </a:rPr>
                                <m:t>−</m:t>
                              </m:r>
                              <m:r>
                                <a:rPr lang="en-US" sz="2400">
                                  <a:effectLst/>
                                  <a:latin typeface="Cambria Math"/>
                                </a:rPr>
                                <m:t>𝑀𝑖𝑛𝑖𝑚𝑢𝑚</m:t>
                              </m:r>
                              <m:r>
                                <a:rPr lang="en-US" sz="2400">
                                  <a:effectLst/>
                                  <a:latin typeface="Cambria Math"/>
                                </a:rPr>
                                <m:t> </m:t>
                              </m:r>
                              <m:r>
                                <a:rPr lang="en-US" sz="2400">
                                  <a:effectLst/>
                                  <a:latin typeface="Cambria Math"/>
                                </a:rPr>
                                <m:t>𝑣𝑎𝑙𝑢𝑒</m:t>
                              </m:r>
                            </m:oMath>
                          </a14:m>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bl>
              </a:graphicData>
            </a:graphic>
          </p:graphicFrame>
        </mc:Choice>
        <mc:Fallback>
          <p:graphicFrame>
            <p:nvGraphicFramePr>
              <p:cNvPr id="6" name="Table 5"/>
              <p:cNvGraphicFramePr>
                <a:graphicFrameLocks noGrp="1"/>
              </p:cNvGraphicFramePr>
              <p:nvPr>
                <p:extLst>
                  <p:ext uri="{D42A27DB-BD31-4B8C-83A1-F6EECF244321}">
                    <p14:modId xmlns:p14="http://schemas.microsoft.com/office/powerpoint/2010/main" xmlns="" xmlns:a14="http://schemas.microsoft.com/office/drawing/2010/main" val="3665608511"/>
                  </p:ext>
                </p:extLst>
              </p:nvPr>
            </p:nvGraphicFramePr>
            <p:xfrm>
              <a:off x="838200" y="2438401"/>
              <a:ext cx="7348855" cy="1656842"/>
            </p:xfrm>
            <a:graphic>
              <a:graphicData uri="http://schemas.openxmlformats.org/drawingml/2006/table">
                <a:tbl>
                  <a:tblPr firstRow="1" firstCol="1" bandRow="1">
                    <a:tableStyleId>{5C22544A-7EE6-4342-B048-85BDC9FD1C3A}</a:tableStyleId>
                  </a:tblPr>
                  <a:tblGrid>
                    <a:gridCol w="7348855"/>
                  </a:tblGrid>
                  <a:tr h="1656842">
                    <a:tc>
                      <a:txBody>
                        <a:bodyPr/>
                        <a:lstStyle/>
                        <a:p>
                          <a:endParaRPr lang="en-US"/>
                        </a:p>
                      </a:txBody>
                      <a:tcPr marL="68580" marR="68580" marT="0" marB="0">
                        <a:blipFill rotWithShape="1">
                          <a:blip r:embed="rId2"/>
                          <a:stretch>
                            <a:fillRect l="-83" t="-3676" r="-83" b="-7353"/>
                          </a:stretch>
                        </a:blipFill>
                      </a:tcPr>
                    </a:tc>
                  </a:tr>
                </a:tbl>
              </a:graphicData>
            </a:graphic>
          </p:graphicFrame>
        </mc:Fallback>
      </mc:AlternateContent>
    </p:spTree>
    <p:extLst>
      <p:ext uri="{BB962C8B-B14F-4D97-AF65-F5344CB8AC3E}">
        <p14:creationId xmlns="" xmlns:p14="http://schemas.microsoft.com/office/powerpoint/2010/main" val="20065263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D3ECBF85-D8D2-49BE-8B46-78499F262166}" type="datetime1">
              <a:rPr lang="en-US" smtClean="0"/>
              <a:pPr/>
              <a:t>03/06/18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r>
              <a:rPr lang="en-US" dirty="0"/>
              <a:t>Range is the crudest absolute measures of variation. It is widely used in the construction of quality control </a:t>
            </a:r>
            <a:r>
              <a:rPr lang="en-US" dirty="0" smtClean="0"/>
              <a:t>charts.</a:t>
            </a:r>
            <a:endParaRPr lang="en-US" dirty="0"/>
          </a:p>
          <a:p>
            <a:endParaRPr lang="en-US" dirty="0"/>
          </a:p>
        </p:txBody>
      </p:sp>
      <mc:AlternateContent xmlns:mc="http://schemas.openxmlformats.org/markup-compatibility/2006">
        <mc:Choice xmlns="" xmlns:a14="http://schemas.microsoft.com/office/drawing/2010/main" Requires="a14">
          <p:graphicFrame>
            <p:nvGraphicFramePr>
              <p:cNvPr id="6" name="Table 5"/>
              <p:cNvGraphicFramePr>
                <a:graphicFrameLocks noGrp="1"/>
              </p:cNvGraphicFramePr>
              <p:nvPr>
                <p:extLst>
                  <p:ext uri="{D42A27DB-BD31-4B8C-83A1-F6EECF244321}">
                    <p14:modId xmlns:p14="http://schemas.microsoft.com/office/powerpoint/2010/main" val="124090437"/>
                  </p:ext>
                </p:extLst>
              </p:nvPr>
            </p:nvGraphicFramePr>
            <p:xfrm>
              <a:off x="1143000" y="3352800"/>
              <a:ext cx="6995160" cy="1315404"/>
            </p:xfrm>
            <a:graphic>
              <a:graphicData uri="http://schemas.openxmlformats.org/drawingml/2006/table">
                <a:tbl>
                  <a:tblPr>
                    <a:tableStyleId>{073A0DAA-6AF3-43AB-8588-CEC1D06C72B9}</a:tableStyleId>
                  </a:tblPr>
                  <a:tblGrid>
                    <a:gridCol w="6995160">
                      <a:extLst>
                        <a:ext uri="{9D8B030D-6E8A-4147-A177-3AD203B41FA5}">
                          <a16:colId xmlns:a16="http://schemas.microsoft.com/office/drawing/2014/main" val="20000"/>
                        </a:ext>
                      </a:extLst>
                    </a:gridCol>
                  </a:tblGrid>
                  <a:tr h="1315404">
                    <a:tc>
                      <a:txBody>
                        <a:bodyPr/>
                        <a:lstStyle/>
                        <a:p>
                          <a:pPr marL="0" marR="0" algn="l">
                            <a:lnSpc>
                              <a:spcPct val="115000"/>
                            </a:lnSpc>
                            <a:spcBef>
                              <a:spcPts val="0"/>
                            </a:spcBef>
                            <a:spcAft>
                              <a:spcPts val="0"/>
                            </a:spcAft>
                          </a:pPr>
                          <a:r>
                            <a:rPr lang="en-US" sz="2000" b="1" dirty="0">
                              <a:effectLst/>
                            </a:rPr>
                            <a:t>Definition 4.2: Relative range (RR) is defined as  </a:t>
                          </a:r>
                          <a:endParaRPr lang="en-US" sz="2000" b="1" i="1" dirty="0" smtClean="0">
                            <a:effectLst/>
                          </a:endParaRPr>
                        </a:p>
                        <a:p>
                          <a:pPr marL="0" marR="0" algn="l">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000" b="1" i="1">
                                    <a:effectLst/>
                                    <a:latin typeface="Cambria Math"/>
                                  </a:rPr>
                                  <m:t>𝑹𝑹</m:t>
                                </m:r>
                                <m:r>
                                  <a:rPr lang="en-US" sz="2000" b="1">
                                    <a:effectLst/>
                                    <a:latin typeface="Cambria Math"/>
                                  </a:rPr>
                                  <m:t>=</m:t>
                                </m:r>
                                <m:f>
                                  <m:fPr>
                                    <m:ctrlPr>
                                      <a:rPr lang="en-US" sz="2000" b="1" i="1">
                                        <a:effectLst/>
                                        <a:latin typeface="Cambria Math" panose="02040503050406030204" pitchFamily="18" charset="0"/>
                                      </a:rPr>
                                    </m:ctrlPr>
                                  </m:fPr>
                                  <m:num>
                                    <m:r>
                                      <a:rPr lang="en-US" sz="2000" b="1" i="1">
                                        <a:effectLst/>
                                        <a:latin typeface="Cambria Math"/>
                                      </a:rPr>
                                      <m:t>𝑹𝒂𝒏𝒈𝒆</m:t>
                                    </m:r>
                                  </m:num>
                                  <m:den>
                                    <m:r>
                                      <a:rPr lang="en-US" sz="2000" b="1" i="1">
                                        <a:effectLst/>
                                        <a:latin typeface="Cambria Math"/>
                                      </a:rPr>
                                      <m:t>𝒎𝒂𝒙𝒊𝒎𝒖𝒎</m:t>
                                    </m:r>
                                    <m:r>
                                      <a:rPr lang="en-US" sz="2000" b="1">
                                        <a:effectLst/>
                                        <a:latin typeface="Cambria Math"/>
                                      </a:rPr>
                                      <m:t> </m:t>
                                    </m:r>
                                    <m:r>
                                      <a:rPr lang="en-US" sz="2000" b="1" i="1">
                                        <a:effectLst/>
                                        <a:latin typeface="Cambria Math"/>
                                      </a:rPr>
                                      <m:t>𝒗𝒂𝒍𝒖𝒆</m:t>
                                    </m:r>
                                    <m:r>
                                      <a:rPr lang="en-US" sz="2000" b="1">
                                        <a:effectLst/>
                                        <a:latin typeface="Cambria Math"/>
                                      </a:rPr>
                                      <m:t>+</m:t>
                                    </m:r>
                                    <m:r>
                                      <a:rPr lang="en-US" sz="2000" b="1" i="1">
                                        <a:effectLst/>
                                        <a:latin typeface="Cambria Math"/>
                                      </a:rPr>
                                      <m:t>𝒎𝒊𝒏𝒊𝒎𝒖𝒎</m:t>
                                    </m:r>
                                    <m:r>
                                      <a:rPr lang="en-US" sz="2000" b="1">
                                        <a:effectLst/>
                                        <a:latin typeface="Cambria Math"/>
                                      </a:rPr>
                                      <m:t> </m:t>
                                    </m:r>
                                    <m:r>
                                      <a:rPr lang="en-US" sz="2000" b="1" i="1">
                                        <a:effectLst/>
                                        <a:latin typeface="Cambria Math"/>
                                      </a:rPr>
                                      <m:t>𝒗𝒂𝒍𝒖𝒆</m:t>
                                    </m:r>
                                  </m:den>
                                </m:f>
                              </m:oMath>
                            </m:oMathPara>
                          </a14:m>
                          <a:endParaRPr lang="en-US" sz="1800" b="1"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bl>
              </a:graphicData>
            </a:graphic>
          </p:graphicFrame>
        </mc:Choice>
        <mc:Fallback>
          <p:graphicFrame>
            <p:nvGraphicFramePr>
              <p:cNvPr id="6" name="Table 5"/>
              <p:cNvGraphicFramePr>
                <a:graphicFrameLocks noGrp="1"/>
              </p:cNvGraphicFramePr>
              <p:nvPr>
                <p:extLst>
                  <p:ext uri="{D42A27DB-BD31-4B8C-83A1-F6EECF244321}">
                    <p14:modId xmlns:p14="http://schemas.microsoft.com/office/powerpoint/2010/main" xmlns="" xmlns:a14="http://schemas.microsoft.com/office/drawing/2010/main" val="124090437"/>
                  </p:ext>
                </p:extLst>
              </p:nvPr>
            </p:nvGraphicFramePr>
            <p:xfrm>
              <a:off x="1143000" y="3352800"/>
              <a:ext cx="6995160" cy="1315404"/>
            </p:xfrm>
            <a:graphic>
              <a:graphicData uri="http://schemas.openxmlformats.org/drawingml/2006/table">
                <a:tbl>
                  <a:tblPr>
                    <a:tableStyleId>{073A0DAA-6AF3-43AB-8588-CEC1D06C72B9}</a:tableStyleId>
                  </a:tblPr>
                  <a:tblGrid>
                    <a:gridCol w="6995160"/>
                  </a:tblGrid>
                  <a:tr h="1315404">
                    <a:tc>
                      <a:txBody>
                        <a:bodyPr/>
                        <a:lstStyle/>
                        <a:p>
                          <a:endParaRPr lang="en-US"/>
                        </a:p>
                      </a:txBody>
                      <a:tcPr marL="68580" marR="68580" marT="0" marB="0">
                        <a:blipFill rotWithShape="1">
                          <a:blip r:embed="rId2"/>
                          <a:stretch>
                            <a:fillRect l="-87" t="-3704"/>
                          </a:stretch>
                        </a:blipFill>
                      </a:tcPr>
                    </a:tc>
                  </a:tr>
                </a:tbl>
              </a:graphicData>
            </a:graphic>
          </p:graphicFrame>
        </mc:Fallback>
      </mc:AlternateContent>
    </p:spTree>
    <p:extLst>
      <p:ext uri="{BB962C8B-B14F-4D97-AF65-F5344CB8AC3E}">
        <p14:creationId xmlns="" xmlns:p14="http://schemas.microsoft.com/office/powerpoint/2010/main" val="41676013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
            </a:r>
            <a:br>
              <a:rPr lang="en-US" b="1" u="sng" dirty="0" smtClean="0"/>
            </a:br>
            <a:r>
              <a:rPr lang="en-US" sz="4000" b="1" dirty="0" smtClean="0"/>
              <a:t>Variance</a:t>
            </a:r>
            <a:r>
              <a:rPr lang="en-US" sz="4000" b="1" dirty="0"/>
              <a:t>, standard deviation and coefficient of variation</a:t>
            </a:r>
            <a:br>
              <a:rPr lang="en-US" sz="4000" b="1" dirty="0"/>
            </a:br>
            <a:endParaRPr lang="en-US" dirty="0"/>
          </a:p>
        </p:txBody>
      </p:sp>
      <p:sp>
        <p:nvSpPr>
          <p:cNvPr id="3" name="Date Placeholder 2"/>
          <p:cNvSpPr>
            <a:spLocks noGrp="1"/>
          </p:cNvSpPr>
          <p:nvPr>
            <p:ph type="dt" sz="half" idx="10"/>
          </p:nvPr>
        </p:nvSpPr>
        <p:spPr/>
        <p:txBody>
          <a:bodyPr/>
          <a:lstStyle/>
          <a:p>
            <a:fld id="{6022D89A-E3FA-4FF5-B360-2CBF618B5482}" type="datetime1">
              <a:rPr lang="en-US" smtClean="0"/>
              <a:pPr/>
              <a:t>03/06/18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mc:AlternateContent xmlns:mc="http://schemas.openxmlformats.org/markup-compatibility/2006">
        <mc:Choice xmlns="" xmlns:a14="http://schemas.microsoft.com/office/drawing/2010/main" Requires="a14">
          <p:sp>
            <p:nvSpPr>
              <p:cNvPr id="5" name="Content Placeholder 4"/>
              <p:cNvSpPr>
                <a:spLocks noGrp="1"/>
              </p:cNvSpPr>
              <p:nvPr>
                <p:ph sz="quarter" idx="1"/>
              </p:nvPr>
            </p:nvSpPr>
            <p:spPr>
              <a:xfrm>
                <a:off x="228600" y="1600200"/>
                <a:ext cx="8686800" cy="4648200"/>
              </a:xfrm>
            </p:spPr>
            <p:txBody>
              <a:bodyPr>
                <a:normAutofit/>
              </a:bodyPr>
              <a:lstStyle/>
              <a:p>
                <a:r>
                  <a:rPr lang="en-US" dirty="0"/>
                  <a:t>Definition 4.3: The variance is the average of the squares of the distance each value is from the </a:t>
                </a:r>
                <a:r>
                  <a:rPr lang="en-US" dirty="0" smtClean="0"/>
                  <a:t>mean.</a:t>
                </a:r>
              </a:p>
              <a:p>
                <a:r>
                  <a:rPr lang="en-US" dirty="0" smtClean="0"/>
                  <a:t>The </a:t>
                </a:r>
                <a:r>
                  <a:rPr lang="en-US" dirty="0"/>
                  <a:t>symbol for the population variance is σ</a:t>
                </a:r>
                <a:r>
                  <a:rPr lang="en-US" baseline="30000" dirty="0"/>
                  <a:t>2</a:t>
                </a:r>
                <a:r>
                  <a:rPr lang="en-US" dirty="0"/>
                  <a:t> (σ is the Greek lower case letter sigma). Let x</a:t>
                </a:r>
                <a:r>
                  <a:rPr lang="en-US" baseline="-25000" dirty="0"/>
                  <a:t>1,</a:t>
                </a:r>
                <a:r>
                  <a:rPr lang="en-US" dirty="0"/>
                  <a:t>x</a:t>
                </a:r>
                <a:r>
                  <a:rPr lang="en-US" baseline="-25000" dirty="0"/>
                  <a:t>2</a:t>
                </a:r>
                <a:r>
                  <a:rPr lang="en-US" dirty="0"/>
                  <a:t>,…,</a:t>
                </a:r>
                <a:r>
                  <a:rPr lang="en-US" dirty="0" err="1"/>
                  <a:t>x</a:t>
                </a:r>
                <a:r>
                  <a:rPr lang="en-US" baseline="-25000" dirty="0" err="1"/>
                  <a:t>N</a:t>
                </a:r>
                <a:r>
                  <a:rPr lang="en-US" dirty="0"/>
                  <a:t> be the measurements on N population units then, the population variance is given by the formula:</a:t>
                </a:r>
              </a:p>
              <a:p>
                <a14:m>
                  <m:oMath xmlns:m="http://schemas.openxmlformats.org/officeDocument/2006/math">
                    <m:sSup>
                      <m:sSupPr>
                        <m:ctrlPr>
                          <a:rPr lang="en-US" i="1">
                            <a:latin typeface="Cambria Math" panose="02040503050406030204" pitchFamily="18" charset="0"/>
                          </a:rPr>
                        </m:ctrlPr>
                      </m:sSupPr>
                      <m:e>
                        <m:r>
                          <a:rPr lang="en-US" i="1">
                            <a:latin typeface="Cambria Math"/>
                          </a:rPr>
                          <m:t>𝜎</m:t>
                        </m:r>
                      </m:e>
                      <m:sup>
                        <m:r>
                          <a:rPr lang="en-US" i="1">
                            <a:latin typeface="Cambria Math"/>
                          </a:rPr>
                          <m:t>2</m:t>
                        </m:r>
                      </m:sup>
                    </m:sSup>
                    <m:r>
                      <a:rPr lang="en-US" i="1">
                        <a:latin typeface="Cambria Math"/>
                      </a:rPr>
                      <m:t>=</m:t>
                    </m:r>
                    <m:f>
                      <m:fPr>
                        <m:ctrlPr>
                          <a:rPr lang="en-US" i="1">
                            <a:latin typeface="Cambria Math" panose="02040503050406030204" pitchFamily="18" charset="0"/>
                          </a:rPr>
                        </m:ctrlPr>
                      </m:fPr>
                      <m:num>
                        <m:nary>
                          <m:naryPr>
                            <m:chr m:val="∑"/>
                            <m:limLoc m:val="undOvr"/>
                            <m:ctrlPr>
                              <a:rPr lang="en-US" i="1">
                                <a:latin typeface="Cambria Math" panose="02040503050406030204" pitchFamily="18" charset="0"/>
                              </a:rPr>
                            </m:ctrlPr>
                          </m:naryPr>
                          <m:sub>
                            <m:r>
                              <a:rPr lang="en-US" i="1">
                                <a:latin typeface="Cambria Math"/>
                              </a:rPr>
                              <m:t>𝑖</m:t>
                            </m:r>
                            <m:r>
                              <a:rPr lang="en-US" i="1">
                                <a:latin typeface="Cambria Math"/>
                              </a:rPr>
                              <m:t>=1</m:t>
                            </m:r>
                          </m:sub>
                          <m:sup>
                            <m:r>
                              <a:rPr lang="en-US" i="1">
                                <a:latin typeface="Cambria Math"/>
                              </a:rPr>
                              <m:t>𝑁</m:t>
                            </m:r>
                          </m:sup>
                          <m:e>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a:rPr>
                                      <m:t>(</m:t>
                                    </m:r>
                                    <m:r>
                                      <a:rPr lang="en-US" i="1">
                                        <a:latin typeface="Cambria Math"/>
                                      </a:rPr>
                                      <m:t>𝑥</m:t>
                                    </m:r>
                                  </m:e>
                                  <m:sub>
                                    <m:r>
                                      <a:rPr lang="en-US" i="1">
                                        <a:latin typeface="Cambria Math"/>
                                      </a:rPr>
                                      <m:t>𝑖</m:t>
                                    </m:r>
                                  </m:sub>
                                </m:sSub>
                                <m:r>
                                  <a:rPr lang="en-US" i="1">
                                    <a:latin typeface="Cambria Math"/>
                                  </a:rPr>
                                  <m:t>−µ)</m:t>
                                </m:r>
                              </m:e>
                              <m:sup>
                                <m:r>
                                  <a:rPr lang="en-US" i="1">
                                    <a:latin typeface="Cambria Math"/>
                                  </a:rPr>
                                  <m:t>2</m:t>
                                </m:r>
                              </m:sup>
                            </m:sSup>
                          </m:e>
                        </m:nary>
                      </m:num>
                      <m:den>
                        <m:r>
                          <a:rPr lang="en-US" i="1">
                            <a:latin typeface="Cambria Math"/>
                          </a:rPr>
                          <m:t>𝑁</m:t>
                        </m:r>
                      </m:den>
                    </m:f>
                    <m:r>
                      <a:rPr lang="en-US" i="1">
                        <a:latin typeface="Cambria Math"/>
                      </a:rPr>
                      <m:t>=</m:t>
                    </m:r>
                    <m:f>
                      <m:fPr>
                        <m:ctrlPr>
                          <a:rPr lang="en-US" i="1">
                            <a:latin typeface="Cambria Math" panose="02040503050406030204" pitchFamily="18" charset="0"/>
                          </a:rPr>
                        </m:ctrlPr>
                      </m:fPr>
                      <m:num>
                        <m:r>
                          <a:rPr lang="en-US" i="1">
                            <a:latin typeface="Cambria Math"/>
                          </a:rPr>
                          <m:t>{</m:t>
                        </m:r>
                        <m:nary>
                          <m:naryPr>
                            <m:chr m:val="∑"/>
                            <m:limLoc m:val="undOvr"/>
                            <m:ctrlPr>
                              <a:rPr lang="en-US" i="1">
                                <a:latin typeface="Cambria Math" panose="02040503050406030204" pitchFamily="18" charset="0"/>
                              </a:rPr>
                            </m:ctrlPr>
                          </m:naryPr>
                          <m:sub>
                            <m:r>
                              <a:rPr lang="en-US" i="1">
                                <a:latin typeface="Cambria Math"/>
                              </a:rPr>
                              <m:t>𝑖</m:t>
                            </m:r>
                            <m:r>
                              <a:rPr lang="en-US" i="1">
                                <a:latin typeface="Cambria Math"/>
                              </a:rPr>
                              <m:t>=1</m:t>
                            </m:r>
                          </m:sub>
                          <m:sup>
                            <m:r>
                              <a:rPr lang="en-US" i="1">
                                <a:latin typeface="Cambria Math"/>
                              </a:rPr>
                              <m:t>𝑁</m:t>
                            </m:r>
                          </m:sup>
                          <m:e>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a:rPr>
                                      <m:t>𝑥</m:t>
                                    </m:r>
                                  </m:e>
                                  <m:sub>
                                    <m:r>
                                      <a:rPr lang="en-US" i="1">
                                        <a:latin typeface="Cambria Math"/>
                                      </a:rPr>
                                      <m:t>𝑖</m:t>
                                    </m:r>
                                  </m:sub>
                                </m:sSub>
                              </m:e>
                              <m:sup>
                                <m:r>
                                  <a:rPr lang="en-US" i="1">
                                    <a:latin typeface="Cambria Math"/>
                                  </a:rPr>
                                  <m:t>2</m:t>
                                </m:r>
                              </m:sup>
                            </m:sSup>
                            <m:r>
                              <a:rPr lang="en-US" i="1">
                                <a:latin typeface="Cambria Math"/>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a:rPr>
                                      <m:t>(</m:t>
                                    </m:r>
                                    <m:nary>
                                      <m:naryPr>
                                        <m:chr m:val="∑"/>
                                        <m:limLoc m:val="undOvr"/>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a:rPr>
                                              <m:t>𝑥</m:t>
                                            </m:r>
                                          </m:e>
                                          <m:sub>
                                            <m:r>
                                              <a:rPr lang="en-US" i="1">
                                                <a:latin typeface="Cambria Math"/>
                                              </a:rPr>
                                              <m:t>𝑖</m:t>
                                            </m:r>
                                          </m:sub>
                                        </m:sSub>
                                      </m:e>
                                    </m:nary>
                                    <m:r>
                                      <a:rPr lang="en-US" i="1">
                                        <a:latin typeface="Cambria Math"/>
                                      </a:rPr>
                                      <m:t>)</m:t>
                                    </m:r>
                                  </m:e>
                                  <m:sup>
                                    <m:r>
                                      <a:rPr lang="en-US" i="1">
                                        <a:latin typeface="Cambria Math"/>
                                      </a:rPr>
                                      <m:t>2</m:t>
                                    </m:r>
                                  </m:sup>
                                </m:sSup>
                              </m:num>
                              <m:den>
                                <m:r>
                                  <a:rPr lang="en-US" i="1">
                                    <a:latin typeface="Cambria Math"/>
                                  </a:rPr>
                                  <m:t>𝑁</m:t>
                                </m:r>
                              </m:den>
                            </m:f>
                            <m:r>
                              <a:rPr lang="en-US" i="1">
                                <a:latin typeface="Cambria Math"/>
                              </a:rPr>
                              <m:t>}</m:t>
                            </m:r>
                          </m:e>
                        </m:nary>
                      </m:num>
                      <m:den>
                        <m:r>
                          <a:rPr lang="en-US" i="1">
                            <a:latin typeface="Cambria Math"/>
                          </a:rPr>
                          <m:t>𝑁</m:t>
                        </m:r>
                      </m:den>
                    </m:f>
                  </m:oMath>
                </a14:m>
                <a:r>
                  <a:rPr lang="en-US" dirty="0"/>
                  <a:t>      where </a:t>
                </a:r>
                <a14:m>
                  <m:oMath xmlns:m="http://schemas.openxmlformats.org/officeDocument/2006/math">
                    <m:r>
                      <a:rPr lang="en-US" i="1">
                        <a:latin typeface="Cambria Math"/>
                      </a:rPr>
                      <m:t>µ=</m:t>
                    </m:r>
                    <m:r>
                      <a:rPr lang="en-US" i="1">
                        <a:latin typeface="Cambria Math"/>
                      </a:rPr>
                      <m:t>𝑃𝑜𝑝𝑢𝑙𝑎𝑡𝑖𝑜𝑛</m:t>
                    </m:r>
                    <m:r>
                      <a:rPr lang="en-US" i="1">
                        <a:latin typeface="Cambria Math"/>
                      </a:rPr>
                      <m:t> </m:t>
                    </m:r>
                    <m:r>
                      <a:rPr lang="en-US" i="1">
                        <a:latin typeface="Cambria Math"/>
                      </a:rPr>
                      <m:t>𝑚𝑒𝑎𝑛</m:t>
                    </m:r>
                    <m:r>
                      <a:rPr lang="en-US" i="1">
                        <a:latin typeface="Cambria Math"/>
                      </a:rPr>
                      <m:t>=</m:t>
                    </m:r>
                    <m:f>
                      <m:fPr>
                        <m:ctrlPr>
                          <a:rPr lang="en-US" i="1">
                            <a:latin typeface="Cambria Math" panose="02040503050406030204" pitchFamily="18" charset="0"/>
                          </a:rPr>
                        </m:ctrlPr>
                      </m:fPr>
                      <m:num>
                        <m:nary>
                          <m:naryPr>
                            <m:chr m:val="∑"/>
                            <m:limLoc m:val="undOvr"/>
                            <m:ctrlPr>
                              <a:rPr lang="en-US" i="1">
                                <a:latin typeface="Cambria Math" panose="02040503050406030204" pitchFamily="18" charset="0"/>
                              </a:rPr>
                            </m:ctrlPr>
                          </m:naryPr>
                          <m:sub>
                            <m:r>
                              <a:rPr lang="en-US" i="1">
                                <a:latin typeface="Cambria Math"/>
                              </a:rPr>
                              <m:t>𝑖</m:t>
                            </m:r>
                            <m:r>
                              <a:rPr lang="en-US" i="1">
                                <a:latin typeface="Cambria Math"/>
                              </a:rPr>
                              <m:t>=1</m:t>
                            </m:r>
                          </m:sub>
                          <m:sup>
                            <m:r>
                              <a:rPr lang="en-US" i="1">
                                <a:latin typeface="Cambria Math"/>
                              </a:rPr>
                              <m:t>𝑁</m:t>
                            </m:r>
                          </m:sup>
                          <m:e>
                            <m:sSub>
                              <m:sSubPr>
                                <m:ctrlPr>
                                  <a:rPr lang="en-US" i="1">
                                    <a:latin typeface="Cambria Math" panose="02040503050406030204" pitchFamily="18" charset="0"/>
                                  </a:rPr>
                                </m:ctrlPr>
                              </m:sSubPr>
                              <m:e>
                                <m:r>
                                  <a:rPr lang="en-US" i="1">
                                    <a:latin typeface="Cambria Math"/>
                                  </a:rPr>
                                  <m:t>𝑥</m:t>
                                </m:r>
                              </m:e>
                              <m:sub>
                                <m:r>
                                  <a:rPr lang="en-US" i="1">
                                    <a:latin typeface="Cambria Math"/>
                                  </a:rPr>
                                  <m:t>𝑖</m:t>
                                </m:r>
                              </m:sub>
                            </m:sSub>
                          </m:e>
                        </m:nary>
                      </m:num>
                      <m:den>
                        <m:r>
                          <a:rPr lang="en-US" i="1">
                            <a:latin typeface="Cambria Math"/>
                          </a:rPr>
                          <m:t>𝑁</m:t>
                        </m:r>
                      </m:den>
                    </m:f>
                  </m:oMath>
                </a14:m>
                <a:r>
                  <a:rPr lang="en-US" dirty="0"/>
                  <a:t>  and N=Population size.</a:t>
                </a:r>
              </a:p>
              <a:p>
                <a:endParaRPr lang="en-US" dirty="0"/>
              </a:p>
            </p:txBody>
          </p:sp>
        </mc:Choice>
        <mc:Fallback>
          <p:sp>
            <p:nvSpPr>
              <p:cNvPr id="5" name="Content Placeholder 4"/>
              <p:cNvSpPr>
                <a:spLocks noGrp="1" noRot="1" noChangeAspect="1" noMove="1" noResize="1" noEditPoints="1" noAdjustHandles="1" noChangeArrowheads="1" noChangeShapeType="1" noTextEdit="1"/>
              </p:cNvSpPr>
              <p:nvPr>
                <p:ph sz="quarter" idx="1"/>
              </p:nvPr>
            </p:nvSpPr>
            <p:spPr>
              <a:xfrm>
                <a:off x="228600" y="1600200"/>
                <a:ext cx="8686800" cy="4648200"/>
              </a:xfrm>
              <a:blipFill>
                <a:blip r:embed="rId2"/>
                <a:stretch>
                  <a:fillRect l="-421" t="-1312"/>
                </a:stretch>
              </a:blipFill>
            </p:spPr>
            <p:txBody>
              <a:bodyPr/>
              <a:lstStyle/>
              <a:p>
                <a:r>
                  <a:rPr lang="en-US">
                    <a:noFill/>
                  </a:rPr>
                  <a:t> </a:t>
                </a:r>
              </a:p>
            </p:txBody>
          </p:sp>
        </mc:Fallback>
      </mc:AlternateContent>
    </p:spTree>
    <p:extLst>
      <p:ext uri="{BB962C8B-B14F-4D97-AF65-F5344CB8AC3E}">
        <p14:creationId xmlns="" xmlns:p14="http://schemas.microsoft.com/office/powerpoint/2010/main" val="17233179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22FA51F6-9E35-494E-9BF1-074B152D668E}" type="datetime1">
              <a:rPr lang="en-US" smtClean="0"/>
              <a:pPr/>
              <a:t>03/06/18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mc:AlternateContent xmlns:mc="http://schemas.openxmlformats.org/markup-compatibility/2006">
        <mc:Choice xmlns="" xmlns:a14="http://schemas.microsoft.com/office/drawing/2010/main" Requires="a14">
          <p:sp>
            <p:nvSpPr>
              <p:cNvPr id="5" name="Content Placeholder 4"/>
              <p:cNvSpPr>
                <a:spLocks noGrp="1"/>
              </p:cNvSpPr>
              <p:nvPr>
                <p:ph sz="quarter" idx="1"/>
              </p:nvPr>
            </p:nvSpPr>
            <p:spPr/>
            <p:txBody>
              <a:bodyPr/>
              <a:lstStyle/>
              <a:p>
                <a:r>
                  <a:rPr lang="en-US" dirty="0"/>
                  <a:t>Definition 4.4: The standard deviation is the square root of the variance. The symbol for the population standard deviation is </a:t>
                </a:r>
                <a14:m>
                  <m:oMath xmlns:m="http://schemas.openxmlformats.org/officeDocument/2006/math">
                    <m:r>
                      <a:rPr lang="en-US" i="1">
                        <a:latin typeface="Cambria Math"/>
                      </a:rPr>
                      <m:t>𝜎</m:t>
                    </m:r>
                    <m:r>
                      <a:rPr lang="en-US" i="1">
                        <a:latin typeface="Cambria Math"/>
                      </a:rPr>
                      <m:t>. </m:t>
                    </m:r>
                  </m:oMath>
                </a14:m>
                <a:r>
                  <a:rPr lang="en-US" dirty="0"/>
                  <a:t> The corresponding formula for the standard deviation is </a:t>
                </a:r>
                <a:endParaRPr lang="en-US" dirty="0" smtClean="0"/>
              </a:p>
              <a:p>
                <a:endParaRPr lang="en-US" dirty="0"/>
              </a:p>
              <a:p>
                <a:pPr marL="0" indent="0">
                  <a:buNone/>
                </a:pPr>
                <a14:m>
                  <m:oMath xmlns:m="http://schemas.openxmlformats.org/officeDocument/2006/math">
                    <m:r>
                      <a:rPr lang="en-US" i="1">
                        <a:latin typeface="Cambria Math"/>
                      </a:rPr>
                      <m:t>𝜎</m:t>
                    </m:r>
                    <m:r>
                      <a:rPr lang="en-US" i="1">
                        <a:latin typeface="Cambria Math"/>
                      </a:rPr>
                      <m:t>=</m:t>
                    </m:r>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r>
                              <a:rPr lang="en-US" i="1">
                                <a:latin typeface="Cambria Math"/>
                              </a:rPr>
                              <m:t>𝜎</m:t>
                            </m:r>
                          </m:e>
                          <m:sup>
                            <m:r>
                              <a:rPr lang="en-US" i="1">
                                <a:latin typeface="Cambria Math"/>
                              </a:rPr>
                              <m:t>2</m:t>
                            </m:r>
                          </m:sup>
                        </m:sSup>
                      </m:e>
                    </m:rad>
                    <m:r>
                      <a:rPr lang="en-US" i="1">
                        <a:latin typeface="Cambria Math"/>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nary>
                              <m:naryPr>
                                <m:chr m:val="∑"/>
                                <m:limLoc m:val="undOvr"/>
                                <m:ctrlPr>
                                  <a:rPr lang="en-US" i="1">
                                    <a:latin typeface="Cambria Math" panose="02040503050406030204" pitchFamily="18" charset="0"/>
                                  </a:rPr>
                                </m:ctrlPr>
                              </m:naryPr>
                              <m:sub>
                                <m:r>
                                  <a:rPr lang="en-US" i="1">
                                    <a:latin typeface="Cambria Math"/>
                                  </a:rPr>
                                  <m:t>𝑖</m:t>
                                </m:r>
                                <m:r>
                                  <a:rPr lang="en-US" i="1">
                                    <a:latin typeface="Cambria Math"/>
                                  </a:rPr>
                                  <m:t>=1</m:t>
                                </m:r>
                              </m:sub>
                              <m:sup>
                                <m:r>
                                  <a:rPr lang="en-US" i="1">
                                    <a:latin typeface="Cambria Math"/>
                                  </a:rPr>
                                  <m:t>𝑁</m:t>
                                </m:r>
                              </m:sup>
                              <m:e>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a:rPr>
                                          <m:t>(</m:t>
                                        </m:r>
                                        <m:r>
                                          <a:rPr lang="en-US" i="1">
                                            <a:latin typeface="Cambria Math"/>
                                          </a:rPr>
                                          <m:t>𝑥</m:t>
                                        </m:r>
                                      </m:e>
                                      <m:sub>
                                        <m:r>
                                          <a:rPr lang="en-US" i="1">
                                            <a:latin typeface="Cambria Math"/>
                                          </a:rPr>
                                          <m:t>𝑖</m:t>
                                        </m:r>
                                      </m:sub>
                                    </m:sSub>
                                    <m:r>
                                      <a:rPr lang="en-US" i="1">
                                        <a:latin typeface="Cambria Math"/>
                                      </a:rPr>
                                      <m:t>−µ)</m:t>
                                    </m:r>
                                  </m:e>
                                  <m:sup>
                                    <m:r>
                                      <a:rPr lang="en-US" i="1">
                                        <a:latin typeface="Cambria Math"/>
                                      </a:rPr>
                                      <m:t>2</m:t>
                                    </m:r>
                                  </m:sup>
                                </m:sSup>
                              </m:e>
                            </m:nary>
                          </m:num>
                          <m:den>
                            <m:r>
                              <a:rPr lang="en-US" i="1">
                                <a:latin typeface="Cambria Math"/>
                              </a:rPr>
                              <m:t>𝑁</m:t>
                            </m:r>
                          </m:den>
                        </m:f>
                      </m:e>
                    </m:rad>
                  </m:oMath>
                </a14:m>
                <a:r>
                  <a:rPr lang="en-US" dirty="0"/>
                  <a:t>.</a:t>
                </a:r>
              </a:p>
            </p:txBody>
          </p:sp>
        </mc:Choice>
        <mc:Fallback>
          <p:sp>
            <p:nvSpPr>
              <p:cNvPr id="5" name="Content Placeholder 4"/>
              <p:cNvSpPr>
                <a:spLocks noGrp="1" noRot="1" noChangeAspect="1" noMove="1" noResize="1" noEditPoints="1" noAdjustHandles="1" noChangeArrowheads="1" noChangeShapeType="1" noTextEdit="1"/>
              </p:cNvSpPr>
              <p:nvPr>
                <p:ph sz="quarter" idx="1"/>
              </p:nvPr>
            </p:nvSpPr>
            <p:spPr>
              <a:blipFill rotWithShape="1">
                <a:blip r:embed="rId2"/>
                <a:stretch>
                  <a:fillRect l="-449" t="-1357" r="-2094"/>
                </a:stretch>
              </a:blipFill>
            </p:spPr>
            <p:txBody>
              <a:bodyPr/>
              <a:lstStyle/>
              <a:p>
                <a:r>
                  <a:rPr lang="en-US">
                    <a:noFill/>
                  </a:rPr>
                  <a:t> </a:t>
                </a:r>
              </a:p>
            </p:txBody>
          </p:sp>
        </mc:Fallback>
      </mc:AlternateContent>
    </p:spTree>
    <p:extLst>
      <p:ext uri="{BB962C8B-B14F-4D97-AF65-F5344CB8AC3E}">
        <p14:creationId xmlns="" xmlns:p14="http://schemas.microsoft.com/office/powerpoint/2010/main" val="29668366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49B7E213-86B0-4591-9773-E36F5BFF2197}" type="datetime1">
              <a:rPr lang="en-US" smtClean="0"/>
              <a:pPr/>
              <a:t>03/06/18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mc:AlternateContent xmlns:mc="http://schemas.openxmlformats.org/markup-compatibility/2006">
        <mc:Choice xmlns="" xmlns:a14="http://schemas.microsoft.com/office/drawing/2010/main" Requires="a14">
          <p:sp>
            <p:nvSpPr>
              <p:cNvPr id="5" name="Content Placeholder 4"/>
              <p:cNvSpPr>
                <a:spLocks noGrp="1"/>
              </p:cNvSpPr>
              <p:nvPr>
                <p:ph sz="quarter" idx="1"/>
              </p:nvPr>
            </p:nvSpPr>
            <p:spPr>
              <a:xfrm>
                <a:off x="381000" y="1600200"/>
                <a:ext cx="8610600" cy="4724400"/>
              </a:xfrm>
            </p:spPr>
            <p:txBody>
              <a:bodyPr>
                <a:normAutofit/>
              </a:bodyPr>
              <a:lstStyle/>
              <a:p>
                <a:r>
                  <a:rPr lang="en-US" sz="2000" b="1" dirty="0">
                    <a:latin typeface="+mj-lt"/>
                  </a:rPr>
                  <a:t>Example 4.1: </a:t>
                </a:r>
                <a:r>
                  <a:rPr lang="en-US" sz="2000" dirty="0">
                    <a:latin typeface="+mj-lt"/>
                  </a:rPr>
                  <a:t>The height of members of a certain committee was measured in inches and the data is presented below.</a:t>
                </a:r>
              </a:p>
              <a:p>
                <a:r>
                  <a:rPr lang="en-US" sz="2000" dirty="0">
                    <a:latin typeface="+mj-lt"/>
                  </a:rPr>
                  <a:t>Height(x):  69  66  67  69   64  63  65  68  72</a:t>
                </a:r>
              </a:p>
              <a:p>
                <a:pPr marL="0" indent="0">
                  <a:buNone/>
                </a:pPr>
                <a14:m>
                  <m:oMathPara xmlns:m="http://schemas.openxmlformats.org/officeDocument/2006/math">
                    <m:oMathParaPr>
                      <m:jc m:val="centerGroup"/>
                    </m:oMathParaPr>
                    <m:oMath xmlns:m="http://schemas.openxmlformats.org/officeDocument/2006/math">
                      <m:r>
                        <a:rPr lang="en-US" sz="2000" i="1">
                          <a:latin typeface="Cambria Math"/>
                        </a:rPr>
                        <m:t>µ=</m:t>
                      </m:r>
                      <m:r>
                        <a:rPr lang="en-US" sz="2000" i="1">
                          <a:latin typeface="Cambria Math"/>
                        </a:rPr>
                        <m:t>𝑃𝑜𝑝𝑢𝑙𝑎𝑡𝑖𝑜𝑛</m:t>
                      </m:r>
                      <m:r>
                        <a:rPr lang="en-US" sz="2000" i="1">
                          <a:latin typeface="Cambria Math"/>
                        </a:rPr>
                        <m:t> </m:t>
                      </m:r>
                      <m:r>
                        <a:rPr lang="en-US" sz="2000" i="1">
                          <a:latin typeface="Cambria Math"/>
                        </a:rPr>
                        <m:t>𝑚𝑒𝑎𝑛</m:t>
                      </m:r>
                      <m:r>
                        <a:rPr lang="en-US" sz="2000" i="1">
                          <a:latin typeface="Cambria Math"/>
                        </a:rPr>
                        <m:t>=</m:t>
                      </m:r>
                      <m:f>
                        <m:fPr>
                          <m:ctrlPr>
                            <a:rPr lang="en-US" sz="2000" i="1">
                              <a:latin typeface="Cambria Math" panose="02040503050406030204" pitchFamily="18" charset="0"/>
                            </a:rPr>
                          </m:ctrlPr>
                        </m:fPr>
                        <m:num>
                          <m:nary>
                            <m:naryPr>
                              <m:chr m:val="∑"/>
                              <m:limLoc m:val="undOvr"/>
                              <m:ctrlPr>
                                <a:rPr lang="en-US" sz="2000" i="1">
                                  <a:latin typeface="Cambria Math" panose="02040503050406030204" pitchFamily="18" charset="0"/>
                                </a:rPr>
                              </m:ctrlPr>
                            </m:naryPr>
                            <m:sub>
                              <m:r>
                                <a:rPr lang="en-US" sz="2000" i="1">
                                  <a:latin typeface="Cambria Math"/>
                                </a:rPr>
                                <m:t>𝑖</m:t>
                              </m:r>
                              <m:r>
                                <a:rPr lang="en-US" sz="2000" i="1">
                                  <a:latin typeface="Cambria Math"/>
                                </a:rPr>
                                <m:t>=1</m:t>
                              </m:r>
                            </m:sub>
                            <m:sup>
                              <m:r>
                                <a:rPr lang="en-US" sz="2000" i="1">
                                  <a:latin typeface="Cambria Math"/>
                                </a:rPr>
                                <m:t>𝑁</m:t>
                              </m:r>
                            </m:sup>
                            <m:e>
                              <m:sSub>
                                <m:sSubPr>
                                  <m:ctrlPr>
                                    <a:rPr lang="en-US" sz="2000" i="1">
                                      <a:latin typeface="Cambria Math" panose="02040503050406030204" pitchFamily="18" charset="0"/>
                                    </a:rPr>
                                  </m:ctrlPr>
                                </m:sSubPr>
                                <m:e>
                                  <m:r>
                                    <a:rPr lang="en-US" sz="2000" i="1">
                                      <a:latin typeface="Cambria Math"/>
                                    </a:rPr>
                                    <m:t>𝑥</m:t>
                                  </m:r>
                                </m:e>
                                <m:sub>
                                  <m:r>
                                    <a:rPr lang="en-US" sz="2000" i="1">
                                      <a:latin typeface="Cambria Math"/>
                                    </a:rPr>
                                    <m:t>𝑖</m:t>
                                  </m:r>
                                </m:sub>
                              </m:sSub>
                            </m:e>
                          </m:nary>
                        </m:num>
                        <m:den>
                          <m:r>
                            <a:rPr lang="en-US" sz="2000" i="1">
                              <a:latin typeface="Cambria Math"/>
                            </a:rPr>
                            <m:t>𝑁</m:t>
                          </m:r>
                        </m:den>
                      </m:f>
                      <m:r>
                        <a:rPr lang="en-US" sz="2000" i="1">
                          <a:latin typeface="Cambria Math"/>
                        </a:rPr>
                        <m:t>=</m:t>
                      </m:r>
                      <m:f>
                        <m:fPr>
                          <m:ctrlPr>
                            <a:rPr lang="en-US" sz="2000" i="1">
                              <a:latin typeface="Cambria Math" panose="02040503050406030204" pitchFamily="18" charset="0"/>
                            </a:rPr>
                          </m:ctrlPr>
                        </m:fPr>
                        <m:num>
                          <m:r>
                            <a:rPr lang="en-US" sz="2000" i="1">
                              <a:latin typeface="Cambria Math"/>
                            </a:rPr>
                            <m:t>69+66+…+72</m:t>
                          </m:r>
                        </m:num>
                        <m:den>
                          <m:r>
                            <a:rPr lang="en-US" sz="2000" i="1">
                              <a:latin typeface="Cambria Math"/>
                            </a:rPr>
                            <m:t>9</m:t>
                          </m:r>
                        </m:den>
                      </m:f>
                      <m:r>
                        <a:rPr lang="en-US" sz="2000" i="1">
                          <a:latin typeface="Cambria Math"/>
                        </a:rPr>
                        <m:t>=</m:t>
                      </m:r>
                      <m:f>
                        <m:fPr>
                          <m:ctrlPr>
                            <a:rPr lang="en-US" sz="2000" i="1">
                              <a:latin typeface="Cambria Math" panose="02040503050406030204" pitchFamily="18" charset="0"/>
                            </a:rPr>
                          </m:ctrlPr>
                        </m:fPr>
                        <m:num>
                          <m:r>
                            <a:rPr lang="en-US" sz="2000" i="1">
                              <a:latin typeface="Cambria Math"/>
                            </a:rPr>
                            <m:t>603</m:t>
                          </m:r>
                        </m:num>
                        <m:den>
                          <m:r>
                            <a:rPr lang="en-US" sz="2000" i="1">
                              <a:latin typeface="Cambria Math"/>
                            </a:rPr>
                            <m:t>9</m:t>
                          </m:r>
                        </m:den>
                      </m:f>
                      <m:r>
                        <a:rPr lang="en-US" sz="2000" i="1">
                          <a:latin typeface="Cambria Math"/>
                        </a:rPr>
                        <m:t>=67 </m:t>
                      </m:r>
                      <m:r>
                        <a:rPr lang="en-US" sz="2000" i="1">
                          <a:latin typeface="Cambria Math"/>
                        </a:rPr>
                        <m:t>𝑖𝑛𝑐h𝑒𝑠</m:t>
                      </m:r>
                    </m:oMath>
                  </m:oMathPara>
                </a14:m>
                <a:endParaRPr lang="en-US" sz="2000" dirty="0" smtClean="0">
                  <a:latin typeface="+mj-lt"/>
                </a:endParaRPr>
              </a:p>
              <a:p>
                <a:pPr marL="0" indent="0">
                  <a:buNone/>
                </a:pPr>
                <a:endParaRPr lang="en-US" sz="2000" dirty="0" smtClean="0">
                  <a:latin typeface="+mj-lt"/>
                </a:endParaRPr>
              </a:p>
              <a:p>
                <a:endParaRPr lang="en-US" sz="2000" dirty="0">
                  <a:latin typeface="+mj-lt"/>
                </a:endParaRPr>
              </a:p>
              <a:p>
                <a:endParaRPr lang="en-US" sz="2000" i="1" dirty="0" smtClean="0"/>
              </a:p>
              <a:p>
                <a14:m>
                  <m:oMath xmlns:m="http://schemas.openxmlformats.org/officeDocument/2006/math">
                    <m:sSup>
                      <m:sSupPr>
                        <m:ctrlPr>
                          <a:rPr lang="en-US" sz="2400" i="1">
                            <a:latin typeface="Cambria Math" panose="02040503050406030204" pitchFamily="18" charset="0"/>
                          </a:rPr>
                        </m:ctrlPr>
                      </m:sSupPr>
                      <m:e>
                        <m:r>
                          <a:rPr lang="en-US" sz="2400" i="1">
                            <a:latin typeface="Cambria Math"/>
                          </a:rPr>
                          <m:t>𝜎</m:t>
                        </m:r>
                      </m:e>
                      <m:sup>
                        <m:r>
                          <a:rPr lang="en-US" sz="2400" i="1">
                            <a:latin typeface="Cambria Math"/>
                          </a:rPr>
                          <m:t>2</m:t>
                        </m:r>
                      </m:sup>
                    </m:sSup>
                    <m:r>
                      <a:rPr lang="en-US" sz="2400" i="1">
                        <a:latin typeface="Cambria Math"/>
                      </a:rPr>
                      <m:t>=</m:t>
                    </m:r>
                    <m:f>
                      <m:fPr>
                        <m:ctrlPr>
                          <a:rPr lang="en-US" sz="2400" i="1">
                            <a:latin typeface="Cambria Math" panose="02040503050406030204" pitchFamily="18" charset="0"/>
                          </a:rPr>
                        </m:ctrlPr>
                      </m:fPr>
                      <m:num>
                        <m:nary>
                          <m:naryPr>
                            <m:chr m:val="∑"/>
                            <m:limLoc m:val="undOvr"/>
                            <m:ctrlPr>
                              <a:rPr lang="en-US" sz="2400" i="1">
                                <a:latin typeface="Cambria Math" panose="02040503050406030204" pitchFamily="18" charset="0"/>
                              </a:rPr>
                            </m:ctrlPr>
                          </m:naryPr>
                          <m:sub>
                            <m:r>
                              <a:rPr lang="en-US" sz="2400" i="1">
                                <a:latin typeface="Cambria Math"/>
                              </a:rPr>
                              <m:t>𝑖</m:t>
                            </m:r>
                            <m:r>
                              <a:rPr lang="en-US" sz="2400" i="1">
                                <a:latin typeface="Cambria Math"/>
                              </a:rPr>
                              <m:t>=1</m:t>
                            </m:r>
                          </m:sub>
                          <m:sup>
                            <m:r>
                              <a:rPr lang="en-US" sz="2400" i="1">
                                <a:latin typeface="Cambria Math"/>
                              </a:rPr>
                              <m:t>𝑁</m:t>
                            </m:r>
                          </m:sup>
                          <m:e>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a:rPr lang="en-US" sz="2400" i="1">
                                        <a:latin typeface="Cambria Math"/>
                                      </a:rPr>
                                      <m:t>(</m:t>
                                    </m:r>
                                    <m:r>
                                      <a:rPr lang="en-US" sz="2400" i="1">
                                        <a:latin typeface="Cambria Math"/>
                                      </a:rPr>
                                      <m:t>𝑥</m:t>
                                    </m:r>
                                  </m:e>
                                  <m:sub>
                                    <m:r>
                                      <a:rPr lang="en-US" sz="2400" i="1">
                                        <a:latin typeface="Cambria Math"/>
                                      </a:rPr>
                                      <m:t>𝑖</m:t>
                                    </m:r>
                                  </m:sub>
                                </m:sSub>
                                <m:r>
                                  <a:rPr lang="en-US" sz="2400" i="1">
                                    <a:latin typeface="Cambria Math"/>
                                  </a:rPr>
                                  <m:t>−µ)</m:t>
                                </m:r>
                              </m:e>
                              <m:sup>
                                <m:r>
                                  <a:rPr lang="en-US" sz="2400" i="1">
                                    <a:latin typeface="Cambria Math"/>
                                  </a:rPr>
                                  <m:t>2</m:t>
                                </m:r>
                              </m:sup>
                            </m:sSup>
                          </m:e>
                        </m:nary>
                      </m:num>
                      <m:den>
                        <m:r>
                          <a:rPr lang="en-US" sz="2400" i="1">
                            <a:latin typeface="Cambria Math"/>
                          </a:rPr>
                          <m:t>𝑁</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4+1+0+4+9+16+4+1+25</m:t>
                        </m:r>
                      </m:num>
                      <m:den>
                        <m:r>
                          <a:rPr lang="en-US" sz="2400" i="1">
                            <a:latin typeface="Cambria Math"/>
                          </a:rPr>
                          <m:t>9</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64</m:t>
                        </m:r>
                      </m:num>
                      <m:den>
                        <m:r>
                          <a:rPr lang="en-US" sz="2400" i="1">
                            <a:latin typeface="Cambria Math"/>
                          </a:rPr>
                          <m:t>9</m:t>
                        </m:r>
                      </m:den>
                    </m:f>
                    <m:r>
                      <a:rPr lang="en-US" sz="2400" i="1">
                        <a:latin typeface="Cambria Math"/>
                      </a:rPr>
                      <m:t>=7.11</m:t>
                    </m:r>
                    <m:sSup>
                      <m:sSupPr>
                        <m:ctrlPr>
                          <a:rPr lang="en-US" sz="2400" i="1">
                            <a:latin typeface="Cambria Math" panose="02040503050406030204" pitchFamily="18" charset="0"/>
                          </a:rPr>
                        </m:ctrlPr>
                      </m:sSupPr>
                      <m:e>
                        <m:r>
                          <a:rPr lang="en-US" sz="2400" i="1">
                            <a:latin typeface="Cambria Math"/>
                          </a:rPr>
                          <m:t>𝑖𝑛𝑐h</m:t>
                        </m:r>
                      </m:e>
                      <m:sup>
                        <m:r>
                          <a:rPr lang="en-US" sz="2400" i="1">
                            <a:latin typeface="Cambria Math"/>
                          </a:rPr>
                          <m:t>2</m:t>
                        </m:r>
                      </m:sup>
                    </m:sSup>
                  </m:oMath>
                </a14:m>
                <a:endParaRPr lang="en-US" sz="2400" dirty="0" smtClean="0"/>
              </a:p>
              <a:p>
                <a:endParaRPr lang="en-US" sz="2400" dirty="0"/>
              </a:p>
              <a:p>
                <a:endParaRPr lang="en-US" dirty="0">
                  <a:latin typeface="+mj-lt"/>
                </a:endParaRPr>
              </a:p>
            </p:txBody>
          </p:sp>
        </mc:Choice>
        <mc:Fallback>
          <p:sp>
            <p:nvSpPr>
              <p:cNvPr id="5" name="Content Placeholder 4"/>
              <p:cNvSpPr>
                <a:spLocks noGrp="1" noRot="1" noChangeAspect="1" noMove="1" noResize="1" noEditPoints="1" noAdjustHandles="1" noChangeArrowheads="1" noChangeShapeType="1" noTextEdit="1"/>
              </p:cNvSpPr>
              <p:nvPr>
                <p:ph sz="quarter" idx="1"/>
              </p:nvPr>
            </p:nvSpPr>
            <p:spPr>
              <a:xfrm>
                <a:off x="381000" y="1600200"/>
                <a:ext cx="8610600" cy="4724400"/>
              </a:xfrm>
              <a:blipFill rotWithShape="1">
                <a:blip r:embed="rId3"/>
                <a:stretch>
                  <a:fillRect t="-645"/>
                </a:stretch>
              </a:blipFill>
            </p:spPr>
            <p:txBody>
              <a:bodyPr/>
              <a:lstStyle/>
              <a:p>
                <a:r>
                  <a:rPr lang="en-US">
                    <a:noFill/>
                  </a:rPr>
                  <a:t> </a:t>
                </a:r>
              </a:p>
            </p:txBody>
          </p:sp>
        </mc:Fallback>
      </mc:AlternateContent>
      <mc:AlternateContent xmlns:mc="http://schemas.openxmlformats.org/markup-compatibility/2006">
        <mc:Choice xmlns="" xmlns:a14="http://schemas.microsoft.com/office/drawing/2010/main" Requires="a14">
          <p:graphicFrame>
            <p:nvGraphicFramePr>
              <p:cNvPr id="6" name="Table 5"/>
              <p:cNvGraphicFramePr>
                <a:graphicFrameLocks noGrp="1"/>
              </p:cNvGraphicFramePr>
              <p:nvPr>
                <p:extLst>
                  <p:ext uri="{D42A27DB-BD31-4B8C-83A1-F6EECF244321}">
                    <p14:modId xmlns:p14="http://schemas.microsoft.com/office/powerpoint/2010/main" val="2532788307"/>
                  </p:ext>
                </p:extLst>
              </p:nvPr>
            </p:nvGraphicFramePr>
            <p:xfrm>
              <a:off x="609600" y="3429000"/>
              <a:ext cx="8153400" cy="685800"/>
            </p:xfrm>
            <a:graphic>
              <a:graphicData uri="http://schemas.openxmlformats.org/drawingml/2006/table">
                <a:tbl>
                  <a:tblPr firstRow="1" firstCol="1" bandRow="1">
                    <a:tableStyleId>{5C22544A-7EE6-4342-B048-85BDC9FD1C3A}</a:tableStyleId>
                  </a:tblPr>
                  <a:tblGrid>
                    <a:gridCol w="815340">
                      <a:extLst>
                        <a:ext uri="{9D8B030D-6E8A-4147-A177-3AD203B41FA5}">
                          <a16:colId xmlns:a16="http://schemas.microsoft.com/office/drawing/2014/main" val="20000"/>
                        </a:ext>
                      </a:extLst>
                    </a:gridCol>
                    <a:gridCol w="815340">
                      <a:extLst>
                        <a:ext uri="{9D8B030D-6E8A-4147-A177-3AD203B41FA5}">
                          <a16:colId xmlns:a16="http://schemas.microsoft.com/office/drawing/2014/main" val="20001"/>
                        </a:ext>
                      </a:extLst>
                    </a:gridCol>
                    <a:gridCol w="815340">
                      <a:extLst>
                        <a:ext uri="{9D8B030D-6E8A-4147-A177-3AD203B41FA5}">
                          <a16:colId xmlns:a16="http://schemas.microsoft.com/office/drawing/2014/main" val="20002"/>
                        </a:ext>
                      </a:extLst>
                    </a:gridCol>
                    <a:gridCol w="815340">
                      <a:extLst>
                        <a:ext uri="{9D8B030D-6E8A-4147-A177-3AD203B41FA5}">
                          <a16:colId xmlns:a16="http://schemas.microsoft.com/office/drawing/2014/main" val="20003"/>
                        </a:ext>
                      </a:extLst>
                    </a:gridCol>
                    <a:gridCol w="815340">
                      <a:extLst>
                        <a:ext uri="{9D8B030D-6E8A-4147-A177-3AD203B41FA5}">
                          <a16:colId xmlns:a16="http://schemas.microsoft.com/office/drawing/2014/main" val="20004"/>
                        </a:ext>
                      </a:extLst>
                    </a:gridCol>
                    <a:gridCol w="815340">
                      <a:extLst>
                        <a:ext uri="{9D8B030D-6E8A-4147-A177-3AD203B41FA5}">
                          <a16:colId xmlns:a16="http://schemas.microsoft.com/office/drawing/2014/main" val="20005"/>
                        </a:ext>
                      </a:extLst>
                    </a:gridCol>
                    <a:gridCol w="815340">
                      <a:extLst>
                        <a:ext uri="{9D8B030D-6E8A-4147-A177-3AD203B41FA5}">
                          <a16:colId xmlns:a16="http://schemas.microsoft.com/office/drawing/2014/main" val="20006"/>
                        </a:ext>
                      </a:extLst>
                    </a:gridCol>
                    <a:gridCol w="815340">
                      <a:extLst>
                        <a:ext uri="{9D8B030D-6E8A-4147-A177-3AD203B41FA5}">
                          <a16:colId xmlns:a16="http://schemas.microsoft.com/office/drawing/2014/main" val="20007"/>
                        </a:ext>
                      </a:extLst>
                    </a:gridCol>
                    <a:gridCol w="815340">
                      <a:extLst>
                        <a:ext uri="{9D8B030D-6E8A-4147-A177-3AD203B41FA5}">
                          <a16:colId xmlns:a16="http://schemas.microsoft.com/office/drawing/2014/main" val="20008"/>
                        </a:ext>
                      </a:extLst>
                    </a:gridCol>
                    <a:gridCol w="815340">
                      <a:extLst>
                        <a:ext uri="{9D8B030D-6E8A-4147-A177-3AD203B41FA5}">
                          <a16:colId xmlns:a16="http://schemas.microsoft.com/office/drawing/2014/main" val="20009"/>
                        </a:ext>
                      </a:extLst>
                    </a:gridCol>
                  </a:tblGrid>
                  <a:tr h="323787">
                    <a:tc>
                      <a:txBody>
                        <a:bodyPr/>
                        <a:lstStyle/>
                        <a:p>
                          <a:pPr marL="0" marR="0" algn="just">
                            <a:lnSpc>
                              <a:spcPct val="115000"/>
                            </a:lnSpc>
                            <a:spcBef>
                              <a:spcPts val="0"/>
                            </a:spcBef>
                            <a:spcAft>
                              <a:spcPts val="0"/>
                            </a:spcAft>
                            <a:tabLst>
                              <a:tab pos="1571625" algn="l"/>
                            </a:tabLst>
                          </a:pPr>
                          <a14:m>
                            <m:oMathPara xmlns:m="http://schemas.openxmlformats.org/officeDocument/2006/math">
                              <m:oMathParaPr>
                                <m:jc m:val="centerGroup"/>
                              </m:oMathParaPr>
                              <m:oMath xmlns:m="http://schemas.openxmlformats.org/officeDocument/2006/math">
                                <m:r>
                                  <a:rPr lang="en-US" sz="1600" b="1">
                                    <a:effectLst/>
                                    <a:latin typeface="Cambria Math"/>
                                  </a:rPr>
                                  <m:t>(</m:t>
                                </m:r>
                                <m:r>
                                  <a:rPr lang="en-US" sz="1600" b="1" i="1">
                                    <a:effectLst/>
                                    <a:latin typeface="Cambria Math"/>
                                  </a:rPr>
                                  <m:t>𝐱</m:t>
                                </m:r>
                                <m:r>
                                  <a:rPr lang="en-US" sz="1600" b="1">
                                    <a:effectLst/>
                                    <a:latin typeface="Cambria Math"/>
                                  </a:rPr>
                                  <m:t>−µ)</m:t>
                                </m:r>
                              </m:oMath>
                            </m:oMathPara>
                          </a14:m>
                          <a:endParaRPr lang="en-US" sz="1400" b="1"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1571625" algn="l"/>
                            </a:tabLst>
                          </a:pPr>
                          <a:r>
                            <a:rPr lang="en-US" sz="1600" b="1">
                              <a:effectLst/>
                            </a:rPr>
                            <a:t>2</a:t>
                          </a:r>
                          <a:endParaRPr lang="en-US" sz="1400" b="1">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1571625" algn="l"/>
                            </a:tabLst>
                          </a:pPr>
                          <a:r>
                            <a:rPr lang="en-US" sz="1600" b="1">
                              <a:effectLst/>
                            </a:rPr>
                            <a:t>-1</a:t>
                          </a:r>
                          <a:endParaRPr lang="en-US" sz="1400" b="1">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1571625" algn="l"/>
                            </a:tabLst>
                          </a:pPr>
                          <a:r>
                            <a:rPr lang="en-US" sz="1600" b="1">
                              <a:effectLst/>
                            </a:rPr>
                            <a:t>0</a:t>
                          </a:r>
                          <a:endParaRPr lang="en-US" sz="1400" b="1">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1571625" algn="l"/>
                            </a:tabLst>
                          </a:pPr>
                          <a:r>
                            <a:rPr lang="en-US" sz="1600" b="1">
                              <a:effectLst/>
                            </a:rPr>
                            <a:t>2</a:t>
                          </a:r>
                          <a:endParaRPr lang="en-US" sz="1400" b="1">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1571625" algn="l"/>
                            </a:tabLst>
                          </a:pPr>
                          <a:r>
                            <a:rPr lang="en-US" sz="1600" b="1">
                              <a:effectLst/>
                            </a:rPr>
                            <a:t>-3</a:t>
                          </a:r>
                          <a:endParaRPr lang="en-US" sz="1400" b="1">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1571625" algn="l"/>
                            </a:tabLst>
                          </a:pPr>
                          <a:r>
                            <a:rPr lang="en-US" sz="1600" b="1">
                              <a:effectLst/>
                            </a:rPr>
                            <a:t>-4</a:t>
                          </a:r>
                          <a:endParaRPr lang="en-US" sz="1400" b="1">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1571625" algn="l"/>
                            </a:tabLst>
                          </a:pPr>
                          <a:r>
                            <a:rPr lang="en-US" sz="1600" b="1" dirty="0">
                              <a:effectLst/>
                            </a:rPr>
                            <a:t>-2</a:t>
                          </a:r>
                          <a:endParaRPr lang="en-US" sz="1400" b="1"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1571625" algn="l"/>
                            </a:tabLst>
                          </a:pPr>
                          <a:r>
                            <a:rPr lang="en-US" sz="1600" b="1" dirty="0">
                              <a:effectLst/>
                            </a:rPr>
                            <a:t>1</a:t>
                          </a:r>
                          <a:endParaRPr lang="en-US" sz="1400" b="1"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1571625" algn="l"/>
                            </a:tabLst>
                          </a:pPr>
                          <a:r>
                            <a:rPr lang="en-US" sz="1600" b="1" dirty="0">
                              <a:effectLst/>
                            </a:rPr>
                            <a:t>5</a:t>
                          </a:r>
                          <a:endParaRPr lang="en-US" sz="1400" b="1"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62013">
                    <a:tc>
                      <a:txBody>
                        <a:bodyPr/>
                        <a:lstStyle/>
                        <a:p>
                          <a:pPr marL="0" marR="0" algn="just">
                            <a:lnSpc>
                              <a:spcPct val="115000"/>
                            </a:lnSpc>
                            <a:spcBef>
                              <a:spcPts val="0"/>
                            </a:spcBef>
                            <a:spcAft>
                              <a:spcPts val="0"/>
                            </a:spcAft>
                            <a:tabLst>
                              <a:tab pos="1571625" algn="l"/>
                            </a:tabLst>
                          </a:pPr>
                          <a14:m>
                            <m:oMathPara xmlns:m="http://schemas.openxmlformats.org/officeDocument/2006/math">
                              <m:oMathParaPr>
                                <m:jc m:val="centerGroup"/>
                              </m:oMathParaPr>
                              <m:oMath xmlns:m="http://schemas.openxmlformats.org/officeDocument/2006/math">
                                <m:sSup>
                                  <m:sSupPr>
                                    <m:ctrlPr>
                                      <a:rPr lang="en-US" sz="1600" b="1" i="1">
                                        <a:effectLst/>
                                        <a:latin typeface="Cambria Math" panose="02040503050406030204" pitchFamily="18" charset="0"/>
                                      </a:rPr>
                                    </m:ctrlPr>
                                  </m:sSupPr>
                                  <m:e>
                                    <m:r>
                                      <a:rPr lang="en-US" sz="1600" b="1">
                                        <a:effectLst/>
                                        <a:latin typeface="Cambria Math"/>
                                      </a:rPr>
                                      <m:t>(</m:t>
                                    </m:r>
                                    <m:r>
                                      <a:rPr lang="en-US" sz="1600" b="1" i="1">
                                        <a:effectLst/>
                                        <a:latin typeface="Cambria Math"/>
                                      </a:rPr>
                                      <m:t>𝐱</m:t>
                                    </m:r>
                                    <m:r>
                                      <a:rPr lang="en-US" sz="1600" b="1">
                                        <a:effectLst/>
                                        <a:latin typeface="Cambria Math"/>
                                      </a:rPr>
                                      <m:t>−µ)</m:t>
                                    </m:r>
                                  </m:e>
                                  <m:sup>
                                    <m:r>
                                      <a:rPr lang="en-US" sz="1600" b="1" i="1">
                                        <a:effectLst/>
                                        <a:latin typeface="Cambria Math"/>
                                      </a:rPr>
                                      <m:t>𝟐</m:t>
                                    </m:r>
                                  </m:sup>
                                </m:sSup>
                              </m:oMath>
                            </m:oMathPara>
                          </a14:m>
                          <a:endParaRPr lang="en-US" sz="1400" b="1">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1571625" algn="l"/>
                            </a:tabLst>
                          </a:pPr>
                          <a:r>
                            <a:rPr lang="en-US" sz="1600" b="1" dirty="0">
                              <a:effectLst/>
                            </a:rPr>
                            <a:t>4</a:t>
                          </a:r>
                          <a:endParaRPr lang="en-US" sz="1400" b="1"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1571625" algn="l"/>
                            </a:tabLst>
                          </a:pPr>
                          <a:r>
                            <a:rPr lang="en-US" sz="1600" b="1" dirty="0">
                              <a:effectLst/>
                            </a:rPr>
                            <a:t>1</a:t>
                          </a:r>
                          <a:endParaRPr lang="en-US" sz="1400" b="1"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1571625" algn="l"/>
                            </a:tabLst>
                          </a:pPr>
                          <a:r>
                            <a:rPr lang="en-US" sz="1600" b="1" dirty="0">
                              <a:effectLst/>
                            </a:rPr>
                            <a:t>0</a:t>
                          </a:r>
                          <a:endParaRPr lang="en-US" sz="1400" b="1"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1571625" algn="l"/>
                            </a:tabLst>
                          </a:pPr>
                          <a:r>
                            <a:rPr lang="en-US" sz="1600" b="1" dirty="0">
                              <a:effectLst/>
                            </a:rPr>
                            <a:t>4</a:t>
                          </a:r>
                          <a:endParaRPr lang="en-US" sz="1400" b="1"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1571625" algn="l"/>
                            </a:tabLst>
                          </a:pPr>
                          <a:r>
                            <a:rPr lang="en-US" sz="1600" b="1" dirty="0">
                              <a:effectLst/>
                            </a:rPr>
                            <a:t>9</a:t>
                          </a:r>
                          <a:endParaRPr lang="en-US" sz="1400" b="1"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1571625" algn="l"/>
                            </a:tabLst>
                          </a:pPr>
                          <a:r>
                            <a:rPr lang="en-US" sz="1600" b="1" dirty="0">
                              <a:effectLst/>
                            </a:rPr>
                            <a:t>16</a:t>
                          </a:r>
                          <a:endParaRPr lang="en-US" sz="1400" b="1"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1571625" algn="l"/>
                            </a:tabLst>
                          </a:pPr>
                          <a:r>
                            <a:rPr lang="en-US" sz="1600" b="1" dirty="0">
                              <a:effectLst/>
                            </a:rPr>
                            <a:t>4</a:t>
                          </a:r>
                          <a:endParaRPr lang="en-US" sz="1400" b="1"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1571625" algn="l"/>
                            </a:tabLst>
                          </a:pPr>
                          <a:r>
                            <a:rPr lang="en-US" sz="1600" b="1">
                              <a:effectLst/>
                            </a:rPr>
                            <a:t>1</a:t>
                          </a:r>
                          <a:endParaRPr lang="en-US" sz="1400" b="1">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1571625" algn="l"/>
                            </a:tabLst>
                          </a:pPr>
                          <a:r>
                            <a:rPr lang="en-US" sz="1600" b="1" dirty="0">
                              <a:effectLst/>
                            </a:rPr>
                            <a:t>25</a:t>
                          </a:r>
                          <a:endParaRPr lang="en-US" sz="1400" b="1"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bl>
              </a:graphicData>
            </a:graphic>
          </p:graphicFrame>
        </mc:Choice>
        <mc:Fallback>
          <p:graphicFrame>
            <p:nvGraphicFramePr>
              <p:cNvPr id="6" name="Table 5"/>
              <p:cNvGraphicFramePr>
                <a:graphicFrameLocks noGrp="1"/>
              </p:cNvGraphicFramePr>
              <p:nvPr>
                <p:extLst>
                  <p:ext uri="{D42A27DB-BD31-4B8C-83A1-F6EECF244321}">
                    <p14:modId xmlns:p14="http://schemas.microsoft.com/office/powerpoint/2010/main" xmlns="" xmlns:a14="http://schemas.microsoft.com/office/drawing/2010/main" val="2532788307"/>
                  </p:ext>
                </p:extLst>
              </p:nvPr>
            </p:nvGraphicFramePr>
            <p:xfrm>
              <a:off x="609600" y="3429000"/>
              <a:ext cx="8153400" cy="685800"/>
            </p:xfrm>
            <a:graphic>
              <a:graphicData uri="http://schemas.openxmlformats.org/drawingml/2006/table">
                <a:tbl>
                  <a:tblPr firstRow="1" firstCol="1" bandRow="1">
                    <a:tableStyleId>{5C22544A-7EE6-4342-B048-85BDC9FD1C3A}</a:tableStyleId>
                  </a:tblPr>
                  <a:tblGrid>
                    <a:gridCol w="815340"/>
                    <a:gridCol w="815340"/>
                    <a:gridCol w="815340"/>
                    <a:gridCol w="815340"/>
                    <a:gridCol w="815340"/>
                    <a:gridCol w="815340"/>
                    <a:gridCol w="815340"/>
                    <a:gridCol w="815340"/>
                    <a:gridCol w="815340"/>
                    <a:gridCol w="815340"/>
                  </a:tblGrid>
                  <a:tr h="323787">
                    <a:tc>
                      <a:txBody>
                        <a:bodyPr/>
                        <a:lstStyle/>
                        <a:p>
                          <a:endParaRPr lang="en-US" dirty="0"/>
                        </a:p>
                      </a:txBody>
                      <a:tcPr marL="68580" marR="68580" marT="0" marB="0">
                        <a:blipFill rotWithShape="1">
                          <a:blip r:embed="rId4"/>
                          <a:stretch>
                            <a:fillRect t="-13208" r="-898507" b="-120755"/>
                          </a:stretch>
                        </a:blipFill>
                      </a:tcPr>
                    </a:tc>
                    <a:tc>
                      <a:txBody>
                        <a:bodyPr/>
                        <a:lstStyle/>
                        <a:p>
                          <a:pPr marL="0" marR="0" algn="just">
                            <a:lnSpc>
                              <a:spcPct val="115000"/>
                            </a:lnSpc>
                            <a:spcBef>
                              <a:spcPts val="0"/>
                            </a:spcBef>
                            <a:spcAft>
                              <a:spcPts val="0"/>
                            </a:spcAft>
                            <a:tabLst>
                              <a:tab pos="1571625" algn="l"/>
                            </a:tabLst>
                          </a:pPr>
                          <a:r>
                            <a:rPr lang="en-US" sz="1600" b="1" dirty="0">
                              <a:effectLst/>
                            </a:rPr>
                            <a:t>2</a:t>
                          </a:r>
                          <a:endParaRPr lang="en-US" sz="1400" b="1"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1571625" algn="l"/>
                            </a:tabLst>
                          </a:pPr>
                          <a:r>
                            <a:rPr lang="en-US" sz="1600" b="1">
                              <a:effectLst/>
                            </a:rPr>
                            <a:t>-1</a:t>
                          </a:r>
                          <a:endParaRPr lang="en-US" sz="1400" b="1">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1571625" algn="l"/>
                            </a:tabLst>
                          </a:pPr>
                          <a:r>
                            <a:rPr lang="en-US" sz="1600" b="1">
                              <a:effectLst/>
                            </a:rPr>
                            <a:t>0</a:t>
                          </a:r>
                          <a:endParaRPr lang="en-US" sz="1400" b="1">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1571625" algn="l"/>
                            </a:tabLst>
                          </a:pPr>
                          <a:r>
                            <a:rPr lang="en-US" sz="1600" b="1">
                              <a:effectLst/>
                            </a:rPr>
                            <a:t>2</a:t>
                          </a:r>
                          <a:endParaRPr lang="en-US" sz="1400" b="1">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1571625" algn="l"/>
                            </a:tabLst>
                          </a:pPr>
                          <a:r>
                            <a:rPr lang="en-US" sz="1600" b="1">
                              <a:effectLst/>
                            </a:rPr>
                            <a:t>-3</a:t>
                          </a:r>
                          <a:endParaRPr lang="en-US" sz="1400" b="1">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1571625" algn="l"/>
                            </a:tabLst>
                          </a:pPr>
                          <a:r>
                            <a:rPr lang="en-US" sz="1600" b="1">
                              <a:effectLst/>
                            </a:rPr>
                            <a:t>-4</a:t>
                          </a:r>
                          <a:endParaRPr lang="en-US" sz="1400" b="1">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1571625" algn="l"/>
                            </a:tabLst>
                          </a:pPr>
                          <a:r>
                            <a:rPr lang="en-US" sz="1600" b="1" dirty="0">
                              <a:effectLst/>
                            </a:rPr>
                            <a:t>-2</a:t>
                          </a:r>
                          <a:endParaRPr lang="en-US" sz="1400" b="1"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1571625" algn="l"/>
                            </a:tabLst>
                          </a:pPr>
                          <a:r>
                            <a:rPr lang="en-US" sz="1600" b="1" dirty="0">
                              <a:effectLst/>
                            </a:rPr>
                            <a:t>1</a:t>
                          </a:r>
                          <a:endParaRPr lang="en-US" sz="1400" b="1"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1571625" algn="l"/>
                            </a:tabLst>
                          </a:pPr>
                          <a:r>
                            <a:rPr lang="en-US" sz="1600" b="1" dirty="0">
                              <a:effectLst/>
                            </a:rPr>
                            <a:t>5</a:t>
                          </a:r>
                          <a:endParaRPr lang="en-US" sz="1400" b="1" dirty="0">
                            <a:effectLst/>
                            <a:latin typeface="Calibri"/>
                            <a:ea typeface="Calibri"/>
                            <a:cs typeface="Times New Roman"/>
                          </a:endParaRPr>
                        </a:p>
                      </a:txBody>
                      <a:tcPr marL="68580" marR="68580" marT="0" marB="0"/>
                    </a:tc>
                  </a:tr>
                  <a:tr h="362013">
                    <a:tc>
                      <a:txBody>
                        <a:bodyPr/>
                        <a:lstStyle/>
                        <a:p>
                          <a:endParaRPr lang="en-US"/>
                        </a:p>
                      </a:txBody>
                      <a:tcPr marL="68580" marR="68580" marT="0" marB="0">
                        <a:blipFill rotWithShape="1">
                          <a:blip r:embed="rId4"/>
                          <a:stretch>
                            <a:fillRect t="-101695" r="-898507" b="-8475"/>
                          </a:stretch>
                        </a:blipFill>
                      </a:tcPr>
                    </a:tc>
                    <a:tc>
                      <a:txBody>
                        <a:bodyPr/>
                        <a:lstStyle/>
                        <a:p>
                          <a:pPr marL="0" marR="0" algn="just">
                            <a:lnSpc>
                              <a:spcPct val="115000"/>
                            </a:lnSpc>
                            <a:spcBef>
                              <a:spcPts val="0"/>
                            </a:spcBef>
                            <a:spcAft>
                              <a:spcPts val="0"/>
                            </a:spcAft>
                            <a:tabLst>
                              <a:tab pos="1571625" algn="l"/>
                            </a:tabLst>
                          </a:pPr>
                          <a:r>
                            <a:rPr lang="en-US" sz="1600" b="1" dirty="0">
                              <a:effectLst/>
                            </a:rPr>
                            <a:t>4</a:t>
                          </a:r>
                          <a:endParaRPr lang="en-US" sz="1400" b="1"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1571625" algn="l"/>
                            </a:tabLst>
                          </a:pPr>
                          <a:r>
                            <a:rPr lang="en-US" sz="1600" b="1" dirty="0">
                              <a:effectLst/>
                            </a:rPr>
                            <a:t>1</a:t>
                          </a:r>
                          <a:endParaRPr lang="en-US" sz="1400" b="1"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1571625" algn="l"/>
                            </a:tabLst>
                          </a:pPr>
                          <a:r>
                            <a:rPr lang="en-US" sz="1600" b="1" dirty="0">
                              <a:effectLst/>
                            </a:rPr>
                            <a:t>0</a:t>
                          </a:r>
                          <a:endParaRPr lang="en-US" sz="1400" b="1"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1571625" algn="l"/>
                            </a:tabLst>
                          </a:pPr>
                          <a:r>
                            <a:rPr lang="en-US" sz="1600" b="1" dirty="0">
                              <a:effectLst/>
                            </a:rPr>
                            <a:t>4</a:t>
                          </a:r>
                          <a:endParaRPr lang="en-US" sz="1400" b="1"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1571625" algn="l"/>
                            </a:tabLst>
                          </a:pPr>
                          <a:r>
                            <a:rPr lang="en-US" sz="1600" b="1" dirty="0">
                              <a:effectLst/>
                            </a:rPr>
                            <a:t>9</a:t>
                          </a:r>
                          <a:endParaRPr lang="en-US" sz="1400" b="1"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1571625" algn="l"/>
                            </a:tabLst>
                          </a:pPr>
                          <a:r>
                            <a:rPr lang="en-US" sz="1600" b="1" dirty="0">
                              <a:effectLst/>
                            </a:rPr>
                            <a:t>16</a:t>
                          </a:r>
                          <a:endParaRPr lang="en-US" sz="1400" b="1"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1571625" algn="l"/>
                            </a:tabLst>
                          </a:pPr>
                          <a:r>
                            <a:rPr lang="en-US" sz="1600" b="1" dirty="0">
                              <a:effectLst/>
                            </a:rPr>
                            <a:t>4</a:t>
                          </a:r>
                          <a:endParaRPr lang="en-US" sz="1400" b="1"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1571625" algn="l"/>
                            </a:tabLst>
                          </a:pPr>
                          <a:r>
                            <a:rPr lang="en-US" sz="1600" b="1" dirty="0">
                              <a:effectLst/>
                            </a:rPr>
                            <a:t>1</a:t>
                          </a:r>
                          <a:endParaRPr lang="en-US" sz="1400" b="1"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1571625" algn="l"/>
                            </a:tabLst>
                          </a:pPr>
                          <a:r>
                            <a:rPr lang="en-US" sz="1600" b="1" dirty="0">
                              <a:effectLst/>
                            </a:rPr>
                            <a:t>25</a:t>
                          </a:r>
                          <a:endParaRPr lang="en-US" sz="1400" b="1" dirty="0">
                            <a:effectLst/>
                            <a:latin typeface="Calibri"/>
                            <a:ea typeface="Calibri"/>
                            <a:cs typeface="Times New Roman"/>
                          </a:endParaRPr>
                        </a:p>
                      </a:txBody>
                      <a:tcPr marL="68580" marR="68580" marT="0" marB="0"/>
                    </a:tc>
                  </a:tr>
                </a:tbl>
              </a:graphicData>
            </a:graphic>
          </p:graphicFrame>
        </mc:Fallback>
      </mc:AlternateContent>
      <p:graphicFrame>
        <p:nvGraphicFramePr>
          <p:cNvPr id="7" name="Object 6"/>
          <p:cNvGraphicFramePr>
            <a:graphicFrameLocks noChangeAspect="1"/>
          </p:cNvGraphicFramePr>
          <p:nvPr>
            <p:extLst>
              <p:ext uri="{D42A27DB-BD31-4B8C-83A1-F6EECF244321}">
                <p14:modId xmlns="" xmlns:p14="http://schemas.microsoft.com/office/powerpoint/2010/main" val="2772092521"/>
              </p:ext>
            </p:extLst>
          </p:nvPr>
        </p:nvGraphicFramePr>
        <p:xfrm>
          <a:off x="1066800" y="5410200"/>
          <a:ext cx="5562600" cy="482600"/>
        </p:xfrm>
        <a:graphic>
          <a:graphicData uri="http://schemas.openxmlformats.org/presentationml/2006/ole">
            <p:oleObj spid="_x0000_s1026" name="Equation" r:id="rId5" imgW="1574800" imgH="254000" progId="Equation.3">
              <p:embed/>
            </p:oleObj>
          </a:graphicData>
        </a:graphic>
      </p:graphicFrame>
    </p:spTree>
    <p:extLst>
      <p:ext uri="{BB962C8B-B14F-4D97-AF65-F5344CB8AC3E}">
        <p14:creationId xmlns="" xmlns:p14="http://schemas.microsoft.com/office/powerpoint/2010/main" val="17368227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3B8341F-DB3B-4FA1-A8F0-04605AAF004D}" type="datetime1">
              <a:rPr lang="en-US" smtClean="0"/>
              <a:pPr/>
              <a:t>03/06/18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mc:AlternateContent xmlns:mc="http://schemas.openxmlformats.org/markup-compatibility/2006">
        <mc:Choice xmlns="" xmlns:a14="http://schemas.microsoft.com/office/drawing/2010/main" Requires="a14">
          <p:sp>
            <p:nvSpPr>
              <p:cNvPr id="5" name="Content Placeholder 4"/>
              <p:cNvSpPr>
                <a:spLocks noGrp="1"/>
              </p:cNvSpPr>
              <p:nvPr>
                <p:ph sz="quarter" idx="1"/>
              </p:nvPr>
            </p:nvSpPr>
            <p:spPr/>
            <p:txBody>
              <a:bodyPr/>
              <a:lstStyle/>
              <a:p>
                <a:r>
                  <a:rPr lang="en-US" dirty="0"/>
                  <a:t>Definition 4.5: The sample variance is denoted by S</a:t>
                </a:r>
                <a:r>
                  <a:rPr lang="en-US" baseline="30000" dirty="0"/>
                  <a:t>2</a:t>
                </a:r>
                <a:r>
                  <a:rPr lang="en-US" dirty="0"/>
                  <a:t>, and its formula is </a:t>
                </a:r>
              </a:p>
              <a:p>
                <a:pPr marL="0" indent="0">
                  <a:buNone/>
                </a:pPr>
                <a14:m>
                  <m:oMath xmlns:m="http://schemas.openxmlformats.org/officeDocument/2006/math">
                    <m:sSup>
                      <m:sSupPr>
                        <m:ctrlPr>
                          <a:rPr lang="en-US" i="1">
                            <a:latin typeface="Cambria Math" panose="02040503050406030204" pitchFamily="18" charset="0"/>
                          </a:rPr>
                        </m:ctrlPr>
                      </m:sSupPr>
                      <m:e>
                        <m:r>
                          <a:rPr lang="en-US" i="1">
                            <a:latin typeface="Cambria Math"/>
                          </a:rPr>
                          <m:t>𝑆</m:t>
                        </m:r>
                      </m:e>
                      <m:sup>
                        <m:r>
                          <a:rPr lang="en-US" i="1">
                            <a:latin typeface="Cambria Math"/>
                          </a:rPr>
                          <m:t>2</m:t>
                        </m:r>
                      </m:sup>
                    </m:sSup>
                    <m:r>
                      <a:rPr lang="en-US" i="1">
                        <a:latin typeface="Cambria Math"/>
                      </a:rPr>
                      <m:t>=</m:t>
                    </m:r>
                    <m:f>
                      <m:fPr>
                        <m:ctrlPr>
                          <a:rPr lang="en-US" i="1">
                            <a:latin typeface="Cambria Math" panose="02040503050406030204" pitchFamily="18" charset="0"/>
                          </a:rPr>
                        </m:ctrlPr>
                      </m:fPr>
                      <m:num>
                        <m:nary>
                          <m:naryPr>
                            <m:chr m:val="∑"/>
                            <m:limLoc m:val="undOvr"/>
                            <m:ctrlPr>
                              <a:rPr lang="en-US" i="1">
                                <a:latin typeface="Cambria Math" panose="02040503050406030204" pitchFamily="18" charset="0"/>
                              </a:rPr>
                            </m:ctrlPr>
                          </m:naryPr>
                          <m:sub>
                            <m:r>
                              <a:rPr lang="en-US" i="1">
                                <a:latin typeface="Cambria Math"/>
                              </a:rPr>
                              <m:t>𝑖</m:t>
                            </m:r>
                            <m:r>
                              <a:rPr lang="en-US" i="1">
                                <a:latin typeface="Cambria Math"/>
                              </a:rPr>
                              <m:t>=1</m:t>
                            </m:r>
                          </m:sub>
                          <m:sup>
                            <m:r>
                              <a:rPr lang="en-US" i="1">
                                <a:latin typeface="Cambria Math"/>
                              </a:rPr>
                              <m:t>𝑛</m:t>
                            </m:r>
                          </m:sup>
                          <m:e>
                            <m:sSup>
                              <m:sSupPr>
                                <m:ctrlPr>
                                  <a:rPr lang="en-US" i="1">
                                    <a:latin typeface="Cambria Math" panose="02040503050406030204" pitchFamily="18" charset="0"/>
                                  </a:rPr>
                                </m:ctrlPr>
                              </m:sSupPr>
                              <m:e>
                                <m:r>
                                  <a:rPr lang="en-US" i="1">
                                    <a:latin typeface="Cambria Math"/>
                                  </a:rPr>
                                  <m:t>(</m:t>
                                </m:r>
                                <m:sSub>
                                  <m:sSubPr>
                                    <m:ctrlPr>
                                      <a:rPr lang="en-US" i="1">
                                        <a:latin typeface="Cambria Math" panose="02040503050406030204" pitchFamily="18" charset="0"/>
                                      </a:rPr>
                                    </m:ctrlPr>
                                  </m:sSubPr>
                                  <m:e>
                                    <m:r>
                                      <a:rPr lang="en-US" i="1">
                                        <a:latin typeface="Cambria Math"/>
                                      </a:rPr>
                                      <m:t>𝑥</m:t>
                                    </m:r>
                                  </m:e>
                                  <m:sub>
                                    <m:r>
                                      <a:rPr lang="en-US" i="1">
                                        <a:latin typeface="Cambria Math"/>
                                      </a:rPr>
                                      <m:t>𝑖</m:t>
                                    </m:r>
                                  </m:sub>
                                </m:sSub>
                                <m:r>
                                  <a:rPr lang="en-US" i="1">
                                    <a:latin typeface="Cambria Math"/>
                                  </a:rPr>
                                  <m:t>−</m:t>
                                </m:r>
                                <m:acc>
                                  <m:accPr>
                                    <m:chr m:val="̅"/>
                                    <m:ctrlPr>
                                      <a:rPr lang="en-US" i="1">
                                        <a:latin typeface="Cambria Math" panose="02040503050406030204" pitchFamily="18" charset="0"/>
                                      </a:rPr>
                                    </m:ctrlPr>
                                  </m:accPr>
                                  <m:e>
                                    <m:r>
                                      <a:rPr lang="en-US" i="1">
                                        <a:latin typeface="Cambria Math"/>
                                      </a:rPr>
                                      <m:t>𝑥</m:t>
                                    </m:r>
                                  </m:e>
                                </m:acc>
                                <m:r>
                                  <a:rPr lang="en-US" i="1">
                                    <a:latin typeface="Cambria Math"/>
                                  </a:rPr>
                                  <m:t>)</m:t>
                                </m:r>
                              </m:e>
                              <m:sup>
                                <m:r>
                                  <a:rPr lang="en-US" i="1">
                                    <a:latin typeface="Cambria Math"/>
                                  </a:rPr>
                                  <m:t>2</m:t>
                                </m:r>
                              </m:sup>
                            </m:sSup>
                          </m:e>
                        </m:nary>
                      </m:num>
                      <m:den>
                        <m:r>
                          <a:rPr lang="en-US" i="1">
                            <a:latin typeface="Cambria Math"/>
                          </a:rPr>
                          <m:t>𝑛</m:t>
                        </m:r>
                        <m:r>
                          <a:rPr lang="en-US" i="1">
                            <a:latin typeface="Cambria Math"/>
                          </a:rPr>
                          <m:t>−1</m:t>
                        </m:r>
                      </m:den>
                    </m:f>
                    <m:r>
                      <a:rPr lang="en-US" i="1">
                        <a:latin typeface="Cambria Math"/>
                      </a:rPr>
                      <m:t>=</m:t>
                    </m:r>
                    <m:f>
                      <m:fPr>
                        <m:ctrlPr>
                          <a:rPr lang="en-US" i="1">
                            <a:latin typeface="Cambria Math" panose="02040503050406030204" pitchFamily="18" charset="0"/>
                          </a:rPr>
                        </m:ctrlPr>
                      </m:fPr>
                      <m:num>
                        <m:nary>
                          <m:naryPr>
                            <m:chr m:val="∑"/>
                            <m:limLoc m:val="undOvr"/>
                            <m:subHide m:val="on"/>
                            <m:supHide m:val="on"/>
                            <m:ctrlPr>
                              <a:rPr lang="en-US" i="1">
                                <a:latin typeface="Cambria Math" panose="02040503050406030204" pitchFamily="18" charset="0"/>
                              </a:rPr>
                            </m:ctrlPr>
                          </m:naryPr>
                          <m:sub/>
                          <m:sup/>
                          <m:e>
                            <m:r>
                              <a:rPr lang="en-US" i="1">
                                <a:latin typeface="Cambria Math"/>
                              </a:rPr>
                              <m:t>𝑓</m:t>
                            </m:r>
                            <m:sSup>
                              <m:sSupPr>
                                <m:ctrlPr>
                                  <a:rPr lang="en-US" i="1">
                                    <a:latin typeface="Cambria Math" panose="02040503050406030204" pitchFamily="18" charset="0"/>
                                  </a:rPr>
                                </m:ctrlPr>
                              </m:sSupPr>
                              <m:e>
                                <m:r>
                                  <a:rPr lang="en-US" i="1">
                                    <a:latin typeface="Cambria Math"/>
                                  </a:rPr>
                                  <m:t>(</m:t>
                                </m:r>
                                <m:r>
                                  <a:rPr lang="en-US" i="1">
                                    <a:latin typeface="Cambria Math"/>
                                  </a:rPr>
                                  <m:t>𝑥</m:t>
                                </m:r>
                                <m:r>
                                  <a:rPr lang="en-US" i="1">
                                    <a:latin typeface="Cambria Math"/>
                                  </a:rPr>
                                  <m:t>−</m:t>
                                </m:r>
                                <m:acc>
                                  <m:accPr>
                                    <m:chr m:val="̅"/>
                                    <m:ctrlPr>
                                      <a:rPr lang="en-US" i="1">
                                        <a:latin typeface="Cambria Math" panose="02040503050406030204" pitchFamily="18" charset="0"/>
                                      </a:rPr>
                                    </m:ctrlPr>
                                  </m:accPr>
                                  <m:e>
                                    <m:r>
                                      <a:rPr lang="en-US" i="1">
                                        <a:latin typeface="Cambria Math"/>
                                      </a:rPr>
                                      <m:t>𝑥</m:t>
                                    </m:r>
                                  </m:e>
                                </m:acc>
                                <m:r>
                                  <a:rPr lang="en-US" i="1">
                                    <a:latin typeface="Cambria Math"/>
                                  </a:rPr>
                                  <m:t>)</m:t>
                                </m:r>
                              </m:e>
                              <m:sup>
                                <m:r>
                                  <a:rPr lang="en-US" i="1">
                                    <a:latin typeface="Cambria Math"/>
                                  </a:rPr>
                                  <m:t>2</m:t>
                                </m:r>
                              </m:sup>
                            </m:sSup>
                          </m:e>
                        </m:nary>
                      </m:num>
                      <m:den>
                        <m:r>
                          <a:rPr lang="en-US" i="1">
                            <a:latin typeface="Cambria Math"/>
                          </a:rPr>
                          <m:t>𝑛</m:t>
                        </m:r>
                        <m:r>
                          <a:rPr lang="en-US" i="1">
                            <a:latin typeface="Cambria Math"/>
                          </a:rPr>
                          <m:t>−1</m:t>
                        </m:r>
                      </m:den>
                    </m:f>
                    <m:r>
                      <a:rPr lang="en-US" i="1">
                        <a:latin typeface="Cambria Math"/>
                      </a:rPr>
                      <m:t>={</m:t>
                    </m:r>
                    <m:f>
                      <m:fPr>
                        <m:ctrlPr>
                          <a:rPr lang="en-US" i="1">
                            <a:latin typeface="Cambria Math" panose="02040503050406030204" pitchFamily="18" charset="0"/>
                          </a:rPr>
                        </m:ctrlPr>
                      </m:fPr>
                      <m:num>
                        <m:nary>
                          <m:naryPr>
                            <m:chr m:val="∑"/>
                            <m:limLoc m:val="undOvr"/>
                            <m:subHide m:val="on"/>
                            <m:supHide m:val="on"/>
                            <m:ctrlPr>
                              <a:rPr lang="en-US" i="1">
                                <a:latin typeface="Cambria Math" panose="02040503050406030204" pitchFamily="18" charset="0"/>
                              </a:rPr>
                            </m:ctrlPr>
                          </m:naryPr>
                          <m:sub/>
                          <m:sup/>
                          <m:e>
                            <m:r>
                              <a:rPr lang="en-US" i="1">
                                <a:latin typeface="Cambria Math"/>
                              </a:rPr>
                              <m:t>𝑓</m:t>
                            </m:r>
                            <m:sSup>
                              <m:sSupPr>
                                <m:ctrlPr>
                                  <a:rPr lang="en-US" i="1">
                                    <a:latin typeface="Cambria Math" panose="02040503050406030204" pitchFamily="18" charset="0"/>
                                  </a:rPr>
                                </m:ctrlPr>
                              </m:sSupPr>
                              <m:e>
                                <m:r>
                                  <a:rPr lang="en-US" i="1">
                                    <a:latin typeface="Cambria Math"/>
                                  </a:rPr>
                                  <m:t>𝑥</m:t>
                                </m:r>
                              </m:e>
                              <m:sup>
                                <m:r>
                                  <a:rPr lang="en-US" i="1">
                                    <a:latin typeface="Cambria Math"/>
                                  </a:rPr>
                                  <m:t>2</m:t>
                                </m:r>
                              </m:sup>
                            </m:sSup>
                            <m:r>
                              <a:rPr lang="en-US" i="1">
                                <a:latin typeface="Cambria Math"/>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a:rPr>
                                      <m:t>(</m:t>
                                    </m:r>
                                    <m:nary>
                                      <m:naryPr>
                                        <m:chr m:val="∑"/>
                                        <m:limLoc m:val="undOvr"/>
                                        <m:subHide m:val="on"/>
                                        <m:supHide m:val="on"/>
                                        <m:ctrlPr>
                                          <a:rPr lang="en-US" i="1">
                                            <a:latin typeface="Cambria Math" panose="02040503050406030204" pitchFamily="18" charset="0"/>
                                          </a:rPr>
                                        </m:ctrlPr>
                                      </m:naryPr>
                                      <m:sub/>
                                      <m:sup/>
                                      <m:e>
                                        <m:r>
                                          <a:rPr lang="en-US" i="1">
                                            <a:latin typeface="Cambria Math"/>
                                          </a:rPr>
                                          <m:t>𝑓𝑥</m:t>
                                        </m:r>
                                        <m:r>
                                          <a:rPr lang="en-US" i="1">
                                            <a:latin typeface="Cambria Math"/>
                                          </a:rPr>
                                          <m:t>)</m:t>
                                        </m:r>
                                      </m:e>
                                    </m:nary>
                                  </m:e>
                                  <m:sup>
                                    <m:r>
                                      <a:rPr lang="en-US" i="1">
                                        <a:latin typeface="Cambria Math"/>
                                      </a:rPr>
                                      <m:t>2</m:t>
                                    </m:r>
                                  </m:sup>
                                </m:sSup>
                              </m:num>
                              <m:den>
                                <m:r>
                                  <a:rPr lang="en-US" i="1">
                                    <a:latin typeface="Cambria Math"/>
                                  </a:rPr>
                                  <m:t>𝑛</m:t>
                                </m:r>
                              </m:den>
                            </m:f>
                          </m:e>
                        </m:nary>
                      </m:num>
                      <m:den>
                        <m:r>
                          <a:rPr lang="en-US" i="1">
                            <a:latin typeface="Cambria Math"/>
                          </a:rPr>
                          <m:t>𝑛</m:t>
                        </m:r>
                        <m:r>
                          <a:rPr lang="en-US" i="1">
                            <a:latin typeface="Cambria Math"/>
                          </a:rPr>
                          <m:t>−1</m:t>
                        </m:r>
                      </m:den>
                    </m:f>
                    <m:r>
                      <a:rPr lang="en-US" i="1">
                        <a:latin typeface="Cambria Math"/>
                      </a:rPr>
                      <m:t>}</m:t>
                    </m:r>
                  </m:oMath>
                </a14:m>
                <a:r>
                  <a:rPr lang="en-US" dirty="0"/>
                  <a:t> .</a:t>
                </a:r>
              </a:p>
              <a:p>
                <a:r>
                  <a:rPr lang="en-US" dirty="0"/>
                  <a:t>Definition 4.6: The sample standard deviation, denoted by S, is the square root of the sample variance</a:t>
                </a:r>
              </a:p>
              <a:p>
                <a:pPr marL="0" indent="0">
                  <a:buNone/>
                </a:pPr>
                <a14:m>
                  <m:oMath xmlns:m="http://schemas.openxmlformats.org/officeDocument/2006/math">
                    <m:r>
                      <a:rPr lang="en-US" i="1">
                        <a:latin typeface="Cambria Math"/>
                      </a:rPr>
                      <m:t>𝑆</m:t>
                    </m:r>
                    <m:r>
                      <a:rPr lang="en-US" i="1">
                        <a:latin typeface="Cambria Math"/>
                      </a:rPr>
                      <m:t>=</m:t>
                    </m:r>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r>
                              <a:rPr lang="en-US" i="1">
                                <a:latin typeface="Cambria Math"/>
                              </a:rPr>
                              <m:t>𝑆</m:t>
                            </m:r>
                          </m:e>
                          <m:sup>
                            <m:r>
                              <a:rPr lang="en-US" i="1">
                                <a:latin typeface="Cambria Math"/>
                              </a:rPr>
                              <m:t>2</m:t>
                            </m:r>
                          </m:sup>
                        </m:sSup>
                      </m:e>
                    </m:rad>
                    <m:r>
                      <a:rPr lang="en-US" i="1">
                        <a:latin typeface="Cambria Math"/>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nary>
                              <m:naryPr>
                                <m:chr m:val="∑"/>
                                <m:limLoc m:val="undOvr"/>
                                <m:ctrlPr>
                                  <a:rPr lang="en-US" i="1">
                                    <a:latin typeface="Cambria Math" panose="02040503050406030204" pitchFamily="18" charset="0"/>
                                  </a:rPr>
                                </m:ctrlPr>
                              </m:naryPr>
                              <m:sub>
                                <m:r>
                                  <a:rPr lang="en-US" i="1">
                                    <a:latin typeface="Cambria Math"/>
                                  </a:rPr>
                                  <m:t>𝑖</m:t>
                                </m:r>
                                <m:r>
                                  <a:rPr lang="en-US" i="1">
                                    <a:latin typeface="Cambria Math"/>
                                  </a:rPr>
                                  <m:t>=1</m:t>
                                </m:r>
                              </m:sub>
                              <m:sup>
                                <m:r>
                                  <a:rPr lang="en-US" i="1">
                                    <a:latin typeface="Cambria Math"/>
                                  </a:rPr>
                                  <m:t>𝑛</m:t>
                                </m:r>
                              </m:sup>
                              <m:e>
                                <m:sSup>
                                  <m:sSupPr>
                                    <m:ctrlPr>
                                      <a:rPr lang="en-US" i="1">
                                        <a:latin typeface="Cambria Math" panose="02040503050406030204" pitchFamily="18" charset="0"/>
                                      </a:rPr>
                                    </m:ctrlPr>
                                  </m:sSupPr>
                                  <m:e>
                                    <m:r>
                                      <a:rPr lang="en-US" i="1">
                                        <a:latin typeface="Cambria Math"/>
                                      </a:rPr>
                                      <m:t>(</m:t>
                                    </m:r>
                                    <m:sSub>
                                      <m:sSubPr>
                                        <m:ctrlPr>
                                          <a:rPr lang="en-US" i="1">
                                            <a:latin typeface="Cambria Math" panose="02040503050406030204" pitchFamily="18" charset="0"/>
                                          </a:rPr>
                                        </m:ctrlPr>
                                      </m:sSubPr>
                                      <m:e>
                                        <m:r>
                                          <a:rPr lang="en-US" i="1">
                                            <a:latin typeface="Cambria Math"/>
                                          </a:rPr>
                                          <m:t>𝑥</m:t>
                                        </m:r>
                                      </m:e>
                                      <m:sub>
                                        <m:r>
                                          <a:rPr lang="en-US" i="1">
                                            <a:latin typeface="Cambria Math"/>
                                          </a:rPr>
                                          <m:t>𝑖</m:t>
                                        </m:r>
                                      </m:sub>
                                    </m:sSub>
                                    <m:r>
                                      <a:rPr lang="en-US" i="1">
                                        <a:latin typeface="Cambria Math"/>
                                      </a:rPr>
                                      <m:t>−</m:t>
                                    </m:r>
                                    <m:acc>
                                      <m:accPr>
                                        <m:chr m:val="̅"/>
                                        <m:ctrlPr>
                                          <a:rPr lang="en-US" i="1">
                                            <a:latin typeface="Cambria Math" panose="02040503050406030204" pitchFamily="18" charset="0"/>
                                          </a:rPr>
                                        </m:ctrlPr>
                                      </m:accPr>
                                      <m:e>
                                        <m:r>
                                          <a:rPr lang="en-US" i="1">
                                            <a:latin typeface="Cambria Math"/>
                                          </a:rPr>
                                          <m:t>𝑥</m:t>
                                        </m:r>
                                      </m:e>
                                    </m:acc>
                                    <m:r>
                                      <a:rPr lang="en-US" i="1">
                                        <a:latin typeface="Cambria Math"/>
                                      </a:rPr>
                                      <m:t>)</m:t>
                                    </m:r>
                                  </m:e>
                                  <m:sup>
                                    <m:r>
                                      <a:rPr lang="en-US" i="1">
                                        <a:latin typeface="Cambria Math"/>
                                      </a:rPr>
                                      <m:t>2</m:t>
                                    </m:r>
                                  </m:sup>
                                </m:sSup>
                              </m:e>
                            </m:nary>
                          </m:num>
                          <m:den>
                            <m:r>
                              <a:rPr lang="en-US" i="1">
                                <a:latin typeface="Cambria Math"/>
                              </a:rPr>
                              <m:t>𝑛</m:t>
                            </m:r>
                            <m:r>
                              <a:rPr lang="en-US" i="1">
                                <a:latin typeface="Cambria Math"/>
                              </a:rPr>
                              <m:t>−1</m:t>
                            </m:r>
                          </m:den>
                        </m:f>
                      </m:e>
                    </m:rad>
                    <m:r>
                      <a:rPr lang="en-US" i="1">
                        <a:latin typeface="Cambria Math"/>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nary>
                              <m:naryPr>
                                <m:chr m:val="∑"/>
                                <m:limLoc m:val="undOvr"/>
                                <m:subHide m:val="on"/>
                                <m:supHide m:val="on"/>
                                <m:ctrlPr>
                                  <a:rPr lang="en-US" i="1">
                                    <a:latin typeface="Cambria Math" panose="02040503050406030204" pitchFamily="18" charset="0"/>
                                  </a:rPr>
                                </m:ctrlPr>
                              </m:naryPr>
                              <m:sub/>
                              <m:sup/>
                              <m:e>
                                <m:r>
                                  <a:rPr lang="en-US" i="1">
                                    <a:latin typeface="Cambria Math"/>
                                  </a:rPr>
                                  <m:t>𝑓</m:t>
                                </m:r>
                                <m:sSup>
                                  <m:sSupPr>
                                    <m:ctrlPr>
                                      <a:rPr lang="en-US" i="1">
                                        <a:latin typeface="Cambria Math" panose="02040503050406030204" pitchFamily="18" charset="0"/>
                                      </a:rPr>
                                    </m:ctrlPr>
                                  </m:sSupPr>
                                  <m:e>
                                    <m:r>
                                      <a:rPr lang="en-US" i="1">
                                        <a:latin typeface="Cambria Math"/>
                                      </a:rPr>
                                      <m:t>(</m:t>
                                    </m:r>
                                    <m:r>
                                      <a:rPr lang="en-US" i="1">
                                        <a:latin typeface="Cambria Math"/>
                                      </a:rPr>
                                      <m:t>𝑥</m:t>
                                    </m:r>
                                    <m:r>
                                      <a:rPr lang="en-US" i="1">
                                        <a:latin typeface="Cambria Math"/>
                                      </a:rPr>
                                      <m:t>−</m:t>
                                    </m:r>
                                    <m:acc>
                                      <m:accPr>
                                        <m:chr m:val="̅"/>
                                        <m:ctrlPr>
                                          <a:rPr lang="en-US" i="1">
                                            <a:latin typeface="Cambria Math" panose="02040503050406030204" pitchFamily="18" charset="0"/>
                                          </a:rPr>
                                        </m:ctrlPr>
                                      </m:accPr>
                                      <m:e>
                                        <m:r>
                                          <a:rPr lang="en-US" i="1">
                                            <a:latin typeface="Cambria Math"/>
                                          </a:rPr>
                                          <m:t>𝑥</m:t>
                                        </m:r>
                                      </m:e>
                                    </m:acc>
                                    <m:r>
                                      <a:rPr lang="en-US" i="1">
                                        <a:latin typeface="Cambria Math"/>
                                      </a:rPr>
                                      <m:t>)</m:t>
                                    </m:r>
                                  </m:e>
                                  <m:sup>
                                    <m:r>
                                      <a:rPr lang="en-US" i="1">
                                        <a:latin typeface="Cambria Math"/>
                                      </a:rPr>
                                      <m:t>2</m:t>
                                    </m:r>
                                  </m:sup>
                                </m:sSup>
                              </m:e>
                            </m:nary>
                          </m:num>
                          <m:den>
                            <m:r>
                              <a:rPr lang="en-US" i="1">
                                <a:latin typeface="Cambria Math"/>
                              </a:rPr>
                              <m:t>𝑛</m:t>
                            </m:r>
                            <m:r>
                              <a:rPr lang="en-US" i="1">
                                <a:latin typeface="Cambria Math"/>
                              </a:rPr>
                              <m:t>−1</m:t>
                            </m:r>
                          </m:den>
                        </m:f>
                        <m:r>
                          <a:rPr lang="en-US" i="1">
                            <a:latin typeface="Cambria Math"/>
                          </a:rPr>
                          <m:t> </m:t>
                        </m:r>
                      </m:e>
                    </m:rad>
                  </m:oMath>
                </a14:m>
                <a:r>
                  <a:rPr lang="en-US" dirty="0"/>
                  <a:t>.</a:t>
                </a:r>
              </a:p>
              <a:p>
                <a:pPr marL="0" indent="0">
                  <a:buNone/>
                </a:pPr>
                <a:endParaRPr lang="en-US" dirty="0"/>
              </a:p>
            </p:txBody>
          </p:sp>
        </mc:Choice>
        <mc:Fallback>
          <p:sp>
            <p:nvSpPr>
              <p:cNvPr id="5" name="Content Placeholder 4"/>
              <p:cNvSpPr>
                <a:spLocks noGrp="1" noRot="1" noChangeAspect="1" noMove="1" noResize="1" noEditPoints="1" noAdjustHandles="1" noChangeArrowheads="1" noChangeShapeType="1" noTextEdit="1"/>
              </p:cNvSpPr>
              <p:nvPr>
                <p:ph sz="quarter" idx="1"/>
              </p:nvPr>
            </p:nvSpPr>
            <p:spPr>
              <a:blipFill rotWithShape="1">
                <a:blip r:embed="rId2"/>
                <a:stretch>
                  <a:fillRect l="-449" t="-1357"/>
                </a:stretch>
              </a:blipFill>
            </p:spPr>
            <p:txBody>
              <a:bodyPr/>
              <a:lstStyle/>
              <a:p>
                <a:r>
                  <a:rPr lang="en-US">
                    <a:noFill/>
                  </a:rPr>
                  <a:t> </a:t>
                </a:r>
              </a:p>
            </p:txBody>
          </p:sp>
        </mc:Fallback>
      </mc:AlternateContent>
    </p:spTree>
    <p:extLst>
      <p:ext uri="{BB962C8B-B14F-4D97-AF65-F5344CB8AC3E}">
        <p14:creationId xmlns="" xmlns:p14="http://schemas.microsoft.com/office/powerpoint/2010/main" val="40158038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8E586C37-4E91-4D7A-94CB-11A2E9DE01D9}" type="datetime1">
              <a:rPr lang="en-US" smtClean="0"/>
              <a:pPr/>
              <a:t>03/06/18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mc:AlternateContent xmlns:mc="http://schemas.openxmlformats.org/markup-compatibility/2006">
        <mc:Choice xmlns="" xmlns:a14="http://schemas.microsoft.com/office/drawing/2010/main" Requires="a14">
          <p:sp>
            <p:nvSpPr>
              <p:cNvPr id="5" name="Content Placeholder 4"/>
              <p:cNvSpPr>
                <a:spLocks noGrp="1"/>
              </p:cNvSpPr>
              <p:nvPr>
                <p:ph sz="quarter" idx="1"/>
              </p:nvPr>
            </p:nvSpPr>
            <p:spPr>
              <a:xfrm>
                <a:off x="381000" y="1600200"/>
                <a:ext cx="8385048" cy="4648200"/>
              </a:xfrm>
            </p:spPr>
            <p:txBody>
              <a:bodyPr>
                <a:normAutofit fontScale="85000" lnSpcReduction="10000"/>
              </a:bodyPr>
              <a:lstStyle/>
              <a:p>
                <a:r>
                  <a:rPr lang="en-US" b="1" dirty="0"/>
                  <a:t>Example 4.2: </a:t>
                </a:r>
                <a:r>
                  <a:rPr lang="en-US" dirty="0"/>
                  <a:t>For a newly created position, a manager interviewed the following numbers of applicants each day over a five-day period: 16, 19, 15, 15, and 14. Find the variance and standard deviation.</a:t>
                </a:r>
              </a:p>
              <a:p>
                <a:r>
                  <a:rPr lang="en-US" b="1" dirty="0"/>
                  <a:t>Solution:</a:t>
                </a:r>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a:rPr>
                            <m:t>𝑥</m:t>
                          </m:r>
                        </m:e>
                      </m:acc>
                      <m:r>
                        <a:rPr lang="en-US" i="1">
                          <a:latin typeface="Cambria Math"/>
                        </a:rPr>
                        <m:t>=</m:t>
                      </m:r>
                      <m:f>
                        <m:fPr>
                          <m:ctrlPr>
                            <a:rPr lang="en-US" i="1">
                              <a:latin typeface="Cambria Math" panose="02040503050406030204" pitchFamily="18" charset="0"/>
                            </a:rPr>
                          </m:ctrlPr>
                        </m:fPr>
                        <m:num>
                          <m:r>
                            <a:rPr lang="en-US" i="1">
                              <a:latin typeface="Cambria Math"/>
                            </a:rPr>
                            <m:t>79</m:t>
                          </m:r>
                        </m:num>
                        <m:den>
                          <m:r>
                            <a:rPr lang="en-US" i="1">
                              <a:latin typeface="Cambria Math"/>
                            </a:rPr>
                            <m:t>5</m:t>
                          </m:r>
                        </m:den>
                      </m:f>
                      <m:r>
                        <a:rPr lang="en-US" i="1">
                          <a:latin typeface="Cambria Math"/>
                        </a:rPr>
                        <m:t>=15.8</m:t>
                      </m:r>
                    </m:oMath>
                  </m:oMathPara>
                </a14:m>
                <a:endParaRPr lang="en-US" dirty="0"/>
              </a:p>
              <a:p>
                <a:pPr marL="0" indent="0">
                  <a:buNone/>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a:rPr>
                            <m:t>𝑆</m:t>
                          </m:r>
                        </m:e>
                        <m:sup>
                          <m:r>
                            <a:rPr lang="en-US" i="1">
                              <a:latin typeface="Cambria Math"/>
                            </a:rPr>
                            <m:t>2</m:t>
                          </m:r>
                        </m:sup>
                      </m:sSup>
                      <m:r>
                        <a:rPr lang="en-US" i="1">
                          <a:latin typeface="Cambria Math"/>
                        </a:rPr>
                        <m:t>=</m:t>
                      </m:r>
                      <m:f>
                        <m:fPr>
                          <m:ctrlPr>
                            <a:rPr lang="en-US" i="1">
                              <a:latin typeface="Cambria Math" panose="02040503050406030204" pitchFamily="18" charset="0"/>
                            </a:rPr>
                          </m:ctrlPr>
                        </m:fPr>
                        <m:num>
                          <m:nary>
                            <m:naryPr>
                              <m:chr m:val="∑"/>
                              <m:limLoc m:val="undOvr"/>
                              <m:subHide m:val="on"/>
                              <m:supHide m:val="on"/>
                              <m:ctrlPr>
                                <a:rPr lang="en-US" i="1">
                                  <a:latin typeface="Cambria Math" panose="02040503050406030204" pitchFamily="18" charset="0"/>
                                </a:rPr>
                              </m:ctrlPr>
                            </m:naryPr>
                            <m:sub/>
                            <m:sup/>
                            <m:e>
                              <m:r>
                                <a:rPr lang="en-US" i="1">
                                  <a:latin typeface="Cambria Math"/>
                                </a:rPr>
                                <m:t>𝑓</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a:rPr>
                                        <m:t>𝑥</m:t>
                                      </m:r>
                                      <m:r>
                                        <a:rPr lang="en-US" i="1">
                                          <a:latin typeface="Cambria Math"/>
                                        </a:rPr>
                                        <m:t>−</m:t>
                                      </m:r>
                                      <m:acc>
                                        <m:accPr>
                                          <m:chr m:val="̅"/>
                                          <m:ctrlPr>
                                            <a:rPr lang="en-US" i="1">
                                              <a:latin typeface="Cambria Math" panose="02040503050406030204" pitchFamily="18" charset="0"/>
                                            </a:rPr>
                                          </m:ctrlPr>
                                        </m:accPr>
                                        <m:e>
                                          <m:r>
                                            <a:rPr lang="en-US" i="1">
                                              <a:latin typeface="Cambria Math"/>
                                            </a:rPr>
                                            <m:t>𝑥</m:t>
                                          </m:r>
                                        </m:e>
                                      </m:acc>
                                    </m:e>
                                  </m:d>
                                </m:e>
                                <m:sup>
                                  <m:r>
                                    <a:rPr lang="en-US" i="1">
                                      <a:latin typeface="Cambria Math"/>
                                    </a:rPr>
                                    <m:t>2</m:t>
                                  </m:r>
                                </m:sup>
                              </m:sSup>
                            </m:e>
                          </m:nary>
                        </m:num>
                        <m:den>
                          <m:r>
                            <a:rPr lang="en-US" i="1">
                              <a:latin typeface="Cambria Math"/>
                            </a:rPr>
                            <m:t>𝑛</m:t>
                          </m:r>
                          <m:r>
                            <a:rPr lang="en-US" i="1">
                              <a:latin typeface="Cambria Math"/>
                            </a:rPr>
                            <m:t>−1</m:t>
                          </m:r>
                        </m:den>
                      </m:f>
                      <m:r>
                        <a:rPr lang="en-US" i="1">
                          <a:latin typeface="Cambria Math"/>
                        </a:rPr>
                        <m:t>=</m:t>
                      </m:r>
                      <m:f>
                        <m:fPr>
                          <m:ctrlPr>
                            <a:rPr lang="en-US" i="1">
                              <a:latin typeface="Cambria Math" panose="02040503050406030204" pitchFamily="18" charset="0"/>
                            </a:rPr>
                          </m:ctrlPr>
                        </m:fPr>
                        <m:num>
                          <m:r>
                            <a:rPr lang="en-US" i="1">
                              <a:latin typeface="Cambria Math"/>
                            </a:rPr>
                            <m:t>14.8</m:t>
                          </m:r>
                        </m:num>
                        <m:den>
                          <m:r>
                            <a:rPr lang="en-US" i="1">
                              <a:latin typeface="Cambria Math"/>
                            </a:rPr>
                            <m:t>4</m:t>
                          </m:r>
                        </m:den>
                      </m:f>
                      <m:r>
                        <a:rPr lang="en-US" i="1">
                          <a:latin typeface="Cambria Math"/>
                        </a:rPr>
                        <m:t>=3.7</m:t>
                      </m:r>
                    </m:oMath>
                  </m:oMathPara>
                </a14:m>
                <a:endParaRPr lang="en-US" dirty="0"/>
              </a:p>
              <a:p>
                <a:pPr marL="0" indent="0">
                  <a:buNone/>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a:rPr>
                            <m:t>𝑆</m:t>
                          </m:r>
                        </m:e>
                        <m:sup>
                          <m:r>
                            <a:rPr lang="en-US" i="1">
                              <a:latin typeface="Cambria Math"/>
                            </a:rPr>
                            <m:t>2</m:t>
                          </m:r>
                        </m:sup>
                      </m:sSup>
                      <m:r>
                        <a:rPr lang="en-US" i="1">
                          <a:latin typeface="Cambria Math"/>
                        </a:rPr>
                        <m:t>=</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nary>
                                <m:naryPr>
                                  <m:chr m:val="∑"/>
                                  <m:limLoc m:val="undOvr"/>
                                  <m:subHide m:val="on"/>
                                  <m:supHide m:val="on"/>
                                  <m:ctrlPr>
                                    <a:rPr lang="en-US" i="1">
                                      <a:latin typeface="Cambria Math" panose="02040503050406030204" pitchFamily="18" charset="0"/>
                                    </a:rPr>
                                  </m:ctrlPr>
                                </m:naryPr>
                                <m:sub/>
                                <m:sup/>
                                <m:e>
                                  <m:r>
                                    <a:rPr lang="en-US" i="1">
                                      <a:latin typeface="Cambria Math"/>
                                    </a:rPr>
                                    <m:t>𝑓</m:t>
                                  </m:r>
                                  <m:sSup>
                                    <m:sSupPr>
                                      <m:ctrlPr>
                                        <a:rPr lang="en-US" i="1">
                                          <a:latin typeface="Cambria Math" panose="02040503050406030204" pitchFamily="18" charset="0"/>
                                        </a:rPr>
                                      </m:ctrlPr>
                                    </m:sSupPr>
                                    <m:e>
                                      <m:r>
                                        <a:rPr lang="en-US" i="1">
                                          <a:latin typeface="Cambria Math"/>
                                        </a:rPr>
                                        <m:t>𝑥</m:t>
                                      </m:r>
                                    </m:e>
                                    <m:sup>
                                      <m:r>
                                        <a:rPr lang="en-US" i="1">
                                          <a:latin typeface="Cambria Math"/>
                                        </a:rPr>
                                        <m:t>2</m:t>
                                      </m:r>
                                    </m:sup>
                                  </m:sSup>
                                  <m:r>
                                    <a:rPr lang="en-US" i="1">
                                      <a:latin typeface="Cambria Math"/>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a:rPr>
                                            <m:t>(</m:t>
                                          </m:r>
                                          <m:nary>
                                            <m:naryPr>
                                              <m:chr m:val="∑"/>
                                              <m:limLoc m:val="undOvr"/>
                                              <m:subHide m:val="on"/>
                                              <m:supHide m:val="on"/>
                                              <m:ctrlPr>
                                                <a:rPr lang="en-US" i="1">
                                                  <a:latin typeface="Cambria Math" panose="02040503050406030204" pitchFamily="18" charset="0"/>
                                                </a:rPr>
                                              </m:ctrlPr>
                                            </m:naryPr>
                                            <m:sub/>
                                            <m:sup/>
                                            <m:e>
                                              <m:r>
                                                <a:rPr lang="en-US" i="1">
                                                  <a:latin typeface="Cambria Math"/>
                                                </a:rPr>
                                                <m:t>𝑓𝑥</m:t>
                                              </m:r>
                                              <m:r>
                                                <a:rPr lang="en-US" i="1">
                                                  <a:latin typeface="Cambria Math"/>
                                                </a:rPr>
                                                <m:t>)</m:t>
                                              </m:r>
                                            </m:e>
                                          </m:nary>
                                        </m:e>
                                        <m:sup>
                                          <m:r>
                                            <a:rPr lang="en-US" i="1">
                                              <a:latin typeface="Cambria Math"/>
                                            </a:rPr>
                                            <m:t>2</m:t>
                                          </m:r>
                                        </m:sup>
                                      </m:sSup>
                                    </m:num>
                                    <m:den>
                                      <m:r>
                                        <a:rPr lang="en-US" i="1">
                                          <a:latin typeface="Cambria Math"/>
                                        </a:rPr>
                                        <m:t>𝑛</m:t>
                                      </m:r>
                                    </m:den>
                                  </m:f>
                                </m:e>
                              </m:nary>
                            </m:num>
                            <m:den>
                              <m:r>
                                <a:rPr lang="en-US" i="1">
                                  <a:latin typeface="Cambria Math"/>
                                </a:rPr>
                                <m:t>𝑛</m:t>
                              </m:r>
                              <m:r>
                                <a:rPr lang="en-US" i="1">
                                  <a:latin typeface="Cambria Math"/>
                                </a:rPr>
                                <m:t>−1</m:t>
                              </m:r>
                            </m:den>
                          </m:f>
                        </m:e>
                      </m:d>
                      <m:r>
                        <a:rPr lang="en-US" i="1">
                          <a:latin typeface="Cambria Math"/>
                        </a:rPr>
                        <m:t>=</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a:rPr>
                                <m:t>1263−</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a:rPr>
                                        <m:t>(79)</m:t>
                                      </m:r>
                                    </m:e>
                                    <m:sup>
                                      <m:r>
                                        <a:rPr lang="en-US" i="1">
                                          <a:latin typeface="Cambria Math"/>
                                        </a:rPr>
                                        <m:t>2</m:t>
                                      </m:r>
                                    </m:sup>
                                  </m:sSup>
                                </m:num>
                                <m:den>
                                  <m:r>
                                    <a:rPr lang="en-US" i="1">
                                      <a:latin typeface="Cambria Math"/>
                                    </a:rPr>
                                    <m:t>5</m:t>
                                  </m:r>
                                </m:den>
                              </m:f>
                            </m:num>
                            <m:den>
                              <m:r>
                                <a:rPr lang="en-US" i="1">
                                  <a:latin typeface="Cambria Math"/>
                                </a:rPr>
                                <m:t>4</m:t>
                              </m:r>
                            </m:den>
                          </m:f>
                        </m:e>
                      </m:d>
                      <m:r>
                        <a:rPr lang="en-US" i="1">
                          <a:latin typeface="Cambria Math"/>
                        </a:rPr>
                        <m:t>=</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a:rPr>
                                <m:t>14.8</m:t>
                              </m:r>
                            </m:num>
                            <m:den>
                              <m:r>
                                <a:rPr lang="en-US" i="1">
                                  <a:latin typeface="Cambria Math"/>
                                </a:rPr>
                                <m:t>4</m:t>
                              </m:r>
                            </m:den>
                          </m:f>
                        </m:e>
                      </m:d>
                      <m:r>
                        <a:rPr lang="en-US" i="1">
                          <a:latin typeface="Cambria Math"/>
                        </a:rPr>
                        <m:t>=3.7</m:t>
                      </m:r>
                    </m:oMath>
                  </m:oMathPara>
                </a14:m>
                <a:endParaRPr lang="en-US" dirty="0"/>
              </a:p>
              <a:p>
                <a:endParaRPr lang="en-US" dirty="0"/>
              </a:p>
            </p:txBody>
          </p:sp>
        </mc:Choice>
        <mc:Fallback>
          <p:sp>
            <p:nvSpPr>
              <p:cNvPr id="5" name="Content Placeholder 4"/>
              <p:cNvSpPr>
                <a:spLocks noGrp="1" noRot="1" noChangeAspect="1" noMove="1" noResize="1" noEditPoints="1" noAdjustHandles="1" noChangeArrowheads="1" noChangeShapeType="1" noTextEdit="1"/>
              </p:cNvSpPr>
              <p:nvPr>
                <p:ph sz="quarter" idx="1"/>
              </p:nvPr>
            </p:nvSpPr>
            <p:spPr>
              <a:xfrm>
                <a:off x="381000" y="1600200"/>
                <a:ext cx="8385048" cy="4648200"/>
              </a:xfrm>
              <a:blipFill>
                <a:blip r:embed="rId2"/>
                <a:stretch>
                  <a:fillRect l="-218" t="-1969"/>
                </a:stretch>
              </a:blipFill>
            </p:spPr>
            <p:txBody>
              <a:bodyPr/>
              <a:lstStyle/>
              <a:p>
                <a:r>
                  <a:rPr lang="en-US">
                    <a:noFill/>
                  </a:rPr>
                  <a:t> </a:t>
                </a:r>
              </a:p>
            </p:txBody>
          </p:sp>
        </mc:Fallback>
      </mc:AlternateContent>
    </p:spTree>
    <p:extLst>
      <p:ext uri="{BB962C8B-B14F-4D97-AF65-F5344CB8AC3E}">
        <p14:creationId xmlns="" xmlns:p14="http://schemas.microsoft.com/office/powerpoint/2010/main" val="934667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A2E0CADC-B39A-4286-B23E-93D078D6939D}" type="datetime1">
              <a:rPr lang="en-US" smtClean="0"/>
              <a:pPr/>
              <a:t>03/06/18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r>
              <a:rPr lang="en-US" dirty="0"/>
              <a:t>Note that the procedure for finding the variance and standard deviation for grouped data is similar to that for finding the mean for grouped data, and it uses the mid-points of each class.</a:t>
            </a:r>
          </a:p>
          <a:p>
            <a:pPr marL="0" indent="0">
              <a:buNone/>
            </a:pPr>
            <a:endParaRPr lang="en-US" dirty="0"/>
          </a:p>
        </p:txBody>
      </p:sp>
    </p:spTree>
    <p:extLst>
      <p:ext uri="{BB962C8B-B14F-4D97-AF65-F5344CB8AC3E}">
        <p14:creationId xmlns="" xmlns:p14="http://schemas.microsoft.com/office/powerpoint/2010/main" val="34315603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Properties </a:t>
            </a:r>
            <a:r>
              <a:rPr lang="en-US" b="1" dirty="0"/>
              <a:t>of variance </a:t>
            </a:r>
            <a:r>
              <a:rPr lang="en-US" dirty="0"/>
              <a:t/>
            </a:r>
            <a:br>
              <a:rPr lang="en-US" dirty="0"/>
            </a:br>
            <a:endParaRPr lang="en-US" dirty="0"/>
          </a:p>
        </p:txBody>
      </p:sp>
      <p:sp>
        <p:nvSpPr>
          <p:cNvPr id="3" name="Date Placeholder 2"/>
          <p:cNvSpPr>
            <a:spLocks noGrp="1"/>
          </p:cNvSpPr>
          <p:nvPr>
            <p:ph type="dt" sz="half" idx="10"/>
          </p:nvPr>
        </p:nvSpPr>
        <p:spPr/>
        <p:txBody>
          <a:bodyPr/>
          <a:lstStyle/>
          <a:p>
            <a:fld id="{C39A813A-CDD6-4CE6-BEB6-0212596DF549}" type="datetime1">
              <a:rPr lang="en-US" smtClean="0"/>
              <a:pPr/>
              <a:t>03/06/18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pPr lvl="0"/>
            <a:r>
              <a:rPr lang="en-US" dirty="0" smtClean="0"/>
              <a:t>The </a:t>
            </a:r>
            <a:r>
              <a:rPr lang="en-US" dirty="0"/>
              <a:t>unit of measurement of the variance is the square of the unit of measurement of the observed values. It is one of its limitations.</a:t>
            </a:r>
          </a:p>
          <a:p>
            <a:pPr lvl="0"/>
            <a:r>
              <a:rPr lang="en-US" dirty="0"/>
              <a:t>The variance gives more weight to extreme values as compared to those which are near to mean value, because the difference is squared in variance.</a:t>
            </a:r>
          </a:p>
          <a:p>
            <a:pPr lvl="0"/>
            <a:r>
              <a:rPr lang="en-US" dirty="0"/>
              <a:t>It is based on all observations in the data set.</a:t>
            </a:r>
          </a:p>
          <a:p>
            <a:endParaRPr lang="en-US" dirty="0"/>
          </a:p>
        </p:txBody>
      </p:sp>
    </p:spTree>
    <p:extLst>
      <p:ext uri="{BB962C8B-B14F-4D97-AF65-F5344CB8AC3E}">
        <p14:creationId xmlns="" xmlns:p14="http://schemas.microsoft.com/office/powerpoint/2010/main" val="39820699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Properties </a:t>
            </a:r>
            <a:r>
              <a:rPr lang="en-US" b="1" dirty="0"/>
              <a:t>of standard deviation</a:t>
            </a:r>
            <a:r>
              <a:rPr lang="en-US" dirty="0"/>
              <a:t/>
            </a:r>
            <a:br>
              <a:rPr lang="en-US" dirty="0"/>
            </a:br>
            <a:endParaRPr lang="en-US" dirty="0"/>
          </a:p>
        </p:txBody>
      </p:sp>
      <p:sp>
        <p:nvSpPr>
          <p:cNvPr id="3" name="Date Placeholder 2"/>
          <p:cNvSpPr>
            <a:spLocks noGrp="1"/>
          </p:cNvSpPr>
          <p:nvPr>
            <p:ph type="dt" sz="half" idx="10"/>
          </p:nvPr>
        </p:nvSpPr>
        <p:spPr/>
        <p:txBody>
          <a:bodyPr/>
          <a:lstStyle/>
          <a:p>
            <a:fld id="{D211BC26-3D46-4E41-96F3-E4EB9FFF53DD}" type="datetime1">
              <a:rPr lang="en-US" smtClean="0"/>
              <a:pPr/>
              <a:t>03/06/18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pPr lvl="0"/>
            <a:r>
              <a:rPr lang="en-US" dirty="0" smtClean="0"/>
              <a:t>Standard </a:t>
            </a:r>
            <a:r>
              <a:rPr lang="en-US" dirty="0"/>
              <a:t>deviation is considered to be the best measure of dispersion and is used widely.</a:t>
            </a:r>
          </a:p>
          <a:p>
            <a:pPr lvl="0"/>
            <a:r>
              <a:rPr lang="en-US" dirty="0"/>
              <a:t>There is, however, one difficulty with it. If the unit of measurement of variables of two series is not the same, then their variability cannot be compared by comparing the values of standard deviation.</a:t>
            </a:r>
          </a:p>
          <a:p>
            <a:endParaRPr lang="en-US" dirty="0"/>
          </a:p>
        </p:txBody>
      </p:sp>
    </p:spTree>
    <p:extLst>
      <p:ext uri="{BB962C8B-B14F-4D97-AF65-F5344CB8AC3E}">
        <p14:creationId xmlns="" xmlns:p14="http://schemas.microsoft.com/office/powerpoint/2010/main" val="29619623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Points of discussions</a:t>
            </a:r>
            <a:endParaRPr lang="en-US" dirty="0"/>
          </a:p>
        </p:txBody>
      </p:sp>
      <p:sp>
        <p:nvSpPr>
          <p:cNvPr id="3" name="Date Placeholder 2"/>
          <p:cNvSpPr>
            <a:spLocks noGrp="1"/>
          </p:cNvSpPr>
          <p:nvPr>
            <p:ph type="dt" sz="half" idx="10"/>
          </p:nvPr>
        </p:nvSpPr>
        <p:spPr/>
        <p:txBody>
          <a:bodyPr/>
          <a:lstStyle/>
          <a:p>
            <a:fld id="{D408E317-ED0F-4DBA-BE04-BFAD439F74DE}" type="datetime1">
              <a:rPr lang="en-US" smtClean="0"/>
              <a:pPr/>
              <a:t>03/06/18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normAutofit fontScale="77500" lnSpcReduction="20000"/>
          </a:bodyPr>
          <a:lstStyle/>
          <a:p>
            <a:r>
              <a:rPr lang="en-US" dirty="0" smtClean="0"/>
              <a:t>State the types of data and discuss the difference between them</a:t>
            </a:r>
          </a:p>
          <a:p>
            <a:r>
              <a:rPr lang="en-US" dirty="0" smtClean="0"/>
              <a:t>write at least three sources of secondary data</a:t>
            </a:r>
          </a:p>
          <a:p>
            <a:r>
              <a:rPr lang="en-US" dirty="0" smtClean="0"/>
              <a:t>List methods of data collection for primary data</a:t>
            </a:r>
          </a:p>
          <a:p>
            <a:r>
              <a:rPr lang="en-US" dirty="0" smtClean="0"/>
              <a:t>What are the advantages of frequency distribution</a:t>
            </a:r>
          </a:p>
          <a:p>
            <a:r>
              <a:rPr lang="en-US" dirty="0" smtClean="0"/>
              <a:t>State types of frequency distribution based up on the frequency assigned for the class</a:t>
            </a:r>
          </a:p>
          <a:p>
            <a:r>
              <a:rPr lang="en-US" dirty="0" smtClean="0"/>
              <a:t>Differentiate grouped and ungrouped frequency distribution.</a:t>
            </a:r>
          </a:p>
          <a:p>
            <a:r>
              <a:rPr lang="en-US" dirty="0" smtClean="0"/>
              <a:t>What types of graphs do we use for quantitative and qualitative data.</a:t>
            </a:r>
          </a:p>
          <a:p>
            <a:r>
              <a:rPr lang="en-US" dirty="0" smtClean="0"/>
              <a:t> </a:t>
            </a:r>
            <a:endParaRPr lang="en-US" dirty="0"/>
          </a:p>
        </p:txBody>
      </p:sp>
    </p:spTree>
    <p:extLst>
      <p:ext uri="{BB962C8B-B14F-4D97-AF65-F5344CB8AC3E}">
        <p14:creationId xmlns="" xmlns:p14="http://schemas.microsoft.com/office/powerpoint/2010/main" val="19544396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sz="3600" b="1" dirty="0" smtClean="0"/>
              <a:t>Uses </a:t>
            </a:r>
            <a:r>
              <a:rPr lang="en-US" sz="3600" b="1" dirty="0"/>
              <a:t>of the variance and standard deviation</a:t>
            </a:r>
            <a:r>
              <a:rPr lang="en-US" sz="3600" dirty="0"/>
              <a:t/>
            </a:r>
            <a:br>
              <a:rPr lang="en-US" sz="3600" dirty="0"/>
            </a:br>
            <a:endParaRPr lang="en-US" dirty="0"/>
          </a:p>
        </p:txBody>
      </p:sp>
      <p:sp>
        <p:nvSpPr>
          <p:cNvPr id="3" name="Date Placeholder 2"/>
          <p:cNvSpPr>
            <a:spLocks noGrp="1"/>
          </p:cNvSpPr>
          <p:nvPr>
            <p:ph type="dt" sz="half" idx="10"/>
          </p:nvPr>
        </p:nvSpPr>
        <p:spPr/>
        <p:txBody>
          <a:bodyPr/>
          <a:lstStyle/>
          <a:p>
            <a:fld id="{90E62898-154F-4CF8-B4AC-1FB1B4AAADDA}" type="datetime1">
              <a:rPr lang="en-US" smtClean="0"/>
              <a:pPr/>
              <a:t>03/06/18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normAutofit fontScale="92500" lnSpcReduction="20000"/>
          </a:bodyPr>
          <a:lstStyle/>
          <a:p>
            <a:pPr lvl="0"/>
            <a:r>
              <a:rPr lang="en-US" dirty="0" smtClean="0"/>
              <a:t>The </a:t>
            </a:r>
            <a:r>
              <a:rPr lang="en-US" dirty="0"/>
              <a:t>variance and standard deviations can be used to determine the spread of data, consistency of a variable and the proportion of data values that fall within a specified interval in a distribution.</a:t>
            </a:r>
          </a:p>
          <a:p>
            <a:pPr lvl="0"/>
            <a:r>
              <a:rPr lang="en-US" dirty="0"/>
              <a:t>If the variance or standard deviation is large, the data is more dispersed. </a:t>
            </a:r>
            <a:endParaRPr lang="en-US" dirty="0" smtClean="0"/>
          </a:p>
          <a:p>
            <a:pPr lvl="0"/>
            <a:r>
              <a:rPr lang="en-US" dirty="0" smtClean="0"/>
              <a:t>This </a:t>
            </a:r>
            <a:r>
              <a:rPr lang="en-US" dirty="0"/>
              <a:t>information is useful in comparing two or more data sets to determine which is more (most) variable.</a:t>
            </a:r>
          </a:p>
          <a:p>
            <a:pPr lvl="0"/>
            <a:r>
              <a:rPr lang="en-US" dirty="0"/>
              <a:t>Finally, the variance and standard deviation are used quite often in inferential statistics.</a:t>
            </a:r>
          </a:p>
          <a:p>
            <a:endParaRPr lang="en-US" dirty="0"/>
          </a:p>
        </p:txBody>
      </p:sp>
    </p:spTree>
    <p:extLst>
      <p:ext uri="{BB962C8B-B14F-4D97-AF65-F5344CB8AC3E}">
        <p14:creationId xmlns="" xmlns:p14="http://schemas.microsoft.com/office/powerpoint/2010/main" val="3895427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Coefficient </a:t>
            </a:r>
            <a:r>
              <a:rPr lang="en-US" b="1" dirty="0"/>
              <a:t>of variation (CV)</a:t>
            </a:r>
            <a:r>
              <a:rPr lang="en-US" dirty="0"/>
              <a:t/>
            </a:r>
            <a:br>
              <a:rPr lang="en-US" dirty="0"/>
            </a:br>
            <a:endParaRPr lang="en-US" dirty="0"/>
          </a:p>
        </p:txBody>
      </p:sp>
      <p:sp>
        <p:nvSpPr>
          <p:cNvPr id="3" name="Date Placeholder 2"/>
          <p:cNvSpPr>
            <a:spLocks noGrp="1"/>
          </p:cNvSpPr>
          <p:nvPr>
            <p:ph type="dt" sz="half" idx="10"/>
          </p:nvPr>
        </p:nvSpPr>
        <p:spPr/>
        <p:txBody>
          <a:bodyPr/>
          <a:lstStyle/>
          <a:p>
            <a:fld id="{85E23876-4E66-415D-AF29-9102BDEFA37C}" type="datetime1">
              <a:rPr lang="en-US" smtClean="0"/>
              <a:pPr/>
              <a:t>03/06/18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normAutofit fontScale="85000" lnSpcReduction="20000"/>
          </a:bodyPr>
          <a:lstStyle/>
          <a:p>
            <a:r>
              <a:rPr lang="en-US" dirty="0" smtClean="0"/>
              <a:t>The </a:t>
            </a:r>
            <a:r>
              <a:rPr lang="en-US" dirty="0"/>
              <a:t>standard deviation is an absolute measure of dispersion. The corresponding relative measure is known as the </a:t>
            </a:r>
            <a:r>
              <a:rPr lang="en-US" b="1" i="1" dirty="0"/>
              <a:t>coefficient of variation (CV)</a:t>
            </a:r>
            <a:r>
              <a:rPr lang="en-US" b="1" dirty="0"/>
              <a:t>.</a:t>
            </a:r>
          </a:p>
          <a:p>
            <a:r>
              <a:rPr lang="en-US" dirty="0"/>
              <a:t>Coefficient of variation is used in such problems where we want to compare the variability of two or more different series. Coefficient of variation is the ratio of the standard deviation to the arithmetic </a:t>
            </a:r>
            <a:r>
              <a:rPr lang="en-US" dirty="0" smtClean="0"/>
              <a:t>mean, </a:t>
            </a:r>
            <a:r>
              <a:rPr lang="en-US" dirty="0"/>
              <a:t>usually expressed in percent</a:t>
            </a:r>
            <a:r>
              <a:rPr lang="en-US" dirty="0" smtClean="0"/>
              <a:t>:</a:t>
            </a:r>
            <a:endParaRPr lang="en-US" dirty="0"/>
          </a:p>
          <a:p>
            <a:endParaRPr lang="en-US" dirty="0" smtClean="0"/>
          </a:p>
          <a:p>
            <a:r>
              <a:rPr lang="en-US" dirty="0" smtClean="0"/>
              <a:t>A </a:t>
            </a:r>
            <a:r>
              <a:rPr lang="en-US" dirty="0"/>
              <a:t>distribution having less coefficient of variation is said to be less variable or more consistent or more uniform or more homogeneous. </a:t>
            </a:r>
          </a:p>
          <a:p>
            <a:endParaRPr lang="en-US" dirty="0"/>
          </a:p>
        </p:txBody>
      </p:sp>
      <p:pic>
        <p:nvPicPr>
          <p:cNvPr id="409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065825" y="4038600"/>
            <a:ext cx="1877775" cy="7048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8810265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BEDEDB95-9967-4768-A49E-269B9A19EAC1}" type="datetime1">
              <a:rPr lang="en-US" smtClean="0"/>
              <a:pPr/>
              <a:t>03/06/18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pic>
        <p:nvPicPr>
          <p:cNvPr id="4101" name="Picture 5"/>
          <p:cNvPicPr>
            <a:picLocks noGrp="1" noChangeAspect="1" noChangeArrowheads="1"/>
          </p:cNvPicPr>
          <p:nvPr>
            <p:ph sz="quarter"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762000" y="1752600"/>
            <a:ext cx="7543800" cy="434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0074370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A47F76-E4C3-4074-AFED-9FC2CEA47B95}" type="datetime1">
              <a:rPr lang="en-US" smtClean="0"/>
              <a:pPr/>
              <a:t>03/06/18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mc:AlternateContent xmlns:mc="http://schemas.openxmlformats.org/markup-compatibility/2006">
        <mc:Choice xmlns="" xmlns:a14="http://schemas.microsoft.com/office/drawing/2010/main" Requires="a14">
          <p:sp>
            <p:nvSpPr>
              <p:cNvPr id="5" name="Content Placeholder 4"/>
              <p:cNvSpPr>
                <a:spLocks noGrp="1"/>
              </p:cNvSpPr>
              <p:nvPr>
                <p:ph sz="quarter" idx="1"/>
              </p:nvPr>
            </p:nvSpPr>
            <p:spPr/>
            <p:txBody>
              <a:bodyPr>
                <a:normAutofit fontScale="92500" lnSpcReduction="10000"/>
              </a:bodyPr>
              <a:lstStyle/>
              <a:p>
                <a:r>
                  <a:rPr lang="en-US" b="1" dirty="0"/>
                  <a:t>Example 4.4: </a:t>
                </a:r>
                <a:r>
                  <a:rPr lang="en-US" dirty="0"/>
                  <a:t>The mean weight of 20 children was found to be 30 kg with variance of 16kg</a:t>
                </a:r>
                <a:r>
                  <a:rPr lang="en-US" baseline="30000" dirty="0"/>
                  <a:t>2</a:t>
                </a:r>
                <a:r>
                  <a:rPr lang="en-US" dirty="0"/>
                  <a:t> and their mean height was 150 cm with variance of 25cm</a:t>
                </a:r>
                <a:r>
                  <a:rPr lang="en-US" baseline="30000" dirty="0"/>
                  <a:t>2</a:t>
                </a:r>
                <a:r>
                  <a:rPr lang="en-US" dirty="0"/>
                  <a:t>. Compare the variability of weight and height of these children.</a:t>
                </a:r>
              </a:p>
              <a:p>
                <a14:m>
                  <m:oMath xmlns:m="http://schemas.openxmlformats.org/officeDocument/2006/math">
                    <m:sSub>
                      <m:sSubPr>
                        <m:ctrlPr>
                          <a:rPr lang="en-US" i="1">
                            <a:latin typeface="Cambria Math" panose="02040503050406030204" pitchFamily="18" charset="0"/>
                          </a:rPr>
                        </m:ctrlPr>
                      </m:sSubPr>
                      <m:e>
                        <m:r>
                          <a:rPr lang="en-US" i="1">
                            <a:latin typeface="Cambria Math"/>
                          </a:rPr>
                          <m:t>𝐶𝑉</m:t>
                        </m:r>
                      </m:e>
                      <m:sub>
                        <m:r>
                          <a:rPr lang="en-US" i="1">
                            <a:latin typeface="Cambria Math"/>
                          </a:rPr>
                          <m:t>𝑚</m:t>
                        </m:r>
                      </m:sub>
                    </m:sSub>
                    <m:r>
                      <a:rPr lang="en-US" i="1">
                        <a:latin typeface="Cambria Math"/>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𝑆</m:t>
                            </m:r>
                          </m:e>
                          <m:sub>
                            <m:r>
                              <a:rPr lang="en-US" i="1">
                                <a:latin typeface="Cambria Math"/>
                              </a:rPr>
                              <m:t>𝑚</m:t>
                            </m:r>
                          </m:sub>
                        </m:sSub>
                      </m:num>
                      <m:den>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rPr>
                                  <m:t>𝑥</m:t>
                                </m:r>
                              </m:e>
                            </m:acc>
                          </m:e>
                          <m:sub>
                            <m:r>
                              <a:rPr lang="en-US" i="1">
                                <a:latin typeface="Cambria Math"/>
                              </a:rPr>
                              <m:t>𝑚</m:t>
                            </m:r>
                          </m:sub>
                        </m:sSub>
                      </m:den>
                    </m:f>
                    <m:r>
                      <a:rPr lang="en-US" i="1">
                        <a:latin typeface="Cambria Math"/>
                      </a:rPr>
                      <m:t>×100=</m:t>
                    </m:r>
                    <m:f>
                      <m:fPr>
                        <m:ctrlPr>
                          <a:rPr lang="en-US" i="1">
                            <a:latin typeface="Cambria Math" panose="02040503050406030204" pitchFamily="18" charset="0"/>
                          </a:rPr>
                        </m:ctrlPr>
                      </m:fPr>
                      <m:num>
                        <m:r>
                          <a:rPr lang="en-US" i="1">
                            <a:latin typeface="Cambria Math"/>
                          </a:rPr>
                          <m:t>4 </m:t>
                        </m:r>
                        <m:r>
                          <a:rPr lang="en-US" i="1">
                            <a:latin typeface="Cambria Math"/>
                          </a:rPr>
                          <m:t>𝑘𝑔</m:t>
                        </m:r>
                      </m:num>
                      <m:den>
                        <m:r>
                          <a:rPr lang="en-US" i="1">
                            <a:latin typeface="Cambria Math"/>
                          </a:rPr>
                          <m:t>30 </m:t>
                        </m:r>
                        <m:r>
                          <a:rPr lang="en-US" i="1">
                            <a:latin typeface="Cambria Math"/>
                          </a:rPr>
                          <m:t>𝑘𝑔</m:t>
                        </m:r>
                      </m:den>
                    </m:f>
                    <m:r>
                      <a:rPr lang="en-US" i="1">
                        <a:latin typeface="Cambria Math"/>
                      </a:rPr>
                      <m:t>×100%=13.33%</m:t>
                    </m:r>
                  </m:oMath>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𝐶𝑉</m:t>
                          </m:r>
                        </m:e>
                        <m:sub>
                          <m:r>
                            <a:rPr lang="en-US" i="1">
                              <a:latin typeface="Cambria Math"/>
                            </a:rPr>
                            <m:t>h</m:t>
                          </m:r>
                        </m:sub>
                      </m:sSub>
                      <m:r>
                        <a:rPr lang="en-US" i="1">
                          <a:latin typeface="Cambria Math"/>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𝑆</m:t>
                              </m:r>
                            </m:e>
                            <m:sub>
                              <m:r>
                                <a:rPr lang="en-US" i="1">
                                  <a:latin typeface="Cambria Math"/>
                                </a:rPr>
                                <m:t>h</m:t>
                              </m:r>
                            </m:sub>
                          </m:sSub>
                        </m:num>
                        <m:den>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rPr>
                                    <m:t>𝑥</m:t>
                                  </m:r>
                                </m:e>
                              </m:acc>
                            </m:e>
                            <m:sub>
                              <m:r>
                                <a:rPr lang="en-US" i="1">
                                  <a:latin typeface="Cambria Math"/>
                                </a:rPr>
                                <m:t>h</m:t>
                              </m:r>
                            </m:sub>
                          </m:sSub>
                        </m:den>
                      </m:f>
                      <m:r>
                        <a:rPr lang="en-US" i="1">
                          <a:latin typeface="Cambria Math"/>
                        </a:rPr>
                        <m:t>×100=</m:t>
                      </m:r>
                      <m:f>
                        <m:fPr>
                          <m:ctrlPr>
                            <a:rPr lang="en-US" i="1">
                              <a:latin typeface="Cambria Math" panose="02040503050406030204" pitchFamily="18" charset="0"/>
                            </a:rPr>
                          </m:ctrlPr>
                        </m:fPr>
                        <m:num>
                          <m:r>
                            <a:rPr lang="en-US" i="1">
                              <a:latin typeface="Cambria Math"/>
                            </a:rPr>
                            <m:t>5</m:t>
                          </m:r>
                          <m:r>
                            <a:rPr lang="en-US" i="1">
                              <a:latin typeface="Cambria Math"/>
                            </a:rPr>
                            <m:t>𝑐𝑚</m:t>
                          </m:r>
                        </m:num>
                        <m:den>
                          <m:r>
                            <a:rPr lang="en-US" i="1">
                              <a:latin typeface="Cambria Math"/>
                            </a:rPr>
                            <m:t>150</m:t>
                          </m:r>
                          <m:r>
                            <a:rPr lang="en-US" i="1">
                              <a:latin typeface="Cambria Math"/>
                            </a:rPr>
                            <m:t>𝑐𝑚</m:t>
                          </m:r>
                        </m:den>
                      </m:f>
                      <m:r>
                        <a:rPr lang="en-US" i="1">
                          <a:latin typeface="Cambria Math"/>
                        </a:rPr>
                        <m:t>×100=3.33%</m:t>
                      </m:r>
                    </m:oMath>
                  </m:oMathPara>
                </a14:m>
                <a:endParaRPr lang="en-US" dirty="0"/>
              </a:p>
              <a:p>
                <a:r>
                  <a:rPr lang="en-US" dirty="0"/>
                  <a:t>The weight of the children is more variable than their height.</a:t>
                </a:r>
              </a:p>
              <a:p>
                <a:endParaRPr lang="en-US" dirty="0"/>
              </a:p>
            </p:txBody>
          </p:sp>
        </mc:Choice>
        <mc:Fallback>
          <p:sp>
            <p:nvSpPr>
              <p:cNvPr id="5" name="Content Placeholder 4"/>
              <p:cNvSpPr>
                <a:spLocks noGrp="1" noRot="1" noChangeAspect="1" noMove="1" noResize="1" noEditPoints="1" noAdjustHandles="1" noChangeArrowheads="1" noChangeShapeType="1" noTextEdit="1"/>
              </p:cNvSpPr>
              <p:nvPr>
                <p:ph sz="quarter" idx="1"/>
              </p:nvPr>
            </p:nvSpPr>
            <p:spPr>
              <a:blipFill rotWithShape="1">
                <a:blip r:embed="rId2"/>
                <a:stretch>
                  <a:fillRect l="-374" t="-2171"/>
                </a:stretch>
              </a:blipFill>
            </p:spPr>
            <p:txBody>
              <a:bodyPr/>
              <a:lstStyle/>
              <a:p>
                <a:r>
                  <a:rPr lang="en-US">
                    <a:noFill/>
                  </a:rPr>
                  <a:t> </a:t>
                </a:r>
              </a:p>
            </p:txBody>
          </p:sp>
        </mc:Fallback>
      </mc:AlternateContent>
    </p:spTree>
    <p:extLst>
      <p:ext uri="{BB962C8B-B14F-4D97-AF65-F5344CB8AC3E}">
        <p14:creationId xmlns="" xmlns:p14="http://schemas.microsoft.com/office/powerpoint/2010/main" val="29992386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2" algn="l" rtl="0">
              <a:spcBef>
                <a:spcPct val="0"/>
              </a:spcBef>
            </a:pPr>
            <a:r>
              <a:rPr lang="en-US" b="1" dirty="0" smtClean="0"/>
              <a:t/>
            </a:r>
            <a:br>
              <a:rPr lang="en-US" b="1" dirty="0" smtClean="0"/>
            </a:br>
            <a:r>
              <a:rPr lang="en-US" sz="4900" b="1" dirty="0" smtClean="0"/>
              <a:t>Standard </a:t>
            </a:r>
            <a:r>
              <a:rPr lang="en-US" sz="4900" b="1" dirty="0"/>
              <a:t>score</a:t>
            </a:r>
            <a:r>
              <a:rPr lang="en-US" b="1" dirty="0"/>
              <a:t/>
            </a:r>
            <a:br>
              <a:rPr lang="en-US" b="1" dirty="0"/>
            </a:br>
            <a:endParaRPr lang="en-US" dirty="0"/>
          </a:p>
        </p:txBody>
      </p:sp>
      <p:sp>
        <p:nvSpPr>
          <p:cNvPr id="3" name="Date Placeholder 2"/>
          <p:cNvSpPr>
            <a:spLocks noGrp="1"/>
          </p:cNvSpPr>
          <p:nvPr>
            <p:ph type="dt" sz="half" idx="10"/>
          </p:nvPr>
        </p:nvSpPr>
        <p:spPr/>
        <p:txBody>
          <a:bodyPr/>
          <a:lstStyle/>
          <a:p>
            <a:fld id="{F0D44082-5C08-4566-805E-B3706C934C4B}" type="datetime1">
              <a:rPr lang="en-US" smtClean="0"/>
              <a:pPr/>
              <a:t>03/06/18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pic>
        <p:nvPicPr>
          <p:cNvPr id="6147" name="Picture 3"/>
          <p:cNvPicPr>
            <a:picLocks noGrp="1" noChangeAspect="1" noChangeArrowheads="1"/>
          </p:cNvPicPr>
          <p:nvPr>
            <p:ph sz="quarter"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457200" y="1752600"/>
            <a:ext cx="8686800" cy="3886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8431127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FAB4FC72-EC2D-4A48-9455-9D13F399517C}" type="datetime1">
              <a:rPr lang="en-US" smtClean="0"/>
              <a:pPr/>
              <a:t>03/06/18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mc:AlternateContent xmlns:mc="http://schemas.openxmlformats.org/markup-compatibility/2006">
        <mc:Choice xmlns="" xmlns:a14="http://schemas.microsoft.com/office/drawing/2010/main" Requires="a14">
          <p:sp>
            <p:nvSpPr>
              <p:cNvPr id="5" name="Content Placeholder 4"/>
              <p:cNvSpPr>
                <a:spLocks noGrp="1"/>
              </p:cNvSpPr>
              <p:nvPr>
                <p:ph sz="quarter" idx="1"/>
              </p:nvPr>
            </p:nvSpPr>
            <p:spPr/>
            <p:txBody>
              <a:bodyPr>
                <a:normAutofit fontScale="70000" lnSpcReduction="20000"/>
              </a:bodyPr>
              <a:lstStyle/>
              <a:p>
                <a:r>
                  <a:rPr lang="en-US" b="1" dirty="0"/>
                  <a:t>Interpretation</a:t>
                </a:r>
                <a:r>
                  <a:rPr lang="en-US" b="1" dirty="0" smtClean="0"/>
                  <a:t>:</a:t>
                </a:r>
              </a:p>
              <a:p>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a:rPr>
                        <m:t>𝐼𝑓</m:t>
                      </m:r>
                      <m:r>
                        <a:rPr lang="en-US" i="1">
                          <a:latin typeface="Cambria Math"/>
                        </a:rPr>
                        <m:t> </m:t>
                      </m:r>
                      <m:r>
                        <a:rPr lang="en-US" i="1">
                          <a:latin typeface="Cambria Math"/>
                        </a:rPr>
                        <m:t>𝑍</m:t>
                      </m:r>
                      <m:r>
                        <a:rPr lang="en-US" i="1">
                          <a:latin typeface="Cambria Math"/>
                        </a:rPr>
                        <m:t> </m:t>
                      </m:r>
                      <m:r>
                        <a:rPr lang="en-US" i="1">
                          <a:latin typeface="Cambria Math"/>
                        </a:rPr>
                        <m:t>𝑖𝑠</m:t>
                      </m:r>
                      <m:r>
                        <a:rPr lang="en-US" i="1">
                          <a:latin typeface="Cambria Math"/>
                        </a:rPr>
                        <m:t> </m:t>
                      </m:r>
                      <m:d>
                        <m:dPr>
                          <m:begChr m:val="{"/>
                          <m:endChr m:val=""/>
                          <m:ctrlPr>
                            <a:rPr lang="en-US" i="1">
                              <a:latin typeface="Cambria Math" panose="02040503050406030204" pitchFamily="18" charset="0"/>
                            </a:rPr>
                          </m:ctrlPr>
                        </m:dPr>
                        <m:e>
                          <m:r>
                            <a:rPr lang="en-US" i="1">
                              <a:latin typeface="Cambria Math"/>
                            </a:rPr>
                            <m:t>        </m:t>
                          </m:r>
                          <m:eqArr>
                            <m:eqArrPr>
                              <m:ctrlPr>
                                <a:rPr lang="en-US" i="1">
                                  <a:latin typeface="Cambria Math" panose="02040503050406030204" pitchFamily="18" charset="0"/>
                                </a:rPr>
                              </m:ctrlPr>
                            </m:eqArrPr>
                            <m:e>
                              <m:r>
                                <a:rPr lang="en-US" i="1">
                                  <a:latin typeface="Cambria Math"/>
                                </a:rPr>
                                <m:t>𝑝𝑜𝑠𝑖𝑡𝑖𝑣𝑒</m:t>
                              </m:r>
                              <m:r>
                                <a:rPr lang="en-US" i="1">
                                  <a:latin typeface="Cambria Math"/>
                                </a:rPr>
                                <m:t>,  </m:t>
                              </m:r>
                              <m:r>
                                <a:rPr lang="en-US" i="1">
                                  <a:latin typeface="Cambria Math"/>
                                </a:rPr>
                                <m:t>𝑡h𝑒</m:t>
                              </m:r>
                              <m:r>
                                <a:rPr lang="en-US" i="1">
                                  <a:latin typeface="Cambria Math"/>
                                </a:rPr>
                                <m:t> </m:t>
                              </m:r>
                              <m:r>
                                <a:rPr lang="en-US" i="1">
                                  <a:latin typeface="Cambria Math"/>
                                </a:rPr>
                                <m:t>𝑜𝑏𝑠𝑒𝑟𝑣𝑎𝑡𝑖𝑜𝑛</m:t>
                              </m:r>
                              <m:r>
                                <a:rPr lang="en-US" i="1">
                                  <a:latin typeface="Cambria Math"/>
                                </a:rPr>
                                <m:t> </m:t>
                              </m:r>
                              <m:r>
                                <a:rPr lang="en-US" i="1">
                                  <a:latin typeface="Cambria Math"/>
                                </a:rPr>
                                <m:t>𝑙𝑖𝑒𝑠</m:t>
                              </m:r>
                              <m:r>
                                <a:rPr lang="en-US" i="1">
                                  <a:latin typeface="Cambria Math"/>
                                </a:rPr>
                                <m:t> </m:t>
                              </m:r>
                              <m:r>
                                <a:rPr lang="en-US" i="1">
                                  <a:latin typeface="Cambria Math"/>
                                </a:rPr>
                                <m:t>𝑎𝑏𝑜𝑣𝑒</m:t>
                              </m:r>
                              <m:r>
                                <a:rPr lang="en-US" i="1">
                                  <a:latin typeface="Cambria Math"/>
                                </a:rPr>
                                <m:t> </m:t>
                              </m:r>
                              <m:r>
                                <a:rPr lang="en-US" i="1">
                                  <a:latin typeface="Cambria Math"/>
                                </a:rPr>
                                <m:t>𝑡h𝑒</m:t>
                              </m:r>
                              <m:r>
                                <a:rPr lang="en-US" i="1">
                                  <a:latin typeface="Cambria Math"/>
                                </a:rPr>
                                <m:t> </m:t>
                              </m:r>
                              <m:r>
                                <a:rPr lang="en-US" i="1">
                                  <a:latin typeface="Cambria Math"/>
                                </a:rPr>
                                <m:t>𝑚𝑒𝑎𝑛</m:t>
                              </m:r>
                              <m:r>
                                <a:rPr lang="en-US" i="1">
                                  <a:latin typeface="Cambria Math"/>
                                </a:rPr>
                                <m:t>  </m:t>
                              </m:r>
                            </m:e>
                            <m:e>
                              <m:r>
                                <a:rPr lang="en-US" i="1">
                                  <a:latin typeface="Cambria Math"/>
                                </a:rPr>
                                <m:t>𝑛𝑒𝑔𝑎𝑡𝑖𝑣𝑒</m:t>
                              </m:r>
                              <m:r>
                                <a:rPr lang="en-US" i="1">
                                  <a:latin typeface="Cambria Math"/>
                                </a:rPr>
                                <m:t>,       </m:t>
                              </m:r>
                              <m:r>
                                <a:rPr lang="en-US" i="1">
                                  <a:latin typeface="Cambria Math"/>
                                </a:rPr>
                                <m:t>𝑡h𝑒</m:t>
                              </m:r>
                              <m:r>
                                <a:rPr lang="en-US" i="1">
                                  <a:latin typeface="Cambria Math"/>
                                </a:rPr>
                                <m:t> </m:t>
                              </m:r>
                              <m:r>
                                <a:rPr lang="en-US" i="1">
                                  <a:latin typeface="Cambria Math"/>
                                </a:rPr>
                                <m:t>𝑜𝑏𝑠𝑒𝑟𝑣𝑎𝑡𝑖𝑜𝑛</m:t>
                              </m:r>
                              <m:r>
                                <a:rPr lang="en-US" i="1">
                                  <a:latin typeface="Cambria Math"/>
                                </a:rPr>
                                <m:t> </m:t>
                              </m:r>
                              <m:r>
                                <a:rPr lang="en-US" i="1">
                                  <a:latin typeface="Cambria Math"/>
                                </a:rPr>
                                <m:t>𝑙𝑖𝑒𝑠</m:t>
                              </m:r>
                              <m:r>
                                <a:rPr lang="en-US" i="1">
                                  <a:latin typeface="Cambria Math"/>
                                </a:rPr>
                                <m:t> </m:t>
                              </m:r>
                              <m:r>
                                <a:rPr lang="en-US" i="1">
                                  <a:latin typeface="Cambria Math"/>
                                </a:rPr>
                                <m:t>𝑏𝑒𝑙𝑜𝑤</m:t>
                              </m:r>
                              <m:r>
                                <a:rPr lang="en-US" i="1">
                                  <a:latin typeface="Cambria Math"/>
                                </a:rPr>
                                <m:t> </m:t>
                              </m:r>
                              <m:r>
                                <a:rPr lang="en-US" i="1">
                                  <a:latin typeface="Cambria Math"/>
                                </a:rPr>
                                <m:t>𝑡h𝑒</m:t>
                              </m:r>
                              <m:r>
                                <a:rPr lang="en-US" i="1">
                                  <a:latin typeface="Cambria Math"/>
                                </a:rPr>
                                <m:t> </m:t>
                              </m:r>
                              <m:r>
                                <a:rPr lang="en-US" i="1">
                                  <a:latin typeface="Cambria Math"/>
                                </a:rPr>
                                <m:t>𝑚𝑒𝑎𝑛</m:t>
                              </m:r>
                            </m:e>
                            <m:e>
                              <m:r>
                                <a:rPr lang="en-US" i="1">
                                  <a:latin typeface="Cambria Math"/>
                                </a:rPr>
                                <m:t>𝑧𝑒𝑟𝑜</m:t>
                              </m:r>
                              <m:r>
                                <a:rPr lang="en-US" i="1">
                                  <a:latin typeface="Cambria Math"/>
                                </a:rPr>
                                <m:t>,    </m:t>
                              </m:r>
                              <m:r>
                                <a:rPr lang="en-US" i="1">
                                  <a:latin typeface="Cambria Math"/>
                                </a:rPr>
                                <m:t>𝑡h𝑒</m:t>
                              </m:r>
                              <m:r>
                                <a:rPr lang="en-US" i="1">
                                  <a:latin typeface="Cambria Math"/>
                                </a:rPr>
                                <m:t> </m:t>
                              </m:r>
                              <m:r>
                                <a:rPr lang="en-US" i="1">
                                  <a:latin typeface="Cambria Math"/>
                                </a:rPr>
                                <m:t>𝑜𝑏𝑠𝑒𝑟𝑣𝑎𝑡𝑖𝑜𝑛</m:t>
                              </m:r>
                              <m:r>
                                <a:rPr lang="en-US" i="1">
                                  <a:latin typeface="Cambria Math"/>
                                </a:rPr>
                                <m:t> </m:t>
                              </m:r>
                              <m:r>
                                <a:rPr lang="en-US" i="1">
                                  <a:latin typeface="Cambria Math"/>
                                </a:rPr>
                                <m:t>𝑒𝑞𝑢𝑎𝑙𝑠</m:t>
                              </m:r>
                              <m:r>
                                <a:rPr lang="en-US" i="1">
                                  <a:latin typeface="Cambria Math"/>
                                </a:rPr>
                                <m:t> </m:t>
                              </m:r>
                              <m:r>
                                <a:rPr lang="en-US" i="1">
                                  <a:latin typeface="Cambria Math"/>
                                </a:rPr>
                                <m:t>𝑡𝑜</m:t>
                              </m:r>
                              <m:r>
                                <a:rPr lang="en-US" i="1">
                                  <a:latin typeface="Cambria Math"/>
                                </a:rPr>
                                <m:t> </m:t>
                              </m:r>
                              <m:r>
                                <a:rPr lang="en-US" i="1">
                                  <a:latin typeface="Cambria Math"/>
                                </a:rPr>
                                <m:t>𝑡h𝑒</m:t>
                              </m:r>
                              <m:r>
                                <a:rPr lang="en-US" i="1">
                                  <a:latin typeface="Cambria Math"/>
                                </a:rPr>
                                <m:t> </m:t>
                              </m:r>
                              <m:r>
                                <a:rPr lang="en-US" i="1">
                                  <a:latin typeface="Cambria Math"/>
                                </a:rPr>
                                <m:t>𝑚𝑒𝑎𝑛</m:t>
                              </m:r>
                              <m:r>
                                <a:rPr lang="en-US" i="1">
                                  <a:latin typeface="Cambria Math"/>
                                </a:rPr>
                                <m:t>              </m:t>
                              </m:r>
                            </m:e>
                          </m:eqArr>
                          <m:r>
                            <a:rPr lang="en-US" i="1">
                              <a:latin typeface="Cambria Math"/>
                            </a:rPr>
                            <m:t> </m:t>
                          </m:r>
                        </m:e>
                      </m:d>
                    </m:oMath>
                  </m:oMathPara>
                </a14:m>
                <a:endParaRPr lang="en-US" dirty="0"/>
              </a:p>
              <a:p>
                <a:endParaRPr lang="en-US" dirty="0"/>
              </a:p>
            </p:txBody>
          </p:sp>
        </mc:Choice>
        <mc:Fallback>
          <p:sp>
            <p:nvSpPr>
              <p:cNvPr id="5" name="Content Placeholder 4"/>
              <p:cNvSpPr>
                <a:spLocks noGrp="1" noRot="1" noChangeAspect="1" noMove="1" noResize="1" noEditPoints="1" noAdjustHandles="1" noChangeArrowheads="1" noChangeShapeType="1" noTextEdit="1"/>
              </p:cNvSpPr>
              <p:nvPr>
                <p:ph sz="quarter" idx="1"/>
              </p:nvPr>
            </p:nvSpPr>
            <p:spPr>
              <a:blipFill>
                <a:blip r:embed="rId2"/>
                <a:stretch>
                  <a:fillRect t="-2035"/>
                </a:stretch>
              </a:blipFill>
            </p:spPr>
            <p:txBody>
              <a:bodyPr/>
              <a:lstStyle/>
              <a:p>
                <a:r>
                  <a:rPr lang="en-US">
                    <a:noFill/>
                  </a:rPr>
                  <a:t> </a:t>
                </a:r>
              </a:p>
            </p:txBody>
          </p:sp>
        </mc:Fallback>
      </mc:AlternateContent>
    </p:spTree>
    <p:extLst>
      <p:ext uri="{BB962C8B-B14F-4D97-AF65-F5344CB8AC3E}">
        <p14:creationId xmlns="" xmlns:p14="http://schemas.microsoft.com/office/powerpoint/2010/main" val="24913440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326B2322-06D6-4FCB-B101-F01B0017F0D4}" type="datetime1">
              <a:rPr lang="en-US" smtClean="0"/>
              <a:pPr/>
              <a:t>03/06/18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pic>
        <p:nvPicPr>
          <p:cNvPr id="7170" name="Picture 2"/>
          <p:cNvPicPr>
            <a:picLocks noGrp="1" noChangeAspect="1" noChangeArrowheads="1"/>
          </p:cNvPicPr>
          <p:nvPr>
            <p:ph sz="quarter"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5800" y="1828800"/>
            <a:ext cx="78486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0615271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D3C9A564-C598-4EA3-9FFA-FE46682F0310}" type="datetime1">
              <a:rPr lang="en-US" smtClean="0"/>
              <a:pPr/>
              <a:t>03/06/18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mc:AlternateContent xmlns:mc="http://schemas.openxmlformats.org/markup-compatibility/2006">
        <mc:Choice xmlns="" xmlns:a14="http://schemas.microsoft.com/office/drawing/2010/main" Requires="a14">
          <p:sp>
            <p:nvSpPr>
              <p:cNvPr id="5" name="Content Placeholder 4"/>
              <p:cNvSpPr>
                <a:spLocks noGrp="1"/>
              </p:cNvSpPr>
              <p:nvPr>
                <p:ph sz="quarter" idx="1"/>
              </p:nvPr>
            </p:nvSpPr>
            <p:spPr/>
            <p:txBody>
              <a:bodyPr>
                <a:normAutofit fontScale="77500" lnSpcReduction="20000"/>
              </a:bodyPr>
              <a:lstStyle/>
              <a:p>
                <a:r>
                  <a:rPr lang="en-US" b="1" dirty="0"/>
                  <a:t>Example 4.6: </a:t>
                </a:r>
                <a:r>
                  <a:rPr lang="en-US" dirty="0"/>
                  <a:t>A student scored 65 on a calculus test that had a mean of 50 and a standard deviation of 10; she scored 30 on a history test with a mean of 25 and a standard deviation of 5. Compare her relative positions on each test.</a:t>
                </a:r>
              </a:p>
              <a:p>
                <a:pPr marL="320040" lvl="1" indent="0">
                  <a:buNone/>
                </a:pPr>
                <a:r>
                  <a:rPr lang="en-US" b="1" dirty="0"/>
                  <a:t>Solution:  </a:t>
                </a:r>
                <a:r>
                  <a:rPr lang="en-US" dirty="0"/>
                  <a:t>First, find the z-scores.</a:t>
                </a:r>
              </a:p>
              <a:p>
                <a:pPr marL="320040" lvl="1" indent="0">
                  <a:buNone/>
                </a:pPr>
                <a:r>
                  <a:rPr lang="en-US" dirty="0"/>
                  <a:t>For calculus the z-score is </a:t>
                </a:r>
              </a:p>
              <a:p>
                <a:pPr marL="320040" lvl="1" indent="0">
                  <a:buNone/>
                </a:pPr>
                <a14:m>
                  <m:oMathPara xmlns:m="http://schemas.openxmlformats.org/officeDocument/2006/math">
                    <m:oMathParaPr>
                      <m:jc m:val="centerGroup"/>
                    </m:oMathParaPr>
                    <m:oMath xmlns:m="http://schemas.openxmlformats.org/officeDocument/2006/math">
                      <m:r>
                        <a:rPr lang="en-US" b="1" i="1">
                          <a:latin typeface="Cambria Math"/>
                        </a:rPr>
                        <m:t>𝒛</m:t>
                      </m:r>
                      <m:r>
                        <a:rPr lang="en-US" b="1" i="1">
                          <a:latin typeface="Cambria Math"/>
                        </a:rPr>
                        <m:t>=</m:t>
                      </m:r>
                      <m:f>
                        <m:fPr>
                          <m:ctrlPr>
                            <a:rPr lang="en-US" b="1" i="1">
                              <a:latin typeface="Cambria Math" panose="02040503050406030204" pitchFamily="18" charset="0"/>
                            </a:rPr>
                          </m:ctrlPr>
                        </m:fPr>
                        <m:num>
                          <m:r>
                            <a:rPr lang="en-US" b="1" i="1">
                              <a:latin typeface="Cambria Math"/>
                            </a:rPr>
                            <m:t>𝒙</m:t>
                          </m:r>
                          <m:r>
                            <a:rPr lang="en-US" b="1" i="1">
                              <a:latin typeface="Cambria Math"/>
                            </a:rPr>
                            <m:t>−</m:t>
                          </m:r>
                          <m:r>
                            <a:rPr lang="en-US" i="1">
                              <a:latin typeface="Cambria Math"/>
                            </a:rPr>
                            <m:t>µ</m:t>
                          </m:r>
                        </m:num>
                        <m:den>
                          <m:r>
                            <a:rPr lang="en-US" b="1" i="1">
                              <a:latin typeface="Cambria Math"/>
                            </a:rPr>
                            <m:t>𝝈</m:t>
                          </m:r>
                        </m:den>
                      </m:f>
                      <m:r>
                        <a:rPr lang="en-US" b="1" i="1">
                          <a:latin typeface="Cambria Math"/>
                        </a:rPr>
                        <m:t>=</m:t>
                      </m:r>
                      <m:f>
                        <m:fPr>
                          <m:ctrlPr>
                            <a:rPr lang="en-US" b="1" i="1">
                              <a:latin typeface="Cambria Math" panose="02040503050406030204" pitchFamily="18" charset="0"/>
                            </a:rPr>
                          </m:ctrlPr>
                        </m:fPr>
                        <m:num>
                          <m:r>
                            <a:rPr lang="en-US" b="1" i="1">
                              <a:latin typeface="Cambria Math"/>
                            </a:rPr>
                            <m:t>𝟔𝟓</m:t>
                          </m:r>
                          <m:r>
                            <a:rPr lang="en-US" b="1" i="1">
                              <a:latin typeface="Cambria Math"/>
                            </a:rPr>
                            <m:t>−</m:t>
                          </m:r>
                          <m:r>
                            <a:rPr lang="en-US" i="1">
                              <a:latin typeface="Cambria Math"/>
                            </a:rPr>
                            <m:t>50</m:t>
                          </m:r>
                        </m:num>
                        <m:den>
                          <m:r>
                            <a:rPr lang="en-US" b="1" i="1">
                              <a:latin typeface="Cambria Math"/>
                            </a:rPr>
                            <m:t>𝟏𝟎</m:t>
                          </m:r>
                        </m:den>
                      </m:f>
                      <m:r>
                        <a:rPr lang="en-US" b="1" i="1">
                          <a:latin typeface="Cambria Math"/>
                        </a:rPr>
                        <m:t>=</m:t>
                      </m:r>
                      <m:r>
                        <a:rPr lang="en-US" b="1" i="1">
                          <a:latin typeface="Cambria Math"/>
                        </a:rPr>
                        <m:t>𝟏</m:t>
                      </m:r>
                      <m:r>
                        <a:rPr lang="en-US" b="1" i="1">
                          <a:latin typeface="Cambria Math"/>
                        </a:rPr>
                        <m:t>.</m:t>
                      </m:r>
                      <m:r>
                        <a:rPr lang="en-US" b="1" i="1">
                          <a:latin typeface="Cambria Math"/>
                        </a:rPr>
                        <m:t>𝟓</m:t>
                      </m:r>
                    </m:oMath>
                  </m:oMathPara>
                </a14:m>
                <a:endParaRPr lang="en-US" dirty="0"/>
              </a:p>
              <a:p>
                <a:pPr marL="320040" lvl="1" indent="0">
                  <a:buNone/>
                </a:pPr>
                <a:r>
                  <a:rPr lang="en-US" dirty="0"/>
                  <a:t>For history the z-score is </a:t>
                </a:r>
              </a:p>
              <a:p>
                <a:pPr marL="320040" lvl="1" indent="0">
                  <a:buNone/>
                </a:pPr>
                <a14:m>
                  <m:oMathPara xmlns:m="http://schemas.openxmlformats.org/officeDocument/2006/math">
                    <m:oMathParaPr>
                      <m:jc m:val="centerGroup"/>
                    </m:oMathParaPr>
                    <m:oMath xmlns:m="http://schemas.openxmlformats.org/officeDocument/2006/math">
                      <m:r>
                        <a:rPr lang="en-US" b="1" i="1">
                          <a:latin typeface="Cambria Math"/>
                        </a:rPr>
                        <m:t>𝒛</m:t>
                      </m:r>
                      <m:r>
                        <a:rPr lang="en-US" b="1" i="1">
                          <a:latin typeface="Cambria Math"/>
                        </a:rPr>
                        <m:t>=</m:t>
                      </m:r>
                      <m:f>
                        <m:fPr>
                          <m:ctrlPr>
                            <a:rPr lang="en-US" b="1" i="1">
                              <a:latin typeface="Cambria Math" panose="02040503050406030204" pitchFamily="18" charset="0"/>
                            </a:rPr>
                          </m:ctrlPr>
                        </m:fPr>
                        <m:num>
                          <m:r>
                            <a:rPr lang="en-US" b="1" i="1">
                              <a:latin typeface="Cambria Math"/>
                            </a:rPr>
                            <m:t>𝒙</m:t>
                          </m:r>
                          <m:r>
                            <a:rPr lang="en-US" b="1" i="1">
                              <a:latin typeface="Cambria Math"/>
                            </a:rPr>
                            <m:t>−</m:t>
                          </m:r>
                          <m:r>
                            <a:rPr lang="en-US" i="1">
                              <a:latin typeface="Cambria Math"/>
                            </a:rPr>
                            <m:t>µ</m:t>
                          </m:r>
                        </m:num>
                        <m:den>
                          <m:r>
                            <a:rPr lang="en-US" b="1" i="1">
                              <a:latin typeface="Cambria Math"/>
                            </a:rPr>
                            <m:t>𝝈</m:t>
                          </m:r>
                        </m:den>
                      </m:f>
                      <m:r>
                        <a:rPr lang="en-US" b="1" i="1">
                          <a:latin typeface="Cambria Math"/>
                        </a:rPr>
                        <m:t>=</m:t>
                      </m:r>
                      <m:f>
                        <m:fPr>
                          <m:ctrlPr>
                            <a:rPr lang="en-US" b="1" i="1">
                              <a:latin typeface="Cambria Math" panose="02040503050406030204" pitchFamily="18" charset="0"/>
                            </a:rPr>
                          </m:ctrlPr>
                        </m:fPr>
                        <m:num>
                          <m:r>
                            <a:rPr lang="en-US" b="1" i="1">
                              <a:latin typeface="Cambria Math"/>
                            </a:rPr>
                            <m:t>𝟑𝟎</m:t>
                          </m:r>
                          <m:r>
                            <a:rPr lang="en-US" b="1" i="1">
                              <a:latin typeface="Cambria Math"/>
                            </a:rPr>
                            <m:t>−</m:t>
                          </m:r>
                          <m:r>
                            <a:rPr lang="en-US" i="1">
                              <a:latin typeface="Cambria Math"/>
                            </a:rPr>
                            <m:t>25</m:t>
                          </m:r>
                        </m:num>
                        <m:den>
                          <m:r>
                            <a:rPr lang="en-US" b="1" i="1">
                              <a:latin typeface="Cambria Math"/>
                            </a:rPr>
                            <m:t>𝟓</m:t>
                          </m:r>
                        </m:den>
                      </m:f>
                      <m:r>
                        <a:rPr lang="en-US" b="1" i="1">
                          <a:latin typeface="Cambria Math"/>
                        </a:rPr>
                        <m:t>=</m:t>
                      </m:r>
                      <m:r>
                        <a:rPr lang="en-US" b="1" i="1">
                          <a:latin typeface="Cambria Math"/>
                        </a:rPr>
                        <m:t>𝟏</m:t>
                      </m:r>
                      <m:r>
                        <a:rPr lang="en-US" b="1" i="1">
                          <a:latin typeface="Cambria Math"/>
                        </a:rPr>
                        <m:t>.</m:t>
                      </m:r>
                      <m:r>
                        <a:rPr lang="en-US" b="1" i="1">
                          <a:latin typeface="Cambria Math"/>
                        </a:rPr>
                        <m:t>𝟎</m:t>
                      </m:r>
                    </m:oMath>
                  </m:oMathPara>
                </a14:m>
                <a:endParaRPr lang="en-US" dirty="0"/>
              </a:p>
              <a:p>
                <a:pPr marL="320040" lvl="1" indent="0">
                  <a:buNone/>
                </a:pPr>
                <a:r>
                  <a:rPr lang="en-US" dirty="0"/>
                  <a:t>Since the z-score for calculus is larger, her relative position in the calculus class is higher than her relative position in the history class.</a:t>
                </a:r>
              </a:p>
              <a:p>
                <a:endParaRPr lang="en-US" dirty="0"/>
              </a:p>
            </p:txBody>
          </p:sp>
        </mc:Choice>
        <mc:Fallback>
          <p:sp>
            <p:nvSpPr>
              <p:cNvPr id="5" name="Content Placeholder 4"/>
              <p:cNvSpPr>
                <a:spLocks noGrp="1" noRot="1" noChangeAspect="1" noMove="1" noResize="1" noEditPoints="1" noAdjustHandles="1" noChangeArrowheads="1" noChangeShapeType="1" noTextEdit="1"/>
              </p:cNvSpPr>
              <p:nvPr>
                <p:ph sz="quarter" idx="1"/>
              </p:nvPr>
            </p:nvSpPr>
            <p:spPr>
              <a:blipFill>
                <a:blip r:embed="rId2"/>
                <a:stretch>
                  <a:fillRect l="-75" t="-2307"/>
                </a:stretch>
              </a:blipFill>
            </p:spPr>
            <p:txBody>
              <a:bodyPr/>
              <a:lstStyle/>
              <a:p>
                <a:r>
                  <a:rPr lang="en-US">
                    <a:noFill/>
                  </a:rPr>
                  <a:t> </a:t>
                </a:r>
              </a:p>
            </p:txBody>
          </p:sp>
        </mc:Fallback>
      </mc:AlternateContent>
    </p:spTree>
    <p:extLst>
      <p:ext uri="{BB962C8B-B14F-4D97-AF65-F5344CB8AC3E}">
        <p14:creationId xmlns="" xmlns:p14="http://schemas.microsoft.com/office/powerpoint/2010/main" val="9202541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E07D3D-61C3-4219-B558-2EDD8D6773FF}" type="datetime1">
              <a:rPr lang="en-US" smtClean="0"/>
              <a:pPr/>
              <a:t>03/06/18</a:t>
            </a:fld>
            <a:endParaRPr lang="en-US" dirty="0"/>
          </a:p>
        </p:txBody>
      </p:sp>
      <p:sp>
        <p:nvSpPr>
          <p:cNvPr id="3" name="Footer Placeholder 2"/>
          <p:cNvSpPr>
            <a:spLocks noGrp="1"/>
          </p:cNvSpPr>
          <p:nvPr>
            <p:ph type="ftr" sz="quarter" idx="11"/>
          </p:nvPr>
        </p:nvSpPr>
        <p:spPr/>
        <p:txBody>
          <a:bodyPr/>
          <a:lstStyle/>
          <a:p>
            <a:r>
              <a:rPr lang="en-US" smtClean="0"/>
              <a:t>Ashebir Feyisa</a:t>
            </a:r>
            <a:endParaRPr lang="en-US" dirty="0"/>
          </a:p>
        </p:txBody>
      </p:sp>
      <p:sp>
        <p:nvSpPr>
          <p:cNvPr id="4" name="Rectangle 3"/>
          <p:cNvSpPr/>
          <p:nvPr/>
        </p:nvSpPr>
        <p:spPr>
          <a:xfrm rot="20196827">
            <a:off x="305550" y="2216185"/>
            <a:ext cx="8458200" cy="1754326"/>
          </a:xfrm>
          <a:prstGeom prst="rect">
            <a:avLst/>
          </a:prstGeom>
        </p:spPr>
        <p:txBody>
          <a:bodyPr wrap="square">
            <a:spAutoFit/>
          </a:bodyPr>
          <a:lstStyle/>
          <a:p>
            <a:pPr lvl="1"/>
            <a:r>
              <a:rPr lang="en-GB" sz="5400" b="1" dirty="0"/>
              <a:t>Moments, skewness and </a:t>
            </a:r>
            <a:r>
              <a:rPr lang="en-GB" sz="5400" b="1" dirty="0" smtClean="0"/>
              <a:t>kurtosis</a:t>
            </a:r>
            <a:endParaRPr lang="en-US" sz="5400" b="1" dirty="0"/>
          </a:p>
        </p:txBody>
      </p:sp>
    </p:spTree>
    <p:extLst>
      <p:ext uri="{BB962C8B-B14F-4D97-AF65-F5344CB8AC3E}">
        <p14:creationId xmlns="" xmlns:p14="http://schemas.microsoft.com/office/powerpoint/2010/main" val="13116573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Moments</a:t>
            </a:r>
            <a:r>
              <a:rPr lang="en-US" dirty="0"/>
              <a:t/>
            </a:r>
            <a:br>
              <a:rPr lang="en-US" dirty="0"/>
            </a:br>
            <a:endParaRPr lang="en-US" dirty="0"/>
          </a:p>
        </p:txBody>
      </p:sp>
      <p:sp>
        <p:nvSpPr>
          <p:cNvPr id="3" name="Date Placeholder 2"/>
          <p:cNvSpPr>
            <a:spLocks noGrp="1"/>
          </p:cNvSpPr>
          <p:nvPr>
            <p:ph type="dt" sz="half" idx="10"/>
          </p:nvPr>
        </p:nvSpPr>
        <p:spPr/>
        <p:txBody>
          <a:bodyPr/>
          <a:lstStyle/>
          <a:p>
            <a:fld id="{611C2FBA-94C7-4C18-B0DA-F41EDDB01B1D}" type="datetime1">
              <a:rPr lang="en-US" smtClean="0"/>
              <a:pPr/>
              <a:t>03/06/18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mc:AlternateContent xmlns:mc="http://schemas.openxmlformats.org/markup-compatibility/2006">
        <mc:Choice xmlns="" xmlns:a14="http://schemas.microsoft.com/office/drawing/2010/main" Requires="a14">
          <p:sp>
            <p:nvSpPr>
              <p:cNvPr id="5" name="Content Placeholder 4"/>
              <p:cNvSpPr>
                <a:spLocks noGrp="1"/>
              </p:cNvSpPr>
              <p:nvPr>
                <p:ph sz="quarter" idx="1"/>
              </p:nvPr>
            </p:nvSpPr>
            <p:spPr/>
            <p:txBody>
              <a:bodyPr/>
              <a:lstStyle/>
              <a:p>
                <a:r>
                  <a:rPr lang="en-US" dirty="0"/>
                  <a:t>Definition 4.7: The average of deviations from an arbitrary origin raised to an integral power of the observations of a distribution is defined as a moment. Let x</a:t>
                </a:r>
                <a:r>
                  <a:rPr lang="en-US" baseline="-25000" dirty="0"/>
                  <a:t>1</a:t>
                </a:r>
                <a:r>
                  <a:rPr lang="en-US" dirty="0"/>
                  <a:t>,x</a:t>
                </a:r>
                <a:r>
                  <a:rPr lang="en-US" baseline="-25000" dirty="0"/>
                  <a:t>2</a:t>
                </a:r>
                <a:r>
                  <a:rPr lang="en-US" dirty="0"/>
                  <a:t>,…,</a:t>
                </a:r>
                <a:r>
                  <a:rPr lang="en-US" dirty="0" err="1"/>
                  <a:t>x</a:t>
                </a:r>
                <a:r>
                  <a:rPr lang="en-US" baseline="-25000" dirty="0" err="1"/>
                  <a:t>n</a:t>
                </a:r>
                <a:r>
                  <a:rPr lang="en-US" dirty="0"/>
                  <a:t> be observations, we define the r-</a:t>
                </a:r>
                <a:r>
                  <a:rPr lang="en-US" dirty="0" err="1"/>
                  <a:t>th</a:t>
                </a:r>
                <a:r>
                  <a:rPr lang="en-US" dirty="0"/>
                  <a:t> moment about A as</a:t>
                </a:r>
                <a:r>
                  <a:rPr lang="en-US" dirty="0" smtClean="0"/>
                  <a:t>:</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nary>
                            <m:naryPr>
                              <m:chr m:val="∑"/>
                              <m:limLoc m:val="undOvr"/>
                              <m:subHide m:val="on"/>
                              <m:supHide m:val="on"/>
                              <m:ctrlPr>
                                <a:rPr lang="en-US" i="1">
                                  <a:latin typeface="Cambria Math" panose="02040503050406030204" pitchFamily="18" charset="0"/>
                                </a:rPr>
                              </m:ctrlPr>
                            </m:naryPr>
                            <m:sub/>
                            <m:sup/>
                            <m:e>
                              <m:sSup>
                                <m:sSupPr>
                                  <m:ctrlPr>
                                    <a:rPr lang="en-US" i="1">
                                      <a:latin typeface="Cambria Math" panose="02040503050406030204" pitchFamily="18" charset="0"/>
                                    </a:rPr>
                                  </m:ctrlPr>
                                </m:sSupPr>
                                <m:e>
                                  <m:r>
                                    <a:rPr lang="en-US" i="1">
                                      <a:latin typeface="Cambria Math"/>
                                    </a:rPr>
                                    <m:t>(</m:t>
                                  </m:r>
                                  <m:sSub>
                                    <m:sSubPr>
                                      <m:ctrlPr>
                                        <a:rPr lang="en-US" i="1">
                                          <a:latin typeface="Cambria Math" panose="02040503050406030204" pitchFamily="18" charset="0"/>
                                        </a:rPr>
                                      </m:ctrlPr>
                                    </m:sSubPr>
                                    <m:e>
                                      <m:r>
                                        <a:rPr lang="en-US" i="1">
                                          <a:latin typeface="Cambria Math"/>
                                        </a:rPr>
                                        <m:t>𝑥</m:t>
                                      </m:r>
                                    </m:e>
                                    <m:sub>
                                      <m:r>
                                        <a:rPr lang="en-US" i="1">
                                          <a:latin typeface="Cambria Math"/>
                                        </a:rPr>
                                        <m:t>𝑖</m:t>
                                      </m:r>
                                    </m:sub>
                                  </m:sSub>
                                  <m:r>
                                    <a:rPr lang="en-US" i="1">
                                      <a:latin typeface="Cambria Math"/>
                                    </a:rPr>
                                    <m:t>−</m:t>
                                  </m:r>
                                  <m:r>
                                    <a:rPr lang="en-US" i="1">
                                      <a:latin typeface="Cambria Math"/>
                                    </a:rPr>
                                    <m:t>𝐴</m:t>
                                  </m:r>
                                  <m:r>
                                    <a:rPr lang="en-US" i="1">
                                      <a:latin typeface="Cambria Math"/>
                                    </a:rPr>
                                    <m:t>)</m:t>
                                  </m:r>
                                </m:e>
                                <m:sup>
                                  <m:r>
                                    <a:rPr lang="en-US" i="1">
                                      <a:latin typeface="Cambria Math"/>
                                    </a:rPr>
                                    <m:t>𝑟</m:t>
                                  </m:r>
                                </m:sup>
                              </m:sSup>
                            </m:e>
                          </m:nary>
                        </m:num>
                        <m:den>
                          <m:r>
                            <a:rPr lang="en-US" i="1">
                              <a:latin typeface="Cambria Math"/>
                            </a:rPr>
                            <m:t>𝑛</m:t>
                          </m:r>
                        </m:den>
                      </m:f>
                      <m:r>
                        <a:rPr lang="en-US" i="1">
                          <a:latin typeface="Cambria Math"/>
                        </a:rPr>
                        <m:t>.</m:t>
                      </m:r>
                    </m:oMath>
                  </m:oMathPara>
                </a14:m>
                <a:endParaRPr lang="en-US" dirty="0"/>
              </a:p>
            </p:txBody>
          </p:sp>
        </mc:Choice>
        <mc:Fallback>
          <p:sp>
            <p:nvSpPr>
              <p:cNvPr id="5" name="Content Placeholder 4"/>
              <p:cNvSpPr>
                <a:spLocks noGrp="1" noRot="1" noChangeAspect="1" noMove="1" noResize="1" noEditPoints="1" noAdjustHandles="1" noChangeArrowheads="1" noChangeShapeType="1" noTextEdit="1"/>
              </p:cNvSpPr>
              <p:nvPr>
                <p:ph sz="quarter" idx="1"/>
              </p:nvPr>
            </p:nvSpPr>
            <p:spPr>
              <a:blipFill rotWithShape="1">
                <a:blip r:embed="rId2"/>
                <a:stretch>
                  <a:fillRect l="-449" t="-1357" r="-299"/>
                </a:stretch>
              </a:blipFill>
            </p:spPr>
            <p:txBody>
              <a:bodyPr/>
              <a:lstStyle/>
              <a:p>
                <a:r>
                  <a:rPr lang="en-US">
                    <a:noFill/>
                  </a:rPr>
                  <a:t> </a:t>
                </a:r>
              </a:p>
            </p:txBody>
          </p:sp>
        </mc:Fallback>
      </mc:AlternateContent>
    </p:spTree>
    <p:extLst>
      <p:ext uri="{BB962C8B-B14F-4D97-AF65-F5344CB8AC3E}">
        <p14:creationId xmlns="" xmlns:p14="http://schemas.microsoft.com/office/powerpoint/2010/main" val="17158056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2721803-4685-4EAB-A413-979F72E0C24D}" type="datetime1">
              <a:rPr lang="en-US" smtClean="0"/>
              <a:pPr/>
              <a:t>03/06/18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6" name="Rectangle 5"/>
          <p:cNvSpPr/>
          <p:nvPr/>
        </p:nvSpPr>
        <p:spPr>
          <a:xfrm>
            <a:off x="495852" y="2967335"/>
            <a:ext cx="8152296" cy="923330"/>
          </a:xfrm>
          <a:prstGeom prst="rect">
            <a:avLst/>
          </a:prstGeom>
          <a:noFill/>
        </p:spPr>
        <p:txBody>
          <a:bodyPr wrap="none" lIns="91440" tIns="45720" rIns="91440" bIns="45720">
            <a:spAutoFit/>
          </a:bodyPr>
          <a:lstStyle/>
          <a:p>
            <a:pPr algn="ctr"/>
            <a:r>
              <a:rPr lang="en-US" sz="54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MEASURES </a:t>
            </a:r>
            <a:r>
              <a:rPr lang="en-US" sz="5400" b="1" dirty="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OF VARIATION </a:t>
            </a:r>
          </a:p>
        </p:txBody>
      </p:sp>
    </p:spTree>
    <p:extLst>
      <p:ext uri="{BB962C8B-B14F-4D97-AF65-F5344CB8AC3E}">
        <p14:creationId xmlns="" xmlns:p14="http://schemas.microsoft.com/office/powerpoint/2010/main" val="7856252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3DCCFA16-63C0-4883-BCCE-C647E1CEB9F2}" type="datetime1">
              <a:rPr lang="en-US" smtClean="0"/>
              <a:pPr/>
              <a:t>03/06/18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mc:AlternateContent xmlns:mc="http://schemas.openxmlformats.org/markup-compatibility/2006">
        <mc:Choice xmlns="" xmlns:a14="http://schemas.microsoft.com/office/drawing/2010/main" Requires="a14">
          <p:sp>
            <p:nvSpPr>
              <p:cNvPr id="5" name="Content Placeholder 4"/>
              <p:cNvSpPr>
                <a:spLocks noGrp="1"/>
              </p:cNvSpPr>
              <p:nvPr>
                <p:ph sz="quarter" idx="1"/>
              </p:nvPr>
            </p:nvSpPr>
            <p:spPr/>
            <p:txBody>
              <a:bodyPr>
                <a:normAutofit fontScale="92500" lnSpcReduction="20000"/>
              </a:bodyPr>
              <a:lstStyle/>
              <a:p>
                <a:r>
                  <a:rPr lang="en-US" dirty="0"/>
                  <a:t>The most known moments are moments about the mean also known as the central moments and the moments about zero (also known as moments about the origin.)</a:t>
                </a:r>
              </a:p>
              <a:p>
                <a:r>
                  <a:rPr lang="en-US" dirty="0"/>
                  <a:t>The </a:t>
                </a:r>
                <a:r>
                  <a:rPr lang="en-US" dirty="0" err="1"/>
                  <a:t>r</a:t>
                </a:r>
                <a:r>
                  <a:rPr lang="en-US" baseline="30000" dirty="0" err="1"/>
                  <a:t>th</a:t>
                </a:r>
                <a:r>
                  <a:rPr lang="en-US" dirty="0"/>
                  <a:t> moment about the mean, µ</a:t>
                </a:r>
                <a:r>
                  <a:rPr lang="en-US" baseline="-25000" dirty="0"/>
                  <a:t>r</a:t>
                </a:r>
                <a:r>
                  <a:rPr lang="en-US" dirty="0"/>
                  <a:t>, is given by:</a:t>
                </a:r>
              </a:p>
              <a:p>
                <a14:m>
                  <m:oMath xmlns:m="http://schemas.openxmlformats.org/officeDocument/2006/math">
                    <m:sSub>
                      <m:sSubPr>
                        <m:ctrlPr>
                          <a:rPr lang="en-US" i="1">
                            <a:latin typeface="Cambria Math" panose="02040503050406030204" pitchFamily="18" charset="0"/>
                          </a:rPr>
                        </m:ctrlPr>
                      </m:sSubPr>
                      <m:e>
                        <m:r>
                          <a:rPr lang="en-US" i="1">
                            <a:latin typeface="Cambria Math"/>
                          </a:rPr>
                          <m:t>µ</m:t>
                        </m:r>
                      </m:e>
                      <m:sub>
                        <m:r>
                          <a:rPr lang="en-US" i="1">
                            <a:latin typeface="Cambria Math"/>
                          </a:rPr>
                          <m:t>𝑟</m:t>
                        </m:r>
                      </m:sub>
                    </m:sSub>
                    <m:r>
                      <a:rPr lang="en-US" i="1">
                        <a:latin typeface="Cambria Math"/>
                      </a:rPr>
                      <m:t>=</m:t>
                    </m:r>
                    <m:f>
                      <m:fPr>
                        <m:ctrlPr>
                          <a:rPr lang="en-US" i="1">
                            <a:latin typeface="Cambria Math" panose="02040503050406030204" pitchFamily="18" charset="0"/>
                          </a:rPr>
                        </m:ctrlPr>
                      </m:fPr>
                      <m:num>
                        <m:nary>
                          <m:naryPr>
                            <m:chr m:val="∑"/>
                            <m:limLoc m:val="undOvr"/>
                            <m:subHide m:val="on"/>
                            <m:supHide m:val="on"/>
                            <m:ctrlPr>
                              <a:rPr lang="en-US" i="1">
                                <a:latin typeface="Cambria Math" panose="02040503050406030204" pitchFamily="18" charset="0"/>
                              </a:rPr>
                            </m:ctrlPr>
                          </m:naryPr>
                          <m:sub/>
                          <m:sup/>
                          <m:e>
                            <m:sSup>
                              <m:sSupPr>
                                <m:ctrlPr>
                                  <a:rPr lang="en-US" i="1">
                                    <a:latin typeface="Cambria Math" panose="02040503050406030204" pitchFamily="18" charset="0"/>
                                  </a:rPr>
                                </m:ctrlPr>
                              </m:sSupPr>
                              <m:e>
                                <m:r>
                                  <a:rPr lang="en-US" i="1">
                                    <a:latin typeface="Cambria Math"/>
                                  </a:rPr>
                                  <m:t>(</m:t>
                                </m:r>
                                <m:sSub>
                                  <m:sSubPr>
                                    <m:ctrlPr>
                                      <a:rPr lang="en-US" i="1">
                                        <a:latin typeface="Cambria Math" panose="02040503050406030204" pitchFamily="18" charset="0"/>
                                      </a:rPr>
                                    </m:ctrlPr>
                                  </m:sSubPr>
                                  <m:e>
                                    <m:r>
                                      <a:rPr lang="en-US" i="1">
                                        <a:latin typeface="Cambria Math"/>
                                      </a:rPr>
                                      <m:t>𝑥</m:t>
                                    </m:r>
                                  </m:e>
                                  <m:sub>
                                    <m:r>
                                      <a:rPr lang="en-US" i="1">
                                        <a:latin typeface="Cambria Math"/>
                                      </a:rPr>
                                      <m:t>𝑖</m:t>
                                    </m:r>
                                  </m:sub>
                                </m:sSub>
                                <m:r>
                                  <a:rPr lang="en-US" i="1">
                                    <a:latin typeface="Cambria Math"/>
                                  </a:rPr>
                                  <m:t>−</m:t>
                                </m:r>
                                <m:acc>
                                  <m:accPr>
                                    <m:chr m:val="̅"/>
                                    <m:ctrlPr>
                                      <a:rPr lang="en-US" i="1">
                                        <a:latin typeface="Cambria Math" panose="02040503050406030204" pitchFamily="18" charset="0"/>
                                      </a:rPr>
                                    </m:ctrlPr>
                                  </m:accPr>
                                  <m:e>
                                    <m:r>
                                      <a:rPr lang="en-US" i="1">
                                        <a:latin typeface="Cambria Math"/>
                                      </a:rPr>
                                      <m:t>𝑥</m:t>
                                    </m:r>
                                  </m:e>
                                </m:acc>
                                <m:r>
                                  <a:rPr lang="en-US" i="1">
                                    <a:latin typeface="Cambria Math"/>
                                  </a:rPr>
                                  <m:t>)</m:t>
                                </m:r>
                              </m:e>
                              <m:sup>
                                <m:r>
                                  <a:rPr lang="en-US" i="1">
                                    <a:latin typeface="Cambria Math"/>
                                  </a:rPr>
                                  <m:t>𝑟</m:t>
                                </m:r>
                              </m:sup>
                            </m:sSup>
                          </m:e>
                        </m:nary>
                      </m:num>
                      <m:den>
                        <m:r>
                          <a:rPr lang="en-US" i="1">
                            <a:latin typeface="Cambria Math"/>
                          </a:rPr>
                          <m:t>𝑛</m:t>
                        </m:r>
                      </m:den>
                    </m:f>
                  </m:oMath>
                </a14:m>
                <a:r>
                  <a:rPr lang="en-US" dirty="0"/>
                  <a:t>.</a:t>
                </a:r>
              </a:p>
              <a:p>
                <a:r>
                  <a:rPr lang="en-US" dirty="0"/>
                  <a:t>Special ceases: µ</a:t>
                </a:r>
                <a:r>
                  <a:rPr lang="en-US" baseline="-25000" dirty="0"/>
                  <a:t>0</a:t>
                </a:r>
                <a:r>
                  <a:rPr lang="en-US" dirty="0"/>
                  <a:t>=1, µ</a:t>
                </a:r>
                <a:r>
                  <a:rPr lang="en-US" baseline="-25000" dirty="0"/>
                  <a:t>1</a:t>
                </a:r>
                <a:r>
                  <a:rPr lang="en-US" dirty="0"/>
                  <a:t>=0, µ</a:t>
                </a:r>
                <a:r>
                  <a:rPr lang="en-US" baseline="-25000" dirty="0"/>
                  <a:t>2</a:t>
                </a:r>
                <a:r>
                  <a:rPr lang="en-US" dirty="0"/>
                  <a:t>=s</a:t>
                </a:r>
                <a:r>
                  <a:rPr lang="en-US" baseline="30000" dirty="0"/>
                  <a:t>2</a:t>
                </a:r>
                <a:r>
                  <a:rPr lang="en-US" dirty="0"/>
                  <a:t>.</a:t>
                </a:r>
              </a:p>
              <a:p>
                <a:r>
                  <a:rPr lang="en-US" dirty="0"/>
                  <a:t>The </a:t>
                </a:r>
                <a:r>
                  <a:rPr lang="en-US" dirty="0" err="1"/>
                  <a:t>r</a:t>
                </a:r>
                <a:r>
                  <a:rPr lang="en-US" baseline="30000" dirty="0" err="1"/>
                  <a:t>th</a:t>
                </a:r>
                <a:r>
                  <a:rPr lang="en-US" dirty="0"/>
                  <a:t>moment about the origin,</a:t>
                </a:r>
                <a14:m>
                  <m:oMath xmlns:m="http://schemas.openxmlformats.org/officeDocument/2006/math">
                    <m:r>
                      <a:rPr lang="en-US" i="1">
                        <a:latin typeface="Cambria Math"/>
                      </a:rPr>
                      <m:t> </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a:rPr>
                              <m:t>µ</m:t>
                            </m:r>
                          </m:e>
                          <m:sub>
                            <m:r>
                              <a:rPr lang="en-US" i="1">
                                <a:latin typeface="Cambria Math"/>
                              </a:rPr>
                              <m:t>𝑟</m:t>
                            </m:r>
                          </m:sub>
                        </m:sSub>
                      </m:e>
                      <m:sup>
                        <m:r>
                          <a:rPr lang="en-US" i="1">
                            <a:latin typeface="Cambria Math"/>
                          </a:rPr>
                          <m:t>,</m:t>
                        </m:r>
                      </m:sup>
                    </m:sSup>
                  </m:oMath>
                </a14:m>
                <a:r>
                  <a:rPr lang="en-US" dirty="0"/>
                  <a:t>, is given by:</a:t>
                </a:r>
              </a:p>
              <a:p>
                <a14:m>
                  <m:oMath xmlns:m="http://schemas.openxmlformats.org/officeDocument/2006/math">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a:rPr>
                              <m:t>µ</m:t>
                            </m:r>
                          </m:e>
                          <m:sub>
                            <m:r>
                              <a:rPr lang="en-US" i="1">
                                <a:latin typeface="Cambria Math"/>
                              </a:rPr>
                              <m:t>𝑟</m:t>
                            </m:r>
                          </m:sub>
                        </m:sSub>
                      </m:e>
                      <m:sup>
                        <m:r>
                          <a:rPr lang="en-US" i="1">
                            <a:latin typeface="Cambria Math"/>
                          </a:rPr>
                          <m:t>,</m:t>
                        </m:r>
                      </m:sup>
                    </m:sSup>
                    <m:r>
                      <a:rPr lang="en-US" i="1">
                        <a:latin typeface="Cambria Math"/>
                      </a:rPr>
                      <m:t>=</m:t>
                    </m:r>
                    <m:f>
                      <m:fPr>
                        <m:ctrlPr>
                          <a:rPr lang="en-US" i="1">
                            <a:latin typeface="Cambria Math" panose="02040503050406030204" pitchFamily="18" charset="0"/>
                          </a:rPr>
                        </m:ctrlPr>
                      </m:fPr>
                      <m:num>
                        <m:nary>
                          <m:naryPr>
                            <m:chr m:val="∑"/>
                            <m:limLoc m:val="undOvr"/>
                            <m:subHide m:val="on"/>
                            <m:supHide m:val="on"/>
                            <m:ctrlPr>
                              <a:rPr lang="en-US" i="1">
                                <a:latin typeface="Cambria Math" panose="02040503050406030204" pitchFamily="18" charset="0"/>
                              </a:rPr>
                            </m:ctrlPr>
                          </m:naryPr>
                          <m:sub/>
                          <m:sup/>
                          <m:e>
                            <m:sSubSup>
                              <m:sSubSupPr>
                                <m:ctrlPr>
                                  <a:rPr lang="en-US" i="1">
                                    <a:latin typeface="Cambria Math" panose="02040503050406030204" pitchFamily="18" charset="0"/>
                                  </a:rPr>
                                </m:ctrlPr>
                              </m:sSubSupPr>
                              <m:e>
                                <m:r>
                                  <a:rPr lang="en-US" i="1">
                                    <a:latin typeface="Cambria Math"/>
                                  </a:rPr>
                                  <m:t>𝑥</m:t>
                                </m:r>
                              </m:e>
                              <m:sub>
                                <m:r>
                                  <a:rPr lang="en-US" i="1">
                                    <a:latin typeface="Cambria Math"/>
                                  </a:rPr>
                                  <m:t>𝑖</m:t>
                                </m:r>
                              </m:sub>
                              <m:sup>
                                <m:r>
                                  <a:rPr lang="en-US" i="1">
                                    <a:latin typeface="Cambria Math"/>
                                  </a:rPr>
                                  <m:t>𝑟</m:t>
                                </m:r>
                              </m:sup>
                            </m:sSubSup>
                          </m:e>
                        </m:nary>
                      </m:num>
                      <m:den>
                        <m:r>
                          <a:rPr lang="en-US" i="1">
                            <a:latin typeface="Cambria Math"/>
                          </a:rPr>
                          <m:t>𝑛</m:t>
                        </m:r>
                      </m:den>
                    </m:f>
                  </m:oMath>
                </a14:m>
                <a:r>
                  <a:rPr lang="en-US" dirty="0"/>
                  <a:t>.</a:t>
                </a:r>
              </a:p>
              <a:p>
                <a:r>
                  <a:rPr lang="en-US" dirty="0"/>
                  <a:t>Special cases: </a:t>
                </a:r>
                <a14:m>
                  <m:oMath xmlns:m="http://schemas.openxmlformats.org/officeDocument/2006/math">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a:rPr>
                              <m:t>µ</m:t>
                            </m:r>
                          </m:e>
                          <m:sub>
                            <m:r>
                              <a:rPr lang="en-US" i="1">
                                <a:latin typeface="Cambria Math"/>
                              </a:rPr>
                              <m:t>0</m:t>
                            </m:r>
                          </m:sub>
                        </m:sSub>
                      </m:e>
                      <m:sup>
                        <m:r>
                          <a:rPr lang="en-US" i="1">
                            <a:latin typeface="Cambria Math"/>
                          </a:rPr>
                          <m:t>,</m:t>
                        </m:r>
                      </m:sup>
                    </m:sSup>
                    <m:r>
                      <a:rPr lang="en-US" i="1">
                        <a:latin typeface="Cambria Math"/>
                      </a:rPr>
                      <m:t>=1</m:t>
                    </m:r>
                  </m:oMath>
                </a14:m>
                <a:r>
                  <a:rPr lang="en-US" dirty="0"/>
                  <a:t>,</a:t>
                </a:r>
                <a14:m>
                  <m:oMath xmlns:m="http://schemas.openxmlformats.org/officeDocument/2006/math">
                    <m:r>
                      <a:rPr lang="en-US" i="1">
                        <a:latin typeface="Cambria Math"/>
                      </a:rPr>
                      <m:t> </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a:rPr>
                              <m:t>µ</m:t>
                            </m:r>
                          </m:e>
                          <m:sub>
                            <m:r>
                              <a:rPr lang="en-US" i="1">
                                <a:latin typeface="Cambria Math"/>
                              </a:rPr>
                              <m:t>1</m:t>
                            </m:r>
                          </m:sub>
                        </m:sSub>
                      </m:e>
                      <m:sup>
                        <m:r>
                          <a:rPr lang="en-US" i="1">
                            <a:latin typeface="Cambria Math"/>
                          </a:rPr>
                          <m:t>,</m:t>
                        </m:r>
                      </m:sup>
                    </m:sSup>
                    <m:r>
                      <a:rPr lang="en-US" i="1">
                        <a:latin typeface="Cambria Math"/>
                      </a:rPr>
                      <m:t>=</m:t>
                    </m:r>
                    <m:acc>
                      <m:accPr>
                        <m:chr m:val="̅"/>
                        <m:ctrlPr>
                          <a:rPr lang="en-US" i="1">
                            <a:latin typeface="Cambria Math" panose="02040503050406030204" pitchFamily="18" charset="0"/>
                          </a:rPr>
                        </m:ctrlPr>
                      </m:accPr>
                      <m:e>
                        <m:r>
                          <a:rPr lang="en-US" i="1">
                            <a:latin typeface="Cambria Math"/>
                          </a:rPr>
                          <m:t>𝑥</m:t>
                        </m:r>
                      </m:e>
                    </m:acc>
                  </m:oMath>
                </a14:m>
                <a:r>
                  <a:rPr lang="en-US" dirty="0"/>
                  <a:t>,</a:t>
                </a:r>
                <a14:m>
                  <m:oMath xmlns:m="http://schemas.openxmlformats.org/officeDocument/2006/math">
                    <m:r>
                      <a:rPr lang="en-US" i="1">
                        <a:latin typeface="Cambria Math"/>
                      </a:rPr>
                      <m:t> </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a:rPr>
                              <m:t>µ</m:t>
                            </m:r>
                          </m:e>
                          <m:sub>
                            <m:r>
                              <a:rPr lang="en-US" i="1">
                                <a:latin typeface="Cambria Math"/>
                              </a:rPr>
                              <m:t>2</m:t>
                            </m:r>
                          </m:sub>
                        </m:sSub>
                      </m:e>
                      <m:sup>
                        <m:r>
                          <a:rPr lang="en-US" i="1">
                            <a:latin typeface="Cambria Math"/>
                          </a:rPr>
                          <m:t>,</m:t>
                        </m:r>
                      </m:sup>
                    </m:sSup>
                    <m:r>
                      <a:rPr lang="en-US" i="1">
                        <a:latin typeface="Cambria Math"/>
                      </a:rPr>
                      <m:t>=</m:t>
                    </m:r>
                    <m:f>
                      <m:fPr>
                        <m:ctrlPr>
                          <a:rPr lang="en-US" i="1">
                            <a:latin typeface="Cambria Math" panose="02040503050406030204" pitchFamily="18" charset="0"/>
                          </a:rPr>
                        </m:ctrlPr>
                      </m:fPr>
                      <m:num>
                        <m:nary>
                          <m:naryPr>
                            <m:chr m:val="∑"/>
                            <m:limLoc m:val="undOvr"/>
                            <m:subHide m:val="on"/>
                            <m:supHide m:val="on"/>
                            <m:ctrlPr>
                              <a:rPr lang="en-US" i="1">
                                <a:latin typeface="Cambria Math" panose="02040503050406030204" pitchFamily="18" charset="0"/>
                              </a:rPr>
                            </m:ctrlPr>
                          </m:naryPr>
                          <m:sub/>
                          <m:sup/>
                          <m:e>
                            <m:sSubSup>
                              <m:sSubSupPr>
                                <m:ctrlPr>
                                  <a:rPr lang="en-US" i="1">
                                    <a:latin typeface="Cambria Math" panose="02040503050406030204" pitchFamily="18" charset="0"/>
                                  </a:rPr>
                                </m:ctrlPr>
                              </m:sSubSupPr>
                              <m:e>
                                <m:r>
                                  <a:rPr lang="en-US" i="1">
                                    <a:latin typeface="Cambria Math"/>
                                  </a:rPr>
                                  <m:t>𝑥</m:t>
                                </m:r>
                              </m:e>
                              <m:sub>
                                <m:r>
                                  <a:rPr lang="en-US" i="1">
                                    <a:latin typeface="Cambria Math"/>
                                  </a:rPr>
                                  <m:t>𝑖</m:t>
                                </m:r>
                              </m:sub>
                              <m:sup>
                                <m:r>
                                  <a:rPr lang="en-US" i="1">
                                    <a:latin typeface="Cambria Math"/>
                                  </a:rPr>
                                  <m:t>2</m:t>
                                </m:r>
                              </m:sup>
                            </m:sSubSup>
                          </m:e>
                        </m:nary>
                      </m:num>
                      <m:den>
                        <m:r>
                          <a:rPr lang="en-US" i="1">
                            <a:latin typeface="Cambria Math"/>
                          </a:rPr>
                          <m:t>𝑛</m:t>
                        </m:r>
                      </m:den>
                    </m:f>
                    <m:r>
                      <a:rPr lang="en-US" i="1">
                        <a:latin typeface="Cambria Math"/>
                      </a:rPr>
                      <m:t>.</m:t>
                    </m:r>
                  </m:oMath>
                </a14:m>
                <a:endParaRPr lang="en-US" dirty="0"/>
              </a:p>
              <a:p>
                <a:endParaRPr lang="en-US" dirty="0"/>
              </a:p>
            </p:txBody>
          </p:sp>
        </mc:Choice>
        <mc:Fallback>
          <p:sp>
            <p:nvSpPr>
              <p:cNvPr id="5" name="Content Placeholder 4"/>
              <p:cNvSpPr>
                <a:spLocks noGrp="1" noRot="1" noChangeAspect="1" noMove="1" noResize="1" noEditPoints="1" noAdjustHandles="1" noChangeArrowheads="1" noChangeShapeType="1" noTextEdit="1"/>
              </p:cNvSpPr>
              <p:nvPr>
                <p:ph sz="quarter" idx="1"/>
              </p:nvPr>
            </p:nvSpPr>
            <p:spPr>
              <a:blipFill rotWithShape="1">
                <a:blip r:embed="rId2"/>
                <a:stretch>
                  <a:fillRect l="-374" t="-2849"/>
                </a:stretch>
              </a:blipFill>
            </p:spPr>
            <p:txBody>
              <a:bodyPr/>
              <a:lstStyle/>
              <a:p>
                <a:r>
                  <a:rPr lang="en-US">
                    <a:noFill/>
                  </a:rPr>
                  <a:t> </a:t>
                </a:r>
              </a:p>
            </p:txBody>
          </p:sp>
        </mc:Fallback>
      </mc:AlternateContent>
    </p:spTree>
    <p:extLst>
      <p:ext uri="{BB962C8B-B14F-4D97-AF65-F5344CB8AC3E}">
        <p14:creationId xmlns="" xmlns:p14="http://schemas.microsoft.com/office/powerpoint/2010/main" val="10905837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0A93FA26-C668-4F14-AE7C-D8C9641061D2}" type="datetime1">
              <a:rPr lang="en-US" smtClean="0"/>
              <a:pPr/>
              <a:t>03/06/18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a:xfrm>
            <a:off x="381000" y="1600200"/>
            <a:ext cx="8534400" cy="4648200"/>
          </a:xfrm>
        </p:spPr>
        <p:txBody>
          <a:bodyPr>
            <a:normAutofit fontScale="85000" lnSpcReduction="20000"/>
          </a:bodyPr>
          <a:lstStyle/>
          <a:p>
            <a:r>
              <a:rPr lang="en-US" b="1" dirty="0" smtClean="0"/>
              <a:t>Skewness: </a:t>
            </a:r>
            <a:r>
              <a:rPr lang="en-US" dirty="0"/>
              <a:t>it refers to lack of symmetry in a distribution. </a:t>
            </a:r>
          </a:p>
          <a:p>
            <a:pPr marL="0" indent="0">
              <a:buNone/>
            </a:pPr>
            <a:r>
              <a:rPr lang="en-US" b="1" dirty="0" smtClean="0"/>
              <a:t>    Note</a:t>
            </a:r>
            <a:r>
              <a:rPr lang="en-US" b="1" dirty="0"/>
              <a:t>:</a:t>
            </a:r>
            <a:r>
              <a:rPr lang="en-US" dirty="0"/>
              <a:t> for a symmetrical and unimodal distribution:</a:t>
            </a:r>
          </a:p>
          <a:p>
            <a:pPr lvl="0"/>
            <a:r>
              <a:rPr lang="en-US" dirty="0"/>
              <a:t>Mean =median =mode</a:t>
            </a:r>
          </a:p>
          <a:p>
            <a:pPr lvl="0"/>
            <a:r>
              <a:rPr lang="en-US" dirty="0"/>
              <a:t>The lower and upper quartiles are equidistant from the median, so also are corresponding pairs of deciles and percentiles.</a:t>
            </a:r>
          </a:p>
          <a:p>
            <a:pPr lvl="0"/>
            <a:r>
              <a:rPr lang="en-US" dirty="0"/>
              <a:t>Sum of positive deviations from the median is equal to the sum of negative deviations (signs ignored).</a:t>
            </a:r>
          </a:p>
          <a:p>
            <a:pPr lvl="0"/>
            <a:r>
              <a:rPr lang="en-US" dirty="0"/>
              <a:t>The two tails of the frequency curve are equal in length from the central value.</a:t>
            </a:r>
          </a:p>
          <a:p>
            <a:r>
              <a:rPr lang="en-US" dirty="0"/>
              <a:t>If a distribution is not symmetrical we call it </a:t>
            </a:r>
            <a:r>
              <a:rPr lang="en-US" i="1" dirty="0"/>
              <a:t>skewed distribution</a:t>
            </a:r>
            <a:r>
              <a:rPr lang="en-US" dirty="0"/>
              <a:t>.</a:t>
            </a:r>
          </a:p>
          <a:p>
            <a:endParaRPr lang="en-US" dirty="0"/>
          </a:p>
        </p:txBody>
      </p:sp>
    </p:spTree>
    <p:extLst>
      <p:ext uri="{BB962C8B-B14F-4D97-AF65-F5344CB8AC3E}">
        <p14:creationId xmlns="" xmlns:p14="http://schemas.microsoft.com/office/powerpoint/2010/main" val="34173732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85CFAA5B-4ACD-4B24-A761-0C395344F68B}" type="datetime1">
              <a:rPr lang="en-US" smtClean="0"/>
              <a:pPr/>
              <a:t>03/06/18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mc:AlternateContent xmlns:mc="http://schemas.openxmlformats.org/markup-compatibility/2006">
        <mc:Choice xmlns="" xmlns:a14="http://schemas.microsoft.com/office/drawing/2010/main" Requires="a14">
          <p:sp>
            <p:nvSpPr>
              <p:cNvPr id="5" name="Content Placeholder 4"/>
              <p:cNvSpPr>
                <a:spLocks noGrp="1"/>
              </p:cNvSpPr>
              <p:nvPr>
                <p:ph sz="quarter" idx="1"/>
              </p:nvPr>
            </p:nvSpPr>
            <p:spPr/>
            <p:txBody>
              <a:bodyPr/>
              <a:lstStyle/>
              <a:p>
                <a:r>
                  <a:rPr lang="en-US" b="1" dirty="0"/>
                  <a:t>Measures of skewness</a:t>
                </a:r>
                <a:endParaRPr lang="en-US" dirty="0"/>
              </a:p>
              <a:p>
                <a:pPr lvl="0"/>
                <a:r>
                  <a:rPr lang="en-US" dirty="0" err="1"/>
                  <a:t>Pearsonian</a:t>
                </a:r>
                <a:r>
                  <a:rPr lang="en-US" dirty="0"/>
                  <a:t>  coefficient of skewness (</a:t>
                </a:r>
                <a:r>
                  <a:rPr lang="en-US" dirty="0" err="1"/>
                  <a:t>P</a:t>
                </a:r>
                <a:r>
                  <a:rPr lang="en-US" baseline="-25000" dirty="0" err="1"/>
                  <a:t>csk</a:t>
                </a:r>
                <a:r>
                  <a:rPr lang="en-US" dirty="0"/>
                  <a:t>) defined as:</a:t>
                </a:r>
              </a:p>
              <a:p>
                <a14:m>
                  <m:oMath xmlns:m="http://schemas.openxmlformats.org/officeDocument/2006/math">
                    <m:sSub>
                      <m:sSubPr>
                        <m:ctrlPr>
                          <a:rPr lang="en-US" i="1">
                            <a:latin typeface="Cambria Math" panose="02040503050406030204" pitchFamily="18" charset="0"/>
                          </a:rPr>
                        </m:ctrlPr>
                      </m:sSubPr>
                      <m:e>
                        <m:r>
                          <a:rPr lang="en-US" i="1">
                            <a:latin typeface="Cambria Math"/>
                          </a:rPr>
                          <m:t>𝑃</m:t>
                        </m:r>
                      </m:e>
                      <m:sub>
                        <m:r>
                          <a:rPr lang="en-US" i="1">
                            <a:latin typeface="Cambria Math"/>
                          </a:rPr>
                          <m:t>𝑐𝑠𝑘</m:t>
                        </m:r>
                      </m:sub>
                    </m:sSub>
                    <m:r>
                      <a:rPr lang="en-US" i="1">
                        <a:latin typeface="Cambria Math"/>
                      </a:rPr>
                      <m:t>=</m:t>
                    </m:r>
                    <m:f>
                      <m:fPr>
                        <m:ctrlPr>
                          <a:rPr lang="en-US" i="1">
                            <a:latin typeface="Cambria Math" panose="02040503050406030204" pitchFamily="18" charset="0"/>
                          </a:rPr>
                        </m:ctrlPr>
                      </m:fPr>
                      <m:num>
                        <m:r>
                          <a:rPr lang="en-US" i="1">
                            <a:latin typeface="Cambria Math"/>
                          </a:rPr>
                          <m:t>𝑚𝑒𝑎𝑛</m:t>
                        </m:r>
                        <m:r>
                          <a:rPr lang="en-US" i="1">
                            <a:latin typeface="Cambria Math"/>
                          </a:rPr>
                          <m:t>−</m:t>
                        </m:r>
                        <m:r>
                          <a:rPr lang="en-US" i="1">
                            <a:latin typeface="Cambria Math"/>
                          </a:rPr>
                          <m:t>𝑚𝑜𝑑𝑒</m:t>
                        </m:r>
                      </m:num>
                      <m:den>
                        <m:r>
                          <a:rPr lang="en-US" i="1">
                            <a:latin typeface="Cambria Math"/>
                          </a:rPr>
                          <m:t>𝑠</m:t>
                        </m:r>
                        <m:r>
                          <a:rPr lang="en-US" i="1">
                            <a:latin typeface="Cambria Math"/>
                          </a:rPr>
                          <m:t>.</m:t>
                        </m:r>
                        <m:r>
                          <a:rPr lang="en-US" i="1">
                            <a:latin typeface="Cambria Math"/>
                          </a:rPr>
                          <m:t>𝑑</m:t>
                        </m:r>
                      </m:den>
                    </m:f>
                  </m:oMath>
                </a14:m>
                <a:endParaRPr lang="en-US" dirty="0"/>
              </a:p>
              <a:p>
                <a:r>
                  <a:rPr lang="en-US" dirty="0"/>
                  <a:t>In moderately skewed distributions: Mode = mean- 3(mean-median)</a:t>
                </a:r>
              </a:p>
              <a:p>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a:rPr>
                          <m:t>𝑃</m:t>
                        </m:r>
                      </m:e>
                      <m:sub>
                        <m:r>
                          <a:rPr lang="en-US" i="1">
                            <a:latin typeface="Cambria Math"/>
                          </a:rPr>
                          <m:t>𝑐𝑠𝑘</m:t>
                        </m:r>
                      </m:sub>
                    </m:sSub>
                    <m:r>
                      <a:rPr lang="en-US" i="1">
                        <a:latin typeface="Cambria Math"/>
                      </a:rPr>
                      <m:t>=</m:t>
                    </m:r>
                    <m:f>
                      <m:fPr>
                        <m:ctrlPr>
                          <a:rPr lang="en-US" i="1">
                            <a:latin typeface="Cambria Math" panose="02040503050406030204" pitchFamily="18" charset="0"/>
                          </a:rPr>
                        </m:ctrlPr>
                      </m:fPr>
                      <m:num>
                        <m:r>
                          <a:rPr lang="en-US" i="1">
                            <a:latin typeface="Cambria Math"/>
                          </a:rPr>
                          <m:t>3(</m:t>
                        </m:r>
                        <m:r>
                          <a:rPr lang="en-US" i="1">
                            <a:latin typeface="Cambria Math"/>
                          </a:rPr>
                          <m:t>𝑚𝑒𝑎𝑛</m:t>
                        </m:r>
                        <m:r>
                          <a:rPr lang="en-US" i="1">
                            <a:latin typeface="Cambria Math"/>
                          </a:rPr>
                          <m:t>−</m:t>
                        </m:r>
                        <m:r>
                          <a:rPr lang="en-US" i="1">
                            <a:latin typeface="Cambria Math"/>
                          </a:rPr>
                          <m:t>𝑚𝑒𝑑𝑖𝑎𝑛</m:t>
                        </m:r>
                        <m:r>
                          <a:rPr lang="en-US" i="1">
                            <a:latin typeface="Cambria Math"/>
                          </a:rPr>
                          <m:t>)</m:t>
                        </m:r>
                      </m:num>
                      <m:den>
                        <m:r>
                          <a:rPr lang="en-US" i="1">
                            <a:latin typeface="Cambria Math"/>
                          </a:rPr>
                          <m:t>𝑠</m:t>
                        </m:r>
                        <m:r>
                          <a:rPr lang="en-US" i="1">
                            <a:latin typeface="Cambria Math"/>
                          </a:rPr>
                          <m:t>.</m:t>
                        </m:r>
                        <m:r>
                          <a:rPr lang="en-US" i="1">
                            <a:latin typeface="Cambria Math"/>
                          </a:rPr>
                          <m:t>𝑑</m:t>
                        </m:r>
                      </m:den>
                    </m:f>
                  </m:oMath>
                </a14:m>
                <a:endParaRPr lang="en-US" dirty="0"/>
              </a:p>
            </p:txBody>
          </p:sp>
        </mc:Choice>
        <mc:Fallback>
          <p:sp>
            <p:nvSpPr>
              <p:cNvPr id="5" name="Content Placeholder 4"/>
              <p:cNvSpPr>
                <a:spLocks noGrp="1" noRot="1" noChangeAspect="1" noMove="1" noResize="1" noEditPoints="1" noAdjustHandles="1" noChangeArrowheads="1" noChangeShapeType="1" noTextEdit="1"/>
              </p:cNvSpPr>
              <p:nvPr>
                <p:ph sz="quarter" idx="1"/>
              </p:nvPr>
            </p:nvSpPr>
            <p:spPr>
              <a:blipFill rotWithShape="1">
                <a:blip r:embed="rId2"/>
                <a:stretch>
                  <a:fillRect l="-449" t="-1357" r="-1272"/>
                </a:stretch>
              </a:blipFill>
            </p:spPr>
            <p:txBody>
              <a:bodyPr/>
              <a:lstStyle/>
              <a:p>
                <a:r>
                  <a:rPr lang="en-US">
                    <a:noFill/>
                  </a:rPr>
                  <a:t> </a:t>
                </a:r>
              </a:p>
            </p:txBody>
          </p:sp>
        </mc:Fallback>
      </mc:AlternateContent>
    </p:spTree>
    <p:extLst>
      <p:ext uri="{BB962C8B-B14F-4D97-AF65-F5344CB8AC3E}">
        <p14:creationId xmlns="" xmlns:p14="http://schemas.microsoft.com/office/powerpoint/2010/main" val="33829707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22273EB-50DB-45DD-B2D2-C7BC598B7698}" type="datetime1">
              <a:rPr lang="en-US" smtClean="0"/>
              <a:pPr/>
              <a:t>03/06/18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mc:AlternateContent xmlns:mc="http://schemas.openxmlformats.org/markup-compatibility/2006">
        <mc:Choice xmlns="" xmlns:a14="http://schemas.microsoft.com/office/drawing/2010/main" Requires="a14">
          <p:sp>
            <p:nvSpPr>
              <p:cNvPr id="5" name="Content Placeholder 4"/>
              <p:cNvSpPr>
                <a:spLocks noGrp="1"/>
              </p:cNvSpPr>
              <p:nvPr>
                <p:ph sz="quarter" idx="1"/>
              </p:nvPr>
            </p:nvSpPr>
            <p:spPr/>
            <p:txBody>
              <a:bodyPr>
                <a:normAutofit fontScale="47500" lnSpcReduction="20000"/>
              </a:bodyPr>
              <a:lstStyle/>
              <a:p>
                <a:pPr marL="0" indent="0">
                  <a:buNone/>
                </a:pPr>
                <a:r>
                  <a:rPr lang="en-US" sz="5100" b="1" dirty="0"/>
                  <a:t>Interpretation:</a:t>
                </a:r>
              </a:p>
              <a:p>
                <a:pPr marL="365760" lvl="1" indent="0">
                  <a:buNone/>
                </a:pPr>
                <a:endParaRPr lang="en-US" dirty="0"/>
              </a:p>
              <a:p>
                <a14:m>
                  <m:oMath xmlns:m="http://schemas.openxmlformats.org/officeDocument/2006/math">
                    <m:r>
                      <a:rPr lang="en-US" sz="3900" i="1">
                        <a:latin typeface="Cambria Math"/>
                      </a:rPr>
                      <m:t>𝑖𝑓</m:t>
                    </m:r>
                    <m:r>
                      <a:rPr lang="en-US" sz="3900" i="1">
                        <a:latin typeface="Cambria Math"/>
                      </a:rPr>
                      <m:t> </m:t>
                    </m:r>
                    <m:sSub>
                      <m:sSubPr>
                        <m:ctrlPr>
                          <a:rPr lang="en-US" sz="3900" i="1">
                            <a:latin typeface="Cambria Math" panose="02040503050406030204" pitchFamily="18" charset="0"/>
                          </a:rPr>
                        </m:ctrlPr>
                      </m:sSubPr>
                      <m:e>
                        <m:r>
                          <a:rPr lang="en-US" sz="3900" i="1">
                            <a:latin typeface="Cambria Math"/>
                          </a:rPr>
                          <m:t>𝑃</m:t>
                        </m:r>
                      </m:e>
                      <m:sub>
                        <m:r>
                          <a:rPr lang="en-US" sz="3900" i="1">
                            <a:latin typeface="Cambria Math"/>
                          </a:rPr>
                          <m:t>𝑐𝑠𝑘</m:t>
                        </m:r>
                      </m:sub>
                    </m:sSub>
                    <m:r>
                      <a:rPr lang="en-US" sz="3900" i="1">
                        <a:latin typeface="Cambria Math"/>
                      </a:rPr>
                      <m:t> </m:t>
                    </m:r>
                    <m:d>
                      <m:dPr>
                        <m:begChr m:val="{"/>
                        <m:endChr m:val=""/>
                        <m:ctrlPr>
                          <a:rPr lang="en-US" sz="3900" i="1">
                            <a:latin typeface="Cambria Math" panose="02040503050406030204" pitchFamily="18" charset="0"/>
                          </a:rPr>
                        </m:ctrlPr>
                      </m:dPr>
                      <m:e>
                        <m:r>
                          <a:rPr lang="en-US" sz="3900" i="1">
                            <a:latin typeface="Cambria Math"/>
                          </a:rPr>
                          <m:t>        </m:t>
                        </m:r>
                        <m:m>
                          <m:mPr>
                            <m:mcs>
                              <m:mc>
                                <m:mcPr>
                                  <m:count m:val="1"/>
                                  <m:mcJc m:val="center"/>
                                </m:mcPr>
                              </m:mc>
                            </m:mcs>
                            <m:ctrlPr>
                              <a:rPr lang="en-US" sz="3900" i="1">
                                <a:latin typeface="Cambria Math" panose="02040503050406030204" pitchFamily="18" charset="0"/>
                              </a:rPr>
                            </m:ctrlPr>
                          </m:mPr>
                          <m:mr>
                            <m:e>
                              <m:r>
                                <a:rPr lang="en-US" sz="3900" i="1">
                                  <a:latin typeface="Cambria Math"/>
                                </a:rPr>
                                <m:t>      &lt;0, </m:t>
                              </m:r>
                              <m:r>
                                <a:rPr lang="en-US" sz="3900" i="1">
                                  <a:latin typeface="Cambria Math"/>
                                </a:rPr>
                                <m:t>𝑡h𝑒</m:t>
                              </m:r>
                              <m:r>
                                <a:rPr lang="en-US" sz="3900" i="1">
                                  <a:latin typeface="Cambria Math"/>
                                </a:rPr>
                                <m:t> </m:t>
                              </m:r>
                              <m:r>
                                <a:rPr lang="en-US" sz="3900" i="1">
                                  <a:latin typeface="Cambria Math"/>
                                </a:rPr>
                                <m:t>𝑑𝑖𝑠𝑡𝑟𝑖𝑏𝑢𝑡𝑖𝑜𝑛</m:t>
                              </m:r>
                              <m:r>
                                <a:rPr lang="en-US" sz="3900" i="1">
                                  <a:latin typeface="Cambria Math"/>
                                </a:rPr>
                                <m:t> </m:t>
                              </m:r>
                              <m:r>
                                <a:rPr lang="en-US" sz="3900" i="1">
                                  <a:latin typeface="Cambria Math"/>
                                </a:rPr>
                                <m:t>𝑖𝑠</m:t>
                              </m:r>
                              <m:r>
                                <a:rPr lang="en-US" sz="3900" i="1">
                                  <a:latin typeface="Cambria Math"/>
                                </a:rPr>
                                <m:t> </m:t>
                              </m:r>
                              <m:r>
                                <a:rPr lang="en-US" sz="3900" i="1">
                                  <a:latin typeface="Cambria Math"/>
                                </a:rPr>
                                <m:t>𝑠𝑎𝑖𝑑</m:t>
                              </m:r>
                              <m:r>
                                <a:rPr lang="en-US" sz="3900" i="1">
                                  <a:latin typeface="Cambria Math"/>
                                </a:rPr>
                                <m:t> </m:t>
                              </m:r>
                              <m:r>
                                <a:rPr lang="en-US" sz="3900" i="1">
                                  <a:latin typeface="Cambria Math"/>
                                </a:rPr>
                                <m:t>𝑡𝑜</m:t>
                              </m:r>
                              <m:r>
                                <a:rPr lang="en-US" sz="3900" i="1">
                                  <a:latin typeface="Cambria Math"/>
                                </a:rPr>
                                <m:t> </m:t>
                              </m:r>
                              <m:r>
                                <a:rPr lang="en-US" sz="3900" i="1">
                                  <a:latin typeface="Cambria Math"/>
                                </a:rPr>
                                <m:t>𝑏𝑒</m:t>
                              </m:r>
                              <m:r>
                                <a:rPr lang="en-US" sz="3900" i="1">
                                  <a:latin typeface="Cambria Math"/>
                                </a:rPr>
                                <m:t> </m:t>
                              </m:r>
                              <m:r>
                                <a:rPr lang="en-US" sz="3900" i="1">
                                  <a:latin typeface="Cambria Math"/>
                                </a:rPr>
                                <m:t>𝑛𝑒𝑔𝑎𝑡𝑖𝑣𝑒𝑙𝑦</m:t>
                              </m:r>
                              <m:r>
                                <a:rPr lang="en-US" sz="3900" i="1">
                                  <a:latin typeface="Cambria Math"/>
                                </a:rPr>
                                <m:t>  </m:t>
                              </m:r>
                              <m:r>
                                <a:rPr lang="en-US" sz="3900" i="1">
                                  <a:latin typeface="Cambria Math"/>
                                </a:rPr>
                                <m:t>𝑠𝑘𝑒𝑤𝑒𝑑</m:t>
                              </m:r>
                              <m:r>
                                <a:rPr lang="en-US" sz="3900" i="1">
                                  <a:latin typeface="Cambria Math"/>
                                </a:rPr>
                                <m:t>.</m:t>
                              </m:r>
                            </m:e>
                          </m:mr>
                          <m:mr>
                            <m:e>
                              <m:r>
                                <a:rPr lang="en-US" sz="3900" i="1">
                                  <a:latin typeface="Cambria Math"/>
                                </a:rPr>
                                <m:t>     =0,                                                                    </m:t>
                              </m:r>
                              <m:r>
                                <a:rPr lang="en-US" sz="3900" i="1">
                                  <a:latin typeface="Cambria Math"/>
                                </a:rPr>
                                <m:t>𝑠𝑦𝑚𝑚𝑒𝑡𝑟𝑖𝑐𝑎𝑙</m:t>
                              </m:r>
                              <m:r>
                                <a:rPr lang="en-US" sz="3900" i="1">
                                  <a:latin typeface="Cambria Math"/>
                                </a:rPr>
                                <m:t>    </m:t>
                              </m:r>
                            </m:e>
                          </m:mr>
                          <m:mr>
                            <m:e>
                              <m:r>
                                <a:rPr lang="en-US" sz="3900" i="1">
                                  <a:latin typeface="Cambria Math"/>
                                </a:rPr>
                                <m:t>     &gt;0 ,                                                             </m:t>
                              </m:r>
                              <m:r>
                                <a:rPr lang="en-US" sz="3900" i="1">
                                  <a:latin typeface="Cambria Math"/>
                                </a:rPr>
                                <m:t>𝑝𝑜𝑠𝑡𝑖𝑣𝑒𝑙𝑦</m:t>
                              </m:r>
                              <m:r>
                                <a:rPr lang="en-US" sz="3900" i="1">
                                  <a:latin typeface="Cambria Math"/>
                                </a:rPr>
                                <m:t> </m:t>
                              </m:r>
                              <m:r>
                                <a:rPr lang="en-US" sz="3900" i="1">
                                  <a:latin typeface="Cambria Math"/>
                                </a:rPr>
                                <m:t>𝑠𝑘𝑒𝑤𝑒𝑑</m:t>
                              </m:r>
                              <m:r>
                                <a:rPr lang="en-US" sz="3900" i="1">
                                  <a:latin typeface="Cambria Math"/>
                                </a:rPr>
                                <m:t>.</m:t>
                              </m:r>
                            </m:e>
                          </m:mr>
                        </m:m>
                        <m:r>
                          <a:rPr lang="en-US" sz="3900" i="1">
                            <a:latin typeface="Cambria Math"/>
                          </a:rPr>
                          <m:t> </m:t>
                        </m:r>
                      </m:e>
                    </m:d>
                  </m:oMath>
                </a14:m>
                <a:endParaRPr lang="en-US" sz="3900" dirty="0"/>
              </a:p>
              <a:p>
                <a:r>
                  <a:rPr lang="en-US" sz="3900" dirty="0"/>
                  <a:t> </a:t>
                </a:r>
              </a:p>
              <a:p>
                <a:r>
                  <a:rPr lang="en-US" sz="3900" b="1" dirty="0"/>
                  <a:t> </a:t>
                </a:r>
                <a:endParaRPr lang="en-US" sz="3900" dirty="0"/>
              </a:p>
              <a:p>
                <a:r>
                  <a:rPr lang="en-US" sz="3900" b="1" dirty="0"/>
                  <a:t>Note:</a:t>
                </a:r>
                <a:r>
                  <a:rPr lang="en-US" sz="3900" dirty="0"/>
                  <a:t> in a negatively skewed distribution larger values are more frequent than smaller values. In a positively skewed distribution smaller values are more frequent than larger values.</a:t>
                </a:r>
              </a:p>
              <a:p>
                <a:endParaRPr lang="en-US" dirty="0"/>
              </a:p>
            </p:txBody>
          </p:sp>
        </mc:Choice>
        <mc:Fallback>
          <p:sp>
            <p:nvSpPr>
              <p:cNvPr id="5" name="Content Placeholder 4"/>
              <p:cNvSpPr>
                <a:spLocks noGrp="1" noRot="1" noChangeAspect="1" noMove="1" noResize="1" noEditPoints="1" noAdjustHandles="1" noChangeArrowheads="1" noChangeShapeType="1" noTextEdit="1"/>
              </p:cNvSpPr>
              <p:nvPr>
                <p:ph sz="quarter" idx="1"/>
              </p:nvPr>
            </p:nvSpPr>
            <p:spPr>
              <a:blipFill rotWithShape="1">
                <a:blip r:embed="rId2"/>
                <a:stretch>
                  <a:fillRect l="-1197" t="-2578" r="-374"/>
                </a:stretch>
              </a:blipFill>
            </p:spPr>
            <p:txBody>
              <a:bodyPr/>
              <a:lstStyle/>
              <a:p>
                <a:r>
                  <a:rPr lang="en-US">
                    <a:noFill/>
                  </a:rPr>
                  <a:t> </a:t>
                </a:r>
              </a:p>
            </p:txBody>
          </p:sp>
        </mc:Fallback>
      </mc:AlternateContent>
    </p:spTree>
    <p:extLst>
      <p:ext uri="{BB962C8B-B14F-4D97-AF65-F5344CB8AC3E}">
        <p14:creationId xmlns="" xmlns:p14="http://schemas.microsoft.com/office/powerpoint/2010/main" val="1820390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D8472A6-BDB8-46AC-B2DC-A41108F3F8AB}" type="datetime1">
              <a:rPr lang="en-US" smtClean="0"/>
              <a:pPr/>
              <a:t>03/06/18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mc:AlternateContent xmlns:mc="http://schemas.openxmlformats.org/markup-compatibility/2006">
        <mc:Choice xmlns="" xmlns:a14="http://schemas.microsoft.com/office/drawing/2010/main" Requires="a14">
          <p:sp>
            <p:nvSpPr>
              <p:cNvPr id="5" name="Content Placeholder 4"/>
              <p:cNvSpPr>
                <a:spLocks noGrp="1"/>
              </p:cNvSpPr>
              <p:nvPr>
                <p:ph sz="quarter" idx="1"/>
              </p:nvPr>
            </p:nvSpPr>
            <p:spPr/>
            <p:txBody>
              <a:bodyPr/>
              <a:lstStyle/>
              <a:p>
                <a:r>
                  <a:rPr lang="en-US" b="1" dirty="0"/>
                  <a:t>Example 4.7:</a:t>
                </a:r>
                <a:r>
                  <a:rPr lang="en-US" dirty="0"/>
                  <a:t> If the mean, mode and </a:t>
                </a:r>
                <a:r>
                  <a:rPr lang="en-US" dirty="0" err="1"/>
                  <a:t>s.d</a:t>
                </a:r>
                <a:r>
                  <a:rPr lang="en-US" dirty="0"/>
                  <a:t> of a frequency distribution are 70.2, 73.6, and 6.4, respectively. What can one state about its </a:t>
                </a:r>
                <a:r>
                  <a:rPr lang="en-US" dirty="0" err="1" smtClean="0"/>
                  <a:t>skeweness</a:t>
                </a:r>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a:rPr>
                          <m:t>𝑃</m:t>
                        </m:r>
                      </m:e>
                      <m:sub>
                        <m:r>
                          <a:rPr lang="en-US" i="1">
                            <a:latin typeface="Cambria Math"/>
                          </a:rPr>
                          <m:t>𝑐𝑠𝑘</m:t>
                        </m:r>
                      </m:sub>
                    </m:sSub>
                    <m:r>
                      <a:rPr lang="en-US" i="1">
                        <a:latin typeface="Cambria Math"/>
                      </a:rPr>
                      <m:t>=</m:t>
                    </m:r>
                    <m:f>
                      <m:fPr>
                        <m:ctrlPr>
                          <a:rPr lang="en-US" i="1">
                            <a:latin typeface="Cambria Math" panose="02040503050406030204" pitchFamily="18" charset="0"/>
                          </a:rPr>
                        </m:ctrlPr>
                      </m:fPr>
                      <m:num>
                        <m:r>
                          <a:rPr lang="en-US" i="1">
                            <a:latin typeface="Cambria Math"/>
                          </a:rPr>
                          <m:t>𝑚𝑒𝑎𝑛</m:t>
                        </m:r>
                        <m:r>
                          <a:rPr lang="en-US" i="1">
                            <a:latin typeface="Cambria Math"/>
                          </a:rPr>
                          <m:t>−</m:t>
                        </m:r>
                        <m:r>
                          <a:rPr lang="en-US" i="1">
                            <a:latin typeface="Cambria Math"/>
                          </a:rPr>
                          <m:t>𝑚𝑜𝑑𝑒</m:t>
                        </m:r>
                      </m:num>
                      <m:den>
                        <m:r>
                          <a:rPr lang="en-US" i="1">
                            <a:latin typeface="Cambria Math"/>
                          </a:rPr>
                          <m:t>𝑠</m:t>
                        </m:r>
                        <m:r>
                          <a:rPr lang="en-US" i="1">
                            <a:latin typeface="Cambria Math"/>
                          </a:rPr>
                          <m:t>.</m:t>
                        </m:r>
                        <m:r>
                          <a:rPr lang="en-US" i="1">
                            <a:latin typeface="Cambria Math"/>
                          </a:rPr>
                          <m:t>𝑑</m:t>
                        </m:r>
                      </m:den>
                    </m:f>
                    <m:r>
                      <a:rPr lang="en-US" i="1">
                        <a:latin typeface="Cambria Math"/>
                      </a:rPr>
                      <m:t>=</m:t>
                    </m:r>
                    <m:f>
                      <m:fPr>
                        <m:ctrlPr>
                          <a:rPr lang="en-US" i="1">
                            <a:latin typeface="Cambria Math" panose="02040503050406030204" pitchFamily="18" charset="0"/>
                          </a:rPr>
                        </m:ctrlPr>
                      </m:fPr>
                      <m:num>
                        <m:r>
                          <a:rPr lang="en-US" i="1">
                            <a:latin typeface="Cambria Math"/>
                          </a:rPr>
                          <m:t>70.2−73.6</m:t>
                        </m:r>
                      </m:num>
                      <m:den>
                        <m:r>
                          <a:rPr lang="en-US" i="1">
                            <a:latin typeface="Cambria Math"/>
                          </a:rPr>
                          <m:t>6.4</m:t>
                        </m:r>
                      </m:den>
                    </m:f>
                    <m:r>
                      <a:rPr lang="en-US" i="1">
                        <a:latin typeface="Cambria Math"/>
                      </a:rPr>
                      <m:t>=−0.53</m:t>
                    </m:r>
                  </m:oMath>
                </a14:m>
                <a:r>
                  <a:rPr lang="en-US" dirty="0"/>
                  <a:t>.</a:t>
                </a:r>
              </a:p>
              <a:p>
                <a:r>
                  <a:rPr lang="en-US" dirty="0"/>
                  <a:t>This figure suggests that there is some negative </a:t>
                </a:r>
                <a:r>
                  <a:rPr lang="en-US" dirty="0" smtClean="0"/>
                  <a:t>skewness</a:t>
                </a:r>
                <a:endParaRPr lang="en-US" dirty="0"/>
              </a:p>
            </p:txBody>
          </p:sp>
        </mc:Choice>
        <mc:Fallback>
          <p:sp>
            <p:nvSpPr>
              <p:cNvPr id="5" name="Content Placeholder 4"/>
              <p:cNvSpPr>
                <a:spLocks noGrp="1" noRot="1" noChangeAspect="1" noMove="1" noResize="1" noEditPoints="1" noAdjustHandles="1" noChangeArrowheads="1" noChangeShapeType="1" noTextEdit="1"/>
              </p:cNvSpPr>
              <p:nvPr>
                <p:ph sz="quarter" idx="1"/>
              </p:nvPr>
            </p:nvSpPr>
            <p:spPr>
              <a:blipFill rotWithShape="1">
                <a:blip r:embed="rId2"/>
                <a:stretch>
                  <a:fillRect l="-449" t="-1357"/>
                </a:stretch>
              </a:blipFill>
            </p:spPr>
            <p:txBody>
              <a:bodyPr/>
              <a:lstStyle/>
              <a:p>
                <a:r>
                  <a:rPr lang="en-US">
                    <a:noFill/>
                  </a:rPr>
                  <a:t> </a:t>
                </a:r>
              </a:p>
            </p:txBody>
          </p:sp>
        </mc:Fallback>
      </mc:AlternateContent>
    </p:spTree>
    <p:extLst>
      <p:ext uri="{BB962C8B-B14F-4D97-AF65-F5344CB8AC3E}">
        <p14:creationId xmlns="" xmlns:p14="http://schemas.microsoft.com/office/powerpoint/2010/main" val="15537143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Date Placeholder 2"/>
          <p:cNvSpPr>
            <a:spLocks noGrp="1"/>
          </p:cNvSpPr>
          <p:nvPr>
            <p:ph type="dt" sz="half" idx="10"/>
          </p:nvPr>
        </p:nvSpPr>
        <p:spPr/>
        <p:txBody>
          <a:bodyPr/>
          <a:lstStyle/>
          <a:p>
            <a:fld id="{4869FF59-49B4-4C71-B09B-774130743667}" type="datetime1">
              <a:rPr lang="en-US" smtClean="0"/>
              <a:pPr/>
              <a:t>03/06/18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r>
              <a:rPr lang="en-US" b="1" dirty="0"/>
              <a:t>Kurtosis: </a:t>
            </a:r>
            <a:r>
              <a:rPr lang="en-US" dirty="0"/>
              <a:t>it refers to the degree of </a:t>
            </a:r>
            <a:r>
              <a:rPr lang="en-US" dirty="0" err="1"/>
              <a:t>peakedness</a:t>
            </a:r>
            <a:r>
              <a:rPr lang="en-US" dirty="0"/>
              <a:t> of a distribution.</a:t>
            </a:r>
          </a:p>
          <a:p>
            <a:endParaRPr lang="en-US" dirty="0"/>
          </a:p>
        </p:txBody>
      </p:sp>
      <p:pic>
        <p:nvPicPr>
          <p:cNvPr id="6" name="Picture 5"/>
          <p:cNvPicPr/>
          <p:nvPr/>
        </p:nvPicPr>
        <p:blipFill>
          <a:blip r:embed="rId2">
            <a:extLst>
              <a:ext uri="{28A0092B-C50C-407E-A947-70E740481C1C}">
                <a14:useLocalDpi xmlns="" xmlns:a14="http://schemas.microsoft.com/office/drawing/2010/main" val="0"/>
              </a:ext>
            </a:extLst>
          </a:blip>
          <a:srcRect/>
          <a:stretch>
            <a:fillRect/>
          </a:stretch>
        </p:blipFill>
        <p:spPr bwMode="auto">
          <a:xfrm>
            <a:off x="1143000" y="2971800"/>
            <a:ext cx="5334000" cy="2971800"/>
          </a:xfrm>
          <a:prstGeom prst="rect">
            <a:avLst/>
          </a:prstGeom>
          <a:noFill/>
          <a:ln>
            <a:noFill/>
          </a:ln>
        </p:spPr>
      </p:pic>
    </p:spTree>
    <p:extLst>
      <p:ext uri="{BB962C8B-B14F-4D97-AF65-F5344CB8AC3E}">
        <p14:creationId xmlns="" xmlns:p14="http://schemas.microsoft.com/office/powerpoint/2010/main" val="15733733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C8D796C7-A835-47DF-BAEF-F78CE1B01740}" type="datetime1">
              <a:rPr lang="en-US" smtClean="0"/>
              <a:pPr/>
              <a:t>03/06/18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r>
              <a:rPr lang="en-US" dirty="0"/>
              <a:t>When the values of a distribution are closely bunched around the mode in such a way that the peak of the distribution becomes relatively high, the distribution is said to be </a:t>
            </a:r>
            <a:r>
              <a:rPr lang="en-US" i="1" dirty="0"/>
              <a:t>leptokurtic</a:t>
            </a:r>
            <a:r>
              <a:rPr lang="en-US" dirty="0"/>
              <a:t>. If it is flat topped we call it </a:t>
            </a:r>
            <a:r>
              <a:rPr lang="en-US" i="1" dirty="0" err="1"/>
              <a:t>platykurtic</a:t>
            </a:r>
            <a:r>
              <a:rPr lang="en-US" dirty="0"/>
              <a:t>. A distribution which is neither highly peaked nor flat topped is known as a </a:t>
            </a:r>
            <a:r>
              <a:rPr lang="en-US" i="1" dirty="0" err="1"/>
              <a:t>meso-kurtic</a:t>
            </a:r>
            <a:r>
              <a:rPr lang="en-US" dirty="0"/>
              <a:t> distribution (normal).</a:t>
            </a:r>
          </a:p>
          <a:p>
            <a:endParaRPr lang="en-US" dirty="0"/>
          </a:p>
        </p:txBody>
      </p:sp>
    </p:spTree>
    <p:extLst>
      <p:ext uri="{BB962C8B-B14F-4D97-AF65-F5344CB8AC3E}">
        <p14:creationId xmlns="" xmlns:p14="http://schemas.microsoft.com/office/powerpoint/2010/main" val="20022980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Measures </a:t>
            </a:r>
            <a:r>
              <a:rPr lang="en-US" b="1" dirty="0"/>
              <a:t>of kurtosis</a:t>
            </a:r>
            <a:r>
              <a:rPr lang="en-US" dirty="0"/>
              <a:t/>
            </a:r>
            <a:br>
              <a:rPr lang="en-US" dirty="0"/>
            </a:br>
            <a:endParaRPr lang="en-US" dirty="0"/>
          </a:p>
        </p:txBody>
      </p:sp>
      <p:sp>
        <p:nvSpPr>
          <p:cNvPr id="3" name="Date Placeholder 2"/>
          <p:cNvSpPr>
            <a:spLocks noGrp="1"/>
          </p:cNvSpPr>
          <p:nvPr>
            <p:ph type="dt" sz="half" idx="10"/>
          </p:nvPr>
        </p:nvSpPr>
        <p:spPr/>
        <p:txBody>
          <a:bodyPr/>
          <a:lstStyle/>
          <a:p>
            <a:fld id="{76B53B1A-D343-4797-AB90-8F2963EEDA47}" type="datetime1">
              <a:rPr lang="en-US" smtClean="0"/>
              <a:pPr/>
              <a:t>03/06/18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pic>
        <p:nvPicPr>
          <p:cNvPr id="8195" name="Picture 3"/>
          <p:cNvPicPr>
            <a:picLocks noGrp="1" noChangeAspect="1" noChangeArrowheads="1"/>
          </p:cNvPicPr>
          <p:nvPr>
            <p:ph sz="quarter"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5800" y="1981200"/>
            <a:ext cx="7696200" cy="3886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5904771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2390107F-EACE-415C-9062-D3A46700382B}" type="datetime1">
              <a:rPr lang="en-US" smtClean="0"/>
              <a:pPr/>
              <a:t>03/06/18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normAutofit fontScale="92500" lnSpcReduction="20000"/>
          </a:bodyPr>
          <a:lstStyle/>
          <a:p>
            <a:pPr marL="0" indent="0">
              <a:buNone/>
            </a:pPr>
            <a:r>
              <a:rPr lang="en-US" b="1" dirty="0" smtClean="0"/>
              <a:t>Objectives:</a:t>
            </a:r>
            <a:r>
              <a:rPr lang="en-US" dirty="0"/>
              <a:t> </a:t>
            </a:r>
            <a:r>
              <a:rPr lang="en-US" dirty="0" smtClean="0"/>
              <a:t>Having </a:t>
            </a:r>
            <a:r>
              <a:rPr lang="en-US" dirty="0"/>
              <a:t>studied this </a:t>
            </a:r>
            <a:r>
              <a:rPr lang="en-US" dirty="0" smtClean="0"/>
              <a:t>portion, </a:t>
            </a:r>
            <a:r>
              <a:rPr lang="en-US" dirty="0"/>
              <a:t>you should be able to</a:t>
            </a:r>
          </a:p>
          <a:p>
            <a:pPr lvl="0"/>
            <a:r>
              <a:rPr lang="en-US" dirty="0"/>
              <a:t>understand the importance of measuring the variability (dispersion) in a data set.</a:t>
            </a:r>
          </a:p>
          <a:p>
            <a:pPr lvl="0"/>
            <a:r>
              <a:rPr lang="en-US" dirty="0"/>
              <a:t>measure the scatter or dispersion in a data set.</a:t>
            </a:r>
          </a:p>
          <a:p>
            <a:pPr lvl="0"/>
            <a:r>
              <a:rPr lang="en-US" dirty="0"/>
              <a:t>understand ‘moments’ as a convenient and unifying method for summarizing several descriptive statistical measures.</a:t>
            </a:r>
          </a:p>
          <a:p>
            <a:pPr lvl="0"/>
            <a:r>
              <a:rPr lang="en-US" dirty="0"/>
              <a:t>measure the extent to which the distribution of values in a data set deviate from symmetry.</a:t>
            </a:r>
          </a:p>
          <a:p>
            <a:endParaRPr lang="en-US" dirty="0"/>
          </a:p>
        </p:txBody>
      </p:sp>
    </p:spTree>
    <p:extLst>
      <p:ext uri="{BB962C8B-B14F-4D97-AF65-F5344CB8AC3E}">
        <p14:creationId xmlns="" xmlns:p14="http://schemas.microsoft.com/office/powerpoint/2010/main" val="37199683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l" rtl="0">
              <a:spcBef>
                <a:spcPct val="0"/>
              </a:spcBef>
            </a:pPr>
            <a:r>
              <a:rPr lang="en-US" sz="2400" b="1" dirty="0"/>
              <a:t>Introduction and objectives of measuring variation</a:t>
            </a:r>
            <a:r>
              <a:rPr lang="en-US" sz="1600" dirty="0"/>
              <a:t/>
            </a:r>
            <a:br>
              <a:rPr lang="en-US" sz="1600" dirty="0"/>
            </a:br>
            <a:endParaRPr lang="en-US" dirty="0"/>
          </a:p>
        </p:txBody>
      </p:sp>
      <p:sp>
        <p:nvSpPr>
          <p:cNvPr id="3" name="Date Placeholder 2"/>
          <p:cNvSpPr>
            <a:spLocks noGrp="1"/>
          </p:cNvSpPr>
          <p:nvPr>
            <p:ph type="dt" sz="half" idx="10"/>
          </p:nvPr>
        </p:nvSpPr>
        <p:spPr/>
        <p:txBody>
          <a:bodyPr/>
          <a:lstStyle/>
          <a:p>
            <a:fld id="{AA531D31-17B9-43BE-A126-E6181311EF71}" type="datetime1">
              <a:rPr lang="en-US" smtClean="0"/>
              <a:pPr/>
              <a:t>03/06/18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normAutofit fontScale="92500"/>
          </a:bodyPr>
          <a:lstStyle/>
          <a:p>
            <a:r>
              <a:rPr lang="en-US" dirty="0"/>
              <a:t>We have seen that averages are representatives of a frequency distribution. </a:t>
            </a:r>
            <a:r>
              <a:rPr lang="en-US" dirty="0" smtClean="0"/>
              <a:t>But </a:t>
            </a:r>
            <a:r>
              <a:rPr lang="en-US" dirty="0"/>
              <a:t>they fail to give a complete picture of the distribution. They do not tell anything about the spread or dispersion of observations within the distribution. Suppose that we have the distribution of yield (kg per plot) of two rice varieties from 5 plots each.</a:t>
            </a:r>
          </a:p>
          <a:p>
            <a:pPr marL="0" indent="0">
              <a:buNone/>
            </a:pPr>
            <a:r>
              <a:rPr lang="en-US" dirty="0"/>
              <a:t>            </a:t>
            </a:r>
            <a:r>
              <a:rPr lang="en-US" dirty="0" smtClean="0"/>
              <a:t> Variety </a:t>
            </a:r>
            <a:r>
              <a:rPr lang="en-US" dirty="0"/>
              <a:t>1:   45   42   42   41   40</a:t>
            </a:r>
          </a:p>
          <a:p>
            <a:pPr marL="0" indent="0">
              <a:buNone/>
            </a:pPr>
            <a:r>
              <a:rPr lang="en-US" dirty="0"/>
              <a:t>  </a:t>
            </a:r>
            <a:r>
              <a:rPr lang="en-US" dirty="0" smtClean="0"/>
              <a:t>           </a:t>
            </a:r>
            <a:r>
              <a:rPr lang="en-US" dirty="0"/>
              <a:t>Variety 2:   54   48   42   33   30</a:t>
            </a:r>
          </a:p>
          <a:p>
            <a:endParaRPr lang="en-US" dirty="0"/>
          </a:p>
        </p:txBody>
      </p:sp>
    </p:spTree>
    <p:extLst>
      <p:ext uri="{BB962C8B-B14F-4D97-AF65-F5344CB8AC3E}">
        <p14:creationId xmlns="" xmlns:p14="http://schemas.microsoft.com/office/powerpoint/2010/main" val="5365165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4FCF7010-2BCE-4034-963C-3B09BD405E9E}" type="datetime1">
              <a:rPr lang="en-US" smtClean="0"/>
              <a:pPr/>
              <a:t>03/06/18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r>
              <a:rPr lang="en-US" dirty="0"/>
              <a:t>The mean yield of both varieties is 42 kg. The mean yield of variety 1 is close to the values in this variety.  </a:t>
            </a:r>
            <a:endParaRPr lang="en-US" dirty="0" smtClean="0"/>
          </a:p>
          <a:p>
            <a:r>
              <a:rPr lang="en-US" dirty="0" smtClean="0"/>
              <a:t>On </a:t>
            </a:r>
            <a:r>
              <a:rPr lang="en-US" dirty="0"/>
              <a:t>the other hand, the mean yield of variety 2 is not close to the values in variety 2. </a:t>
            </a:r>
            <a:endParaRPr lang="en-US" dirty="0" smtClean="0"/>
          </a:p>
          <a:p>
            <a:r>
              <a:rPr lang="en-US" dirty="0" smtClean="0"/>
              <a:t>The </a:t>
            </a:r>
            <a:r>
              <a:rPr lang="en-US" dirty="0"/>
              <a:t>mean doesn’t tell us how the observations are close to each other</a:t>
            </a:r>
          </a:p>
        </p:txBody>
      </p:sp>
    </p:spTree>
    <p:extLst>
      <p:ext uri="{BB962C8B-B14F-4D97-AF65-F5344CB8AC3E}">
        <p14:creationId xmlns="" xmlns:p14="http://schemas.microsoft.com/office/powerpoint/2010/main" val="40474881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Objectives </a:t>
            </a:r>
            <a:r>
              <a:rPr lang="en-US" b="1" dirty="0"/>
              <a:t>of measuring variation</a:t>
            </a:r>
            <a:r>
              <a:rPr lang="en-US" dirty="0"/>
              <a:t/>
            </a:r>
            <a:br>
              <a:rPr lang="en-US" dirty="0"/>
            </a:br>
            <a:endParaRPr lang="en-US" dirty="0"/>
          </a:p>
        </p:txBody>
      </p:sp>
      <p:sp>
        <p:nvSpPr>
          <p:cNvPr id="3" name="Date Placeholder 2"/>
          <p:cNvSpPr>
            <a:spLocks noGrp="1"/>
          </p:cNvSpPr>
          <p:nvPr>
            <p:ph type="dt" sz="half" idx="10"/>
          </p:nvPr>
        </p:nvSpPr>
        <p:spPr/>
        <p:txBody>
          <a:bodyPr/>
          <a:lstStyle/>
          <a:p>
            <a:fld id="{25D16C7A-98F3-40DB-BC90-C0F3F92053C4}" type="datetime1">
              <a:rPr lang="en-US" smtClean="0"/>
              <a:pPr/>
              <a:t>03/06/18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pPr lvl="0"/>
            <a:r>
              <a:rPr lang="en-US" dirty="0" smtClean="0"/>
              <a:t>To </a:t>
            </a:r>
            <a:r>
              <a:rPr lang="en-US" dirty="0"/>
              <a:t>describe dispersion (variability) in a data.</a:t>
            </a:r>
          </a:p>
          <a:p>
            <a:pPr lvl="0"/>
            <a:r>
              <a:rPr lang="en-US" dirty="0"/>
              <a:t>To compare the spread in two or more distributions.</a:t>
            </a:r>
          </a:p>
          <a:p>
            <a:pPr lvl="0"/>
            <a:r>
              <a:rPr lang="en-US" dirty="0"/>
              <a:t>To determine the reliability of an average</a:t>
            </a:r>
            <a:r>
              <a:rPr lang="en-US" dirty="0" smtClean="0"/>
              <a:t>.</a:t>
            </a:r>
          </a:p>
          <a:p>
            <a:pPr marL="0" lvl="0" indent="0">
              <a:buNone/>
            </a:pPr>
            <a:endParaRPr lang="en-US" dirty="0"/>
          </a:p>
          <a:p>
            <a:pPr lvl="1"/>
            <a:r>
              <a:rPr lang="en-US" b="1" dirty="0"/>
              <a:t>Note</a:t>
            </a:r>
            <a:r>
              <a:rPr lang="en-US" dirty="0"/>
              <a:t>: The desirable properties of good measures of variation are almost identical with that of a good measure of central tendency.</a:t>
            </a:r>
          </a:p>
          <a:p>
            <a:pPr marL="0" indent="0">
              <a:buNone/>
            </a:pPr>
            <a:endParaRPr lang="en-US" dirty="0"/>
          </a:p>
        </p:txBody>
      </p:sp>
    </p:spTree>
    <p:extLst>
      <p:ext uri="{BB962C8B-B14F-4D97-AF65-F5344CB8AC3E}">
        <p14:creationId xmlns="" xmlns:p14="http://schemas.microsoft.com/office/powerpoint/2010/main" val="34811912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153400" cy="990600"/>
          </a:xfrm>
        </p:spPr>
        <p:txBody>
          <a:bodyPr/>
          <a:lstStyle/>
          <a:p>
            <a:endParaRPr lang="en-US"/>
          </a:p>
        </p:txBody>
      </p:sp>
      <p:sp>
        <p:nvSpPr>
          <p:cNvPr id="3" name="Date Placeholder 2"/>
          <p:cNvSpPr>
            <a:spLocks noGrp="1"/>
          </p:cNvSpPr>
          <p:nvPr>
            <p:ph type="dt" sz="half" idx="10"/>
          </p:nvPr>
        </p:nvSpPr>
        <p:spPr/>
        <p:txBody>
          <a:bodyPr/>
          <a:lstStyle/>
          <a:p>
            <a:fld id="{D4540312-D377-4A1A-837C-D0C73027DB9A}" type="datetime1">
              <a:rPr lang="en-US" smtClean="0"/>
              <a:pPr/>
              <a:t>03/06/18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normAutofit/>
          </a:bodyPr>
          <a:lstStyle/>
          <a:p>
            <a:pPr marL="0" indent="0">
              <a:buNone/>
            </a:pPr>
            <a:r>
              <a:rPr lang="en-US" sz="3100" b="1" dirty="0"/>
              <a:t>Absolute and relative measures</a:t>
            </a:r>
            <a:endParaRPr lang="en-US" sz="2700" dirty="0"/>
          </a:p>
          <a:p>
            <a:r>
              <a:rPr lang="en-US" dirty="0"/>
              <a:t>Measures of variation may be either </a:t>
            </a:r>
            <a:r>
              <a:rPr lang="en-US" b="1" dirty="0"/>
              <a:t>absolute or relative. </a:t>
            </a:r>
            <a:endParaRPr lang="en-US" b="1" dirty="0" smtClean="0"/>
          </a:p>
          <a:p>
            <a:pPr lvl="1"/>
            <a:r>
              <a:rPr lang="en-US" dirty="0" smtClean="0"/>
              <a:t>Absolute </a:t>
            </a:r>
            <a:r>
              <a:rPr lang="en-US" dirty="0"/>
              <a:t>measures of variation are expressed in the same unit of measurement in which the original data are given. </a:t>
            </a:r>
            <a:r>
              <a:rPr lang="en-US" dirty="0" smtClean="0"/>
              <a:t>These </a:t>
            </a:r>
            <a:r>
              <a:rPr lang="en-US" dirty="0"/>
              <a:t>values may be used to compare the variation in two distributions provided that the variables are in the same units and of the same average size. </a:t>
            </a:r>
            <a:endParaRPr lang="en-US" sz="2500" dirty="0"/>
          </a:p>
          <a:p>
            <a:endParaRPr lang="en-US" dirty="0"/>
          </a:p>
        </p:txBody>
      </p:sp>
    </p:spTree>
    <p:extLst>
      <p:ext uri="{BB962C8B-B14F-4D97-AF65-F5344CB8AC3E}">
        <p14:creationId xmlns="" xmlns:p14="http://schemas.microsoft.com/office/powerpoint/2010/main" val="11016592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02328FC3-7443-4C7A-8350-5037A73D3AEF}" type="datetime1">
              <a:rPr lang="en-US" smtClean="0"/>
              <a:pPr/>
              <a:t>03/06/18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normAutofit fontScale="85000" lnSpcReduction="10000"/>
          </a:bodyPr>
          <a:lstStyle/>
          <a:p>
            <a:r>
              <a:rPr lang="en-US" dirty="0"/>
              <a:t>In case the two sets of data are expressed in different units, however, such as quintals of sugar versus tones of sugarcane or if the average sizes are very different such as manager’s salary versus worker’s salary, the absolute measures of dispersion are not comparable. </a:t>
            </a:r>
            <a:endParaRPr lang="en-US" dirty="0" smtClean="0"/>
          </a:p>
          <a:p>
            <a:r>
              <a:rPr lang="en-US" dirty="0" smtClean="0"/>
              <a:t>In </a:t>
            </a:r>
            <a:r>
              <a:rPr lang="en-US" dirty="0"/>
              <a:t>such cases measures of relative dispersion should be used. </a:t>
            </a:r>
            <a:endParaRPr lang="en-US" dirty="0" smtClean="0"/>
          </a:p>
          <a:p>
            <a:r>
              <a:rPr lang="en-US" dirty="0" smtClean="0"/>
              <a:t>A </a:t>
            </a:r>
            <a:r>
              <a:rPr lang="en-US" dirty="0"/>
              <a:t>measure of relative dispersion is the ratio of a measure of absolute dispersion to an appropriate measure of central tendency. </a:t>
            </a:r>
            <a:endParaRPr lang="en-US" dirty="0" smtClean="0"/>
          </a:p>
          <a:p>
            <a:r>
              <a:rPr lang="en-US" dirty="0" smtClean="0"/>
              <a:t>It </a:t>
            </a:r>
            <a:r>
              <a:rPr lang="en-US" dirty="0"/>
              <a:t>is a </a:t>
            </a:r>
            <a:r>
              <a:rPr lang="en-US" dirty="0" smtClean="0"/>
              <a:t>unit less </a:t>
            </a:r>
            <a:r>
              <a:rPr lang="en-US" dirty="0"/>
              <a:t>measure. </a:t>
            </a:r>
          </a:p>
          <a:p>
            <a:endParaRPr lang="en-US" dirty="0"/>
          </a:p>
        </p:txBody>
      </p:sp>
    </p:spTree>
    <p:extLst>
      <p:ext uri="{BB962C8B-B14F-4D97-AF65-F5344CB8AC3E}">
        <p14:creationId xmlns="" xmlns:p14="http://schemas.microsoft.com/office/powerpoint/2010/main" val="2102934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1168</Words>
  <Application>Microsoft Office PowerPoint</Application>
  <PresentationFormat>On-screen Show (4:3)</PresentationFormat>
  <Paragraphs>177</Paragraphs>
  <Slides>37</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39" baseType="lpstr">
      <vt:lpstr>Office Theme</vt:lpstr>
      <vt:lpstr>Equation</vt:lpstr>
      <vt:lpstr>    Thank you! Chapter - 4</vt:lpstr>
      <vt:lpstr>Points of discussions</vt:lpstr>
      <vt:lpstr>Slide 3</vt:lpstr>
      <vt:lpstr>Slide 4</vt:lpstr>
      <vt:lpstr>Introduction and objectives of measuring variation </vt:lpstr>
      <vt:lpstr>Slide 6</vt:lpstr>
      <vt:lpstr> Objectives of measuring variation </vt:lpstr>
      <vt:lpstr>Slide 8</vt:lpstr>
      <vt:lpstr>Slide 9</vt:lpstr>
      <vt:lpstr>Types of measures of variation</vt:lpstr>
      <vt:lpstr>Slide 11</vt:lpstr>
      <vt:lpstr> Variance, standard deviation and coefficient of variation </vt:lpstr>
      <vt:lpstr>Slide 13</vt:lpstr>
      <vt:lpstr>Slide 14</vt:lpstr>
      <vt:lpstr>Slide 15</vt:lpstr>
      <vt:lpstr>Slide 16</vt:lpstr>
      <vt:lpstr>Slide 17</vt:lpstr>
      <vt:lpstr> Properties of variance  </vt:lpstr>
      <vt:lpstr> Properties of standard deviation </vt:lpstr>
      <vt:lpstr> Uses of the variance and standard deviation </vt:lpstr>
      <vt:lpstr> Coefficient of variation (CV) </vt:lpstr>
      <vt:lpstr>Slide 22</vt:lpstr>
      <vt:lpstr>Slide 23</vt:lpstr>
      <vt:lpstr> Standard score </vt:lpstr>
      <vt:lpstr>Slide 25</vt:lpstr>
      <vt:lpstr>Slide 26</vt:lpstr>
      <vt:lpstr>Slide 27</vt:lpstr>
      <vt:lpstr>Slide 28</vt:lpstr>
      <vt:lpstr> Moments </vt:lpstr>
      <vt:lpstr>Slide 30</vt:lpstr>
      <vt:lpstr>Slide 31</vt:lpstr>
      <vt:lpstr>Slide 32</vt:lpstr>
      <vt:lpstr>Slide 33</vt:lpstr>
      <vt:lpstr>Slide 34</vt:lpstr>
      <vt:lpstr>Slide 35</vt:lpstr>
      <vt:lpstr>Slide 36</vt:lpstr>
      <vt:lpstr> Measures of kurtosis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Thank you! Chapter - 4</dc:title>
  <dc:creator>Ad</dc:creator>
  <cp:lastModifiedBy>Ad</cp:lastModifiedBy>
  <cp:revision>1</cp:revision>
  <dcterms:created xsi:type="dcterms:W3CDTF">2018-06-03T18:36:36Z</dcterms:created>
  <dcterms:modified xsi:type="dcterms:W3CDTF">2018-06-03T19:05:27Z</dcterms:modified>
</cp:coreProperties>
</file>