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3" r:id="rId7"/>
    <p:sldId id="264"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8CAF40-7DAB-45D8-B3BA-AAE553A3EC36}" type="datetimeFigureOut">
              <a:rPr lang="en-US" smtClean="0"/>
              <a:pPr/>
              <a:t>07/06/18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7041E7-840E-4A50-A8B6-220CD537987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CAF40-7DAB-45D8-B3BA-AAE553A3EC36}" type="datetimeFigureOut">
              <a:rPr lang="en-US" smtClean="0"/>
              <a:pPr/>
              <a:t>07/06/18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7041E7-840E-4A50-A8B6-220CD537987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CAF40-7DAB-45D8-B3BA-AAE553A3EC36}" type="datetimeFigureOut">
              <a:rPr lang="en-US" smtClean="0"/>
              <a:pPr/>
              <a:t>07/06/18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7041E7-840E-4A50-A8B6-220CD537987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CAF40-7DAB-45D8-B3BA-AAE553A3EC36}" type="datetimeFigureOut">
              <a:rPr lang="en-US" smtClean="0"/>
              <a:pPr/>
              <a:t>07/06/18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7041E7-840E-4A50-A8B6-220CD537987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8CAF40-7DAB-45D8-B3BA-AAE553A3EC36}" type="datetimeFigureOut">
              <a:rPr lang="en-US" smtClean="0"/>
              <a:pPr/>
              <a:t>07/06/18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7041E7-840E-4A50-A8B6-220CD537987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8CAF40-7DAB-45D8-B3BA-AAE553A3EC36}" type="datetimeFigureOut">
              <a:rPr lang="en-US" smtClean="0"/>
              <a:pPr/>
              <a:t>07/06/18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7041E7-840E-4A50-A8B6-220CD537987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8CAF40-7DAB-45D8-B3BA-AAE553A3EC36}" type="datetimeFigureOut">
              <a:rPr lang="en-US" smtClean="0"/>
              <a:pPr/>
              <a:t>07/06/18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7041E7-840E-4A50-A8B6-220CD537987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8CAF40-7DAB-45D8-B3BA-AAE553A3EC36}" type="datetimeFigureOut">
              <a:rPr lang="en-US" smtClean="0"/>
              <a:pPr/>
              <a:t>07/06/18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7041E7-840E-4A50-A8B6-220CD537987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8CAF40-7DAB-45D8-B3BA-AAE553A3EC36}" type="datetimeFigureOut">
              <a:rPr lang="en-US" smtClean="0"/>
              <a:pPr/>
              <a:t>07/06/18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7041E7-840E-4A50-A8B6-220CD537987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CAF40-7DAB-45D8-B3BA-AAE553A3EC36}" type="datetimeFigureOut">
              <a:rPr lang="en-US" smtClean="0"/>
              <a:pPr/>
              <a:t>07/06/18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7041E7-840E-4A50-A8B6-220CD537987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CAF40-7DAB-45D8-B3BA-AAE553A3EC36}" type="datetimeFigureOut">
              <a:rPr lang="en-US" smtClean="0"/>
              <a:pPr/>
              <a:t>07/06/18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7041E7-840E-4A50-A8B6-220CD537987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8CAF40-7DAB-45D8-B3BA-AAE553A3EC36}" type="datetimeFigureOut">
              <a:rPr lang="en-US" smtClean="0"/>
              <a:pPr/>
              <a:t>07/06/18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7041E7-840E-4A50-A8B6-220CD537987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Date Placeholder 2"/>
          <p:cNvSpPr>
            <a:spLocks noGrp="1"/>
          </p:cNvSpPr>
          <p:nvPr>
            <p:ph type="dt" sz="half" idx="10"/>
          </p:nvPr>
        </p:nvSpPr>
        <p:spPr/>
        <p:txBody>
          <a:bodyPr/>
          <a:lstStyle/>
          <a:p>
            <a:fld id="{F8078D1F-40D4-49F0-884C-886BF5B2B150}" type="datetime1">
              <a:rPr lang="en-US" smtClean="0"/>
              <a:pPr/>
              <a:t>07/06/18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lstStyle/>
          <a:p>
            <a:endParaRPr lang="en-US" b="1" dirty="0" smtClean="0"/>
          </a:p>
          <a:p>
            <a:endParaRPr lang="en-US" b="1" dirty="0"/>
          </a:p>
          <a:p>
            <a:endParaRPr lang="en-US" b="1" dirty="0" smtClean="0"/>
          </a:p>
          <a:p>
            <a:r>
              <a:rPr lang="en-US" b="1" dirty="0" smtClean="0"/>
              <a:t>ELEMENTARY </a:t>
            </a:r>
            <a:r>
              <a:rPr lang="en-US" b="1" dirty="0"/>
              <a:t>PROBABILITY</a:t>
            </a:r>
          </a:p>
          <a:p>
            <a:endParaRPr lang="en-US" dirty="0"/>
          </a:p>
        </p:txBody>
      </p:sp>
    </p:spTree>
    <p:extLst>
      <p:ext uri="{BB962C8B-B14F-4D97-AF65-F5344CB8AC3E}">
        <p14:creationId xmlns:p14="http://schemas.microsoft.com/office/powerpoint/2010/main" xmlns="" val="37367820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Multiplication </a:t>
            </a:r>
            <a:r>
              <a:rPr lang="en-US" b="1" dirty="0"/>
              <a:t>principle</a:t>
            </a:r>
            <a:r>
              <a:rPr lang="en-US" dirty="0"/>
              <a:t/>
            </a:r>
            <a:br>
              <a:rPr lang="en-US" dirty="0"/>
            </a:br>
            <a:endParaRPr lang="en-US" dirty="0"/>
          </a:p>
        </p:txBody>
      </p:sp>
      <p:sp>
        <p:nvSpPr>
          <p:cNvPr id="3" name="Date Placeholder 2"/>
          <p:cNvSpPr>
            <a:spLocks noGrp="1"/>
          </p:cNvSpPr>
          <p:nvPr>
            <p:ph type="dt" sz="half" idx="10"/>
          </p:nvPr>
        </p:nvSpPr>
        <p:spPr/>
        <p:txBody>
          <a:bodyPr/>
          <a:lstStyle/>
          <a:p>
            <a:fld id="{1702115D-17B7-4B77-AF03-E44FFDC14CB4}" type="datetime1">
              <a:rPr lang="en-US" smtClean="0"/>
              <a:pPr/>
              <a:t>07/06/18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normAutofit fontScale="85000" lnSpcReduction="10000"/>
          </a:bodyPr>
          <a:lstStyle/>
          <a:p>
            <a:r>
              <a:rPr lang="en-US" dirty="0" smtClean="0"/>
              <a:t>If </a:t>
            </a:r>
            <a:r>
              <a:rPr lang="en-US" dirty="0"/>
              <a:t>a choice consists of k steps of which the first can be made in n</a:t>
            </a:r>
            <a:r>
              <a:rPr lang="en-US" baseline="-25000" dirty="0"/>
              <a:t>1</a:t>
            </a:r>
            <a:r>
              <a:rPr lang="en-US" dirty="0"/>
              <a:t> ways, for each of these the second can be made in n</a:t>
            </a:r>
            <a:r>
              <a:rPr lang="en-US" baseline="-25000" dirty="0"/>
              <a:t>2</a:t>
            </a:r>
            <a:r>
              <a:rPr lang="en-US" dirty="0"/>
              <a:t> ways,…, and for each of these the k</a:t>
            </a:r>
            <a:r>
              <a:rPr lang="en-US" baseline="30000" dirty="0"/>
              <a:t>th</a:t>
            </a:r>
            <a:r>
              <a:rPr lang="en-US" dirty="0"/>
              <a:t> can be made in </a:t>
            </a:r>
            <a:r>
              <a:rPr lang="en-US" dirty="0" err="1"/>
              <a:t>n</a:t>
            </a:r>
            <a:r>
              <a:rPr lang="en-US" baseline="-25000" dirty="0" err="1"/>
              <a:t>k</a:t>
            </a:r>
            <a:r>
              <a:rPr lang="en-US" dirty="0"/>
              <a:t> ways, then the whole choice can be made in n</a:t>
            </a:r>
            <a:r>
              <a:rPr lang="en-US" baseline="-25000" dirty="0"/>
              <a:t>1</a:t>
            </a:r>
            <a:r>
              <a:rPr lang="en-US" dirty="0"/>
              <a:t>.n</a:t>
            </a:r>
            <a:r>
              <a:rPr lang="en-US" baseline="-25000" dirty="0"/>
              <a:t>2</a:t>
            </a:r>
            <a:r>
              <a:rPr lang="en-US" dirty="0"/>
              <a:t>….</a:t>
            </a:r>
            <a:r>
              <a:rPr lang="en-US" dirty="0" err="1"/>
              <a:t>n</a:t>
            </a:r>
            <a:r>
              <a:rPr lang="en-US" baseline="-25000" dirty="0" err="1"/>
              <a:t>k</a:t>
            </a:r>
            <a:r>
              <a:rPr lang="en-US" dirty="0"/>
              <a:t> ways</a:t>
            </a:r>
            <a:r>
              <a:rPr lang="en-US" dirty="0" smtClean="0"/>
              <a:t>.</a:t>
            </a:r>
          </a:p>
          <a:p>
            <a:r>
              <a:rPr lang="en-US" b="1" dirty="0"/>
              <a:t>Example 5.4: </a:t>
            </a:r>
            <a:r>
              <a:rPr lang="en-US" dirty="0"/>
              <a:t>If we can go from Addis Ababa to Rome in 2 ways and from Rome to Washington D.C. in 3 ways then the number of ways in which we can go from Addis Ababa to Rome to Washington D.C.  is 2x3  ways or 6 ways. We may illustrate the situation by using a tree diagram below: </a:t>
            </a:r>
          </a:p>
          <a:p>
            <a:endParaRPr lang="en-US" dirty="0"/>
          </a:p>
        </p:txBody>
      </p:sp>
    </p:spTree>
    <p:extLst>
      <p:ext uri="{BB962C8B-B14F-4D97-AF65-F5344CB8AC3E}">
        <p14:creationId xmlns:p14="http://schemas.microsoft.com/office/powerpoint/2010/main" xmlns="" val="34719514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575926-4608-4031-8E1D-C812CD393131}" type="datetime1">
              <a:rPr lang="en-US" smtClean="0"/>
              <a:pPr/>
              <a:t>07/06/18</a:t>
            </a:fld>
            <a:endParaRPr lang="en-US" dirty="0"/>
          </a:p>
        </p:txBody>
      </p:sp>
      <p:sp>
        <p:nvSpPr>
          <p:cNvPr id="3" name="Footer Placeholder 2"/>
          <p:cNvSpPr>
            <a:spLocks noGrp="1"/>
          </p:cNvSpPr>
          <p:nvPr>
            <p:ph type="ftr" sz="quarter" idx="11"/>
          </p:nvPr>
        </p:nvSpPr>
        <p:spPr/>
        <p:txBody>
          <a:bodyPr/>
          <a:lstStyle/>
          <a:p>
            <a:r>
              <a:rPr lang="en-US" smtClean="0"/>
              <a:t>Ashebir Feyisa</a:t>
            </a:r>
            <a:endParaRPr lang="en-US" dirty="0"/>
          </a:p>
        </p:txBody>
      </p:sp>
      <p:grpSp>
        <p:nvGrpSpPr>
          <p:cNvPr id="4" name="Canvas 49"/>
          <p:cNvGrpSpPr/>
          <p:nvPr/>
        </p:nvGrpSpPr>
        <p:grpSpPr>
          <a:xfrm>
            <a:off x="1371600" y="838200"/>
            <a:ext cx="7162800" cy="4648199"/>
            <a:chOff x="0" y="0"/>
            <a:chExt cx="4686300" cy="2171065"/>
          </a:xfrm>
        </p:grpSpPr>
        <p:sp>
          <p:nvSpPr>
            <p:cNvPr id="5" name="Rectangle 4"/>
            <p:cNvSpPr/>
            <p:nvPr/>
          </p:nvSpPr>
          <p:spPr>
            <a:xfrm>
              <a:off x="0" y="0"/>
              <a:ext cx="4686300" cy="2171065"/>
            </a:xfrm>
            <a:prstGeom prst="rect">
              <a:avLst/>
            </a:prstGeom>
            <a:noFill/>
            <a:ln>
              <a:noFill/>
            </a:ln>
          </p:spPr>
        </p:sp>
        <p:sp>
          <p:nvSpPr>
            <p:cNvPr id="6" name="Text Box 4"/>
            <p:cNvSpPr txBox="1">
              <a:spLocks noChangeArrowheads="1"/>
            </p:cNvSpPr>
            <p:nvPr/>
          </p:nvSpPr>
          <p:spPr bwMode="auto">
            <a:xfrm>
              <a:off x="1600200" y="343073"/>
              <a:ext cx="457200" cy="228962"/>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solidFill>
                    <a:srgbClr val="000000"/>
                  </a:solidFill>
                  <a:effectLst/>
                  <a:latin typeface="Calibri"/>
                  <a:ea typeface="Calibri"/>
                  <a:cs typeface="Times New Roman"/>
                </a:rPr>
                <a:t>R</a:t>
              </a:r>
            </a:p>
          </p:txBody>
        </p:sp>
        <p:sp>
          <p:nvSpPr>
            <p:cNvPr id="7" name="Text Box 5"/>
            <p:cNvSpPr txBox="1">
              <a:spLocks noChangeArrowheads="1"/>
            </p:cNvSpPr>
            <p:nvPr/>
          </p:nvSpPr>
          <p:spPr bwMode="auto">
            <a:xfrm>
              <a:off x="457200" y="914367"/>
              <a:ext cx="457200" cy="228962"/>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solidFill>
                    <a:srgbClr val="000000"/>
                  </a:solidFill>
                  <a:effectLst/>
                  <a:latin typeface="Calibri"/>
                  <a:ea typeface="Calibri"/>
                  <a:cs typeface="Times New Roman"/>
                </a:rPr>
                <a:t>A</a:t>
              </a:r>
            </a:p>
          </p:txBody>
        </p:sp>
        <p:sp>
          <p:nvSpPr>
            <p:cNvPr id="8" name="Text Box 6"/>
            <p:cNvSpPr txBox="1">
              <a:spLocks noChangeArrowheads="1"/>
            </p:cNvSpPr>
            <p:nvPr/>
          </p:nvSpPr>
          <p:spPr bwMode="auto">
            <a:xfrm>
              <a:off x="1600200" y="1486401"/>
              <a:ext cx="457200" cy="22822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solidFill>
                    <a:srgbClr val="000000"/>
                  </a:solidFill>
                  <a:effectLst/>
                  <a:latin typeface="Calibri"/>
                  <a:ea typeface="Calibri"/>
                  <a:cs typeface="Times New Roman"/>
                </a:rPr>
                <a:t>R</a:t>
              </a:r>
            </a:p>
          </p:txBody>
        </p:sp>
        <p:sp>
          <p:nvSpPr>
            <p:cNvPr id="9" name="Text Box 7"/>
            <p:cNvSpPr txBox="1">
              <a:spLocks noChangeArrowheads="1"/>
            </p:cNvSpPr>
            <p:nvPr/>
          </p:nvSpPr>
          <p:spPr bwMode="auto">
            <a:xfrm>
              <a:off x="3200400" y="0"/>
              <a:ext cx="457200" cy="229703"/>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solidFill>
                    <a:srgbClr val="000000"/>
                  </a:solidFill>
                  <a:effectLst/>
                  <a:latin typeface="Calibri"/>
                  <a:ea typeface="Calibri"/>
                  <a:cs typeface="Times New Roman"/>
                </a:rPr>
                <a:t>W</a:t>
              </a:r>
            </a:p>
          </p:txBody>
        </p:sp>
        <p:sp>
          <p:nvSpPr>
            <p:cNvPr id="10" name="Text Box 8"/>
            <p:cNvSpPr txBox="1">
              <a:spLocks noChangeArrowheads="1"/>
            </p:cNvSpPr>
            <p:nvPr/>
          </p:nvSpPr>
          <p:spPr bwMode="auto">
            <a:xfrm>
              <a:off x="3200400" y="343073"/>
              <a:ext cx="457200" cy="228962"/>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solidFill>
                    <a:srgbClr val="000000"/>
                  </a:solidFill>
                  <a:effectLst/>
                  <a:latin typeface="Calibri"/>
                  <a:ea typeface="Calibri"/>
                  <a:cs typeface="Times New Roman"/>
                </a:rPr>
                <a:t>W</a:t>
              </a:r>
            </a:p>
          </p:txBody>
        </p:sp>
        <p:sp>
          <p:nvSpPr>
            <p:cNvPr id="11" name="Text Box 9"/>
            <p:cNvSpPr txBox="1">
              <a:spLocks noChangeArrowheads="1"/>
            </p:cNvSpPr>
            <p:nvPr/>
          </p:nvSpPr>
          <p:spPr bwMode="auto">
            <a:xfrm>
              <a:off x="3200400" y="686145"/>
              <a:ext cx="457200" cy="228962"/>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solidFill>
                    <a:srgbClr val="000000"/>
                  </a:solidFill>
                  <a:effectLst/>
                  <a:latin typeface="Calibri"/>
                  <a:ea typeface="Calibri"/>
                  <a:cs typeface="Times New Roman"/>
                </a:rPr>
                <a:t>W</a:t>
              </a:r>
            </a:p>
          </p:txBody>
        </p:sp>
        <p:sp>
          <p:nvSpPr>
            <p:cNvPr id="12" name="Text Box 10"/>
            <p:cNvSpPr txBox="1">
              <a:spLocks noChangeArrowheads="1"/>
            </p:cNvSpPr>
            <p:nvPr/>
          </p:nvSpPr>
          <p:spPr bwMode="auto">
            <a:xfrm>
              <a:off x="3200400" y="1257439"/>
              <a:ext cx="457200" cy="22822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solidFill>
                    <a:srgbClr val="000000"/>
                  </a:solidFill>
                  <a:effectLst/>
                  <a:latin typeface="Calibri"/>
                  <a:ea typeface="Calibri"/>
                  <a:cs typeface="Times New Roman"/>
                </a:rPr>
                <a:t>W</a:t>
              </a:r>
            </a:p>
          </p:txBody>
        </p:sp>
        <p:sp>
          <p:nvSpPr>
            <p:cNvPr id="13" name="Text Box 11"/>
            <p:cNvSpPr txBox="1">
              <a:spLocks noChangeArrowheads="1"/>
            </p:cNvSpPr>
            <p:nvPr/>
          </p:nvSpPr>
          <p:spPr bwMode="auto">
            <a:xfrm>
              <a:off x="3200400" y="1599771"/>
              <a:ext cx="457200" cy="229703"/>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solidFill>
                    <a:srgbClr val="000000"/>
                  </a:solidFill>
                  <a:effectLst/>
                  <a:latin typeface="Calibri"/>
                  <a:ea typeface="Calibri"/>
                  <a:cs typeface="Times New Roman"/>
                </a:rPr>
                <a:t>W</a:t>
              </a:r>
            </a:p>
          </p:txBody>
        </p:sp>
        <p:sp>
          <p:nvSpPr>
            <p:cNvPr id="14" name="Text Box 12"/>
            <p:cNvSpPr txBox="1">
              <a:spLocks noChangeArrowheads="1"/>
            </p:cNvSpPr>
            <p:nvPr/>
          </p:nvSpPr>
          <p:spPr bwMode="auto">
            <a:xfrm>
              <a:off x="3200400" y="1942844"/>
              <a:ext cx="457200" cy="22822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nSpc>
                  <a:spcPct val="115000"/>
                </a:lnSpc>
                <a:spcBef>
                  <a:spcPts val="0"/>
                </a:spcBef>
                <a:spcAft>
                  <a:spcPts val="1000"/>
                </a:spcAft>
              </a:pPr>
              <a:r>
                <a:rPr lang="en-US" sz="1100">
                  <a:solidFill>
                    <a:srgbClr val="000000"/>
                  </a:solidFill>
                  <a:effectLst/>
                  <a:latin typeface="Calibri"/>
                  <a:ea typeface="Calibri"/>
                  <a:cs typeface="Times New Roman"/>
                </a:rPr>
                <a:t>W</a:t>
              </a:r>
            </a:p>
          </p:txBody>
        </p:sp>
        <p:cxnSp>
          <p:nvCxnSpPr>
            <p:cNvPr id="15" name="Line 13"/>
            <p:cNvCxnSpPr/>
            <p:nvPr/>
          </p:nvCxnSpPr>
          <p:spPr bwMode="auto">
            <a:xfrm flipV="1">
              <a:off x="914400" y="457183"/>
              <a:ext cx="685800" cy="457183"/>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16" name="Line 14"/>
            <p:cNvCxnSpPr/>
            <p:nvPr/>
          </p:nvCxnSpPr>
          <p:spPr bwMode="auto">
            <a:xfrm>
              <a:off x="914400" y="1143329"/>
              <a:ext cx="685800" cy="457183"/>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17" name="Line 15"/>
            <p:cNvCxnSpPr/>
            <p:nvPr/>
          </p:nvCxnSpPr>
          <p:spPr bwMode="auto">
            <a:xfrm flipV="1">
              <a:off x="2057400" y="114111"/>
              <a:ext cx="1143000" cy="343073"/>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18" name="Line 16"/>
            <p:cNvCxnSpPr/>
            <p:nvPr/>
          </p:nvCxnSpPr>
          <p:spPr bwMode="auto">
            <a:xfrm flipV="1">
              <a:off x="2057400" y="457183"/>
              <a:ext cx="1143000" cy="741"/>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19" name="Line 17"/>
            <p:cNvCxnSpPr/>
            <p:nvPr/>
          </p:nvCxnSpPr>
          <p:spPr bwMode="auto">
            <a:xfrm>
              <a:off x="2057400" y="457183"/>
              <a:ext cx="1143000" cy="343073"/>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20" name="Line 18"/>
            <p:cNvCxnSpPr/>
            <p:nvPr/>
          </p:nvCxnSpPr>
          <p:spPr bwMode="auto">
            <a:xfrm flipV="1">
              <a:off x="2057400" y="1371550"/>
              <a:ext cx="1143000" cy="228962"/>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21" name="Line 19"/>
            <p:cNvCxnSpPr/>
            <p:nvPr/>
          </p:nvCxnSpPr>
          <p:spPr bwMode="auto">
            <a:xfrm>
              <a:off x="2057400" y="1600512"/>
              <a:ext cx="1143000" cy="114111"/>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22" name="Line 20"/>
            <p:cNvCxnSpPr/>
            <p:nvPr/>
          </p:nvCxnSpPr>
          <p:spPr bwMode="auto">
            <a:xfrm>
              <a:off x="2057400" y="1600512"/>
              <a:ext cx="1143000" cy="457183"/>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grpSp>
    </p:spTree>
    <p:extLst>
      <p:ext uri="{BB962C8B-B14F-4D97-AF65-F5344CB8AC3E}">
        <p14:creationId xmlns:p14="http://schemas.microsoft.com/office/powerpoint/2010/main" xmlns="" val="7732913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D80D0637-BB46-40E9-87FB-1BB71EB00DE1}" type="datetime1">
              <a:rPr lang="en-US" smtClean="0"/>
              <a:pPr/>
              <a:t>07/06/18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a:xfrm>
            <a:off x="381000" y="1600200"/>
            <a:ext cx="8458200" cy="4648200"/>
          </a:xfrm>
        </p:spPr>
        <p:txBody>
          <a:bodyPr>
            <a:normAutofit fontScale="70000" lnSpcReduction="20000"/>
          </a:bodyPr>
          <a:lstStyle/>
          <a:p>
            <a:r>
              <a:rPr lang="en-US" b="1" dirty="0"/>
              <a:t>Example 5.5: </a:t>
            </a:r>
            <a:r>
              <a:rPr lang="en-US" dirty="0"/>
              <a:t>If a test consists of 10 multiple choice questions, with each permitting 4 possible answers,  how many ways are there in which a student gives his/her answers</a:t>
            </a:r>
            <a:r>
              <a:rPr lang="en-US" dirty="0" smtClean="0"/>
              <a:t>?</a:t>
            </a:r>
          </a:p>
          <a:p>
            <a:pPr marL="0" indent="0">
              <a:buNone/>
            </a:pPr>
            <a:r>
              <a:rPr lang="en-US" b="1" dirty="0" smtClean="0"/>
              <a:t>Solution:</a:t>
            </a:r>
            <a:r>
              <a:rPr lang="en-US" dirty="0" smtClean="0"/>
              <a:t> There are 10 steps required to complete the test. </a:t>
            </a:r>
          </a:p>
          <a:p>
            <a:pPr marL="0" indent="0">
              <a:buNone/>
            </a:pPr>
            <a:r>
              <a:rPr lang="en-US" dirty="0" smtClean="0"/>
              <a:t>First step: To give answer to question number one. He/she has 4 alternatives.</a:t>
            </a:r>
          </a:p>
          <a:p>
            <a:pPr marL="0" indent="0">
              <a:buNone/>
            </a:pPr>
            <a:r>
              <a:rPr lang="en-US" dirty="0" smtClean="0"/>
              <a:t>Second step: To give answer to question number two, he/she has 4 alternatives……</a:t>
            </a:r>
          </a:p>
          <a:p>
            <a:pPr marL="0" indent="0">
              <a:buNone/>
            </a:pPr>
            <a:r>
              <a:rPr lang="en-US" dirty="0" smtClean="0"/>
              <a:t>Last step: To give answer to last question, he/she has 4 alternatives.</a:t>
            </a:r>
          </a:p>
          <a:p>
            <a:pPr marL="0" indent="0">
              <a:buNone/>
            </a:pPr>
            <a:r>
              <a:rPr lang="en-US" dirty="0" smtClean="0"/>
              <a:t>Therefore, he/she has 4x4x4x…x4=4</a:t>
            </a:r>
            <a:r>
              <a:rPr lang="en-US" baseline="30000" dirty="0" smtClean="0"/>
              <a:t>10</a:t>
            </a:r>
            <a:r>
              <a:rPr lang="en-US" dirty="0" smtClean="0"/>
              <a:t> ways or1, 048, 576 ways of completing the exam. Note that there is only one way in which he/she can give correct answers to all questions and that there are 3</a:t>
            </a:r>
            <a:r>
              <a:rPr lang="en-US" baseline="30000" dirty="0" smtClean="0"/>
              <a:t>10</a:t>
            </a:r>
            <a:r>
              <a:rPr lang="en-US" dirty="0" smtClean="0"/>
              <a:t> ways in which all the answers will be incorrect.</a:t>
            </a:r>
          </a:p>
          <a:p>
            <a:endParaRPr lang="en-US" dirty="0"/>
          </a:p>
        </p:txBody>
      </p:sp>
    </p:spTree>
    <p:extLst>
      <p:ext uri="{BB962C8B-B14F-4D97-AF65-F5344CB8AC3E}">
        <p14:creationId xmlns:p14="http://schemas.microsoft.com/office/powerpoint/2010/main" xmlns="" val="34279774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5549EAC8-666A-4CCF-89F5-AA6105A0DAC1}" type="datetime1">
              <a:rPr lang="en-US" smtClean="0"/>
              <a:pPr/>
              <a:t>07/06/18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normAutofit fontScale="85000" lnSpcReduction="10000"/>
          </a:bodyPr>
          <a:lstStyle/>
          <a:p>
            <a:r>
              <a:rPr lang="en-US" b="1" dirty="0"/>
              <a:t>Example 5.6: </a:t>
            </a:r>
            <a:r>
              <a:rPr lang="en-US" dirty="0"/>
              <a:t>A manufactured item must pass through three control stations. At each station the item is inspected for a particular characteristic and marked accordingly. At the first station, three ratings are possible while at the last two stations four ratings are possible. Hence there are 48 ways in which the item may be marked.</a:t>
            </a:r>
          </a:p>
          <a:p>
            <a:r>
              <a:rPr lang="en-US" b="1" dirty="0"/>
              <a:t>Example 5.7: </a:t>
            </a:r>
            <a:r>
              <a:rPr lang="en-US" dirty="0"/>
              <a:t>Suppose that car plate has three letters followed by three digits. How many possible car plates are there, if each plate begins with a H or an F</a:t>
            </a:r>
            <a:r>
              <a:rPr lang="en-US" dirty="0" smtClean="0"/>
              <a:t>?</a:t>
            </a:r>
          </a:p>
          <a:p>
            <a:r>
              <a:rPr lang="en-US" dirty="0" smtClean="0"/>
              <a:t>2x 26x </a:t>
            </a:r>
            <a:r>
              <a:rPr lang="en-US" dirty="0" err="1" smtClean="0"/>
              <a:t>26x</a:t>
            </a:r>
            <a:r>
              <a:rPr lang="en-US" dirty="0" smtClean="0"/>
              <a:t> 10x </a:t>
            </a:r>
            <a:r>
              <a:rPr lang="en-US" dirty="0" err="1" smtClean="0"/>
              <a:t>10x</a:t>
            </a:r>
            <a:r>
              <a:rPr lang="en-US" dirty="0" smtClean="0"/>
              <a:t> 10 or 1, 352, 000 different plates.</a:t>
            </a:r>
          </a:p>
          <a:p>
            <a:endParaRPr lang="en-US" dirty="0"/>
          </a:p>
        </p:txBody>
      </p:sp>
    </p:spTree>
    <p:extLst>
      <p:ext uri="{BB962C8B-B14F-4D97-AF65-F5344CB8AC3E}">
        <p14:creationId xmlns:p14="http://schemas.microsoft.com/office/powerpoint/2010/main" xmlns="" val="18668058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4C608C1C-F5FB-4427-8DC3-4F71B1A59811}" type="datetime1">
              <a:rPr lang="en-US" smtClean="0"/>
              <a:pPr/>
              <a:t>07/06/18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normAutofit fontScale="92500" lnSpcReduction="20000"/>
          </a:bodyPr>
          <a:lstStyle/>
          <a:p>
            <a:r>
              <a:rPr lang="en-US" dirty="0" smtClean="0"/>
              <a:t>If </a:t>
            </a:r>
            <a:r>
              <a:rPr lang="en-US" dirty="0"/>
              <a:t>n is a positive integer, we define n!= n(n-1)(n-2)…1 and call it </a:t>
            </a:r>
            <a:r>
              <a:rPr lang="en-US" i="1" dirty="0"/>
              <a:t>n-factorial</a:t>
            </a:r>
            <a:r>
              <a:rPr lang="en-US" dirty="0"/>
              <a:t> and 0!=1</a:t>
            </a:r>
            <a:r>
              <a:rPr lang="en-US" dirty="0" smtClean="0"/>
              <a:t>.</a:t>
            </a:r>
          </a:p>
          <a:p>
            <a:r>
              <a:rPr lang="en-US" b="1" dirty="0"/>
              <a:t>Permutations </a:t>
            </a:r>
            <a:endParaRPr lang="en-US" dirty="0"/>
          </a:p>
          <a:p>
            <a:r>
              <a:rPr lang="en-US" dirty="0"/>
              <a:t>Suppose that we have n different objects. In how many ways, say </a:t>
            </a:r>
            <a:r>
              <a:rPr lang="en-US" baseline="-25000" dirty="0" err="1"/>
              <a:t>n</a:t>
            </a:r>
            <a:r>
              <a:rPr lang="en-US" dirty="0" err="1"/>
              <a:t>P</a:t>
            </a:r>
            <a:r>
              <a:rPr lang="en-US" baseline="-25000" dirty="0" err="1"/>
              <a:t>n</a:t>
            </a:r>
            <a:r>
              <a:rPr lang="en-US" dirty="0"/>
              <a:t>, may these objects be arranged (permuted</a:t>
            </a:r>
            <a:r>
              <a:rPr lang="en-US" dirty="0" smtClean="0"/>
              <a:t>)?  For </a:t>
            </a:r>
            <a:r>
              <a:rPr lang="en-US" dirty="0"/>
              <a:t>example, if we have objects a, b and c we can consider the following arrangements: </a:t>
            </a:r>
            <a:r>
              <a:rPr lang="en-US" dirty="0" err="1"/>
              <a:t>abc</a:t>
            </a:r>
            <a:r>
              <a:rPr lang="en-US" dirty="0"/>
              <a:t>, </a:t>
            </a:r>
            <a:r>
              <a:rPr lang="en-US" dirty="0" err="1"/>
              <a:t>acb</a:t>
            </a:r>
            <a:r>
              <a:rPr lang="en-US" dirty="0"/>
              <a:t>, bac, </a:t>
            </a:r>
            <a:r>
              <a:rPr lang="en-US" dirty="0" err="1"/>
              <a:t>bca</a:t>
            </a:r>
            <a:r>
              <a:rPr lang="en-US" dirty="0"/>
              <a:t>, cab, and </a:t>
            </a:r>
            <a:r>
              <a:rPr lang="en-US" dirty="0" err="1"/>
              <a:t>cba</a:t>
            </a:r>
            <a:r>
              <a:rPr lang="en-US" dirty="0"/>
              <a:t>. Thus the answer is 6. The following theorem gives general result on the number of such arrangements. </a:t>
            </a:r>
          </a:p>
          <a:p>
            <a:endParaRPr lang="en-US" dirty="0"/>
          </a:p>
        </p:txBody>
      </p:sp>
    </p:spTree>
    <p:extLst>
      <p:ext uri="{BB962C8B-B14F-4D97-AF65-F5344CB8AC3E}">
        <p14:creationId xmlns:p14="http://schemas.microsoft.com/office/powerpoint/2010/main" xmlns="" val="42006019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9106F136-30B8-45C2-B8AF-F3FF5101B7AE}" type="datetime1">
              <a:rPr lang="en-US" smtClean="0"/>
              <a:pPr/>
              <a:t>07/06/18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lstStyle/>
          <a:p>
            <a:r>
              <a:rPr lang="en-US" b="1" dirty="0"/>
              <a:t>Theorem 5.4: Permutation </a:t>
            </a:r>
            <a:endParaRPr lang="en-US" dirty="0"/>
          </a:p>
          <a:p>
            <a:pPr lvl="0"/>
            <a:r>
              <a:rPr lang="en-US" dirty="0"/>
              <a:t>The number of permutations of n different objects is given by </a:t>
            </a:r>
            <a:r>
              <a:rPr lang="en-US" baseline="-25000" dirty="0" err="1"/>
              <a:t>n</a:t>
            </a:r>
            <a:r>
              <a:rPr lang="en-US" dirty="0" err="1"/>
              <a:t>P</a:t>
            </a:r>
            <a:r>
              <a:rPr lang="en-US" baseline="-25000" dirty="0" err="1"/>
              <a:t>n</a:t>
            </a:r>
            <a:r>
              <a:rPr lang="en-US" dirty="0"/>
              <a:t>= n!</a:t>
            </a:r>
          </a:p>
          <a:p>
            <a:pPr lvl="0"/>
            <a:r>
              <a:rPr lang="en-US" dirty="0"/>
              <a:t>A permutation of n objects, arranged in groups of size r, without repetition, and order being important is: </a:t>
            </a:r>
          </a:p>
          <a:p>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xmlns="" val="502233374"/>
              </p:ext>
            </p:extLst>
          </p:nvPr>
        </p:nvGraphicFramePr>
        <p:xfrm>
          <a:off x="2070100" y="4114800"/>
          <a:ext cx="3035300" cy="1219200"/>
        </p:xfrm>
        <a:graphic>
          <a:graphicData uri="http://schemas.openxmlformats.org/presentationml/2006/ole">
            <p:oleObj spid="_x0000_s1026" name="Equation" r:id="rId3" imgW="850531" imgH="418918" progId="Equation.3">
              <p:embed/>
            </p:oleObj>
          </a:graphicData>
        </a:graphic>
      </p:graphicFrame>
    </p:spTree>
    <p:extLst>
      <p:ext uri="{BB962C8B-B14F-4D97-AF65-F5344CB8AC3E}">
        <p14:creationId xmlns:p14="http://schemas.microsoft.com/office/powerpoint/2010/main" xmlns="" val="16082318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B8855B4F-17EB-40DD-94D8-2BB5848A796E}" type="datetime1">
              <a:rPr lang="en-US" smtClean="0"/>
              <a:pPr/>
              <a:t>07/06/18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lstStyle/>
          <a:p>
            <a:r>
              <a:rPr lang="en-US" b="1" dirty="0"/>
              <a:t>Example </a:t>
            </a:r>
            <a:r>
              <a:rPr lang="en-US" b="1" dirty="0" smtClean="0"/>
              <a:t>5.8: </a:t>
            </a:r>
            <a:r>
              <a:rPr lang="en-US" dirty="0" smtClean="0"/>
              <a:t>Suppose </a:t>
            </a:r>
            <a:r>
              <a:rPr lang="en-US" dirty="0"/>
              <a:t>that we </a:t>
            </a:r>
            <a:r>
              <a:rPr lang="en-US"/>
              <a:t>have </a:t>
            </a:r>
            <a:r>
              <a:rPr lang="en-US" smtClean="0"/>
              <a:t>four letters </a:t>
            </a:r>
            <a:r>
              <a:rPr lang="en-US" dirty="0"/>
              <a:t>a, b, c, d.</a:t>
            </a:r>
          </a:p>
          <a:p>
            <a:pPr marL="0" lvl="0" indent="0">
              <a:buNone/>
            </a:pPr>
            <a:r>
              <a:rPr lang="en-US" dirty="0"/>
              <a:t>What is the number of possible arrangements of these letters taken all at a time?</a:t>
            </a:r>
          </a:p>
          <a:p>
            <a:pPr marL="0" lvl="0" indent="0">
              <a:buNone/>
            </a:pPr>
            <a:r>
              <a:rPr lang="en-US" dirty="0"/>
              <a:t>What is the number of possible arrangements of these letters if we use only three of the letters at a time?</a:t>
            </a:r>
          </a:p>
          <a:p>
            <a:endParaRPr lang="en-US" dirty="0"/>
          </a:p>
        </p:txBody>
      </p:sp>
    </p:spTree>
    <p:extLst>
      <p:ext uri="{BB962C8B-B14F-4D97-AF65-F5344CB8AC3E}">
        <p14:creationId xmlns:p14="http://schemas.microsoft.com/office/powerpoint/2010/main" xmlns="" val="13264084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9E316FE3-6CA9-4D35-972B-3DB0F523B012}" type="datetime1">
              <a:rPr lang="en-US" smtClean="0"/>
              <a:pPr/>
              <a:t>07/06/18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lstStyle/>
          <a:p>
            <a:r>
              <a:rPr lang="en-US" b="1" dirty="0"/>
              <a:t>Solution:</a:t>
            </a:r>
            <a:endParaRPr lang="en-US" dirty="0"/>
          </a:p>
          <a:p>
            <a:pPr lvl="0"/>
            <a:r>
              <a:rPr lang="en-US" dirty="0"/>
              <a:t>Using (</a:t>
            </a:r>
            <a:r>
              <a:rPr lang="en-US" dirty="0" err="1"/>
              <a:t>i</a:t>
            </a:r>
            <a:r>
              <a:rPr lang="en-US" dirty="0"/>
              <a:t>) of theorem 5.4, we have 4! ways of arranging the 4 letters, i.e. we have 24 possible arrangements.</a:t>
            </a:r>
          </a:p>
          <a:p>
            <a:pPr lvl="0"/>
            <a:r>
              <a:rPr lang="en-US" dirty="0"/>
              <a:t>Using (ii) of theorem 5.4, we have </a:t>
            </a:r>
            <a:r>
              <a:rPr lang="en-US" baseline="-25000" dirty="0"/>
              <a:t>4</a:t>
            </a:r>
            <a:r>
              <a:rPr lang="en-US" dirty="0"/>
              <a:t>P</a:t>
            </a:r>
            <a:r>
              <a:rPr lang="en-US" baseline="-25000" dirty="0"/>
              <a:t>3</a:t>
            </a:r>
            <a:r>
              <a:rPr lang="en-US" dirty="0"/>
              <a:t> ways of arranging 3 letters taken from the four letters, i.e. we have 24 possible arrangements.</a:t>
            </a:r>
          </a:p>
          <a:p>
            <a:endParaRPr lang="en-US" dirty="0"/>
          </a:p>
        </p:txBody>
      </p:sp>
    </p:spTree>
    <p:extLst>
      <p:ext uri="{BB962C8B-B14F-4D97-AF65-F5344CB8AC3E}">
        <p14:creationId xmlns:p14="http://schemas.microsoft.com/office/powerpoint/2010/main" xmlns="" val="16186345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5BFE18C-0302-4429-83EE-5851CF228C0D}" type="datetime1">
              <a:rPr lang="en-US" smtClean="0"/>
              <a:pPr/>
              <a:t>07/06/18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a:xfrm>
            <a:off x="612648" y="1600200"/>
            <a:ext cx="8302752" cy="4572000"/>
          </a:xfrm>
        </p:spPr>
        <p:txBody>
          <a:bodyPr>
            <a:normAutofit fontScale="77500" lnSpcReduction="20000"/>
          </a:bodyPr>
          <a:lstStyle/>
          <a:p>
            <a:r>
              <a:rPr lang="en-US" b="1" dirty="0"/>
              <a:t>Example 5.9: </a:t>
            </a:r>
            <a:r>
              <a:rPr lang="en-US" dirty="0"/>
              <a:t>In a class with 8 boys and 8 girls</a:t>
            </a:r>
          </a:p>
          <a:p>
            <a:pPr lvl="0"/>
            <a:r>
              <a:rPr lang="en-US" dirty="0"/>
              <a:t>In how many ways can the children line up if they alternate girl-boy-girl-boy-... ?</a:t>
            </a:r>
          </a:p>
          <a:p>
            <a:pPr lvl="0"/>
            <a:r>
              <a:rPr lang="en-US" dirty="0"/>
              <a:t>In how many ways can the children line up so that no two of the same sex are next to each other? </a:t>
            </a:r>
          </a:p>
          <a:p>
            <a:r>
              <a:rPr lang="en-US" b="1" dirty="0"/>
              <a:t>Solution:</a:t>
            </a:r>
            <a:endParaRPr lang="en-US" dirty="0"/>
          </a:p>
          <a:p>
            <a:pPr lvl="0"/>
            <a:r>
              <a:rPr lang="en-US" dirty="0"/>
              <a:t>The 8 girls can line-up in 8! ways, and likewise the 8 boys can line-up in 8! ways. For any single arrangement of the girls, all possible arrangements of the boys are possible, thus by multiplication principle we have 8!x 8! ways to arrange the children in girl-boy lines.</a:t>
            </a:r>
          </a:p>
          <a:p>
            <a:pPr lvl="0"/>
            <a:r>
              <a:rPr lang="en-US" dirty="0"/>
              <a:t>Now we must include the case of boy-girl. So we have 2x8!x 8! ways of arranging.</a:t>
            </a:r>
          </a:p>
          <a:p>
            <a:endParaRPr lang="en-US" dirty="0"/>
          </a:p>
        </p:txBody>
      </p:sp>
    </p:spTree>
    <p:extLst>
      <p:ext uri="{BB962C8B-B14F-4D97-AF65-F5344CB8AC3E}">
        <p14:creationId xmlns:p14="http://schemas.microsoft.com/office/powerpoint/2010/main" xmlns="" val="26853473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1014E2D9-3ED3-46D9-A761-4D56A6948C47}" type="datetime1">
              <a:rPr lang="en-US" smtClean="0"/>
              <a:pPr/>
              <a:t>07/06/18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normAutofit fontScale="77500" lnSpcReduction="20000"/>
          </a:bodyPr>
          <a:lstStyle/>
          <a:p>
            <a:r>
              <a:rPr lang="en-US" b="1" dirty="0"/>
              <a:t>Example 5.10: </a:t>
            </a:r>
            <a:r>
              <a:rPr lang="en-US" dirty="0"/>
              <a:t>If I have 5 different books on my shelf, in how many ways can I arrange these books? Solution: We can arrange the books in 5! different ways or 5x4x3x2x1 ways or 120 ways.</a:t>
            </a:r>
          </a:p>
          <a:p>
            <a:r>
              <a:rPr lang="en-US" b="1" dirty="0"/>
              <a:t>Remarks </a:t>
            </a:r>
            <a:endParaRPr lang="en-US" dirty="0"/>
          </a:p>
          <a:p>
            <a:r>
              <a:rPr lang="en-US" dirty="0" err="1"/>
              <a:t>i</a:t>
            </a:r>
            <a:r>
              <a:rPr lang="en-US" dirty="0"/>
              <a:t>) The number of permutations of n distinct objects arranged in a circle is (n-1)!.</a:t>
            </a:r>
          </a:p>
          <a:p>
            <a:r>
              <a:rPr lang="en-US" dirty="0"/>
              <a:t>This is because we consider two permutations the same if one is a rotation of the other. For n objects arranged around a circle, there a n rotations that give the same permutation. Dividing n! by n gives (n - 1)!. The two circular permutations below are considered the same; their order is a, b, c, d, e.</a:t>
            </a:r>
          </a:p>
          <a:p>
            <a:endParaRPr lang="en-US" dirty="0"/>
          </a:p>
        </p:txBody>
      </p:sp>
    </p:spTree>
    <p:extLst>
      <p:ext uri="{BB962C8B-B14F-4D97-AF65-F5344CB8AC3E}">
        <p14:creationId xmlns:p14="http://schemas.microsoft.com/office/powerpoint/2010/main" xmlns="" val="8333841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GB" b="1" dirty="0" smtClean="0"/>
              <a:t>Definition of some probability terms</a:t>
            </a:r>
            <a:r>
              <a:rPr lang="en-US" b="1" dirty="0" smtClean="0"/>
              <a:t/>
            </a:r>
            <a:br>
              <a:rPr lang="en-US" b="1" dirty="0" smtClean="0"/>
            </a:br>
            <a:endParaRPr lang="en-US" dirty="0"/>
          </a:p>
        </p:txBody>
      </p:sp>
      <p:sp>
        <p:nvSpPr>
          <p:cNvPr id="3" name="Date Placeholder 2"/>
          <p:cNvSpPr>
            <a:spLocks noGrp="1"/>
          </p:cNvSpPr>
          <p:nvPr>
            <p:ph type="dt" sz="half" idx="10"/>
          </p:nvPr>
        </p:nvSpPr>
        <p:spPr/>
        <p:txBody>
          <a:bodyPr/>
          <a:lstStyle/>
          <a:p>
            <a:fld id="{1821BBA2-8122-43AE-81D3-73DA28CDE0C5}" type="datetime1">
              <a:rPr lang="en-US" smtClean="0"/>
              <a:pPr/>
              <a:t>07/06/18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normAutofit fontScale="85000" lnSpcReduction="10000"/>
          </a:bodyPr>
          <a:lstStyle/>
          <a:p>
            <a:r>
              <a:rPr lang="en-US" b="1" dirty="0"/>
              <a:t>Random </a:t>
            </a:r>
            <a:r>
              <a:rPr lang="en-US" b="1" dirty="0" smtClean="0"/>
              <a:t>experiment: </a:t>
            </a:r>
            <a:r>
              <a:rPr lang="en-US" dirty="0"/>
              <a:t>is an experiment in which the outcome cannot be determined or predicted exactly in advance, i.e. it is the process of observing or measuring the outcome of a chance event. </a:t>
            </a:r>
            <a:endParaRPr lang="en-US" dirty="0" smtClean="0"/>
          </a:p>
          <a:p>
            <a:r>
              <a:rPr lang="en-US" dirty="0"/>
              <a:t>Some of the characteristics of a random experiment </a:t>
            </a:r>
            <a:r>
              <a:rPr lang="en-US" dirty="0" smtClean="0"/>
              <a:t>are:</a:t>
            </a:r>
            <a:endParaRPr lang="en-US" dirty="0"/>
          </a:p>
          <a:p>
            <a:pPr lvl="1"/>
            <a:r>
              <a:rPr lang="en-US" dirty="0"/>
              <a:t>all the possible outcomes of the experiment can be specified in advance.</a:t>
            </a:r>
          </a:p>
          <a:p>
            <a:pPr lvl="1"/>
            <a:r>
              <a:rPr lang="en-US" dirty="0"/>
              <a:t>the experiment can be repeated indefinitely.</a:t>
            </a:r>
          </a:p>
          <a:p>
            <a:pPr lvl="1"/>
            <a:r>
              <a:rPr lang="en-US" dirty="0"/>
              <a:t>there is a sort of regularity in the outcomes observed in large repetitions of the experiment.</a:t>
            </a:r>
          </a:p>
          <a:p>
            <a:endParaRPr lang="en-US" dirty="0"/>
          </a:p>
        </p:txBody>
      </p:sp>
    </p:spTree>
    <p:extLst>
      <p:ext uri="{BB962C8B-B14F-4D97-AF65-F5344CB8AC3E}">
        <p14:creationId xmlns:p14="http://schemas.microsoft.com/office/powerpoint/2010/main" xmlns="" val="30157778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A2B048-DA80-4E97-A182-6299DE9EBE5A}" type="datetime1">
              <a:rPr lang="en-US" smtClean="0"/>
              <a:pPr/>
              <a:t>07/06/18</a:t>
            </a:fld>
            <a:endParaRPr lang="en-US" dirty="0"/>
          </a:p>
        </p:txBody>
      </p:sp>
      <p:sp>
        <p:nvSpPr>
          <p:cNvPr id="3" name="Footer Placeholder 2"/>
          <p:cNvSpPr>
            <a:spLocks noGrp="1"/>
          </p:cNvSpPr>
          <p:nvPr>
            <p:ph type="ftr" sz="quarter" idx="11"/>
          </p:nvPr>
        </p:nvSpPr>
        <p:spPr/>
        <p:txBody>
          <a:bodyPr/>
          <a:lstStyle/>
          <a:p>
            <a:r>
              <a:rPr lang="en-US" smtClean="0"/>
              <a:t>Ashebir Feyisa</a:t>
            </a:r>
            <a:endParaRPr lang="en-US" dirty="0"/>
          </a:p>
        </p:txBody>
      </p:sp>
      <p:pic>
        <p:nvPicPr>
          <p:cNvPr id="4" name="Picture 3"/>
          <p:cNvPicPr/>
          <p:nvPr/>
        </p:nvPicPr>
        <p:blipFill>
          <a:blip r:embed="rId2">
            <a:extLst>
              <a:ext uri="{28A0092B-C50C-407E-A947-70E740481C1C}">
                <a14:useLocalDpi xmlns:a14="http://schemas.microsoft.com/office/drawing/2010/main" xmlns="" val="0"/>
              </a:ext>
            </a:extLst>
          </a:blip>
          <a:srcRect/>
          <a:stretch>
            <a:fillRect/>
          </a:stretch>
        </p:blipFill>
        <p:spPr bwMode="auto">
          <a:xfrm>
            <a:off x="1143000" y="1295400"/>
            <a:ext cx="6019800" cy="3581400"/>
          </a:xfrm>
          <a:prstGeom prst="rect">
            <a:avLst/>
          </a:prstGeom>
          <a:noFill/>
          <a:ln>
            <a:noFill/>
          </a:ln>
        </p:spPr>
      </p:pic>
    </p:spTree>
    <p:extLst>
      <p:ext uri="{BB962C8B-B14F-4D97-AF65-F5344CB8AC3E}">
        <p14:creationId xmlns:p14="http://schemas.microsoft.com/office/powerpoint/2010/main" xmlns="" val="4694812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331CDF14-49C5-4F52-BCF9-EEA662307825}" type="datetime1">
              <a:rPr lang="en-US" smtClean="0"/>
              <a:pPr/>
              <a:t>07/06/18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lstStyle/>
          <a:p>
            <a:r>
              <a:rPr lang="en-US" dirty="0"/>
              <a:t>ii) Permutations when not all objects are different</a:t>
            </a:r>
          </a:p>
          <a:p>
            <a:pPr marL="0" indent="0">
              <a:buNone/>
            </a:pPr>
            <a:r>
              <a:rPr lang="en-US" dirty="0"/>
              <a:t>Given n objects of which n</a:t>
            </a:r>
            <a:r>
              <a:rPr lang="en-US" baseline="-25000" dirty="0"/>
              <a:t>1</a:t>
            </a:r>
            <a:r>
              <a:rPr lang="en-US" dirty="0"/>
              <a:t> are one kind, n</a:t>
            </a:r>
            <a:r>
              <a:rPr lang="en-US" baseline="-25000" dirty="0"/>
              <a:t>2</a:t>
            </a:r>
            <a:r>
              <a:rPr lang="en-US" dirty="0"/>
              <a:t> are another kind, …, </a:t>
            </a:r>
            <a:r>
              <a:rPr lang="en-US" dirty="0" err="1"/>
              <a:t>n</a:t>
            </a:r>
            <a:r>
              <a:rPr lang="en-US" baseline="-25000" dirty="0" err="1"/>
              <a:t>k</a:t>
            </a:r>
            <a:r>
              <a:rPr lang="en-US" dirty="0"/>
              <a:t> of another kind, then the total number of distinct permutations that can be made from these objects </a:t>
            </a:r>
            <a:r>
              <a:rPr lang="en-US" dirty="0" smtClean="0"/>
              <a:t>is</a:t>
            </a:r>
            <a:endParaRPr lang="en-US" dirty="0"/>
          </a:p>
          <a:p>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362200" y="4267200"/>
            <a:ext cx="37338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2577573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98DD9EF4-2E0A-472C-AF9F-906D66253ADA}" type="datetime1">
              <a:rPr lang="en-US" smtClean="0"/>
              <a:pPr/>
              <a:t>07/06/18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lstStyle/>
          <a:p>
            <a:r>
              <a:rPr lang="en-US" b="1" dirty="0"/>
              <a:t>Example 5.11</a:t>
            </a:r>
            <a:endParaRPr lang="en-US" dirty="0"/>
          </a:p>
          <a:p>
            <a:pPr lvl="0"/>
            <a:r>
              <a:rPr lang="en-US" dirty="0"/>
              <a:t>How many "words" (text strings or distinct arrangements) can be made from the letters </a:t>
            </a:r>
            <a:r>
              <a:rPr lang="en-US" dirty="0" err="1"/>
              <a:t>b,k,o,o</a:t>
            </a:r>
            <a:r>
              <a:rPr lang="en-US" dirty="0"/>
              <a:t>?</a:t>
            </a:r>
          </a:p>
          <a:p>
            <a:pPr lvl="0"/>
            <a:r>
              <a:rPr lang="en-US" dirty="0"/>
              <a:t>How many permutations are there for the letters in the word banana?</a:t>
            </a:r>
          </a:p>
          <a:p>
            <a:endParaRPr lang="en-US" dirty="0"/>
          </a:p>
        </p:txBody>
      </p:sp>
    </p:spTree>
    <p:extLst>
      <p:ext uri="{BB962C8B-B14F-4D97-AF65-F5344CB8AC3E}">
        <p14:creationId xmlns:p14="http://schemas.microsoft.com/office/powerpoint/2010/main" xmlns="" val="8723473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49853E3F-612E-491A-9DC4-2B79C910229F}" type="datetime1">
              <a:rPr lang="en-US" smtClean="0"/>
              <a:pPr/>
              <a:t>07/06/18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normAutofit fontScale="92500" lnSpcReduction="20000"/>
          </a:bodyPr>
          <a:lstStyle/>
          <a:p>
            <a:pPr lvl="0"/>
            <a:r>
              <a:rPr lang="en-US" dirty="0"/>
              <a:t>If we label the two o’s as o</a:t>
            </a:r>
            <a:r>
              <a:rPr lang="en-US" baseline="-25000" dirty="0"/>
              <a:t>1</a:t>
            </a:r>
            <a:r>
              <a:rPr lang="en-US" dirty="0"/>
              <a:t> and o</a:t>
            </a:r>
            <a:r>
              <a:rPr lang="en-US" baseline="-25000" dirty="0"/>
              <a:t>2</a:t>
            </a:r>
            <a:r>
              <a:rPr lang="en-US" dirty="0"/>
              <a:t>, and think of them as distinct, then the number of permutations is 4!. For each permutation there will be a matching permutation that switches the o’s, that is for o</a:t>
            </a:r>
            <a:r>
              <a:rPr lang="en-US" baseline="-25000" dirty="0"/>
              <a:t>1</a:t>
            </a:r>
            <a:r>
              <a:rPr lang="en-US" dirty="0"/>
              <a:t>o</a:t>
            </a:r>
            <a:r>
              <a:rPr lang="en-US" baseline="-25000" dirty="0"/>
              <a:t>2</a:t>
            </a:r>
            <a:r>
              <a:rPr lang="en-US" dirty="0"/>
              <a:t>bk there is the matching o</a:t>
            </a:r>
            <a:r>
              <a:rPr lang="en-US" baseline="-25000" dirty="0"/>
              <a:t>2</a:t>
            </a:r>
            <a:r>
              <a:rPr lang="en-US" dirty="0"/>
              <a:t>o</a:t>
            </a:r>
            <a:r>
              <a:rPr lang="en-US" baseline="-25000" dirty="0"/>
              <a:t>1</a:t>
            </a:r>
            <a:r>
              <a:rPr lang="en-US" dirty="0"/>
              <a:t>bk permutation. We can see then that if we divide the number of distinct permutations by two, we have a count of the number of permutations of the 4 letters where we do not distinguish between the two o’s. Therefore, there are distinct4!/2 text strings or 12 text strings. </a:t>
            </a:r>
          </a:p>
          <a:p>
            <a:endParaRPr lang="en-US" dirty="0"/>
          </a:p>
        </p:txBody>
      </p:sp>
    </p:spTree>
    <p:extLst>
      <p:ext uri="{BB962C8B-B14F-4D97-AF65-F5344CB8AC3E}">
        <p14:creationId xmlns:p14="http://schemas.microsoft.com/office/powerpoint/2010/main" xmlns="" val="31522793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8E4B10A9-B6A5-459B-AB82-8B2A293121E3}" type="datetime1">
              <a:rPr lang="en-US" smtClean="0"/>
              <a:pPr/>
              <a:t>07/06/18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a:xfrm>
            <a:off x="612648" y="1600200"/>
            <a:ext cx="8153400" cy="4800600"/>
          </a:xfrm>
        </p:spPr>
        <p:txBody>
          <a:bodyPr>
            <a:normAutofit fontScale="92500" lnSpcReduction="10000"/>
          </a:bodyPr>
          <a:lstStyle/>
          <a:p>
            <a:pPr lvl="0"/>
            <a:r>
              <a:rPr lang="en-US" dirty="0"/>
              <a:t>If we think of all 6 letters as distinct, then we would have 6! permutations. As in the preceding example for the two n’s, we would need to divide 6! by 2. For the 3 a’s, we would have 6 counts for a single permutation. For instance, each of the following would be a single word if the a’s were not distinct. a</a:t>
            </a:r>
            <a:r>
              <a:rPr lang="en-US" baseline="-25000" dirty="0"/>
              <a:t>1</a:t>
            </a:r>
            <a:r>
              <a:rPr lang="en-US" dirty="0"/>
              <a:t>a</a:t>
            </a:r>
            <a:r>
              <a:rPr lang="en-US" baseline="-25000" dirty="0"/>
              <a:t>2</a:t>
            </a:r>
            <a:r>
              <a:rPr lang="en-US" dirty="0"/>
              <a:t>a</a:t>
            </a:r>
            <a:r>
              <a:rPr lang="en-US" baseline="-25000" dirty="0"/>
              <a:t>3</a:t>
            </a:r>
            <a:r>
              <a:rPr lang="en-US" dirty="0"/>
              <a:t>bnn, a</a:t>
            </a:r>
            <a:r>
              <a:rPr lang="en-US" baseline="-25000" dirty="0"/>
              <a:t>1</a:t>
            </a:r>
            <a:r>
              <a:rPr lang="en-US" dirty="0"/>
              <a:t>a</a:t>
            </a:r>
            <a:r>
              <a:rPr lang="en-US" baseline="-25000" dirty="0"/>
              <a:t>3</a:t>
            </a:r>
            <a:r>
              <a:rPr lang="en-US" dirty="0"/>
              <a:t>a</a:t>
            </a:r>
            <a:r>
              <a:rPr lang="en-US" baseline="-25000" dirty="0"/>
              <a:t>2</a:t>
            </a:r>
            <a:r>
              <a:rPr lang="en-US" dirty="0"/>
              <a:t>bnn, a</a:t>
            </a:r>
            <a:r>
              <a:rPr lang="en-US" baseline="-25000" dirty="0"/>
              <a:t>2</a:t>
            </a:r>
            <a:r>
              <a:rPr lang="en-US" dirty="0"/>
              <a:t>a</a:t>
            </a:r>
            <a:r>
              <a:rPr lang="en-US" baseline="-25000" dirty="0"/>
              <a:t>1</a:t>
            </a:r>
            <a:r>
              <a:rPr lang="en-US" dirty="0"/>
              <a:t>a</a:t>
            </a:r>
            <a:r>
              <a:rPr lang="en-US" baseline="-25000" dirty="0"/>
              <a:t>3</a:t>
            </a:r>
            <a:r>
              <a:rPr lang="en-US" dirty="0"/>
              <a:t>bnn, a</a:t>
            </a:r>
            <a:r>
              <a:rPr lang="en-US" baseline="-25000" dirty="0"/>
              <a:t>2</a:t>
            </a:r>
            <a:r>
              <a:rPr lang="en-US" dirty="0"/>
              <a:t>a</a:t>
            </a:r>
            <a:r>
              <a:rPr lang="en-US" baseline="-25000" dirty="0"/>
              <a:t>3</a:t>
            </a:r>
            <a:r>
              <a:rPr lang="en-US" dirty="0"/>
              <a:t>a</a:t>
            </a:r>
            <a:r>
              <a:rPr lang="en-US" baseline="-25000" dirty="0"/>
              <a:t>1</a:t>
            </a:r>
            <a:r>
              <a:rPr lang="en-US" dirty="0"/>
              <a:t>bnn, a</a:t>
            </a:r>
            <a:r>
              <a:rPr lang="en-US" baseline="-25000" dirty="0"/>
              <a:t>3</a:t>
            </a:r>
            <a:r>
              <a:rPr lang="en-US" dirty="0"/>
              <a:t>a</a:t>
            </a:r>
            <a:r>
              <a:rPr lang="en-US" baseline="-25000" dirty="0"/>
              <a:t>1</a:t>
            </a:r>
            <a:r>
              <a:rPr lang="en-US" dirty="0"/>
              <a:t>a</a:t>
            </a:r>
            <a:r>
              <a:rPr lang="en-US" baseline="-25000" dirty="0"/>
              <a:t>2</a:t>
            </a:r>
            <a:r>
              <a:rPr lang="en-US" dirty="0"/>
              <a:t>bnn, and a</a:t>
            </a:r>
            <a:r>
              <a:rPr lang="en-US" baseline="-25000" dirty="0"/>
              <a:t>3</a:t>
            </a:r>
            <a:r>
              <a:rPr lang="en-US" dirty="0"/>
              <a:t>a</a:t>
            </a:r>
            <a:r>
              <a:rPr lang="en-US" baseline="-25000" dirty="0"/>
              <a:t>2</a:t>
            </a:r>
            <a:r>
              <a:rPr lang="en-US" dirty="0"/>
              <a:t>a</a:t>
            </a:r>
            <a:r>
              <a:rPr lang="en-US" baseline="-25000" dirty="0"/>
              <a:t>1</a:t>
            </a:r>
            <a:r>
              <a:rPr lang="en-US" dirty="0"/>
              <a:t>bnn. Hence  the number of distinct permutations of the word banana is</a:t>
            </a:r>
          </a:p>
          <a:p>
            <a:pPr marL="0" indent="0">
              <a:buNone/>
            </a:pPr>
            <a:r>
              <a:rPr lang="en-US" dirty="0" smtClean="0"/>
              <a:t>           </a:t>
            </a:r>
            <a:r>
              <a:rPr lang="en-US" dirty="0"/>
              <a:t>.</a:t>
            </a:r>
          </a:p>
          <a:p>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276599" y="5562600"/>
            <a:ext cx="2133601" cy="6857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3220322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Combinations </a:t>
            </a:r>
            <a:r>
              <a:rPr lang="en-US" dirty="0"/>
              <a:t/>
            </a:r>
            <a:br>
              <a:rPr lang="en-US" dirty="0"/>
            </a:br>
            <a:endParaRPr lang="en-US" dirty="0"/>
          </a:p>
        </p:txBody>
      </p:sp>
      <p:sp>
        <p:nvSpPr>
          <p:cNvPr id="3" name="Date Placeholder 2"/>
          <p:cNvSpPr>
            <a:spLocks noGrp="1"/>
          </p:cNvSpPr>
          <p:nvPr>
            <p:ph type="dt" sz="half" idx="10"/>
          </p:nvPr>
        </p:nvSpPr>
        <p:spPr/>
        <p:txBody>
          <a:bodyPr/>
          <a:lstStyle/>
          <a:p>
            <a:fld id="{99462DB7-9A94-46F8-A8C0-F158F5E5AA69}" type="datetime1">
              <a:rPr lang="en-US" smtClean="0"/>
              <a:pPr/>
              <a:t>07/06/18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normAutofit/>
          </a:bodyPr>
          <a:lstStyle/>
          <a:p>
            <a:r>
              <a:rPr lang="en-US" dirty="0" smtClean="0"/>
              <a:t>Consider </a:t>
            </a:r>
            <a:r>
              <a:rPr lang="en-US" dirty="0"/>
              <a:t>n different objects. This time we are concerned with counting the number of ways we may choose r out of these n objects without regard to order. For example, we have the objects a, b, c and d, and r=2; we wish to count ab, ac, ad, </a:t>
            </a:r>
            <a:r>
              <a:rPr lang="en-US" dirty="0" err="1"/>
              <a:t>bc</a:t>
            </a:r>
            <a:r>
              <a:rPr lang="en-US" dirty="0"/>
              <a:t>, </a:t>
            </a:r>
            <a:r>
              <a:rPr lang="en-US" dirty="0" err="1"/>
              <a:t>bd</a:t>
            </a:r>
            <a:r>
              <a:rPr lang="en-US" dirty="0"/>
              <a:t>, and cd. In other words, we do not count ab and </a:t>
            </a:r>
            <a:r>
              <a:rPr lang="en-US" dirty="0" err="1"/>
              <a:t>ba</a:t>
            </a:r>
            <a:r>
              <a:rPr lang="en-US" dirty="0"/>
              <a:t> since the same objects are involved and only the order differs.</a:t>
            </a:r>
          </a:p>
          <a:p>
            <a:endParaRPr lang="en-US" dirty="0"/>
          </a:p>
          <a:p>
            <a:endParaRPr lang="en-US" dirty="0"/>
          </a:p>
        </p:txBody>
      </p:sp>
    </p:spTree>
    <p:extLst>
      <p:ext uri="{BB962C8B-B14F-4D97-AF65-F5344CB8AC3E}">
        <p14:creationId xmlns:p14="http://schemas.microsoft.com/office/powerpoint/2010/main" xmlns="" val="18646146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B0FFCA00-2207-4A4B-AE14-7476B13A90E2}" type="datetime1">
              <a:rPr lang="en-US" smtClean="0"/>
              <a:pPr/>
              <a:t>07/06/18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lstStyle/>
          <a:p>
            <a:r>
              <a:rPr lang="en-US" dirty="0"/>
              <a:t>There are many problems in which we are interested in determining the number of ways in which r objects can be selected from n distinct objects without regard to the order in which they are selected. Such selections are called </a:t>
            </a:r>
            <a:r>
              <a:rPr lang="en-US" i="1" dirty="0"/>
              <a:t>combinations or r-sets</a:t>
            </a:r>
            <a:r>
              <a:rPr lang="en-US" dirty="0"/>
              <a:t>. It may help to think of combinations as committees. The key here is without regard for order.</a:t>
            </a:r>
          </a:p>
          <a:p>
            <a:endParaRPr lang="en-US" dirty="0"/>
          </a:p>
          <a:p>
            <a:endParaRPr lang="en-US" dirty="0"/>
          </a:p>
        </p:txBody>
      </p:sp>
    </p:spTree>
    <p:extLst>
      <p:ext uri="{BB962C8B-B14F-4D97-AF65-F5344CB8AC3E}">
        <p14:creationId xmlns:p14="http://schemas.microsoft.com/office/powerpoint/2010/main" xmlns="" val="35401814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FE069851-0BCF-48D2-A911-849B737BBCF9}" type="datetime1">
              <a:rPr lang="en-US" smtClean="0"/>
              <a:pPr/>
              <a:t>07/06/18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pic>
        <p:nvPicPr>
          <p:cNvPr id="13314" name="Picture 2"/>
          <p:cNvPicPr>
            <a:picLocks noGrp="1" noChangeAspect="1" noChangeArrowheads="1"/>
          </p:cNvPicPr>
          <p:nvPr>
            <p:ph sz="quarter" idx="1"/>
          </p:nvPr>
        </p:nvPicPr>
        <p:blipFill>
          <a:blip r:embed="rId2">
            <a:extLst>
              <a:ext uri="{28A0092B-C50C-407E-A947-70E740481C1C}">
                <a14:useLocalDpi xmlns:a14="http://schemas.microsoft.com/office/drawing/2010/main" xmlns="" val="0"/>
              </a:ext>
            </a:extLst>
          </a:blip>
          <a:srcRect/>
          <a:stretch>
            <a:fillRect/>
          </a:stretch>
        </p:blipFill>
        <p:spPr bwMode="auto">
          <a:xfrm>
            <a:off x="533400" y="2209800"/>
            <a:ext cx="8229600" cy="209073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7439470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072D1F65-77AF-406A-8DF4-27FF5242E78F}" type="datetime1">
              <a:rPr lang="en-US" smtClean="0"/>
              <a:pPr/>
              <a:t>07/06/18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normAutofit fontScale="92500" lnSpcReduction="20000"/>
          </a:bodyPr>
          <a:lstStyle/>
          <a:p>
            <a:r>
              <a:rPr lang="en-US" b="1" dirty="0"/>
              <a:t>Example 5.12: </a:t>
            </a:r>
            <a:r>
              <a:rPr lang="en-US" dirty="0"/>
              <a:t>How many different committees of 3 can be formed from </a:t>
            </a:r>
            <a:r>
              <a:rPr lang="en-US" dirty="0" err="1"/>
              <a:t>Hawa</a:t>
            </a:r>
            <a:r>
              <a:rPr lang="en-US" dirty="0"/>
              <a:t>,  </a:t>
            </a:r>
            <a:r>
              <a:rPr lang="en-US" dirty="0" err="1"/>
              <a:t>Segenet</a:t>
            </a:r>
            <a:r>
              <a:rPr lang="en-US" dirty="0"/>
              <a:t>, </a:t>
            </a:r>
            <a:r>
              <a:rPr lang="en-US" dirty="0" err="1"/>
              <a:t>Nigisty</a:t>
            </a:r>
            <a:r>
              <a:rPr lang="en-US" dirty="0"/>
              <a:t> and </a:t>
            </a:r>
            <a:r>
              <a:rPr lang="en-US" dirty="0" err="1"/>
              <a:t>Lensa</a:t>
            </a:r>
            <a:r>
              <a:rPr lang="en-US" dirty="0"/>
              <a:t>?</a:t>
            </a:r>
          </a:p>
          <a:p>
            <a:r>
              <a:rPr lang="en-US" b="1" dirty="0"/>
              <a:t>Solution:</a:t>
            </a:r>
            <a:r>
              <a:rPr lang="en-US" dirty="0"/>
              <a:t> The question can restated in terms of subsets from a set of 4 objects, how many subsets of 3 elements are there? In terms of combinations the question becomes, what is the number of combinations of 4 distinct objects taken 3 at a time? The list of committees:{H,S,N}, {H,S,L}, {H,N,L}, {S,N,L}.Therefore, we have </a:t>
            </a:r>
            <a:r>
              <a:rPr lang="en-US" baseline="-25000" dirty="0"/>
              <a:t>4</a:t>
            </a:r>
            <a:r>
              <a:rPr lang="en-US" dirty="0"/>
              <a:t>C</a:t>
            </a:r>
            <a:r>
              <a:rPr lang="en-US" baseline="-25000" dirty="0"/>
              <a:t>3</a:t>
            </a:r>
            <a:r>
              <a:rPr lang="en-US" dirty="0"/>
              <a:t> or 4 possible number of committees.</a:t>
            </a:r>
          </a:p>
          <a:p>
            <a:endParaRPr lang="en-US" dirty="0"/>
          </a:p>
        </p:txBody>
      </p:sp>
    </p:spTree>
    <p:extLst>
      <p:ext uri="{BB962C8B-B14F-4D97-AF65-F5344CB8AC3E}">
        <p14:creationId xmlns:p14="http://schemas.microsoft.com/office/powerpoint/2010/main" xmlns="" val="21427890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83732034-E7D9-4AB8-8099-76A65E476F98}" type="datetime1">
              <a:rPr lang="en-US" smtClean="0"/>
              <a:pPr/>
              <a:t>07/06/18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lstStyle/>
          <a:p>
            <a:r>
              <a:rPr lang="en-US" b="1" dirty="0"/>
              <a:t>Example 5.13:</a:t>
            </a:r>
            <a:endParaRPr lang="en-US" dirty="0"/>
          </a:p>
          <a:p>
            <a:r>
              <a:rPr lang="en-US" dirty="0"/>
              <a:t>(</a:t>
            </a:r>
            <a:r>
              <a:rPr lang="en-US" dirty="0" err="1"/>
              <a:t>i</a:t>
            </a:r>
            <a:r>
              <a:rPr lang="en-US" dirty="0"/>
              <a:t>) A committee of 3 is to be formed from a group of 20 people. How many different committees are possible?</a:t>
            </a:r>
          </a:p>
          <a:p>
            <a:r>
              <a:rPr lang="en-US" dirty="0"/>
              <a:t>(ii) From a group of 5 men and 7 women, how many different committees consisting of 2 men and 3 women can be formed?</a:t>
            </a:r>
          </a:p>
          <a:p>
            <a:endParaRPr lang="en-US" dirty="0"/>
          </a:p>
        </p:txBody>
      </p:sp>
    </p:spTree>
    <p:extLst>
      <p:ext uri="{BB962C8B-B14F-4D97-AF65-F5344CB8AC3E}">
        <p14:creationId xmlns:p14="http://schemas.microsoft.com/office/powerpoint/2010/main" xmlns="" val="15977458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EB41131C-295B-4311-A467-5D4A2DC4709D}" type="datetime1">
              <a:rPr lang="en-US" smtClean="0"/>
              <a:pPr/>
              <a:t>07/06/18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normAutofit fontScale="92500" lnSpcReduction="10000"/>
          </a:bodyPr>
          <a:lstStyle/>
          <a:p>
            <a:r>
              <a:rPr lang="en-US" b="1" dirty="0"/>
              <a:t>Sample point (outcome)</a:t>
            </a:r>
            <a:r>
              <a:rPr lang="en-US" dirty="0"/>
              <a:t>: The individual result of a random experiment.</a:t>
            </a:r>
          </a:p>
          <a:p>
            <a:r>
              <a:rPr lang="en-US" b="1" dirty="0"/>
              <a:t>Sample space</a:t>
            </a:r>
            <a:r>
              <a:rPr lang="en-US" dirty="0"/>
              <a:t>: The set containing all possible sample points (out comes) of the random experiment</a:t>
            </a:r>
            <a:r>
              <a:rPr lang="en-US"/>
              <a:t>. </a:t>
            </a:r>
            <a:endParaRPr lang="en-US" smtClean="0"/>
          </a:p>
          <a:p>
            <a:r>
              <a:rPr lang="en-US" smtClean="0"/>
              <a:t>The </a:t>
            </a:r>
            <a:r>
              <a:rPr lang="en-US" dirty="0"/>
              <a:t>sample space is often called the </a:t>
            </a:r>
            <a:r>
              <a:rPr lang="en-US" i="1" dirty="0"/>
              <a:t>universe</a:t>
            </a:r>
            <a:r>
              <a:rPr lang="en-US" dirty="0"/>
              <a:t> and denoted by S.</a:t>
            </a:r>
          </a:p>
          <a:p>
            <a:r>
              <a:rPr lang="en-US" b="1" dirty="0"/>
              <a:t>Event</a:t>
            </a:r>
            <a:r>
              <a:rPr lang="en-US" dirty="0"/>
              <a:t>: The collection of outcomes or simply a subset of the sample space. We denote events with capital letters, A, B, C, etc.</a:t>
            </a:r>
          </a:p>
        </p:txBody>
      </p:sp>
    </p:spTree>
    <p:extLst>
      <p:ext uri="{BB962C8B-B14F-4D97-AF65-F5344CB8AC3E}">
        <p14:creationId xmlns:p14="http://schemas.microsoft.com/office/powerpoint/2010/main" xmlns="" val="5492281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046106A2-FB60-4B36-B3FA-EA31FB4D5174}" type="datetime1">
              <a:rPr lang="en-US" smtClean="0"/>
              <a:pPr/>
              <a:t>07/06/18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pic>
        <p:nvPicPr>
          <p:cNvPr id="14339" name="Picture 3"/>
          <p:cNvPicPr>
            <a:picLocks noGrp="1" noChangeAspect="1" noChangeArrowheads="1"/>
          </p:cNvPicPr>
          <p:nvPr>
            <p:ph sz="quarter" idx="1"/>
          </p:nvPr>
        </p:nvPicPr>
        <p:blipFill>
          <a:blip r:embed="rId2">
            <a:extLst>
              <a:ext uri="{28A0092B-C50C-407E-A947-70E740481C1C}">
                <a14:useLocalDpi xmlns:a14="http://schemas.microsoft.com/office/drawing/2010/main" xmlns="" val="0"/>
              </a:ext>
            </a:extLst>
          </a:blip>
          <a:srcRect/>
          <a:stretch>
            <a:fillRect/>
          </a:stretch>
        </p:blipFill>
        <p:spPr bwMode="auto">
          <a:xfrm>
            <a:off x="609600" y="1752600"/>
            <a:ext cx="8077200" cy="264318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8665191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E6FB816F-75B9-4882-80EA-92C018F751C5}" type="datetime1">
              <a:rPr lang="en-US" smtClean="0"/>
              <a:pPr/>
              <a:t>07/06/18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pic>
        <p:nvPicPr>
          <p:cNvPr id="15362" name="Picture 2"/>
          <p:cNvPicPr>
            <a:picLocks noGrp="1" noChangeAspect="1" noChangeArrowheads="1"/>
          </p:cNvPicPr>
          <p:nvPr>
            <p:ph sz="quarter" idx="1"/>
          </p:nvPr>
        </p:nvPicPr>
        <p:blipFill>
          <a:blip r:embed="rId2">
            <a:extLst>
              <a:ext uri="{28A0092B-C50C-407E-A947-70E740481C1C}">
                <a14:useLocalDpi xmlns:a14="http://schemas.microsoft.com/office/drawing/2010/main" xmlns="" val="0"/>
              </a:ext>
            </a:extLst>
          </a:blip>
          <a:srcRect/>
          <a:stretch>
            <a:fillRect/>
          </a:stretch>
        </p:blipFill>
        <p:spPr bwMode="auto">
          <a:xfrm>
            <a:off x="685800" y="1981200"/>
            <a:ext cx="7467599" cy="2667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1899947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CCC056A4-5E65-458E-96D3-64826D99FB80}" type="datetime1">
              <a:rPr lang="en-US" smtClean="0"/>
              <a:pPr/>
              <a:t>07/06/18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lstStyle/>
          <a:p>
            <a:r>
              <a:rPr lang="en-US" b="1" dirty="0"/>
              <a:t>The Axioms of Probability </a:t>
            </a:r>
            <a:endParaRPr lang="en-US" dirty="0"/>
          </a:p>
          <a:p>
            <a:r>
              <a:rPr lang="en-US" dirty="0"/>
              <a:t>Probabilities are real numbers assigned to events (or subsets) of a sample space. We can think of the assignment of probabilities to events, or probability measure, as a function between the collection of subsets of the sample space and the real numbers.</a:t>
            </a:r>
          </a:p>
        </p:txBody>
      </p:sp>
    </p:spTree>
    <p:extLst>
      <p:ext uri="{BB962C8B-B14F-4D97-AF65-F5344CB8AC3E}">
        <p14:creationId xmlns:p14="http://schemas.microsoft.com/office/powerpoint/2010/main" xmlns="" val="18448692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3A7F07BA-E881-41CC-96E4-042426734341}" type="datetime1">
              <a:rPr lang="en-US" smtClean="0"/>
              <a:pPr/>
              <a:t>07/06/18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a:xfrm>
            <a:off x="612648" y="1600200"/>
            <a:ext cx="8153400" cy="4724400"/>
          </a:xfrm>
        </p:spPr>
        <p:txBody>
          <a:bodyPr>
            <a:normAutofit fontScale="85000" lnSpcReduction="10000"/>
          </a:bodyPr>
          <a:lstStyle/>
          <a:p>
            <a:r>
              <a:rPr lang="en-US" dirty="0" smtClean="0"/>
              <a:t>Mathematically</a:t>
            </a:r>
            <a:r>
              <a:rPr lang="en-US" dirty="0"/>
              <a:t>, a probability measure P for a random experiment is a real-valued function defined on the collection of  events that satisfies the following axioms: </a:t>
            </a:r>
          </a:p>
          <a:p>
            <a:r>
              <a:rPr lang="en-US" dirty="0"/>
              <a:t> Axiom 1: The probability of an event is a nonnegative real number; that is, P(A) ≥ 0 for any subset A of S. </a:t>
            </a:r>
          </a:p>
          <a:p>
            <a:r>
              <a:rPr lang="en-US" dirty="0"/>
              <a:t> </a:t>
            </a:r>
            <a:r>
              <a:rPr lang="en-US" dirty="0" err="1"/>
              <a:t>Axoim</a:t>
            </a:r>
            <a:r>
              <a:rPr lang="en-US" dirty="0"/>
              <a:t> 2: P(S) = 1 </a:t>
            </a:r>
          </a:p>
          <a:p>
            <a:r>
              <a:rPr lang="en-US" dirty="0"/>
              <a:t> Axiom 3: If A</a:t>
            </a:r>
            <a:r>
              <a:rPr lang="en-US" baseline="-25000" dirty="0"/>
              <a:t>1</a:t>
            </a:r>
            <a:r>
              <a:rPr lang="en-US" dirty="0"/>
              <a:t>, A</a:t>
            </a:r>
            <a:r>
              <a:rPr lang="en-US" baseline="-25000" dirty="0"/>
              <a:t>2</a:t>
            </a:r>
            <a:r>
              <a:rPr lang="en-US" dirty="0"/>
              <a:t>, A</a:t>
            </a:r>
            <a:r>
              <a:rPr lang="en-US" baseline="-25000" dirty="0"/>
              <a:t>3</a:t>
            </a:r>
            <a:r>
              <a:rPr lang="en-US" dirty="0"/>
              <a:t> ... is a finite or infinite sequence of mutually exclusive   </a:t>
            </a:r>
          </a:p>
          <a:p>
            <a:r>
              <a:rPr lang="en-US" dirty="0"/>
              <a:t> events of S, then P(A</a:t>
            </a:r>
            <a:r>
              <a:rPr lang="en-US" baseline="-25000" dirty="0"/>
              <a:t>1</a:t>
            </a:r>
            <a:r>
              <a:rPr lang="en-US" dirty="0"/>
              <a:t> u A</a:t>
            </a:r>
            <a:r>
              <a:rPr lang="en-US" baseline="-25000" dirty="0"/>
              <a:t>2</a:t>
            </a:r>
            <a:r>
              <a:rPr lang="en-US" dirty="0"/>
              <a:t> u A</a:t>
            </a:r>
            <a:r>
              <a:rPr lang="en-US" baseline="-25000" dirty="0"/>
              <a:t>3</a:t>
            </a:r>
            <a:r>
              <a:rPr lang="en-US" dirty="0"/>
              <a:t> u ...) = P( A</a:t>
            </a:r>
            <a:r>
              <a:rPr lang="en-US" baseline="-25000" dirty="0"/>
              <a:t>1</a:t>
            </a:r>
            <a:r>
              <a:rPr lang="en-US" dirty="0"/>
              <a:t>) + P( A</a:t>
            </a:r>
            <a:r>
              <a:rPr lang="en-US" baseline="-25000" dirty="0"/>
              <a:t>2</a:t>
            </a:r>
            <a:r>
              <a:rPr lang="en-US" dirty="0"/>
              <a:t>) + P( A</a:t>
            </a:r>
            <a:r>
              <a:rPr lang="en-US" baseline="-25000" dirty="0"/>
              <a:t>3</a:t>
            </a:r>
            <a:r>
              <a:rPr lang="en-US" dirty="0"/>
              <a:t>) + </a:t>
            </a:r>
            <a:r>
              <a:rPr lang="en-US" dirty="0" smtClean="0"/>
              <a:t>...=</a:t>
            </a:r>
            <a:endParaRPr 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048000" y="5675193"/>
            <a:ext cx="1295400" cy="4143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0156219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E45AD42-6EAE-4587-96B0-A7AF0B101464}" type="datetime1">
              <a:rPr lang="en-US" smtClean="0"/>
              <a:pPr/>
              <a:t>07/06/18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lstStyle/>
          <a:p>
            <a:r>
              <a:rPr lang="en-US" dirty="0"/>
              <a:t>Suppose that we have a random experiment with sample space S and probability function P and A and B are events. Then we have the following results:</a:t>
            </a:r>
          </a:p>
          <a:p>
            <a:pPr lvl="0"/>
            <a:r>
              <a:rPr lang="en-US" dirty="0"/>
              <a:t>P</a:t>
            </a:r>
            <a:r>
              <a:rPr lang="en-US" dirty="0" smtClean="0"/>
              <a:t>(   ) </a:t>
            </a:r>
            <a:r>
              <a:rPr lang="en-US" dirty="0"/>
              <a:t>= 0</a:t>
            </a:r>
          </a:p>
          <a:p>
            <a:pPr lvl="0"/>
            <a:r>
              <a:rPr lang="en-US" dirty="0"/>
              <a:t>P(A</a:t>
            </a:r>
            <a:r>
              <a:rPr lang="en-US" baseline="30000" dirty="0"/>
              <a:t>c</a:t>
            </a:r>
            <a:r>
              <a:rPr lang="en-US" dirty="0"/>
              <a:t>) = 1 − P(A)</a:t>
            </a:r>
          </a:p>
          <a:p>
            <a:pPr lvl="0"/>
            <a:r>
              <a:rPr lang="en-US" dirty="0"/>
              <a:t>P(B n A</a:t>
            </a:r>
            <a:r>
              <a:rPr lang="en-US" baseline="30000" dirty="0"/>
              <a:t>c</a:t>
            </a:r>
            <a:r>
              <a:rPr lang="en-US" dirty="0"/>
              <a:t>) = P(B) − P(A n B)</a:t>
            </a:r>
          </a:p>
          <a:p>
            <a:r>
              <a:rPr lang="en-US" dirty="0" smtClean="0"/>
              <a:t>If </a:t>
            </a:r>
            <a:r>
              <a:rPr lang="en-US" dirty="0"/>
              <a:t>A subset of B then P(A) ≤ P(B).</a:t>
            </a: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295400" y="3581400"/>
            <a:ext cx="381000" cy="3619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2293406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637F310B-F4DB-44E1-8B84-102A15A99BC7}" type="datetime1">
              <a:rPr lang="en-US" smtClean="0"/>
              <a:pPr/>
              <a:t>07/06/18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lstStyle/>
          <a:p>
            <a:r>
              <a:rPr lang="en-US" b="1" dirty="0"/>
              <a:t>The classical definition of probability</a:t>
            </a:r>
            <a:endParaRPr lang="en-US" dirty="0"/>
          </a:p>
          <a:p>
            <a:pPr marL="0" indent="0">
              <a:buNone/>
            </a:pPr>
            <a:r>
              <a:rPr lang="en-US" dirty="0"/>
              <a:t>If an experiment can result in any one of N equally likely and mutually exclusive outcomes, and if n of these outcomes constitute the event A, then the probability of event A </a:t>
            </a:r>
            <a:r>
              <a:rPr lang="en-US" dirty="0" smtClean="0"/>
              <a:t>is</a:t>
            </a:r>
            <a:endParaRPr lang="en-US"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310718" y="4343400"/>
            <a:ext cx="2404281" cy="1066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1134760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A1743E06-86FE-43D5-9CA8-68C15835FC2F}" type="datetime1">
              <a:rPr lang="en-US" smtClean="0"/>
              <a:pPr/>
              <a:t>07/06/18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lstStyle/>
          <a:p>
            <a:r>
              <a:rPr lang="en-US" dirty="0"/>
              <a:t>Consider the experiment of tossing a fair die. A fair die means that all six numbers are equally likely to appear. Calculate the probabilities of the following events:</a:t>
            </a:r>
          </a:p>
          <a:p>
            <a:pPr lvl="0"/>
            <a:r>
              <a:rPr lang="en-US" dirty="0"/>
              <a:t>A=One will occur ={1}</a:t>
            </a:r>
          </a:p>
          <a:p>
            <a:pPr lvl="0"/>
            <a:r>
              <a:rPr lang="en-US" dirty="0"/>
              <a:t>B=Even number will occur ={2, 4, 6}</a:t>
            </a:r>
          </a:p>
          <a:p>
            <a:pPr lvl="0"/>
            <a:r>
              <a:rPr lang="en-US" dirty="0"/>
              <a:t>C=Odd number will occur ={1, 3, 5}</a:t>
            </a:r>
          </a:p>
          <a:p>
            <a:pPr lvl="0"/>
            <a:r>
              <a:rPr lang="en-US" dirty="0"/>
              <a:t>D=A number less than 3 will occur ={1,2}</a:t>
            </a:r>
          </a:p>
          <a:p>
            <a:endParaRPr lang="en-US" dirty="0"/>
          </a:p>
        </p:txBody>
      </p:sp>
    </p:spTree>
    <p:extLst>
      <p:ext uri="{BB962C8B-B14F-4D97-AF65-F5344CB8AC3E}">
        <p14:creationId xmlns:p14="http://schemas.microsoft.com/office/powerpoint/2010/main" xmlns="" val="103459132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240659F3-8F0A-4E5B-A9B1-F978CF0AB90F}" type="datetime1">
              <a:rPr lang="en-US" smtClean="0"/>
              <a:pPr/>
              <a:t>07/06/18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pic>
        <p:nvPicPr>
          <p:cNvPr id="19458" name="Picture 2"/>
          <p:cNvPicPr>
            <a:picLocks noGrp="1" noChangeAspect="1" noChangeArrowheads="1"/>
          </p:cNvPicPr>
          <p:nvPr>
            <p:ph sz="quarter" idx="1"/>
          </p:nvPr>
        </p:nvPicPr>
        <p:blipFill>
          <a:blip r:embed="rId2">
            <a:extLst>
              <a:ext uri="{28A0092B-C50C-407E-A947-70E740481C1C}">
                <a14:useLocalDpi xmlns:a14="http://schemas.microsoft.com/office/drawing/2010/main" xmlns="" val="0"/>
              </a:ext>
            </a:extLst>
          </a:blip>
          <a:srcRect/>
          <a:stretch>
            <a:fillRect/>
          </a:stretch>
        </p:blipFill>
        <p:spPr bwMode="auto">
          <a:xfrm>
            <a:off x="1066800" y="1752600"/>
            <a:ext cx="7315200" cy="358139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26414900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6BBF126C-DFEE-486C-AFEC-B8CF9A81DFD7}" type="datetime1">
              <a:rPr lang="en-US" smtClean="0"/>
              <a:pPr/>
              <a:t>07/06/18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normAutofit fontScale="92500" lnSpcReduction="10000"/>
          </a:bodyPr>
          <a:lstStyle/>
          <a:p>
            <a:r>
              <a:rPr lang="en-US" b="1" dirty="0"/>
              <a:t>Example 5.15: </a:t>
            </a:r>
            <a:r>
              <a:rPr lang="en-US" dirty="0"/>
              <a:t>Suppose that we toss two coins, and assume that each of the four outcomes in the sample space </a:t>
            </a:r>
            <a:r>
              <a:rPr lang="en-US" i="1" dirty="0"/>
              <a:t>S </a:t>
            </a:r>
            <a:r>
              <a:rPr lang="en-US" dirty="0"/>
              <a:t>= {</a:t>
            </a:r>
            <a:r>
              <a:rPr lang="en-US" i="1" dirty="0"/>
              <a:t>(H,H),(H, T ), (T ,H), (T , T )</a:t>
            </a:r>
            <a:r>
              <a:rPr lang="en-US" dirty="0"/>
              <a:t>} are equally likely and hence has probability ¼. Let A</a:t>
            </a:r>
            <a:r>
              <a:rPr lang="en-US" i="1" dirty="0"/>
              <a:t> </a:t>
            </a:r>
            <a:r>
              <a:rPr lang="en-US" dirty="0"/>
              <a:t>= {</a:t>
            </a:r>
            <a:r>
              <a:rPr lang="en-US" i="1" dirty="0"/>
              <a:t>(H, H),(H, T )</a:t>
            </a:r>
            <a:r>
              <a:rPr lang="en-US" dirty="0"/>
              <a:t>} and B</a:t>
            </a:r>
            <a:r>
              <a:rPr lang="en-US" i="1" dirty="0"/>
              <a:t> </a:t>
            </a:r>
            <a:r>
              <a:rPr lang="en-US" dirty="0"/>
              <a:t>= {</a:t>
            </a:r>
            <a:r>
              <a:rPr lang="en-US" i="1" dirty="0"/>
              <a:t>(H,H), (T ,H)</a:t>
            </a:r>
            <a:r>
              <a:rPr lang="en-US" dirty="0"/>
              <a:t>} that is, A</a:t>
            </a:r>
            <a:r>
              <a:rPr lang="en-US" i="1" dirty="0"/>
              <a:t> </a:t>
            </a:r>
            <a:r>
              <a:rPr lang="en-US" dirty="0"/>
              <a:t>is the event that the first coin falls heads, and B</a:t>
            </a:r>
            <a:r>
              <a:rPr lang="en-US" i="1" dirty="0"/>
              <a:t> </a:t>
            </a:r>
            <a:r>
              <a:rPr lang="en-US" dirty="0"/>
              <a:t>is the event that the second coin falls heads. Then, calculate the probabilities of A, B, A</a:t>
            </a:r>
            <a:r>
              <a:rPr lang="en-US" baseline="30000" dirty="0"/>
              <a:t>c</a:t>
            </a:r>
            <a:r>
              <a:rPr lang="en-US" dirty="0"/>
              <a:t>, </a:t>
            </a:r>
            <a:r>
              <a:rPr lang="en-US" dirty="0" err="1"/>
              <a:t>B</a:t>
            </a:r>
            <a:r>
              <a:rPr lang="en-US" baseline="30000" dirty="0" err="1"/>
              <a:t>c</a:t>
            </a:r>
            <a:r>
              <a:rPr lang="en-US" dirty="0"/>
              <a:t>, and S</a:t>
            </a:r>
            <a:r>
              <a:rPr lang="en-US" baseline="30000" dirty="0"/>
              <a:t>c</a:t>
            </a:r>
            <a:r>
              <a:rPr lang="en-US" dirty="0"/>
              <a:t>. The event that none of the outcomes will occur is the same as S</a:t>
            </a:r>
            <a:r>
              <a:rPr lang="en-US" baseline="30000" dirty="0"/>
              <a:t>c</a:t>
            </a:r>
            <a:r>
              <a:rPr lang="en-US" dirty="0"/>
              <a:t>.</a:t>
            </a:r>
          </a:p>
          <a:p>
            <a:endParaRPr lang="en-US" dirty="0"/>
          </a:p>
        </p:txBody>
      </p:sp>
    </p:spTree>
    <p:extLst>
      <p:ext uri="{BB962C8B-B14F-4D97-AF65-F5344CB8AC3E}">
        <p14:creationId xmlns:p14="http://schemas.microsoft.com/office/powerpoint/2010/main" xmlns="" val="136684594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F93CFD63-5EE4-4D85-A5FE-EADE32F0AB45}" type="datetime1">
              <a:rPr lang="en-US" smtClean="0"/>
              <a:pPr/>
              <a:t>07/06/18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pic>
        <p:nvPicPr>
          <p:cNvPr id="20482" name="Picture 2"/>
          <p:cNvPicPr>
            <a:picLocks noGrp="1" noChangeAspect="1" noChangeArrowheads="1"/>
          </p:cNvPicPr>
          <p:nvPr>
            <p:ph sz="quarter" idx="1"/>
          </p:nvPr>
        </p:nvPicPr>
        <p:blipFill>
          <a:blip r:embed="rId2">
            <a:extLst>
              <a:ext uri="{28A0092B-C50C-407E-A947-70E740481C1C}">
                <a14:useLocalDpi xmlns:a14="http://schemas.microsoft.com/office/drawing/2010/main" xmlns="" val="0"/>
              </a:ext>
            </a:extLst>
          </a:blip>
          <a:srcRect/>
          <a:stretch>
            <a:fillRect/>
          </a:stretch>
        </p:blipFill>
        <p:spPr bwMode="auto">
          <a:xfrm>
            <a:off x="1066800" y="2133600"/>
            <a:ext cx="7772400" cy="37338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5422977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E2213464-FD20-4519-B289-A1F33C69CBB0}" type="datetime1">
              <a:rPr lang="en-US" smtClean="0"/>
              <a:pPr/>
              <a:t>07/06/18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normAutofit fontScale="77500" lnSpcReduction="20000"/>
          </a:bodyPr>
          <a:lstStyle/>
          <a:p>
            <a:r>
              <a:rPr lang="en-US" b="1" dirty="0"/>
              <a:t>Example 5.1: </a:t>
            </a:r>
            <a:r>
              <a:rPr lang="en-US" dirty="0"/>
              <a:t>If an experiment consists of flipping of a coin once, then</a:t>
            </a:r>
          </a:p>
          <a:p>
            <a:r>
              <a:rPr lang="en-US" i="1" dirty="0"/>
              <a:t>S </a:t>
            </a:r>
            <a:r>
              <a:rPr lang="en-US" dirty="0"/>
              <a:t>= {</a:t>
            </a:r>
            <a:r>
              <a:rPr lang="en-US" i="1" dirty="0"/>
              <a:t>H, T}</a:t>
            </a:r>
            <a:r>
              <a:rPr lang="en-US" dirty="0"/>
              <a:t> where </a:t>
            </a:r>
            <a:r>
              <a:rPr lang="en-US" i="1" dirty="0"/>
              <a:t>H </a:t>
            </a:r>
            <a:r>
              <a:rPr lang="en-US" dirty="0"/>
              <a:t>means that the outcome of the toss is a head and </a:t>
            </a:r>
            <a:r>
              <a:rPr lang="en-US" i="1" dirty="0"/>
              <a:t>T </a:t>
            </a:r>
            <a:r>
              <a:rPr lang="en-US" dirty="0"/>
              <a:t>that it is a tail. A= {H} represents the event of head occurring. </a:t>
            </a:r>
          </a:p>
          <a:p>
            <a:r>
              <a:rPr lang="en-US" b="1" dirty="0"/>
              <a:t>Example 5.2: </a:t>
            </a:r>
            <a:r>
              <a:rPr lang="en-US" dirty="0"/>
              <a:t>If an experiment consists of rolling a die once and observing the number on top, then the sample space is </a:t>
            </a:r>
            <a:r>
              <a:rPr lang="en-US" i="1" dirty="0"/>
              <a:t>S </a:t>
            </a:r>
            <a:r>
              <a:rPr lang="en-US" dirty="0"/>
              <a:t>= {1</a:t>
            </a:r>
            <a:r>
              <a:rPr lang="en-US" i="1" dirty="0"/>
              <a:t>, </a:t>
            </a:r>
            <a:r>
              <a:rPr lang="en-US" dirty="0"/>
              <a:t>2</a:t>
            </a:r>
            <a:r>
              <a:rPr lang="en-US" i="1" dirty="0"/>
              <a:t>, </a:t>
            </a:r>
            <a:r>
              <a:rPr lang="en-US" dirty="0"/>
              <a:t>3</a:t>
            </a:r>
            <a:r>
              <a:rPr lang="en-US" i="1" dirty="0"/>
              <a:t>, </a:t>
            </a:r>
            <a:r>
              <a:rPr lang="en-US" dirty="0"/>
              <a:t>4</a:t>
            </a:r>
            <a:r>
              <a:rPr lang="en-US" i="1" dirty="0"/>
              <a:t>, </a:t>
            </a:r>
            <a:r>
              <a:rPr lang="en-US" dirty="0"/>
              <a:t>5</a:t>
            </a:r>
            <a:r>
              <a:rPr lang="en-US" i="1" dirty="0"/>
              <a:t>, </a:t>
            </a:r>
            <a:r>
              <a:rPr lang="en-US" dirty="0"/>
              <a:t>6} where the outcome </a:t>
            </a:r>
            <a:r>
              <a:rPr lang="en-US" i="1" dirty="0" err="1"/>
              <a:t>i</a:t>
            </a:r>
            <a:r>
              <a:rPr lang="en-US" i="1" dirty="0"/>
              <a:t> </a:t>
            </a:r>
            <a:r>
              <a:rPr lang="en-US" dirty="0"/>
              <a:t>means that </a:t>
            </a:r>
            <a:r>
              <a:rPr lang="en-US" i="1" dirty="0" err="1"/>
              <a:t>i</a:t>
            </a:r>
            <a:r>
              <a:rPr lang="en-US" i="1" dirty="0"/>
              <a:t> </a:t>
            </a:r>
            <a:r>
              <a:rPr lang="en-US" dirty="0"/>
              <a:t>appeared on the die, </a:t>
            </a:r>
            <a:r>
              <a:rPr lang="en-US" i="1" dirty="0" err="1"/>
              <a:t>i</a:t>
            </a:r>
            <a:r>
              <a:rPr lang="en-US" i="1" dirty="0"/>
              <a:t> </a:t>
            </a:r>
            <a:r>
              <a:rPr lang="en-US" dirty="0"/>
              <a:t>= 1</a:t>
            </a:r>
            <a:r>
              <a:rPr lang="en-US" i="1" dirty="0"/>
              <a:t>, </a:t>
            </a:r>
            <a:r>
              <a:rPr lang="en-US" dirty="0"/>
              <a:t>2</a:t>
            </a:r>
            <a:r>
              <a:rPr lang="en-US" i="1" dirty="0"/>
              <a:t>, </a:t>
            </a:r>
            <a:r>
              <a:rPr lang="en-US" dirty="0"/>
              <a:t>3</a:t>
            </a:r>
            <a:r>
              <a:rPr lang="en-US" i="1" dirty="0"/>
              <a:t>, </a:t>
            </a:r>
            <a:r>
              <a:rPr lang="en-US" dirty="0"/>
              <a:t>4</a:t>
            </a:r>
            <a:r>
              <a:rPr lang="en-US" i="1" dirty="0"/>
              <a:t>, </a:t>
            </a:r>
            <a:r>
              <a:rPr lang="en-US" dirty="0"/>
              <a:t>5</a:t>
            </a:r>
            <a:r>
              <a:rPr lang="en-US" i="1" dirty="0"/>
              <a:t>, </a:t>
            </a:r>
            <a:r>
              <a:rPr lang="en-US" dirty="0"/>
              <a:t>6</a:t>
            </a:r>
            <a:r>
              <a:rPr lang="en-US" i="1" dirty="0"/>
              <a:t>. </a:t>
            </a:r>
            <a:r>
              <a:rPr lang="en-US" dirty="0"/>
              <a:t>{1}, {2},{3},{4},{5} and {6}are elementary events i.e. events consisting of a single outcome. Let A represents the event of an odd number will occur, then A is simply the set containing 1, 3 and 5 i.e. A= {1, 3, 5}.</a:t>
            </a:r>
          </a:p>
          <a:p>
            <a:endParaRPr lang="en-US" dirty="0"/>
          </a:p>
        </p:txBody>
      </p:sp>
    </p:spTree>
    <p:extLst>
      <p:ext uri="{BB962C8B-B14F-4D97-AF65-F5344CB8AC3E}">
        <p14:creationId xmlns:p14="http://schemas.microsoft.com/office/powerpoint/2010/main" xmlns="" val="17684393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DE456A7F-9C1D-469D-9757-1C597282442F}" type="datetime1">
              <a:rPr lang="en-US" smtClean="0"/>
              <a:pPr/>
              <a:t>07/06/18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normAutofit fontScale="92500"/>
          </a:bodyPr>
          <a:lstStyle/>
          <a:p>
            <a:r>
              <a:rPr lang="en-US" b="1" dirty="0"/>
              <a:t>Example 5.16: </a:t>
            </a:r>
            <a:r>
              <a:rPr lang="en-US" dirty="0"/>
              <a:t>From a group of 5 men and 7 women, it is required to form a committee of 5 persons. If the selection is made randomly, then </a:t>
            </a:r>
          </a:p>
          <a:p>
            <a:pPr marL="571500" lvl="0" indent="-571500">
              <a:buFont typeface="+mj-lt"/>
              <a:buAutoNum type="romanUcPeriod"/>
            </a:pPr>
            <a:r>
              <a:rPr lang="en-US" dirty="0"/>
              <a:t>What is the probability that 2 men and 3 women will be in the committee?</a:t>
            </a:r>
          </a:p>
          <a:p>
            <a:pPr marL="571500" lvl="0" indent="-571500">
              <a:buFont typeface="+mj-lt"/>
              <a:buAutoNum type="romanUcPeriod"/>
            </a:pPr>
            <a:r>
              <a:rPr lang="en-US" dirty="0"/>
              <a:t>What is the probability that all members of the committee will be men?</a:t>
            </a:r>
          </a:p>
          <a:p>
            <a:pPr marL="571500" lvl="0" indent="-571500">
              <a:buFont typeface="+mj-lt"/>
              <a:buAutoNum type="romanUcPeriod"/>
            </a:pPr>
            <a:r>
              <a:rPr lang="en-US" dirty="0"/>
              <a:t>What is the probability that at least three members will be women?</a:t>
            </a:r>
          </a:p>
          <a:p>
            <a:endParaRPr lang="en-US" dirty="0"/>
          </a:p>
        </p:txBody>
      </p:sp>
    </p:spTree>
    <p:extLst>
      <p:ext uri="{BB962C8B-B14F-4D97-AF65-F5344CB8AC3E}">
        <p14:creationId xmlns:p14="http://schemas.microsoft.com/office/powerpoint/2010/main" xmlns="" val="252378990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480755-D4E0-45F5-86B1-78BC84C4F727}" type="datetime1">
              <a:rPr lang="en-US" smtClean="0"/>
              <a:pPr/>
              <a:t>07/06/18</a:t>
            </a:fld>
            <a:endParaRPr lang="en-US" dirty="0"/>
          </a:p>
        </p:txBody>
      </p:sp>
      <p:sp>
        <p:nvSpPr>
          <p:cNvPr id="3" name="Footer Placeholder 2"/>
          <p:cNvSpPr>
            <a:spLocks noGrp="1"/>
          </p:cNvSpPr>
          <p:nvPr>
            <p:ph type="ftr" sz="quarter" idx="11"/>
          </p:nvPr>
        </p:nvSpPr>
        <p:spPr/>
        <p:txBody>
          <a:bodyPr/>
          <a:lstStyle/>
          <a:p>
            <a:r>
              <a:rPr lang="en-US" smtClean="0"/>
              <a:t>Ashebir Feyisa</a:t>
            </a:r>
            <a:endParaRPr lang="en-US"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33400" y="381000"/>
            <a:ext cx="8458200" cy="5715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6250323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752ACB-9FA5-43B0-A848-C27DBF1B8705}" type="datetime1">
              <a:rPr lang="en-US" smtClean="0"/>
              <a:pPr/>
              <a:t>07/06/18</a:t>
            </a:fld>
            <a:endParaRPr lang="en-US" dirty="0"/>
          </a:p>
        </p:txBody>
      </p:sp>
      <p:sp>
        <p:nvSpPr>
          <p:cNvPr id="3" name="Footer Placeholder 2"/>
          <p:cNvSpPr>
            <a:spLocks noGrp="1"/>
          </p:cNvSpPr>
          <p:nvPr>
            <p:ph type="ftr" sz="quarter" idx="11"/>
          </p:nvPr>
        </p:nvSpPr>
        <p:spPr/>
        <p:txBody>
          <a:bodyPr/>
          <a:lstStyle/>
          <a:p>
            <a:r>
              <a:rPr lang="en-US" smtClean="0"/>
              <a:t>Ashebir Feyisa</a:t>
            </a:r>
            <a:endParaRPr lang="en-US" dirty="0"/>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81000" y="533400"/>
            <a:ext cx="8153399" cy="48672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15241370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1E496F50-B71E-4DCD-9B43-F77A7C752D5A}" type="datetime1">
              <a:rPr lang="en-US" smtClean="0"/>
              <a:pPr/>
              <a:t>07/06/18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normAutofit lnSpcReduction="10000"/>
          </a:bodyPr>
          <a:lstStyle/>
          <a:p>
            <a:r>
              <a:rPr lang="en-US" b="1" dirty="0"/>
              <a:t>Relative Frequency Definition of probability</a:t>
            </a:r>
            <a:endParaRPr lang="en-US" dirty="0"/>
          </a:p>
          <a:p>
            <a:r>
              <a:rPr lang="en-US" dirty="0"/>
              <a:t>If an experiment is repeated a large number, </a:t>
            </a:r>
            <a:r>
              <a:rPr lang="en-US" i="1" dirty="0"/>
              <a:t>n</a:t>
            </a:r>
            <a:r>
              <a:rPr lang="en-US" dirty="0"/>
              <a:t>, of times and the event </a:t>
            </a:r>
            <a:r>
              <a:rPr lang="en-US" i="1" dirty="0"/>
              <a:t>A </a:t>
            </a:r>
            <a:r>
              <a:rPr lang="en-US" dirty="0"/>
              <a:t>is observed </a:t>
            </a:r>
            <a:r>
              <a:rPr lang="en-US" i="1" dirty="0" err="1"/>
              <a:t>n</a:t>
            </a:r>
            <a:r>
              <a:rPr lang="en-US" i="1" baseline="-25000" dirty="0" err="1"/>
              <a:t>A</a:t>
            </a:r>
            <a:r>
              <a:rPr lang="en-US" i="1" dirty="0"/>
              <a:t> </a:t>
            </a:r>
            <a:r>
              <a:rPr lang="en-US" dirty="0"/>
              <a:t>times, the probability of </a:t>
            </a:r>
            <a:r>
              <a:rPr lang="en-US" i="1" dirty="0"/>
              <a:t>A </a:t>
            </a:r>
            <a:r>
              <a:rPr lang="en-US" dirty="0"/>
              <a:t>is P(A) ≈ </a:t>
            </a:r>
            <a:r>
              <a:rPr lang="en-US" dirty="0" err="1"/>
              <a:t>n</a:t>
            </a:r>
            <a:r>
              <a:rPr lang="en-US" baseline="-25000" dirty="0" err="1"/>
              <a:t>A</a:t>
            </a:r>
            <a:r>
              <a:rPr lang="en-US" dirty="0"/>
              <a:t>/n</a:t>
            </a:r>
            <a:r>
              <a:rPr lang="en-US" dirty="0" smtClean="0"/>
              <a:t>.</a:t>
            </a:r>
          </a:p>
          <a:p>
            <a:endParaRPr lang="en-US" dirty="0"/>
          </a:p>
          <a:p>
            <a:r>
              <a:rPr lang="en-US" dirty="0"/>
              <a:t>The above definition of probability is based on empirical data accumulated through time or based on observations made from repeated experiments for a large number of times. </a:t>
            </a:r>
          </a:p>
          <a:p>
            <a:endParaRPr lang="en-US" dirty="0"/>
          </a:p>
        </p:txBody>
      </p:sp>
    </p:spTree>
    <p:extLst>
      <p:ext uri="{BB962C8B-B14F-4D97-AF65-F5344CB8AC3E}">
        <p14:creationId xmlns:p14="http://schemas.microsoft.com/office/powerpoint/2010/main" xmlns="" val="75247439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probability rules</a:t>
            </a:r>
          </a:p>
        </p:txBody>
      </p:sp>
      <p:sp>
        <p:nvSpPr>
          <p:cNvPr id="3" name="Date Placeholder 2"/>
          <p:cNvSpPr>
            <a:spLocks noGrp="1"/>
          </p:cNvSpPr>
          <p:nvPr>
            <p:ph type="dt" sz="half" idx="10"/>
          </p:nvPr>
        </p:nvSpPr>
        <p:spPr/>
        <p:txBody>
          <a:bodyPr/>
          <a:lstStyle/>
          <a:p>
            <a:fld id="{7B55A123-6BD2-4E28-A96E-755AE1E36A62}" type="datetime1">
              <a:rPr lang="en-US" smtClean="0"/>
              <a:pPr/>
              <a:t>07/06/18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a:xfrm>
            <a:off x="612648" y="1600200"/>
            <a:ext cx="8302752" cy="4495800"/>
          </a:xfrm>
        </p:spPr>
        <p:txBody>
          <a:bodyPr>
            <a:normAutofit fontScale="92500"/>
          </a:bodyPr>
          <a:lstStyle/>
          <a:p>
            <a:r>
              <a:rPr lang="en-US" dirty="0" smtClean="0"/>
              <a:t>If </a:t>
            </a:r>
            <a:r>
              <a:rPr lang="en-US" dirty="0"/>
              <a:t>A and B , then  P(A u B) = P(A) + P(B) − P(A n B</a:t>
            </a:r>
            <a:r>
              <a:rPr lang="en-US" dirty="0" smtClean="0"/>
              <a:t>).</a:t>
            </a:r>
          </a:p>
          <a:p>
            <a:r>
              <a:rPr lang="en-US" b="1" dirty="0"/>
              <a:t>Example 5.17: </a:t>
            </a:r>
            <a:r>
              <a:rPr lang="en-US" dirty="0"/>
              <a:t>Consider the experiment of tossing a fair die.  Let</a:t>
            </a:r>
          </a:p>
          <a:p>
            <a:r>
              <a:rPr lang="en-US" dirty="0"/>
              <a:t>A = Even number occurring = {2,4,6}</a:t>
            </a:r>
          </a:p>
          <a:p>
            <a:r>
              <a:rPr lang="en-US" dirty="0"/>
              <a:t>B = A number greater than 2 occurring ={3, 4, 5, 6}</a:t>
            </a:r>
          </a:p>
          <a:p>
            <a:r>
              <a:rPr lang="en-US" dirty="0"/>
              <a:t>C = Odd number occurring ={1, 3, 5}</a:t>
            </a:r>
          </a:p>
          <a:p>
            <a:pPr marL="571500" lvl="0" indent="-571500">
              <a:buFont typeface="+mj-lt"/>
              <a:buAutoNum type="romanLcPeriod"/>
            </a:pPr>
            <a:r>
              <a:rPr lang="en-US" dirty="0"/>
              <a:t>What is the probability that A and B will occur?</a:t>
            </a:r>
          </a:p>
          <a:p>
            <a:pPr marL="571500" lvl="0" indent="-571500">
              <a:buFont typeface="+mj-lt"/>
              <a:buAutoNum type="romanLcPeriod"/>
            </a:pPr>
            <a:r>
              <a:rPr lang="en-US" dirty="0"/>
              <a:t>What is the probability that A or B will occur?</a:t>
            </a:r>
          </a:p>
          <a:p>
            <a:endParaRPr lang="en-US" dirty="0"/>
          </a:p>
        </p:txBody>
      </p:sp>
    </p:spTree>
    <p:extLst>
      <p:ext uri="{BB962C8B-B14F-4D97-AF65-F5344CB8AC3E}">
        <p14:creationId xmlns:p14="http://schemas.microsoft.com/office/powerpoint/2010/main" xmlns="" val="240254650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83643E00-52F2-4865-83AD-F82ABA21BAB9}" type="datetime1">
              <a:rPr lang="en-US" smtClean="0"/>
              <a:pPr/>
              <a:t>07/06/18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normAutofit/>
          </a:bodyPr>
          <a:lstStyle/>
          <a:p>
            <a:r>
              <a:rPr lang="en-US" b="1" dirty="0"/>
              <a:t>Solution:</a:t>
            </a:r>
            <a:r>
              <a:rPr lang="en-US" dirty="0"/>
              <a:t> We use the concept of set theory to help us solve probability questions very easily and vein diagrams are useful tools to depict the relations between events within the sample space. The shaded region on Fig 1. shows the event that both A and B will occur.</a:t>
            </a:r>
          </a:p>
          <a:p>
            <a:pPr lvl="0"/>
            <a:r>
              <a:rPr lang="en-US" dirty="0"/>
              <a:t>A and B ≡ </a:t>
            </a:r>
            <a:r>
              <a:rPr lang="en-US" dirty="0" err="1"/>
              <a:t>AnB</a:t>
            </a:r>
            <a:r>
              <a:rPr lang="en-US" dirty="0"/>
              <a:t> ={4,6} </a:t>
            </a:r>
            <a:r>
              <a:rPr lang="en-US" dirty="0" smtClean="0"/>
              <a:t> Thus </a:t>
            </a:r>
            <a:r>
              <a:rPr lang="en-US" dirty="0"/>
              <a:t>P(</a:t>
            </a:r>
            <a:r>
              <a:rPr lang="en-US" dirty="0" err="1"/>
              <a:t>AnB</a:t>
            </a:r>
            <a:r>
              <a:rPr lang="en-US" dirty="0"/>
              <a:t>)=2/6.</a:t>
            </a:r>
          </a:p>
          <a:p>
            <a:pPr lvl="0"/>
            <a:r>
              <a:rPr lang="en-US" dirty="0"/>
              <a:t>A or B ≡ AUB ={</a:t>
            </a:r>
            <a:r>
              <a:rPr lang="en-US" dirty="0" smtClean="0"/>
              <a:t>2,3,4,5,6}   </a:t>
            </a:r>
            <a:r>
              <a:rPr lang="en-US" dirty="0" err="1" smtClean="0"/>
              <a:t>AnB</a:t>
            </a:r>
            <a:r>
              <a:rPr lang="en-US" dirty="0"/>
              <a:t>={4,6} Hence</a:t>
            </a:r>
            <a:r>
              <a:rPr lang="en-US" dirty="0" smtClean="0"/>
              <a:t>,</a:t>
            </a:r>
          </a:p>
          <a:p>
            <a:pPr lvl="0"/>
            <a:endParaRPr lang="en-US" dirty="0"/>
          </a:p>
          <a:p>
            <a:endParaRPr lang="en-US" dirty="0"/>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14400" y="5439770"/>
            <a:ext cx="6781800" cy="914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13974038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493A3ED2-FDDF-49EA-A623-E73E799A0EA6}" type="datetime1">
              <a:rPr lang="en-US" smtClean="0"/>
              <a:pPr/>
              <a:t>07/06/18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normAutofit fontScale="77500" lnSpcReduction="20000"/>
          </a:bodyPr>
          <a:lstStyle/>
          <a:p>
            <a:r>
              <a:rPr lang="en-US" b="1" dirty="0"/>
              <a:t>Example 5.18: </a:t>
            </a:r>
            <a:r>
              <a:rPr lang="en-US" dirty="0"/>
              <a:t>Sixty percent of the families in a certain community own their own car, thirty percent own their own home, and twenty percent own both their own car and their own home. If a family is randomly chosen, </a:t>
            </a:r>
          </a:p>
          <a:p>
            <a:pPr marL="571500" lvl="0" indent="-571500">
              <a:buFont typeface="+mj-lt"/>
              <a:buAutoNum type="alphaLcParenR"/>
            </a:pPr>
            <a:r>
              <a:rPr lang="en-US" dirty="0"/>
              <a:t>what is the probability that this family do not have a car?</a:t>
            </a:r>
          </a:p>
          <a:p>
            <a:pPr marL="571500" lvl="0" indent="-571500">
              <a:buFont typeface="+mj-lt"/>
              <a:buAutoNum type="alphaLcParenR"/>
            </a:pPr>
            <a:r>
              <a:rPr lang="en-US" dirty="0"/>
              <a:t>what is the probability that this family owns a car or a house?</a:t>
            </a:r>
          </a:p>
          <a:p>
            <a:pPr marL="571500" lvl="0" indent="-571500">
              <a:buFont typeface="+mj-lt"/>
              <a:buAutoNum type="alphaLcParenR"/>
            </a:pPr>
            <a:r>
              <a:rPr lang="en-US" dirty="0"/>
              <a:t>what is the probability that this family owns a car or a house but not both?</a:t>
            </a:r>
          </a:p>
          <a:p>
            <a:pPr marL="571500" lvl="0" indent="-571500">
              <a:buFont typeface="+mj-lt"/>
              <a:buAutoNum type="alphaLcParenR"/>
            </a:pPr>
            <a:r>
              <a:rPr lang="en-US" dirty="0"/>
              <a:t>what is the probability that this family owns only a house?</a:t>
            </a:r>
          </a:p>
          <a:p>
            <a:pPr marL="571500" lvl="0" indent="-571500">
              <a:buFont typeface="+mj-lt"/>
              <a:buAutoNum type="alphaLcParenR"/>
            </a:pPr>
            <a:r>
              <a:rPr lang="en-US" dirty="0"/>
              <a:t>what is the probability that this family neither owns a car nor a house?</a:t>
            </a:r>
          </a:p>
          <a:p>
            <a:endParaRPr lang="en-US" dirty="0"/>
          </a:p>
        </p:txBody>
      </p:sp>
    </p:spTree>
    <p:extLst>
      <p:ext uri="{BB962C8B-B14F-4D97-AF65-F5344CB8AC3E}">
        <p14:creationId xmlns:p14="http://schemas.microsoft.com/office/powerpoint/2010/main" xmlns="" val="77168059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A9C159AD-EB6C-4654-BDA5-F55B2486C42A}" type="datetime1">
              <a:rPr lang="en-US" smtClean="0"/>
              <a:pPr/>
              <a:t>07/06/18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a:xfrm>
            <a:off x="612648" y="1600200"/>
            <a:ext cx="8153400" cy="4572000"/>
          </a:xfrm>
        </p:spPr>
        <p:txBody>
          <a:bodyPr>
            <a:normAutofit fontScale="92500" lnSpcReduction="10000"/>
          </a:bodyPr>
          <a:lstStyle/>
          <a:p>
            <a:r>
              <a:rPr lang="en-US" b="1" dirty="0"/>
              <a:t>Solution: </a:t>
            </a:r>
            <a:r>
              <a:rPr lang="en-US" dirty="0"/>
              <a:t>Let A represents that the family owns a car and B represents that the family owns a house.    Given information: P(A)=0.6,P(B)=0.3, and P(</a:t>
            </a:r>
            <a:r>
              <a:rPr lang="en-US" dirty="0" err="1"/>
              <a:t>AnB</a:t>
            </a:r>
            <a:r>
              <a:rPr lang="en-US" dirty="0"/>
              <a:t>)=0.2.</a:t>
            </a:r>
          </a:p>
          <a:p>
            <a:pPr marL="514350" lvl="0" indent="-514350">
              <a:buFont typeface="+mj-lt"/>
              <a:buAutoNum type="alphaLcParenR"/>
            </a:pPr>
            <a:r>
              <a:rPr lang="en-US" dirty="0"/>
              <a:t>Required: P(A</a:t>
            </a:r>
            <a:r>
              <a:rPr lang="en-US" baseline="30000" dirty="0"/>
              <a:t>c</a:t>
            </a:r>
            <a:r>
              <a:rPr lang="en-US" dirty="0"/>
              <a:t>) = </a:t>
            </a:r>
            <a:r>
              <a:rPr lang="en-US" dirty="0" smtClean="0"/>
              <a:t>?  P(A</a:t>
            </a:r>
            <a:r>
              <a:rPr lang="en-US" baseline="30000" dirty="0" smtClean="0"/>
              <a:t>c</a:t>
            </a:r>
            <a:r>
              <a:rPr lang="en-US" dirty="0"/>
              <a:t>)=1-P(A) = 1-0.6 = 0.4</a:t>
            </a:r>
          </a:p>
          <a:p>
            <a:pPr marL="514350" lvl="0" indent="-514350">
              <a:buFont typeface="+mj-lt"/>
              <a:buAutoNum type="alphaLcParenR"/>
            </a:pPr>
            <a:r>
              <a:rPr lang="en-US" dirty="0"/>
              <a:t>Required: P(AUB) = </a:t>
            </a:r>
            <a:r>
              <a:rPr lang="en-US" dirty="0" smtClean="0"/>
              <a:t>? P(AUB</a:t>
            </a:r>
            <a:r>
              <a:rPr lang="en-US" dirty="0"/>
              <a:t>) = P(A)+P(B)-P(</a:t>
            </a:r>
            <a:r>
              <a:rPr lang="en-US" dirty="0" err="1"/>
              <a:t>AnB</a:t>
            </a:r>
            <a:r>
              <a:rPr lang="en-US" dirty="0"/>
              <a:t>) = 0.6+0.3-0.2 = 0.7</a:t>
            </a:r>
          </a:p>
          <a:p>
            <a:pPr marL="514350" lvl="0" indent="-514350">
              <a:buFont typeface="+mj-lt"/>
              <a:buAutoNum type="alphaLcParenR"/>
            </a:pPr>
            <a:r>
              <a:rPr lang="en-US" dirty="0"/>
              <a:t>Required: P((</a:t>
            </a:r>
            <a:r>
              <a:rPr lang="en-US" dirty="0" err="1"/>
              <a:t>AnB</a:t>
            </a:r>
            <a:r>
              <a:rPr lang="en-US" baseline="30000" dirty="0" err="1"/>
              <a:t>c</a:t>
            </a:r>
            <a:r>
              <a:rPr lang="en-US" dirty="0"/>
              <a:t>)U(</a:t>
            </a:r>
            <a:r>
              <a:rPr lang="en-US" dirty="0" err="1"/>
              <a:t>A</a:t>
            </a:r>
            <a:r>
              <a:rPr lang="en-US" baseline="30000" dirty="0" err="1"/>
              <a:t>c</a:t>
            </a:r>
            <a:r>
              <a:rPr lang="en-US" dirty="0" err="1"/>
              <a:t>nB</a:t>
            </a:r>
            <a:r>
              <a:rPr lang="en-US" dirty="0"/>
              <a:t>)) = </a:t>
            </a:r>
            <a:r>
              <a:rPr lang="en-US" dirty="0" smtClean="0"/>
              <a:t>? P</a:t>
            </a:r>
            <a:r>
              <a:rPr lang="en-US" dirty="0"/>
              <a:t>((</a:t>
            </a:r>
            <a:r>
              <a:rPr lang="en-US" dirty="0" err="1"/>
              <a:t>AnB</a:t>
            </a:r>
            <a:r>
              <a:rPr lang="en-US" baseline="30000" dirty="0" err="1"/>
              <a:t>c</a:t>
            </a:r>
            <a:r>
              <a:rPr lang="en-US" dirty="0"/>
              <a:t>)U(</a:t>
            </a:r>
            <a:r>
              <a:rPr lang="en-US" dirty="0" err="1"/>
              <a:t>A</a:t>
            </a:r>
            <a:r>
              <a:rPr lang="en-US" baseline="30000" dirty="0" err="1"/>
              <a:t>c</a:t>
            </a:r>
            <a:r>
              <a:rPr lang="en-US" dirty="0" err="1"/>
              <a:t>nB</a:t>
            </a:r>
            <a:r>
              <a:rPr lang="en-US" dirty="0"/>
              <a:t>)) = P(</a:t>
            </a:r>
            <a:r>
              <a:rPr lang="en-US" dirty="0" err="1"/>
              <a:t>AnB</a:t>
            </a:r>
            <a:r>
              <a:rPr lang="en-US" baseline="30000" dirty="0" err="1"/>
              <a:t>c</a:t>
            </a:r>
            <a:r>
              <a:rPr lang="en-US" dirty="0"/>
              <a:t>)+P(</a:t>
            </a:r>
            <a:r>
              <a:rPr lang="en-US" dirty="0" err="1"/>
              <a:t>A</a:t>
            </a:r>
            <a:r>
              <a:rPr lang="en-US" baseline="30000" dirty="0" err="1"/>
              <a:t>c</a:t>
            </a:r>
            <a:r>
              <a:rPr lang="en-US" dirty="0" err="1"/>
              <a:t>nB</a:t>
            </a:r>
            <a:r>
              <a:rPr lang="en-US" dirty="0"/>
              <a:t>) = [P(A)-P(</a:t>
            </a:r>
            <a:r>
              <a:rPr lang="en-US" dirty="0" err="1"/>
              <a:t>AnB</a:t>
            </a:r>
            <a:r>
              <a:rPr lang="en-US" dirty="0"/>
              <a:t>)]+[P(B)-P(</a:t>
            </a:r>
            <a:r>
              <a:rPr lang="en-US" dirty="0" err="1"/>
              <a:t>AnB</a:t>
            </a:r>
            <a:r>
              <a:rPr lang="en-US" dirty="0"/>
              <a:t>)] = [0.6-0.2]+[0.3-0.2]=0.5</a:t>
            </a:r>
          </a:p>
          <a:p>
            <a:endParaRPr lang="en-US" dirty="0"/>
          </a:p>
        </p:txBody>
      </p:sp>
    </p:spTree>
    <p:extLst>
      <p:ext uri="{BB962C8B-B14F-4D97-AF65-F5344CB8AC3E}">
        <p14:creationId xmlns:p14="http://schemas.microsoft.com/office/powerpoint/2010/main" xmlns="" val="236655500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2E50F530-F07E-40F7-B9A5-772CC3945619}" type="datetime1">
              <a:rPr lang="en-US" smtClean="0"/>
              <a:pPr/>
              <a:t>07/06/18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lstStyle/>
          <a:p>
            <a:pPr marL="514350" lvl="0" indent="-514350">
              <a:buFont typeface="+mj-lt"/>
              <a:buAutoNum type="alphaLcParenR" startAt="4"/>
            </a:pPr>
            <a:r>
              <a:rPr lang="en-US" dirty="0"/>
              <a:t>Required: P(</a:t>
            </a:r>
            <a:r>
              <a:rPr lang="en-US" dirty="0" err="1"/>
              <a:t>A</a:t>
            </a:r>
            <a:r>
              <a:rPr lang="en-US" baseline="30000" dirty="0" err="1"/>
              <a:t>c</a:t>
            </a:r>
            <a:r>
              <a:rPr lang="en-US" dirty="0" err="1"/>
              <a:t>nB</a:t>
            </a:r>
            <a:r>
              <a:rPr lang="en-US" dirty="0"/>
              <a:t>) </a:t>
            </a:r>
            <a:r>
              <a:rPr lang="en-US" dirty="0" smtClean="0"/>
              <a:t>=?  P(</a:t>
            </a:r>
            <a:r>
              <a:rPr lang="en-US" dirty="0" err="1" smtClean="0"/>
              <a:t>A</a:t>
            </a:r>
            <a:r>
              <a:rPr lang="en-US" baseline="30000" dirty="0" err="1" smtClean="0"/>
              <a:t>c</a:t>
            </a:r>
            <a:r>
              <a:rPr lang="en-US" dirty="0" err="1" smtClean="0"/>
              <a:t>nB</a:t>
            </a:r>
            <a:r>
              <a:rPr lang="en-US" dirty="0"/>
              <a:t>) = P(B)-P(</a:t>
            </a:r>
            <a:r>
              <a:rPr lang="en-US" dirty="0" err="1"/>
              <a:t>AnB</a:t>
            </a:r>
            <a:r>
              <a:rPr lang="en-US" dirty="0"/>
              <a:t>) = 0.3-0.2 = 0.1</a:t>
            </a:r>
          </a:p>
          <a:p>
            <a:pPr marL="514350" lvl="0" indent="-514350">
              <a:buFont typeface="+mj-lt"/>
              <a:buAutoNum type="alphaLcParenR" startAt="4"/>
            </a:pPr>
            <a:r>
              <a:rPr lang="en-US" dirty="0"/>
              <a:t>Required: P(</a:t>
            </a:r>
            <a:r>
              <a:rPr lang="en-US" dirty="0" err="1"/>
              <a:t>A</a:t>
            </a:r>
            <a:r>
              <a:rPr lang="en-US" baseline="30000" dirty="0" err="1"/>
              <a:t>c</a:t>
            </a:r>
            <a:r>
              <a:rPr lang="en-US" dirty="0" err="1"/>
              <a:t>nB</a:t>
            </a:r>
            <a:r>
              <a:rPr lang="en-US" baseline="30000" dirty="0" err="1"/>
              <a:t>c</a:t>
            </a:r>
            <a:r>
              <a:rPr lang="en-US" dirty="0"/>
              <a:t>) = </a:t>
            </a:r>
            <a:r>
              <a:rPr lang="en-US" dirty="0" smtClean="0"/>
              <a:t>? P(</a:t>
            </a:r>
            <a:r>
              <a:rPr lang="en-US" dirty="0" err="1" smtClean="0"/>
              <a:t>A</a:t>
            </a:r>
            <a:r>
              <a:rPr lang="en-US" baseline="30000" dirty="0" err="1" smtClean="0"/>
              <a:t>c</a:t>
            </a:r>
            <a:r>
              <a:rPr lang="en-US" dirty="0" err="1" smtClean="0"/>
              <a:t>nB</a:t>
            </a:r>
            <a:r>
              <a:rPr lang="en-US" baseline="30000" dirty="0" err="1" smtClean="0"/>
              <a:t>c</a:t>
            </a:r>
            <a:r>
              <a:rPr lang="en-US" dirty="0"/>
              <a:t>) = P((AUB)</a:t>
            </a:r>
            <a:r>
              <a:rPr lang="en-US" baseline="30000" dirty="0"/>
              <a:t>c</a:t>
            </a:r>
            <a:r>
              <a:rPr lang="en-US" dirty="0"/>
              <a:t>) = 1-P(AUB) = 1-0.7 = 0.3</a:t>
            </a:r>
          </a:p>
          <a:p>
            <a:endParaRPr lang="en-US" dirty="0"/>
          </a:p>
        </p:txBody>
      </p:sp>
    </p:spTree>
    <p:extLst>
      <p:ext uri="{BB962C8B-B14F-4D97-AF65-F5344CB8AC3E}">
        <p14:creationId xmlns:p14="http://schemas.microsoft.com/office/powerpoint/2010/main" xmlns="" val="174076081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E4003EFF-EB18-40B8-85DC-2C1443F69EEE}" type="datetime1">
              <a:rPr lang="en-US" smtClean="0"/>
              <a:pPr/>
              <a:t>07/06/18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lstStyle/>
          <a:p>
            <a:r>
              <a:rPr lang="en-US" dirty="0"/>
              <a:t>We can represent various events by an informative diagram called vein</a:t>
            </a:r>
            <a:r>
              <a:rPr lang="en-US" i="1" dirty="0"/>
              <a:t> diagram. </a:t>
            </a:r>
            <a:r>
              <a:rPr lang="en-US" dirty="0"/>
              <a:t>If</a:t>
            </a:r>
            <a:r>
              <a:rPr lang="en-US" i="1" dirty="0"/>
              <a:t> </a:t>
            </a:r>
            <a:r>
              <a:rPr lang="en-US" dirty="0"/>
              <a:t>properly and correctly drawn, a vein diagram helps to calculate probabilities of events easily. The figure below shows various events represented by shaded regions. Note that the rectangle in each figure represents the sample space.</a:t>
            </a:r>
          </a:p>
          <a:p>
            <a:endParaRPr lang="en-US" dirty="0"/>
          </a:p>
        </p:txBody>
      </p:sp>
    </p:spTree>
    <p:extLst>
      <p:ext uri="{BB962C8B-B14F-4D97-AF65-F5344CB8AC3E}">
        <p14:creationId xmlns:p14="http://schemas.microsoft.com/office/powerpoint/2010/main" xmlns="" val="21526107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9C27F911-9DB5-45BA-8788-956D5FC7DEB9}" type="datetime1">
              <a:rPr lang="en-US" smtClean="0"/>
              <a:pPr/>
              <a:t>07/06/18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pic>
        <p:nvPicPr>
          <p:cNvPr id="5122" name="Picture 2"/>
          <p:cNvPicPr>
            <a:picLocks noGrp="1" noChangeAspect="1" noChangeArrowheads="1"/>
          </p:cNvPicPr>
          <p:nvPr>
            <p:ph sz="quarter" idx="1"/>
          </p:nvPr>
        </p:nvPicPr>
        <p:blipFill>
          <a:blip r:embed="rId2">
            <a:extLst>
              <a:ext uri="{28A0092B-C50C-407E-A947-70E740481C1C}">
                <a14:useLocalDpi xmlns:a14="http://schemas.microsoft.com/office/drawing/2010/main" xmlns="" val="0"/>
              </a:ext>
            </a:extLst>
          </a:blip>
          <a:srcRect/>
          <a:stretch>
            <a:fillRect/>
          </a:stretch>
        </p:blipFill>
        <p:spPr bwMode="auto">
          <a:xfrm>
            <a:off x="304800" y="1905000"/>
            <a:ext cx="8382000" cy="25908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4518962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636778-01B9-4489-B94D-C9A30646A0BF}" type="datetime1">
              <a:rPr lang="en-US" smtClean="0"/>
              <a:pPr/>
              <a:t>07/06/18</a:t>
            </a:fld>
            <a:endParaRPr lang="en-US" dirty="0"/>
          </a:p>
        </p:txBody>
      </p:sp>
      <p:sp>
        <p:nvSpPr>
          <p:cNvPr id="3" name="Footer Placeholder 2"/>
          <p:cNvSpPr>
            <a:spLocks noGrp="1"/>
          </p:cNvSpPr>
          <p:nvPr>
            <p:ph type="ftr" sz="quarter" idx="11"/>
          </p:nvPr>
        </p:nvSpPr>
        <p:spPr/>
        <p:txBody>
          <a:bodyPr/>
          <a:lstStyle/>
          <a:p>
            <a:r>
              <a:rPr lang="en-US" smtClean="0"/>
              <a:t>Ashebir Feyisa</a:t>
            </a:r>
            <a:endParaRPr lang="en-US" dirty="0"/>
          </a:p>
        </p:txBody>
      </p:sp>
      <p:pic>
        <p:nvPicPr>
          <p:cNvPr id="4" name="Picture 3"/>
          <p:cNvPicPr/>
          <p:nvPr/>
        </p:nvPicPr>
        <p:blipFill>
          <a:blip r:embed="rId2">
            <a:extLst>
              <a:ext uri="{28A0092B-C50C-407E-A947-70E740481C1C}">
                <a14:useLocalDpi xmlns:a14="http://schemas.microsoft.com/office/drawing/2010/main" xmlns="" val="0"/>
              </a:ext>
            </a:extLst>
          </a:blip>
          <a:srcRect/>
          <a:stretch>
            <a:fillRect/>
          </a:stretch>
        </p:blipFill>
        <p:spPr bwMode="auto">
          <a:xfrm>
            <a:off x="685800" y="762000"/>
            <a:ext cx="7467600" cy="5334000"/>
          </a:xfrm>
          <a:prstGeom prst="rect">
            <a:avLst/>
          </a:prstGeom>
          <a:noFill/>
          <a:ln>
            <a:noFill/>
          </a:ln>
        </p:spPr>
      </p:pic>
    </p:spTree>
    <p:extLst>
      <p:ext uri="{BB962C8B-B14F-4D97-AF65-F5344CB8AC3E}">
        <p14:creationId xmlns:p14="http://schemas.microsoft.com/office/powerpoint/2010/main" xmlns="" val="167067772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Conditional probability and independence</a:t>
            </a:r>
          </a:p>
        </p:txBody>
      </p:sp>
      <p:sp>
        <p:nvSpPr>
          <p:cNvPr id="3" name="Date Placeholder 2"/>
          <p:cNvSpPr>
            <a:spLocks noGrp="1"/>
          </p:cNvSpPr>
          <p:nvPr>
            <p:ph type="dt" sz="half" idx="10"/>
          </p:nvPr>
        </p:nvSpPr>
        <p:spPr/>
        <p:txBody>
          <a:bodyPr/>
          <a:lstStyle/>
          <a:p>
            <a:fld id="{65AF5213-DEE8-4061-AC46-89BF811B68CD}" type="datetime1">
              <a:rPr lang="en-US" smtClean="0"/>
              <a:pPr/>
              <a:t>07/06/18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lstStyle/>
          <a:p>
            <a:r>
              <a:rPr lang="en-US" b="1" dirty="0"/>
              <a:t>Conditional Probability </a:t>
            </a:r>
            <a:endParaRPr lang="en-US" dirty="0"/>
          </a:p>
          <a:p>
            <a:r>
              <a:rPr lang="en-US" dirty="0"/>
              <a:t>Conditional probability provides us with a way to reason about the outcome of an experiment, based on partial information. Here are some examples of situations we may have in our mind:</a:t>
            </a:r>
          </a:p>
          <a:p>
            <a:pPr marL="0" indent="0">
              <a:buNone/>
            </a:pPr>
            <a:r>
              <a:rPr lang="en-US" dirty="0" smtClean="0"/>
              <a:t>(</a:t>
            </a:r>
            <a:r>
              <a:rPr lang="en-US" dirty="0"/>
              <a:t>a) What is the probability that a person will be HIV-Positive given he has tuberculosis?</a:t>
            </a:r>
          </a:p>
          <a:p>
            <a:pPr marL="0" indent="0">
              <a:buNone/>
            </a:pPr>
            <a:r>
              <a:rPr lang="en-US" dirty="0"/>
              <a:t>(d) A spot shows up on a radar screen. How likely is it that it corresponds to an aircraft?</a:t>
            </a:r>
          </a:p>
          <a:p>
            <a:endParaRPr lang="en-US" dirty="0"/>
          </a:p>
        </p:txBody>
      </p:sp>
    </p:spTree>
    <p:extLst>
      <p:ext uri="{BB962C8B-B14F-4D97-AF65-F5344CB8AC3E}">
        <p14:creationId xmlns:p14="http://schemas.microsoft.com/office/powerpoint/2010/main" xmlns="" val="344176721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C63A1D7A-87C5-4D8F-9E38-BBCFC066DCF5}" type="datetime1">
              <a:rPr lang="en-US" smtClean="0"/>
              <a:pPr/>
              <a:t>07/06/18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lstStyle/>
          <a:p>
            <a:r>
              <a:rPr lang="en-US" dirty="0"/>
              <a:t>If P(B) &gt; 0, the conditional probability of A given B, denoted by P(A|B</a:t>
            </a:r>
            <a:r>
              <a:rPr lang="en-US" dirty="0" smtClean="0"/>
              <a:t>),  </a:t>
            </a:r>
            <a:r>
              <a:rPr lang="en-US" dirty="0"/>
              <a:t>is </a:t>
            </a:r>
          </a:p>
          <a:p>
            <a:endParaRPr lang="en-US" dirty="0"/>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752600" y="2971800"/>
            <a:ext cx="5181600" cy="1276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72786489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2D9E9E87-E033-4507-9991-C8BCA567AF9E}" type="datetime1">
              <a:rPr lang="en-US" smtClean="0"/>
              <a:pPr/>
              <a:t>07/06/18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lstStyle/>
          <a:p>
            <a:r>
              <a:rPr lang="en-US" b="1" dirty="0"/>
              <a:t>Example 5.19: </a:t>
            </a:r>
            <a:r>
              <a:rPr lang="en-US" dirty="0"/>
              <a:t>Suppose cards numbered one through ten are placed in a hat, mixed up, and then one of the cards is drawn at random. If we are told that the number on the drawn card is at least five, then what is the conditional probability that it is ten?</a:t>
            </a:r>
          </a:p>
          <a:p>
            <a:r>
              <a:rPr lang="en-US" b="1" dirty="0"/>
              <a:t>Solution:</a:t>
            </a:r>
            <a:r>
              <a:rPr lang="en-US" dirty="0"/>
              <a:t> Let A</a:t>
            </a:r>
            <a:r>
              <a:rPr lang="en-US" i="1" dirty="0"/>
              <a:t> </a:t>
            </a:r>
            <a:r>
              <a:rPr lang="en-US" dirty="0"/>
              <a:t>denote the event that the number on the drawn card is ten, and B</a:t>
            </a:r>
            <a:r>
              <a:rPr lang="en-US" i="1" dirty="0"/>
              <a:t> </a:t>
            </a:r>
            <a:r>
              <a:rPr lang="en-US" dirty="0"/>
              <a:t>be the event that it is at least five. The desired probability is </a:t>
            </a:r>
            <a:r>
              <a:rPr lang="en-US" i="1" dirty="0"/>
              <a:t>P(A</a:t>
            </a:r>
            <a:r>
              <a:rPr lang="en-US" dirty="0"/>
              <a:t>|B</a:t>
            </a:r>
            <a:r>
              <a:rPr lang="en-US" i="1" dirty="0"/>
              <a:t>)</a:t>
            </a:r>
            <a:r>
              <a:rPr lang="en-US" dirty="0"/>
              <a:t>.</a:t>
            </a:r>
          </a:p>
          <a:p>
            <a:endParaRPr lang="en-US" dirty="0"/>
          </a:p>
        </p:txBody>
      </p:sp>
    </p:spTree>
    <p:extLst>
      <p:ext uri="{BB962C8B-B14F-4D97-AF65-F5344CB8AC3E}">
        <p14:creationId xmlns:p14="http://schemas.microsoft.com/office/powerpoint/2010/main" xmlns="" val="280520933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3ACF585B-5061-4F12-8B9A-22647C7B107B}" type="datetime1">
              <a:rPr lang="en-US" smtClean="0"/>
              <a:pPr/>
              <a:t>07/06/18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pic>
        <p:nvPicPr>
          <p:cNvPr id="25602" name="Picture 2"/>
          <p:cNvPicPr>
            <a:picLocks noGrp="1" noChangeAspect="1" noChangeArrowheads="1"/>
          </p:cNvPicPr>
          <p:nvPr>
            <p:ph sz="quarter" idx="1"/>
          </p:nvPr>
        </p:nvPicPr>
        <p:blipFill>
          <a:blip r:embed="rId2">
            <a:extLst>
              <a:ext uri="{28A0092B-C50C-407E-A947-70E740481C1C}">
                <a14:useLocalDpi xmlns:a14="http://schemas.microsoft.com/office/drawing/2010/main" xmlns="" val="0"/>
              </a:ext>
            </a:extLst>
          </a:blip>
          <a:srcRect/>
          <a:stretch>
            <a:fillRect/>
          </a:stretch>
        </p:blipFill>
        <p:spPr bwMode="auto">
          <a:xfrm>
            <a:off x="304800" y="2514601"/>
            <a:ext cx="8763000" cy="1295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68458136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E693BC6D-B6E2-40B2-B889-989211E7E734}" type="datetime1">
              <a:rPr lang="en-US" smtClean="0"/>
              <a:pPr/>
              <a:t>07/06/18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a:xfrm>
            <a:off x="612648" y="1600200"/>
            <a:ext cx="8153400" cy="4648200"/>
          </a:xfrm>
        </p:spPr>
        <p:txBody>
          <a:bodyPr>
            <a:normAutofit/>
          </a:bodyPr>
          <a:lstStyle/>
          <a:p>
            <a:r>
              <a:rPr lang="en-US" b="1" dirty="0"/>
              <a:t>Example 5.20: </a:t>
            </a:r>
            <a:r>
              <a:rPr lang="en-US" dirty="0"/>
              <a:t>A family has two children. What is the conditional probability that both are boys given that at least one of them is a boy? Assume that the sample space </a:t>
            </a:r>
            <a:r>
              <a:rPr lang="en-US" i="1" dirty="0"/>
              <a:t>S </a:t>
            </a:r>
            <a:r>
              <a:rPr lang="en-US" dirty="0"/>
              <a:t>is given by </a:t>
            </a:r>
            <a:r>
              <a:rPr lang="en-US" i="1" dirty="0"/>
              <a:t>S </a:t>
            </a:r>
            <a:r>
              <a:rPr lang="en-US" dirty="0"/>
              <a:t>= {</a:t>
            </a:r>
            <a:r>
              <a:rPr lang="en-US" i="1" dirty="0"/>
              <a:t>(b, b), (b, g), (g, b), (g, g)</a:t>
            </a:r>
            <a:r>
              <a:rPr lang="en-US" dirty="0"/>
              <a:t>}, and all outcomes are equally likely. </a:t>
            </a:r>
            <a:r>
              <a:rPr lang="en-US" i="1" dirty="0"/>
              <a:t>(b, g) </a:t>
            </a:r>
            <a:r>
              <a:rPr lang="en-US" dirty="0"/>
              <a:t>means, for instance, that the older child is a boy and the younger child is a girl.</a:t>
            </a:r>
          </a:p>
          <a:p>
            <a:endParaRPr lang="en-US" dirty="0"/>
          </a:p>
          <a:p>
            <a:endParaRPr lang="en-US" dirty="0"/>
          </a:p>
        </p:txBody>
      </p:sp>
    </p:spTree>
    <p:extLst>
      <p:ext uri="{BB962C8B-B14F-4D97-AF65-F5344CB8AC3E}">
        <p14:creationId xmlns:p14="http://schemas.microsoft.com/office/powerpoint/2010/main" xmlns="" val="169257596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B2A07B0E-C1C5-43F2-B2F5-71D8D30CE4AA}" type="datetime1">
              <a:rPr lang="en-US" smtClean="0"/>
              <a:pPr/>
              <a:t>07/06/18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lstStyle/>
          <a:p>
            <a:r>
              <a:rPr lang="en-US" b="1" dirty="0"/>
              <a:t>Solution:</a:t>
            </a:r>
            <a:r>
              <a:rPr lang="en-US" dirty="0"/>
              <a:t> Letting </a:t>
            </a:r>
            <a:r>
              <a:rPr lang="en-US" i="1" dirty="0"/>
              <a:t>A </a:t>
            </a:r>
            <a:r>
              <a:rPr lang="en-US" dirty="0"/>
              <a:t>denote the event that both children are boys, and </a:t>
            </a:r>
            <a:r>
              <a:rPr lang="en-US" i="1" dirty="0"/>
              <a:t>B </a:t>
            </a:r>
            <a:r>
              <a:rPr lang="en-US" dirty="0"/>
              <a:t>the event that at least one of them is a boy, then the desired probability is given by </a:t>
            </a:r>
          </a:p>
          <a:p>
            <a:endParaRPr lang="en-US" dirty="0" smtClean="0"/>
          </a:p>
          <a:p>
            <a:endParaRPr lang="en-US" dirty="0"/>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226024" y="3962400"/>
            <a:ext cx="5410200" cy="1038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85169714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84EF4DBE-0B45-4091-9D4F-32C462661E28}" type="datetime1">
              <a:rPr lang="en-US" smtClean="0"/>
              <a:pPr/>
              <a:t>07/06/18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normAutofit fontScale="92500" lnSpcReduction="20000"/>
          </a:bodyPr>
          <a:lstStyle/>
          <a:p>
            <a:r>
              <a:rPr lang="en-US" b="1" dirty="0"/>
              <a:t>Law of Multiplication </a:t>
            </a:r>
            <a:endParaRPr lang="en-US" dirty="0"/>
          </a:p>
          <a:p>
            <a:r>
              <a:rPr lang="en-US" dirty="0"/>
              <a:t>The defining equation for conditional probability may also be written as: </a:t>
            </a:r>
          </a:p>
          <a:p>
            <a:r>
              <a:rPr lang="en-US" dirty="0"/>
              <a:t>P(</a:t>
            </a:r>
            <a:r>
              <a:rPr lang="en-US" dirty="0" err="1"/>
              <a:t>AnB</a:t>
            </a:r>
            <a:r>
              <a:rPr lang="en-US" dirty="0"/>
              <a:t>) = P(B) P(A|B)</a:t>
            </a:r>
          </a:p>
          <a:p>
            <a:r>
              <a:rPr lang="en-US" dirty="0"/>
              <a:t>This formula is useful when the information given to us in a problem is P(B) and P(A|B) and we are asked to find P(</a:t>
            </a:r>
            <a:r>
              <a:rPr lang="en-US" dirty="0" err="1"/>
              <a:t>AnB</a:t>
            </a:r>
            <a:r>
              <a:rPr lang="en-US" dirty="0"/>
              <a:t>). An example illustrates the use of this formula. Suppose that 5 good fuses and two defective ones have been mixed up. To find the defective fuses, we test them one-by-one, at random and without replacement. What is the probability that we are lucky and find both of the defective fuses in the first two tests? </a:t>
            </a:r>
          </a:p>
          <a:p>
            <a:endParaRPr lang="en-US" dirty="0"/>
          </a:p>
        </p:txBody>
      </p:sp>
    </p:spTree>
    <p:extLst>
      <p:ext uri="{BB962C8B-B14F-4D97-AF65-F5344CB8AC3E}">
        <p14:creationId xmlns:p14="http://schemas.microsoft.com/office/powerpoint/2010/main" xmlns="" val="193797363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44EE17A-5FA9-43B8-95FC-B64594EC77D4}" type="datetime1">
              <a:rPr lang="en-US" smtClean="0"/>
              <a:pPr/>
              <a:t>07/06/18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a:xfrm>
            <a:off x="609600" y="762000"/>
            <a:ext cx="8153400" cy="4495800"/>
          </a:xfrm>
        </p:spPr>
        <p:txBody>
          <a:bodyPr>
            <a:normAutofit fontScale="85000" lnSpcReduction="10000"/>
          </a:bodyPr>
          <a:lstStyle/>
          <a:p>
            <a:r>
              <a:rPr lang="en-US" b="1" dirty="0"/>
              <a:t>Example 5.21</a:t>
            </a:r>
            <a:r>
              <a:rPr lang="en-US" dirty="0"/>
              <a:t>: Suppose an urn contains seven black balls and five white balls. We draw two balls from the urn without replacement. Assuming that each ball in the urn is equally likely to be drawn, what is the probability that both drawn balls are black?</a:t>
            </a:r>
          </a:p>
          <a:p>
            <a:r>
              <a:rPr lang="en-US" b="1" dirty="0"/>
              <a:t>Solution:</a:t>
            </a:r>
            <a:r>
              <a:rPr lang="en-US" dirty="0"/>
              <a:t> Let </a:t>
            </a:r>
            <a:r>
              <a:rPr lang="en-US" i="1" dirty="0"/>
              <a:t>A </a:t>
            </a:r>
            <a:r>
              <a:rPr lang="en-US" dirty="0"/>
              <a:t>and </a:t>
            </a:r>
            <a:r>
              <a:rPr lang="en-US" i="1" dirty="0"/>
              <a:t>B </a:t>
            </a:r>
            <a:r>
              <a:rPr lang="en-US" dirty="0"/>
              <a:t>denote, respectively, the events that the first and second balls drawn are black. Now, given that the first ball selected is black, there are six remaining black balls and five white balls, and so </a:t>
            </a:r>
            <a:r>
              <a:rPr lang="en-US" i="1" dirty="0"/>
              <a:t>P(B</a:t>
            </a:r>
            <a:r>
              <a:rPr lang="en-US" dirty="0"/>
              <a:t>|</a:t>
            </a:r>
            <a:r>
              <a:rPr lang="en-US" i="1" dirty="0"/>
              <a:t>A) </a:t>
            </a:r>
            <a:r>
              <a:rPr lang="en-US" dirty="0"/>
              <a:t>= 6/11. As </a:t>
            </a:r>
            <a:r>
              <a:rPr lang="en-US" i="1" dirty="0"/>
              <a:t>P(A) </a:t>
            </a:r>
            <a:r>
              <a:rPr lang="en-US" dirty="0"/>
              <a:t>is clearly 7/12 , our desired probability is</a:t>
            </a:r>
          </a:p>
          <a:p>
            <a:endParaRPr lang="en-US" dirty="0"/>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196418" y="5410200"/>
            <a:ext cx="3585381"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69147587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Independence</a:t>
            </a:r>
            <a:endParaRPr lang="en-US" dirty="0"/>
          </a:p>
        </p:txBody>
      </p:sp>
      <p:sp>
        <p:nvSpPr>
          <p:cNvPr id="3" name="Date Placeholder 2"/>
          <p:cNvSpPr>
            <a:spLocks noGrp="1"/>
          </p:cNvSpPr>
          <p:nvPr>
            <p:ph type="dt" sz="half" idx="10"/>
          </p:nvPr>
        </p:nvSpPr>
        <p:spPr/>
        <p:txBody>
          <a:bodyPr/>
          <a:lstStyle/>
          <a:p>
            <a:fld id="{9E3BDE9C-31AB-4979-8411-6D4722E21392}" type="datetime1">
              <a:rPr lang="en-US" smtClean="0"/>
              <a:pPr/>
              <a:t>07/06/18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normAutofit lnSpcReduction="10000"/>
          </a:bodyPr>
          <a:lstStyle/>
          <a:p>
            <a:pPr marL="0" indent="0">
              <a:buNone/>
            </a:pPr>
            <a:r>
              <a:rPr lang="en-US" dirty="0" smtClean="0"/>
              <a:t>We </a:t>
            </a:r>
            <a:r>
              <a:rPr lang="en-US" dirty="0"/>
              <a:t>have introduced the conditional probability P(A|B) to capture the partial information that event B provides about event A. An interesting and important special case arises when the occurrence of B provides no information and does not alter the probability that A has occurred, i.e., P(A|B) = P(A). When the above equality holds, we say that A is independent of B. Note that by the definition P(A|B) = P(A ∩ B)/P(B), this is equivalent to P(A ∩ B) = P(A)P(B).</a:t>
            </a:r>
          </a:p>
          <a:p>
            <a:endParaRPr lang="en-US" dirty="0"/>
          </a:p>
        </p:txBody>
      </p:sp>
    </p:spTree>
    <p:extLst>
      <p:ext uri="{BB962C8B-B14F-4D97-AF65-F5344CB8AC3E}">
        <p14:creationId xmlns:p14="http://schemas.microsoft.com/office/powerpoint/2010/main" xmlns="" val="27318310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50C610-1D69-4E59-BD8B-2872F04E371F}" type="datetime1">
              <a:rPr lang="en-US" smtClean="0"/>
              <a:pPr/>
              <a:t>07/06/18</a:t>
            </a:fld>
            <a:endParaRPr lang="en-US" dirty="0"/>
          </a:p>
        </p:txBody>
      </p:sp>
      <p:sp>
        <p:nvSpPr>
          <p:cNvPr id="3" name="Footer Placeholder 2"/>
          <p:cNvSpPr>
            <a:spLocks noGrp="1"/>
          </p:cNvSpPr>
          <p:nvPr>
            <p:ph type="ftr" sz="quarter" idx="11"/>
          </p:nvPr>
        </p:nvSpPr>
        <p:spPr/>
        <p:txBody>
          <a:bodyPr/>
          <a:lstStyle/>
          <a:p>
            <a:r>
              <a:rPr lang="en-US" smtClean="0"/>
              <a:t>Ashebir Feyisa</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33400" y="1752600"/>
            <a:ext cx="8001000" cy="29718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428199771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63054FE6-A0A0-4FB0-B6D4-5445A230A634}" type="datetime1">
              <a:rPr lang="en-US" smtClean="0"/>
              <a:pPr/>
              <a:t>07/06/18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lstStyle/>
          <a:p>
            <a:r>
              <a:rPr lang="en-US" b="1" dirty="0"/>
              <a:t>Independence</a:t>
            </a:r>
            <a:endParaRPr lang="en-US" dirty="0"/>
          </a:p>
          <a:p>
            <a:pPr marL="0" indent="0">
              <a:buNone/>
            </a:pPr>
            <a:r>
              <a:rPr lang="en-US" dirty="0" smtClean="0"/>
              <a:t>Two </a:t>
            </a:r>
            <a:r>
              <a:rPr lang="en-US" dirty="0"/>
              <a:t>events </a:t>
            </a:r>
            <a:r>
              <a:rPr lang="en-US" i="1" dirty="0"/>
              <a:t>A </a:t>
            </a:r>
            <a:r>
              <a:rPr lang="en-US" dirty="0"/>
              <a:t>and </a:t>
            </a:r>
            <a:r>
              <a:rPr lang="en-US" i="1" dirty="0"/>
              <a:t>B </a:t>
            </a:r>
            <a:r>
              <a:rPr lang="en-US" dirty="0"/>
              <a:t>are said to independent if P(</a:t>
            </a:r>
            <a:r>
              <a:rPr lang="en-US" i="1" dirty="0"/>
              <a:t>A ∩ B</a:t>
            </a:r>
            <a:r>
              <a:rPr lang="en-US" dirty="0"/>
              <a:t>) = P(</a:t>
            </a:r>
            <a:r>
              <a:rPr lang="en-US" i="1" dirty="0"/>
              <a:t>A</a:t>
            </a:r>
            <a:r>
              <a:rPr lang="en-US" dirty="0"/>
              <a:t>)P(</a:t>
            </a:r>
            <a:r>
              <a:rPr lang="en-US" i="1" dirty="0"/>
              <a:t>B</a:t>
            </a:r>
            <a:r>
              <a:rPr lang="en-US" dirty="0"/>
              <a:t>)</a:t>
            </a:r>
            <a:r>
              <a:rPr lang="en-US" i="1" dirty="0"/>
              <a:t>. </a:t>
            </a:r>
            <a:r>
              <a:rPr lang="en-US" dirty="0"/>
              <a:t>If in addition, P(</a:t>
            </a:r>
            <a:r>
              <a:rPr lang="en-US" i="1" dirty="0"/>
              <a:t>B</a:t>
            </a:r>
            <a:r>
              <a:rPr lang="en-US" dirty="0"/>
              <a:t>) </a:t>
            </a:r>
            <a:r>
              <a:rPr lang="en-US" i="1" dirty="0"/>
              <a:t>&gt; </a:t>
            </a:r>
            <a:r>
              <a:rPr lang="en-US" dirty="0"/>
              <a:t>0, independence is equivalent to the condition P(</a:t>
            </a:r>
            <a:r>
              <a:rPr lang="en-US" i="1" dirty="0"/>
              <a:t>A|B</a:t>
            </a:r>
            <a:r>
              <a:rPr lang="en-US" dirty="0"/>
              <a:t>) = P(</a:t>
            </a:r>
            <a:r>
              <a:rPr lang="en-US" i="1" dirty="0"/>
              <a:t>A</a:t>
            </a:r>
            <a:r>
              <a:rPr lang="en-US" dirty="0"/>
              <a:t>)</a:t>
            </a:r>
            <a:r>
              <a:rPr lang="en-US" i="1" dirty="0"/>
              <a:t>.</a:t>
            </a:r>
            <a:endParaRPr lang="en-US" dirty="0"/>
          </a:p>
        </p:txBody>
      </p:sp>
    </p:spTree>
    <p:extLst>
      <p:ext uri="{BB962C8B-B14F-4D97-AF65-F5344CB8AC3E}">
        <p14:creationId xmlns:p14="http://schemas.microsoft.com/office/powerpoint/2010/main" xmlns="" val="6875978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88C1E9-8A49-448E-AAF4-C5FEF7AB6D36}" type="datetime1">
              <a:rPr lang="en-US" smtClean="0"/>
              <a:pPr/>
              <a:t>07/06/18</a:t>
            </a:fld>
            <a:endParaRPr lang="en-US" dirty="0"/>
          </a:p>
        </p:txBody>
      </p:sp>
      <p:sp>
        <p:nvSpPr>
          <p:cNvPr id="3" name="Footer Placeholder 2"/>
          <p:cNvSpPr>
            <a:spLocks noGrp="1"/>
          </p:cNvSpPr>
          <p:nvPr>
            <p:ph type="ftr" sz="quarter" idx="11"/>
          </p:nvPr>
        </p:nvSpPr>
        <p:spPr/>
        <p:txBody>
          <a:bodyPr/>
          <a:lstStyle/>
          <a:p>
            <a:r>
              <a:rPr lang="en-US" smtClean="0"/>
              <a:t>Ashebir Feyisa</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04800" y="1219200"/>
            <a:ext cx="8077200" cy="2743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3388382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US" b="1" dirty="0"/>
              <a:t/>
            </a:r>
            <a:br>
              <a:rPr lang="en-US" b="1" dirty="0"/>
            </a:br>
            <a:r>
              <a:rPr lang="en-GB" b="1" dirty="0" smtClean="0"/>
              <a:t>Counting rules </a:t>
            </a:r>
            <a:br>
              <a:rPr lang="en-GB" b="1" dirty="0" smtClean="0"/>
            </a:br>
            <a:endParaRPr lang="en-US" dirty="0"/>
          </a:p>
        </p:txBody>
      </p:sp>
      <p:sp>
        <p:nvSpPr>
          <p:cNvPr id="3" name="Date Placeholder 2"/>
          <p:cNvSpPr>
            <a:spLocks noGrp="1"/>
          </p:cNvSpPr>
          <p:nvPr>
            <p:ph type="dt" sz="half" idx="10"/>
          </p:nvPr>
        </p:nvSpPr>
        <p:spPr/>
        <p:txBody>
          <a:bodyPr/>
          <a:lstStyle/>
          <a:p>
            <a:fld id="{30322AD1-4587-4CB3-B8E4-2282C51402CE}" type="datetime1">
              <a:rPr lang="en-US" smtClean="0"/>
              <a:pPr/>
              <a:t>07/06/18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lstStyle/>
          <a:p>
            <a:pPr marL="320040" lvl="1" indent="-320040">
              <a:spcBef>
                <a:spcPts val="700"/>
              </a:spcBef>
              <a:buClr>
                <a:schemeClr val="accent2"/>
              </a:buClr>
              <a:buSzPct val="60000"/>
              <a:buFont typeface="Wingdings"/>
              <a:buChar char=""/>
            </a:pPr>
            <a:r>
              <a:rPr lang="en-US" dirty="0" smtClean="0"/>
              <a:t>to </a:t>
            </a:r>
            <a:r>
              <a:rPr lang="en-US" dirty="0"/>
              <a:t>assign probabilities for an event, we might need to enumerate the possible outcomes of a random experiment and need to know the number of possible outcomes favoring the event. The following principles will help us in determining the number of possible outcomes favoring a given event.</a:t>
            </a:r>
          </a:p>
          <a:p>
            <a:pPr marL="320040" lvl="1" indent="-320040">
              <a:spcBef>
                <a:spcPts val="700"/>
              </a:spcBef>
              <a:buClr>
                <a:schemeClr val="accent2"/>
              </a:buClr>
              <a:buSzPct val="60000"/>
              <a:buFont typeface="Wingdings"/>
              <a:buChar char=""/>
            </a:pPr>
            <a:endParaRPr lang="en-US" dirty="0"/>
          </a:p>
          <a:p>
            <a:endParaRPr lang="en-US" dirty="0"/>
          </a:p>
        </p:txBody>
      </p:sp>
    </p:spTree>
    <p:extLst>
      <p:ext uri="{BB962C8B-B14F-4D97-AF65-F5344CB8AC3E}">
        <p14:creationId xmlns:p14="http://schemas.microsoft.com/office/powerpoint/2010/main" xmlns="" val="13620914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Addition </a:t>
            </a:r>
            <a:r>
              <a:rPr lang="en-US" b="1" dirty="0"/>
              <a:t>principle</a:t>
            </a:r>
            <a:r>
              <a:rPr lang="en-US" dirty="0"/>
              <a:t> </a:t>
            </a:r>
            <a:br>
              <a:rPr lang="en-US" dirty="0"/>
            </a:br>
            <a:endParaRPr lang="en-US" dirty="0"/>
          </a:p>
        </p:txBody>
      </p:sp>
      <p:sp>
        <p:nvSpPr>
          <p:cNvPr id="3" name="Date Placeholder 2"/>
          <p:cNvSpPr>
            <a:spLocks noGrp="1"/>
          </p:cNvSpPr>
          <p:nvPr>
            <p:ph type="dt" sz="half" idx="10"/>
          </p:nvPr>
        </p:nvSpPr>
        <p:spPr/>
        <p:txBody>
          <a:bodyPr/>
          <a:lstStyle/>
          <a:p>
            <a:fld id="{A1EE96A2-725D-4998-9EF9-DF379557B2AA}" type="datetime1">
              <a:rPr lang="en-US" smtClean="0"/>
              <a:pPr/>
              <a:t>07/06/18</a:t>
            </a:fld>
            <a:endParaRPr lang="en-US" dirty="0"/>
          </a:p>
        </p:txBody>
      </p:sp>
      <p:sp>
        <p:nvSpPr>
          <p:cNvPr id="4" name="Footer Placeholder 3"/>
          <p:cNvSpPr>
            <a:spLocks noGrp="1"/>
          </p:cNvSpPr>
          <p:nvPr>
            <p:ph type="ftr" sz="quarter" idx="11"/>
          </p:nvPr>
        </p:nvSpPr>
        <p:spPr/>
        <p:txBody>
          <a:bodyPr/>
          <a:lstStyle/>
          <a:p>
            <a:r>
              <a:rPr lang="en-US" smtClean="0"/>
              <a:t>Ashebir Feyisa</a:t>
            </a:r>
            <a:endParaRPr lang="en-US" dirty="0"/>
          </a:p>
        </p:txBody>
      </p:sp>
      <p:sp>
        <p:nvSpPr>
          <p:cNvPr id="5" name="Content Placeholder 4"/>
          <p:cNvSpPr>
            <a:spLocks noGrp="1"/>
          </p:cNvSpPr>
          <p:nvPr>
            <p:ph sz="quarter" idx="1"/>
          </p:nvPr>
        </p:nvSpPr>
        <p:spPr/>
        <p:txBody>
          <a:bodyPr>
            <a:normAutofit fontScale="85000" lnSpcReduction="10000"/>
          </a:bodyPr>
          <a:lstStyle/>
          <a:p>
            <a:r>
              <a:rPr lang="en-US" dirty="0" smtClean="0"/>
              <a:t>If </a:t>
            </a:r>
            <a:r>
              <a:rPr lang="en-US" dirty="0"/>
              <a:t>a task can be accomplished by k distinct procedures where the </a:t>
            </a:r>
            <a:r>
              <a:rPr lang="en-US" dirty="0" err="1"/>
              <a:t>i</a:t>
            </a:r>
            <a:r>
              <a:rPr lang="en-US" baseline="30000" dirty="0" err="1"/>
              <a:t>th</a:t>
            </a:r>
            <a:r>
              <a:rPr lang="en-US" baseline="30000" dirty="0"/>
              <a:t> </a:t>
            </a:r>
            <a:r>
              <a:rPr lang="en-US" dirty="0"/>
              <a:t>procedure has </a:t>
            </a:r>
            <a:r>
              <a:rPr lang="en-US" dirty="0" err="1"/>
              <a:t>n</a:t>
            </a:r>
            <a:r>
              <a:rPr lang="en-US" baseline="-25000" dirty="0" err="1"/>
              <a:t>i</a:t>
            </a:r>
            <a:r>
              <a:rPr lang="en-US" dirty="0"/>
              <a:t> alternatives, then the total number of ways of accomplishing the task </a:t>
            </a:r>
            <a:r>
              <a:rPr lang="en-US" dirty="0" smtClean="0"/>
              <a:t>equals n</a:t>
            </a:r>
            <a:r>
              <a:rPr lang="en-US" baseline="-25000" dirty="0" smtClean="0"/>
              <a:t>1</a:t>
            </a:r>
            <a:r>
              <a:rPr lang="en-US" dirty="0" smtClean="0"/>
              <a:t> </a:t>
            </a:r>
            <a:r>
              <a:rPr lang="en-US" dirty="0"/>
              <a:t>+ n</a:t>
            </a:r>
            <a:r>
              <a:rPr lang="en-US" baseline="-25000" dirty="0"/>
              <a:t>2</a:t>
            </a:r>
            <a:r>
              <a:rPr lang="en-US" dirty="0"/>
              <a:t>+…+</a:t>
            </a:r>
            <a:r>
              <a:rPr lang="en-US" dirty="0" err="1"/>
              <a:t>n</a:t>
            </a:r>
            <a:r>
              <a:rPr lang="en-US" baseline="-25000" dirty="0" err="1"/>
              <a:t>k</a:t>
            </a:r>
            <a:r>
              <a:rPr lang="en-US" dirty="0" smtClean="0"/>
              <a:t>.</a:t>
            </a:r>
          </a:p>
          <a:p>
            <a:r>
              <a:rPr lang="en-US" b="1" dirty="0"/>
              <a:t>Example 5.3: </a:t>
            </a:r>
            <a:r>
              <a:rPr lang="en-US" dirty="0"/>
              <a:t>Suppose one wants to purchase a certain commodity and that this commodity is on sale in 5 government owned shops, 6 public shops and 10 private shops. How many alternatives are there for the person to purchase this commodity?</a:t>
            </a:r>
          </a:p>
          <a:p>
            <a:r>
              <a:rPr lang="en-US" b="1" dirty="0"/>
              <a:t>Solution:</a:t>
            </a:r>
            <a:r>
              <a:rPr lang="en-US" dirty="0"/>
              <a:t> Total number of ways =5+6+10=21 ways</a:t>
            </a:r>
          </a:p>
          <a:p>
            <a:pPr marL="0" indent="0">
              <a:buNone/>
            </a:pPr>
            <a:r>
              <a:rPr lang="en-US" dirty="0"/>
              <a:t> </a:t>
            </a:r>
          </a:p>
          <a:p>
            <a:endParaRPr lang="en-US" dirty="0"/>
          </a:p>
        </p:txBody>
      </p:sp>
    </p:spTree>
    <p:extLst>
      <p:ext uri="{BB962C8B-B14F-4D97-AF65-F5344CB8AC3E}">
        <p14:creationId xmlns:p14="http://schemas.microsoft.com/office/powerpoint/2010/main" xmlns="" val="26005884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TotalTime>
  <Words>3824</Words>
  <Application>Microsoft Office PowerPoint</Application>
  <PresentationFormat>On-screen Show (4:3)</PresentationFormat>
  <Paragraphs>275</Paragraphs>
  <Slides>60</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60</vt:i4>
      </vt:variant>
    </vt:vector>
  </HeadingPairs>
  <TitlesOfParts>
    <vt:vector size="62" baseType="lpstr">
      <vt:lpstr>Office Theme</vt:lpstr>
      <vt:lpstr>Equation</vt:lpstr>
      <vt:lpstr>Slide 1</vt:lpstr>
      <vt:lpstr>Definition of some probability terms </vt:lpstr>
      <vt:lpstr>Slide 3</vt:lpstr>
      <vt:lpstr>Slide 4</vt:lpstr>
      <vt:lpstr>Slide 5</vt:lpstr>
      <vt:lpstr>Slide 6</vt:lpstr>
      <vt:lpstr>Slide 7</vt:lpstr>
      <vt:lpstr> Counting rules  </vt:lpstr>
      <vt:lpstr> Addition principle  </vt:lpstr>
      <vt:lpstr> Multiplication principle </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 Combinations  </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Some probability rules</vt:lpstr>
      <vt:lpstr>Slide 45</vt:lpstr>
      <vt:lpstr>Slide 46</vt:lpstr>
      <vt:lpstr>Slide 47</vt:lpstr>
      <vt:lpstr>Slide 48</vt:lpstr>
      <vt:lpstr>Slide 49</vt:lpstr>
      <vt:lpstr>Slide 50</vt:lpstr>
      <vt:lpstr>Conditional probability and independence</vt:lpstr>
      <vt:lpstr>Slide 52</vt:lpstr>
      <vt:lpstr>Slide 53</vt:lpstr>
      <vt:lpstr>Slide 54</vt:lpstr>
      <vt:lpstr>Slide 55</vt:lpstr>
      <vt:lpstr>Slide 56</vt:lpstr>
      <vt:lpstr>Slide 57</vt:lpstr>
      <vt:lpstr>Slide 58</vt:lpstr>
      <vt:lpstr>Independence</vt:lpstr>
      <vt:lpstr>Slide 60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dc:creator>
  <cp:lastModifiedBy>Ad</cp:lastModifiedBy>
  <cp:revision>6</cp:revision>
  <dcterms:created xsi:type="dcterms:W3CDTF">2018-06-03T18:38:00Z</dcterms:created>
  <dcterms:modified xsi:type="dcterms:W3CDTF">2018-06-07T09:45:55Z</dcterms:modified>
</cp:coreProperties>
</file>