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6BFD22-D5E8-4203-9A60-9EB440095AF8}" type="datetimeFigureOut">
              <a:rPr lang="en-US" smtClean="0"/>
              <a:pPr/>
              <a:t>06/06/18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B543D-71B1-4EC8-A4FC-001A1434392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6BFD22-D5E8-4203-9A60-9EB440095AF8}" type="datetimeFigureOut">
              <a:rPr lang="en-US" smtClean="0"/>
              <a:pPr/>
              <a:t>06/06/18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B543D-71B1-4EC8-A4FC-001A1434392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6BFD22-D5E8-4203-9A60-9EB440095AF8}" type="datetimeFigureOut">
              <a:rPr lang="en-US" smtClean="0"/>
              <a:pPr/>
              <a:t>06/06/18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B543D-71B1-4EC8-A4FC-001A1434392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6BFD22-D5E8-4203-9A60-9EB440095AF8}" type="datetimeFigureOut">
              <a:rPr lang="en-US" smtClean="0"/>
              <a:pPr/>
              <a:t>06/06/18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B543D-71B1-4EC8-A4FC-001A1434392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6BFD22-D5E8-4203-9A60-9EB440095AF8}" type="datetimeFigureOut">
              <a:rPr lang="en-US" smtClean="0"/>
              <a:pPr/>
              <a:t>06/06/18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B543D-71B1-4EC8-A4FC-001A1434392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6BFD22-D5E8-4203-9A60-9EB440095AF8}" type="datetimeFigureOut">
              <a:rPr lang="en-US" smtClean="0"/>
              <a:pPr/>
              <a:t>06/06/18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4B543D-71B1-4EC8-A4FC-001A1434392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6BFD22-D5E8-4203-9A60-9EB440095AF8}" type="datetimeFigureOut">
              <a:rPr lang="en-US" smtClean="0"/>
              <a:pPr/>
              <a:t>06/06/18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4B543D-71B1-4EC8-A4FC-001A1434392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6BFD22-D5E8-4203-9A60-9EB440095AF8}" type="datetimeFigureOut">
              <a:rPr lang="en-US" smtClean="0"/>
              <a:pPr/>
              <a:t>06/06/18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4B543D-71B1-4EC8-A4FC-001A1434392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6BFD22-D5E8-4203-9A60-9EB440095AF8}" type="datetimeFigureOut">
              <a:rPr lang="en-US" smtClean="0"/>
              <a:pPr/>
              <a:t>06/06/18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4B543D-71B1-4EC8-A4FC-001A1434392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6BFD22-D5E8-4203-9A60-9EB440095AF8}" type="datetimeFigureOut">
              <a:rPr lang="en-US" smtClean="0"/>
              <a:pPr/>
              <a:t>06/06/18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4B543D-71B1-4EC8-A4FC-001A1434392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6BFD22-D5E8-4203-9A60-9EB440095AF8}" type="datetimeFigureOut">
              <a:rPr lang="en-US" smtClean="0"/>
              <a:pPr/>
              <a:t>06/06/18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4B543D-71B1-4EC8-A4FC-001A1434392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6BFD22-D5E8-4203-9A60-9EB440095AF8}" type="datetimeFigureOut">
              <a:rPr lang="en-US" smtClean="0"/>
              <a:pPr/>
              <a:t>06/06/18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4B543D-71B1-4EC8-A4FC-001A1434392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8.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7.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T%20test%20and%20F%20test.docx" TargetMode="External"/><Relationship Id="rId2" Type="http://schemas.openxmlformats.org/officeDocument/2006/relationships/hyperlink" Target="standard%20normal%20table.docx"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C93C9EB9-917F-4D0E-B9C2-82FE709ACD66}"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endParaRPr lang="en-US" b="1" dirty="0" smtClean="0"/>
          </a:p>
          <a:p>
            <a:endParaRPr lang="en-US" b="1" dirty="0"/>
          </a:p>
          <a:p>
            <a:pPr marL="0" indent="0">
              <a:buNone/>
            </a:pPr>
            <a:endParaRPr lang="en-US" b="1" dirty="0"/>
          </a:p>
          <a:p>
            <a:pPr marL="0" indent="0">
              <a:buNone/>
            </a:pPr>
            <a:r>
              <a:rPr lang="en-US" b="1" dirty="0" smtClean="0"/>
              <a:t>           PROBABILITY </a:t>
            </a:r>
            <a:r>
              <a:rPr lang="en-US" b="1" dirty="0"/>
              <a:t>DISTRIBUTIONS</a:t>
            </a:r>
          </a:p>
          <a:p>
            <a:endParaRPr lang="en-US" dirty="0"/>
          </a:p>
        </p:txBody>
      </p:sp>
    </p:spTree>
    <p:extLst>
      <p:ext uri="{BB962C8B-B14F-4D97-AF65-F5344CB8AC3E}">
        <p14:creationId xmlns:p14="http://schemas.microsoft.com/office/powerpoint/2010/main" xmlns="" val="11122026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9D5F3F-1543-41EC-A98D-9E27CD7E0793}"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pic>
        <p:nvPicPr>
          <p:cNvPr id="32770"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965200" y="1905000"/>
            <a:ext cx="8026400" cy="3505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1720523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99ADBB9D-272E-49F4-B42A-0EFC4A4CF2E1}"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7" name="Content Placeholder 6"/>
          <p:cNvSpPr>
            <a:spLocks noGrp="1"/>
          </p:cNvSpPr>
          <p:nvPr>
            <p:ph sz="quarter" idx="1"/>
          </p:nvPr>
        </p:nvSpPr>
        <p:spPr/>
        <p:txBody>
          <a:bodyPr>
            <a:normAutofit fontScale="925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Figure</a:t>
            </a:r>
            <a:r>
              <a:rPr lang="en-US" dirty="0"/>
              <a:t>: P (a≤ X ≤ b) is the shaded region</a:t>
            </a:r>
          </a:p>
        </p:txBody>
      </p:sp>
      <p:pic>
        <p:nvPicPr>
          <p:cNvPr id="8" name="Picture 7"/>
          <p:cNvPicPr/>
          <p:nvPr/>
        </p:nvPicPr>
        <p:blipFill>
          <a:blip r:embed="rId2">
            <a:extLst>
              <a:ext uri="{28A0092B-C50C-407E-A947-70E740481C1C}">
                <a14:useLocalDpi xmlns:a14="http://schemas.microsoft.com/office/drawing/2010/main" xmlns="" val="0"/>
              </a:ext>
            </a:extLst>
          </a:blip>
          <a:srcRect/>
          <a:stretch>
            <a:fillRect/>
          </a:stretch>
        </p:blipFill>
        <p:spPr bwMode="auto">
          <a:xfrm>
            <a:off x="1905000" y="2057400"/>
            <a:ext cx="3785207" cy="2524124"/>
          </a:xfrm>
          <a:prstGeom prst="rect">
            <a:avLst/>
          </a:prstGeom>
          <a:noFill/>
          <a:ln>
            <a:noFill/>
          </a:ln>
        </p:spPr>
      </p:pic>
    </p:spTree>
    <p:extLst>
      <p:ext uri="{BB962C8B-B14F-4D97-AF65-F5344CB8AC3E}">
        <p14:creationId xmlns:p14="http://schemas.microsoft.com/office/powerpoint/2010/main" xmlns="" val="40080205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9EB547-0766-4C94-BDE5-7889DA3ED159}" type="datetime1">
              <a:rPr lang="en-US" smtClean="0"/>
              <a:pPr/>
              <a:t>06/06/18</a:t>
            </a:fld>
            <a:endParaRPr lang="en-US" dirty="0"/>
          </a:p>
        </p:txBody>
      </p:sp>
      <p:sp>
        <p:nvSpPr>
          <p:cNvPr id="3" name="Footer Placeholder 2"/>
          <p:cNvSpPr>
            <a:spLocks noGrp="1"/>
          </p:cNvSpPr>
          <p:nvPr>
            <p:ph type="ftr" sz="quarter" idx="11"/>
          </p:nvPr>
        </p:nvSpPr>
        <p:spPr/>
        <p:txBody>
          <a:bodyPr/>
          <a:lstStyle/>
          <a:p>
            <a:r>
              <a:rPr lang="en-US" smtClean="0"/>
              <a:t>Ashebir Feyisa</a:t>
            </a:r>
            <a:endParaRPr lang="en-US" dirty="0"/>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5800" y="990600"/>
            <a:ext cx="8001000" cy="434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5702338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GB" sz="2800" b="1" dirty="0" smtClean="0"/>
              <a:t>Introduction to expectation: mean and variance </a:t>
            </a:r>
            <a:r>
              <a:rPr lang="en-US" sz="2800" b="1" dirty="0" smtClean="0"/>
              <a:t/>
            </a:r>
            <a:br>
              <a:rPr lang="en-US" sz="2800" b="1" dirty="0" smtClean="0"/>
            </a:br>
            <a:endParaRPr lang="en-US" dirty="0"/>
          </a:p>
        </p:txBody>
      </p:sp>
      <p:sp>
        <p:nvSpPr>
          <p:cNvPr id="3" name="Date Placeholder 2"/>
          <p:cNvSpPr>
            <a:spLocks noGrp="1"/>
          </p:cNvSpPr>
          <p:nvPr>
            <p:ph type="dt" sz="half" idx="10"/>
          </p:nvPr>
        </p:nvSpPr>
        <p:spPr/>
        <p:txBody>
          <a:bodyPr/>
          <a:lstStyle/>
          <a:p>
            <a:fld id="{BB234A04-8C23-4384-AB67-84FD77393937}"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sz="3200" dirty="0" smtClean="0"/>
              <a:t>We </a:t>
            </a:r>
            <a:r>
              <a:rPr lang="en-US" sz="3200" dirty="0"/>
              <a:t>can associate with each random variable certain “averages” of interest, such as mean and variance which give useful summary of a probability distribution.</a:t>
            </a:r>
            <a:endParaRPr lang="en-US" sz="2800" dirty="0"/>
          </a:p>
          <a:p>
            <a:endParaRPr lang="en-US" dirty="0"/>
          </a:p>
        </p:txBody>
      </p:sp>
    </p:spTree>
    <p:extLst>
      <p:ext uri="{BB962C8B-B14F-4D97-AF65-F5344CB8AC3E}">
        <p14:creationId xmlns:p14="http://schemas.microsoft.com/office/powerpoint/2010/main" xmlns="" val="36137405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DE8B6B9E-D653-4C18-8228-A5AA3A455329}"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pic>
        <p:nvPicPr>
          <p:cNvPr id="34818"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304800" y="2209800"/>
            <a:ext cx="8534400" cy="2286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2744985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Variance </a:t>
            </a:r>
            <a:r>
              <a:rPr lang="en-US" dirty="0"/>
              <a:t/>
            </a:r>
            <a:br>
              <a:rPr lang="en-US" dirty="0"/>
            </a:br>
            <a:endParaRPr lang="en-US" dirty="0"/>
          </a:p>
        </p:txBody>
      </p:sp>
      <p:sp>
        <p:nvSpPr>
          <p:cNvPr id="3" name="Date Placeholder 2"/>
          <p:cNvSpPr>
            <a:spLocks noGrp="1"/>
          </p:cNvSpPr>
          <p:nvPr>
            <p:ph type="dt" sz="half" idx="10"/>
          </p:nvPr>
        </p:nvSpPr>
        <p:spPr/>
        <p:txBody>
          <a:bodyPr/>
          <a:lstStyle/>
          <a:p>
            <a:fld id="{9C1F2782-1F30-4927-B880-EE9ADC816BD1}"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pic>
        <p:nvPicPr>
          <p:cNvPr id="35842"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1066800" y="2133600"/>
            <a:ext cx="7238999" cy="23336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2777486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F7F293E7-6B07-4C91-BE6E-FA3952DD0229}"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dirty="0"/>
              <a:t>The variance provides a measure of dispersion of </a:t>
            </a:r>
            <a:r>
              <a:rPr lang="en-US" i="1" dirty="0"/>
              <a:t>X </a:t>
            </a:r>
            <a:r>
              <a:rPr lang="en-US" dirty="0"/>
              <a:t>around its mean. Another measure of dispersion is the standard deviation of </a:t>
            </a:r>
            <a:r>
              <a:rPr lang="en-US" i="1" dirty="0"/>
              <a:t>X</a:t>
            </a:r>
            <a:r>
              <a:rPr lang="en-US" dirty="0"/>
              <a:t>, which is defined as the square root of the variance and is denoted by σ</a:t>
            </a:r>
            <a:r>
              <a:rPr lang="en-US" dirty="0" smtClean="0"/>
              <a:t>.</a:t>
            </a:r>
          </a:p>
          <a:p>
            <a:endParaRPr lang="en-US" dirty="0" smtClean="0"/>
          </a:p>
          <a:p>
            <a:endParaRPr lang="en-US" dirty="0"/>
          </a:p>
        </p:txBody>
      </p:sp>
    </p:spTree>
    <p:extLst>
      <p:ext uri="{BB962C8B-B14F-4D97-AF65-F5344CB8AC3E}">
        <p14:creationId xmlns:p14="http://schemas.microsoft.com/office/powerpoint/2010/main" xmlns="" val="13951143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F263B597-7B4C-4191-8741-5D8E13B4B028}"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pic>
        <p:nvPicPr>
          <p:cNvPr id="36866"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838200" y="2133600"/>
            <a:ext cx="7620000" cy="2971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421710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l" rtl="0">
              <a:spcBef>
                <a:spcPct val="0"/>
              </a:spcBef>
            </a:pPr>
            <a:r>
              <a:rPr lang="en-GB" sz="2800" b="1" dirty="0" smtClean="0"/>
              <a:t>Common discrete probability distributions – binomial and Poisson</a:t>
            </a:r>
            <a:r>
              <a:rPr lang="en-US" sz="2800" b="1" dirty="0" smtClean="0"/>
              <a:t/>
            </a:r>
            <a:br>
              <a:rPr lang="en-US" sz="2800" b="1" dirty="0" smtClean="0"/>
            </a:br>
            <a:endParaRPr lang="en-US" dirty="0"/>
          </a:p>
        </p:txBody>
      </p:sp>
      <p:sp>
        <p:nvSpPr>
          <p:cNvPr id="3" name="Date Placeholder 2"/>
          <p:cNvSpPr>
            <a:spLocks noGrp="1"/>
          </p:cNvSpPr>
          <p:nvPr>
            <p:ph type="dt" sz="half" idx="10"/>
          </p:nvPr>
        </p:nvSpPr>
        <p:spPr/>
        <p:txBody>
          <a:bodyPr/>
          <a:lstStyle/>
          <a:p>
            <a:fld id="{37C15867-1721-4659-B078-5F71CE75A7DE}"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fontScale="92500" lnSpcReduction="10000"/>
          </a:bodyPr>
          <a:lstStyle/>
          <a:p>
            <a:r>
              <a:rPr lang="en-US" b="1" dirty="0"/>
              <a:t>The Binomial distribution </a:t>
            </a:r>
            <a:endParaRPr lang="en-US" b="1" dirty="0" smtClean="0"/>
          </a:p>
          <a:p>
            <a:r>
              <a:rPr lang="en-US" dirty="0"/>
              <a:t>Many real problems (experiments) have two possible outcomes, for instance, a person may be HIV-Positive or HIV-Negative, a seed may germinate or not, the sex of a new born bay may be a girl or a boy, etc. Technically, the two outcomes are called </a:t>
            </a:r>
            <a:r>
              <a:rPr lang="en-US" i="1" dirty="0"/>
              <a:t>Success and Failure. </a:t>
            </a:r>
            <a:endParaRPr lang="en-US" dirty="0"/>
          </a:p>
          <a:p>
            <a:r>
              <a:rPr lang="en-US" dirty="0" smtClean="0"/>
              <a:t>Experiments </a:t>
            </a:r>
            <a:r>
              <a:rPr lang="en-US" dirty="0"/>
              <a:t>or trials whose outcomes can be classified as either a “success” or as a “failure” are called </a:t>
            </a:r>
            <a:r>
              <a:rPr lang="en-US" i="1" dirty="0"/>
              <a:t>Bernoulli trails</a:t>
            </a:r>
            <a:r>
              <a:rPr lang="en-US" dirty="0"/>
              <a:t>. </a:t>
            </a:r>
          </a:p>
          <a:p>
            <a:endParaRPr lang="en-US" dirty="0"/>
          </a:p>
        </p:txBody>
      </p:sp>
    </p:spTree>
    <p:extLst>
      <p:ext uri="{BB962C8B-B14F-4D97-AF65-F5344CB8AC3E}">
        <p14:creationId xmlns:p14="http://schemas.microsoft.com/office/powerpoint/2010/main" xmlns="" val="40516522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B893155-B06A-40F0-897C-194CB1DE342F}"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a:xfrm>
            <a:off x="609600" y="533400"/>
            <a:ext cx="8229600" cy="4525963"/>
          </a:xfrm>
        </p:spPr>
        <p:txBody>
          <a:bodyPr/>
          <a:lstStyle/>
          <a:p>
            <a:r>
              <a:rPr lang="en-US" dirty="0"/>
              <a:t>Suppose that n independent trials, each of which results in a “success” with probability p and in a “failure” with probability 1 − p, are to be performed. If X represents the number of successes that occur in the n trials, then X is said to have binomial distribution with parameters n and p. The probability mass function of a binomial distribution with parameters n and p is given by</a:t>
            </a:r>
          </a:p>
          <a:p>
            <a:endParaRPr lang="en-US"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0" y="5410200"/>
            <a:ext cx="6019800"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851781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b="1" dirty="0"/>
              <a:t/>
            </a:r>
            <a:br>
              <a:rPr lang="en-US" b="1" dirty="0"/>
            </a:br>
            <a:r>
              <a:rPr lang="en-GB" b="1" dirty="0" smtClean="0"/>
              <a:t>Definition of random variables and probability distributions</a:t>
            </a:r>
            <a:endParaRPr lang="en-US" dirty="0"/>
          </a:p>
        </p:txBody>
      </p:sp>
      <p:sp>
        <p:nvSpPr>
          <p:cNvPr id="3" name="Date Placeholder 2"/>
          <p:cNvSpPr>
            <a:spLocks noGrp="1"/>
          </p:cNvSpPr>
          <p:nvPr>
            <p:ph type="dt" sz="half" idx="10"/>
          </p:nvPr>
        </p:nvSpPr>
        <p:spPr/>
        <p:txBody>
          <a:bodyPr/>
          <a:lstStyle/>
          <a:p>
            <a:fld id="{9516136E-7C8A-4E35-A095-8071D15FB840}"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dirty="0"/>
              <a:t>Given an experiment and the corresponding set of possible outcomes (the sample space), a random variable associates a particular number with each outcome. Mathematically, a random variable is a real-valued function of the experimental outcome. The following  are some examples of random variables:</a:t>
            </a:r>
          </a:p>
          <a:p>
            <a:endParaRPr lang="en-US" dirty="0"/>
          </a:p>
        </p:txBody>
      </p:sp>
    </p:spTree>
    <p:extLst>
      <p:ext uri="{BB962C8B-B14F-4D97-AF65-F5344CB8AC3E}">
        <p14:creationId xmlns:p14="http://schemas.microsoft.com/office/powerpoint/2010/main" xmlns="" val="30910140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6FD1CBDF-E336-40E3-B349-49EBF4CCB8A3}"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fontScale="92500" lnSpcReduction="10000"/>
          </a:bodyPr>
          <a:lstStyle/>
          <a:p>
            <a:r>
              <a:rPr lang="en-US" dirty="0"/>
              <a:t>The mean and variance of the binomial distribution are np and np(1-p), respectively. Note that the binomial distributions are used to model situations where there are just two possible outcomes, success and failure. The following conditions also have to be satisfied.</a:t>
            </a:r>
          </a:p>
          <a:p>
            <a:pPr marL="571500" lvl="0" indent="-571500">
              <a:buFont typeface="+mj-lt"/>
              <a:buAutoNum type="romanUcPeriod"/>
            </a:pPr>
            <a:r>
              <a:rPr lang="en-US" dirty="0"/>
              <a:t>There must be a fixed number of trials called </a:t>
            </a:r>
            <a:r>
              <a:rPr lang="en-US" i="1" dirty="0"/>
              <a:t>n</a:t>
            </a:r>
            <a:r>
              <a:rPr lang="en-US" dirty="0"/>
              <a:t> </a:t>
            </a:r>
          </a:p>
          <a:p>
            <a:pPr marL="571500" lvl="0" indent="-571500">
              <a:buFont typeface="+mj-lt"/>
              <a:buAutoNum type="romanUcPeriod"/>
            </a:pPr>
            <a:r>
              <a:rPr lang="en-US" dirty="0"/>
              <a:t>The probability of success (called p) must be the same for each trial.</a:t>
            </a:r>
          </a:p>
          <a:p>
            <a:pPr marL="571500" indent="-571500">
              <a:buFont typeface="+mj-lt"/>
              <a:buAutoNum type="romanUcPeriod"/>
            </a:pPr>
            <a:r>
              <a:rPr lang="en-US" dirty="0"/>
              <a:t>The trials must be independent </a:t>
            </a:r>
          </a:p>
        </p:txBody>
      </p:sp>
    </p:spTree>
    <p:extLst>
      <p:ext uri="{BB962C8B-B14F-4D97-AF65-F5344CB8AC3E}">
        <p14:creationId xmlns:p14="http://schemas.microsoft.com/office/powerpoint/2010/main" xmlns="" val="25289147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D95B7873-A21D-4D00-9404-66C1C6E3535F}"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fontScale="92500"/>
          </a:bodyPr>
          <a:lstStyle/>
          <a:p>
            <a:r>
              <a:rPr lang="en-US" b="1" dirty="0"/>
              <a:t>Example 6.3:</a:t>
            </a:r>
            <a:r>
              <a:rPr lang="en-US" dirty="0"/>
              <a:t> A fair coin is flipped 4 times. Let X be the number of heads appearing out of the four trials. Calculate the following probabilities:</a:t>
            </a:r>
          </a:p>
          <a:p>
            <a:pPr marL="571500" lvl="0" indent="-571500">
              <a:buFont typeface="+mj-lt"/>
              <a:buAutoNum type="romanUcPeriod"/>
            </a:pPr>
            <a:r>
              <a:rPr lang="en-US" dirty="0"/>
              <a:t>2 heads will appear</a:t>
            </a:r>
          </a:p>
          <a:p>
            <a:pPr marL="571500" lvl="0" indent="-571500">
              <a:buFont typeface="+mj-lt"/>
              <a:buAutoNum type="romanUcPeriod"/>
            </a:pPr>
            <a:r>
              <a:rPr lang="en-US" dirty="0"/>
              <a:t>No head will appear</a:t>
            </a:r>
          </a:p>
          <a:p>
            <a:pPr marL="571500" lvl="0" indent="-571500">
              <a:buFont typeface="+mj-lt"/>
              <a:buAutoNum type="romanUcPeriod"/>
            </a:pPr>
            <a:r>
              <a:rPr lang="en-US" dirty="0"/>
              <a:t>At least two heads will appear</a:t>
            </a:r>
          </a:p>
          <a:p>
            <a:pPr marL="571500" lvl="0" indent="-571500">
              <a:buFont typeface="+mj-lt"/>
              <a:buAutoNum type="romanUcPeriod"/>
            </a:pPr>
            <a:r>
              <a:rPr lang="en-US" dirty="0"/>
              <a:t>Less than two heads will appear</a:t>
            </a:r>
          </a:p>
          <a:p>
            <a:pPr marL="571500" lvl="0" indent="-571500">
              <a:buFont typeface="+mj-lt"/>
              <a:buAutoNum type="romanUcPeriod"/>
            </a:pPr>
            <a:r>
              <a:rPr lang="en-US" dirty="0"/>
              <a:t>At most heads 2 will appear </a:t>
            </a:r>
          </a:p>
          <a:p>
            <a:endParaRPr lang="en-US" dirty="0"/>
          </a:p>
        </p:txBody>
      </p:sp>
    </p:spTree>
    <p:extLst>
      <p:ext uri="{BB962C8B-B14F-4D97-AF65-F5344CB8AC3E}">
        <p14:creationId xmlns:p14="http://schemas.microsoft.com/office/powerpoint/2010/main" xmlns="" val="7519052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F4F9EE98-7E74-4970-8E2B-DA1A6B2B7213}"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b="1" dirty="0"/>
              <a:t>Solution:</a:t>
            </a:r>
            <a:r>
              <a:rPr lang="en-US" dirty="0"/>
              <a:t> We can consider that the outcomes of each trial are independent to each other. In addition the probability that a head will appear in each trial is the same. Thus, X has a binomial distribution with number of trials 4 and probability of success (the occurrence of head in a trial) is ½. The probability mass function of X is given by </a:t>
            </a:r>
          </a:p>
          <a:p>
            <a:endParaRPr lang="en-US" dirty="0"/>
          </a:p>
        </p:txBody>
      </p:sp>
    </p:spTree>
    <p:extLst>
      <p:ext uri="{BB962C8B-B14F-4D97-AF65-F5344CB8AC3E}">
        <p14:creationId xmlns:p14="http://schemas.microsoft.com/office/powerpoint/2010/main" xmlns="" val="19365395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EA025B-5F00-4EC8-9B4C-57D79B65A3A1}" type="datetime1">
              <a:rPr lang="en-US" smtClean="0"/>
              <a:pPr/>
              <a:t>06/06/18</a:t>
            </a:fld>
            <a:endParaRPr lang="en-US" dirty="0"/>
          </a:p>
        </p:txBody>
      </p:sp>
      <p:sp>
        <p:nvSpPr>
          <p:cNvPr id="3" name="Footer Placeholder 2"/>
          <p:cNvSpPr>
            <a:spLocks noGrp="1"/>
          </p:cNvSpPr>
          <p:nvPr>
            <p:ph type="ftr" sz="quarter" idx="11"/>
          </p:nvPr>
        </p:nvSpPr>
        <p:spPr/>
        <p:txBody>
          <a:bodyPr/>
          <a:lstStyle/>
          <a:p>
            <a:r>
              <a:rPr lang="en-US" smtClean="0"/>
              <a:t>Ashebir Feyisa</a:t>
            </a:r>
            <a:endParaRPr lang="en-US" dirty="0"/>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8200" y="838200"/>
            <a:ext cx="7848600" cy="37719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4987291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63CC393C-B564-4F3E-BDBA-A5DA0CB67901}"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b="1" dirty="0"/>
              <a:t>Example 6.5:</a:t>
            </a:r>
            <a:r>
              <a:rPr lang="en-US" dirty="0"/>
              <a:t> Suppose it is known that the probability of recovery for a certain disease is 0.4. If random sample of 10 people who are stricken with the disease are selected, what is the probability that:</a:t>
            </a:r>
          </a:p>
          <a:p>
            <a:pPr marL="0" indent="0">
              <a:buNone/>
            </a:pPr>
            <a:r>
              <a:rPr lang="en-US" dirty="0"/>
              <a:t>(a) exactly 5 of them will recover?</a:t>
            </a:r>
          </a:p>
          <a:p>
            <a:pPr marL="0" indent="0">
              <a:buNone/>
            </a:pPr>
            <a:r>
              <a:rPr lang="en-US" dirty="0"/>
              <a:t>(b) at most 9 of them will recover?</a:t>
            </a:r>
          </a:p>
          <a:p>
            <a:endParaRPr lang="en-US" dirty="0"/>
          </a:p>
        </p:txBody>
      </p:sp>
    </p:spTree>
    <p:extLst>
      <p:ext uri="{BB962C8B-B14F-4D97-AF65-F5344CB8AC3E}">
        <p14:creationId xmlns:p14="http://schemas.microsoft.com/office/powerpoint/2010/main" xmlns="" val="38292802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ABE08AD3-E333-4705-A4E4-DF3A70886A4E}"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b="1" dirty="0"/>
              <a:t>Solution: </a:t>
            </a:r>
            <a:r>
              <a:rPr lang="en-US" dirty="0"/>
              <a:t>Let X be the number of persons will recover from the disease. We can assume that the selection process will not affect the probability of success (0.4) for each trial by assuming a large diseased population size. Hence, X will have a binomial distribution with number of trials equal to 10 and probability of success equal 0.4. </a:t>
            </a:r>
          </a:p>
        </p:txBody>
      </p:sp>
    </p:spTree>
    <p:extLst>
      <p:ext uri="{BB962C8B-B14F-4D97-AF65-F5344CB8AC3E}">
        <p14:creationId xmlns:p14="http://schemas.microsoft.com/office/powerpoint/2010/main" xmlns="" val="17983018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628236F5-98EE-42DF-8163-232A42FA1F52}"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pic>
        <p:nvPicPr>
          <p:cNvPr id="39938"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609600" y="1905000"/>
            <a:ext cx="7848599" cy="3352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0024644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The </a:t>
            </a:r>
            <a:r>
              <a:rPr lang="en-US" b="1" dirty="0"/>
              <a:t>Poisson Random Variable</a:t>
            </a:r>
            <a:r>
              <a:rPr lang="en-US" dirty="0"/>
              <a:t/>
            </a:r>
            <a:br>
              <a:rPr lang="en-US" dirty="0"/>
            </a:br>
            <a:endParaRPr lang="en-US" dirty="0"/>
          </a:p>
        </p:txBody>
      </p:sp>
      <p:sp>
        <p:nvSpPr>
          <p:cNvPr id="3" name="Date Placeholder 2"/>
          <p:cNvSpPr>
            <a:spLocks noGrp="1"/>
          </p:cNvSpPr>
          <p:nvPr>
            <p:ph type="dt" sz="half" idx="10"/>
          </p:nvPr>
        </p:nvSpPr>
        <p:spPr/>
        <p:txBody>
          <a:bodyPr/>
          <a:lstStyle/>
          <a:p>
            <a:fld id="{16A2E588-42E7-4825-AC13-C848F3D17139}"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dirty="0"/>
              <a:t>A random variable </a:t>
            </a:r>
            <a:r>
              <a:rPr lang="en-US" i="1" dirty="0"/>
              <a:t>X</a:t>
            </a:r>
            <a:r>
              <a:rPr lang="en-US" dirty="0"/>
              <a:t>, taking on one of the values 0, 1, 2, </a:t>
            </a:r>
            <a:r>
              <a:rPr lang="en-US" i="1" dirty="0"/>
              <a:t>. . . </a:t>
            </a:r>
            <a:r>
              <a:rPr lang="en-US" dirty="0"/>
              <a:t>, is said to have a Poisson distribution if its probability mass function is given by</a:t>
            </a:r>
          </a:p>
          <a:p>
            <a:endParaRPr lang="en-US" dirty="0" smtClean="0"/>
          </a:p>
          <a:p>
            <a:endParaRPr lang="en-US" dirty="0"/>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66800" y="3472478"/>
            <a:ext cx="6172200" cy="8193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797498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1239A2E9-AF12-4734-B8E8-2A2E128863BD}"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dirty="0"/>
              <a:t>λ is the parameter of this distribution. The mean and variance of the </a:t>
            </a:r>
            <a:r>
              <a:rPr lang="en-US" dirty="0" err="1"/>
              <a:t>poisson</a:t>
            </a:r>
            <a:r>
              <a:rPr lang="en-US" dirty="0"/>
              <a:t> distribution are equal and their values are equal to λ.</a:t>
            </a:r>
            <a:r>
              <a:rPr lang="en-US" i="1" dirty="0"/>
              <a:t> </a:t>
            </a:r>
            <a:r>
              <a:rPr lang="en-US" dirty="0"/>
              <a:t>Note that  </a:t>
            </a:r>
            <a:r>
              <a:rPr lang="en-US" dirty="0" err="1"/>
              <a:t>poisson</a:t>
            </a:r>
            <a:r>
              <a:rPr lang="en-US" dirty="0"/>
              <a:t> distributions is used to model situations where the random variable X is the number of occurrences of a particular event over a given period of time (or space). </a:t>
            </a:r>
          </a:p>
        </p:txBody>
      </p:sp>
    </p:spTree>
    <p:extLst>
      <p:ext uri="{BB962C8B-B14F-4D97-AF65-F5344CB8AC3E}">
        <p14:creationId xmlns:p14="http://schemas.microsoft.com/office/powerpoint/2010/main" xmlns="" val="37978165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B45D1D20-D5B0-43BF-A51B-0AF57EF0C2BB}"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a:xfrm>
            <a:off x="612648" y="1600200"/>
            <a:ext cx="8153400" cy="4648200"/>
          </a:xfrm>
        </p:spPr>
        <p:txBody>
          <a:bodyPr>
            <a:normAutofit fontScale="85000" lnSpcReduction="20000"/>
          </a:bodyPr>
          <a:lstStyle/>
          <a:p>
            <a:r>
              <a:rPr lang="en-US" dirty="0"/>
              <a:t>Together with this , the following conditions must also be fulfilled: events are independent of each other, events occur singly, and events occur at a constant rate (in other words for a given time interval the mean number of occurrences is proportional to the length of the interval).</a:t>
            </a:r>
          </a:p>
          <a:p>
            <a:r>
              <a:rPr lang="en-US" dirty="0"/>
              <a:t>The </a:t>
            </a:r>
            <a:r>
              <a:rPr lang="en-US" dirty="0" err="1"/>
              <a:t>poisson</a:t>
            </a:r>
            <a:r>
              <a:rPr lang="en-US" dirty="0"/>
              <a:t> distribution is used as a distribution of rare events such as telephone calls made to a switch board in a given minute, number of misprints per page in a book, road accidents on a particular motor way in one day, etc. </a:t>
            </a:r>
            <a:endParaRPr lang="en-US" dirty="0" smtClean="0"/>
          </a:p>
          <a:p>
            <a:r>
              <a:rPr lang="en-US" dirty="0" smtClean="0"/>
              <a:t>The </a:t>
            </a:r>
            <a:r>
              <a:rPr lang="en-US" dirty="0"/>
              <a:t>process that give rise to such events are called </a:t>
            </a:r>
            <a:r>
              <a:rPr lang="en-US" dirty="0" err="1"/>
              <a:t>poisson</a:t>
            </a:r>
            <a:r>
              <a:rPr lang="en-US" i="1" dirty="0"/>
              <a:t> processes</a:t>
            </a:r>
            <a:r>
              <a:rPr lang="en-US" dirty="0"/>
              <a:t>. </a:t>
            </a:r>
          </a:p>
          <a:p>
            <a:endParaRPr lang="en-US" dirty="0"/>
          </a:p>
        </p:txBody>
      </p:sp>
    </p:spTree>
    <p:extLst>
      <p:ext uri="{BB962C8B-B14F-4D97-AF65-F5344CB8AC3E}">
        <p14:creationId xmlns:p14="http://schemas.microsoft.com/office/powerpoint/2010/main" xmlns="" val="31330206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D09ADB6D-1E30-4D15-97F3-FD4B0D720F72}"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fontScale="85000" lnSpcReduction="20000"/>
          </a:bodyPr>
          <a:lstStyle/>
          <a:p>
            <a:r>
              <a:rPr lang="en-US" dirty="0"/>
              <a:t>(a) In an experiment involving a sequence of 5 tosses of a coin, the number of heads in the sequence is a random variable. </a:t>
            </a:r>
          </a:p>
          <a:p>
            <a:r>
              <a:rPr lang="en-US" dirty="0"/>
              <a:t>(b) In an experiment involving two rolls of a die, the following are examples of random variables: (1) The sum of the two rolls, (2) The number of sixes in the two rolls.</a:t>
            </a:r>
          </a:p>
          <a:p>
            <a:r>
              <a:rPr lang="en-US" dirty="0"/>
              <a:t> (c) In an experiment involving the transmission of a message, the time needed to transmit the message, the number of symbols received in error, and the delay with which the message is received are all random variables.</a:t>
            </a:r>
          </a:p>
          <a:p>
            <a:endParaRPr lang="en-US" dirty="0"/>
          </a:p>
        </p:txBody>
      </p:sp>
    </p:spTree>
    <p:extLst>
      <p:ext uri="{BB962C8B-B14F-4D97-AF65-F5344CB8AC3E}">
        <p14:creationId xmlns:p14="http://schemas.microsoft.com/office/powerpoint/2010/main" xmlns="" val="29701651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E19F6D73-120D-419F-8A4A-E5A0AFA1C400}"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sz="3200" b="1" dirty="0"/>
              <a:t>Example 6.6:</a:t>
            </a:r>
            <a:r>
              <a:rPr lang="en-US" sz="3200" dirty="0"/>
              <a:t> Suppose that the number of typographical errors on a single page of this lecture note has a Poisson distribution with parameter </a:t>
            </a:r>
            <a:r>
              <a:rPr lang="en-US" sz="3200" i="1" dirty="0"/>
              <a:t>λ </a:t>
            </a:r>
            <a:r>
              <a:rPr lang="en-US" sz="3200" dirty="0"/>
              <a:t>= 1. if we randomly select a page in this lecture note, calculate the probability that </a:t>
            </a:r>
            <a:endParaRPr lang="en-US" sz="2800" dirty="0"/>
          </a:p>
          <a:p>
            <a:pPr marL="2114550" lvl="4" indent="-514350">
              <a:buFont typeface="+mj-lt"/>
              <a:buAutoNum type="alphaLcParenR"/>
            </a:pPr>
            <a:r>
              <a:rPr lang="en-US" dirty="0"/>
              <a:t>no error will occur.</a:t>
            </a:r>
            <a:endParaRPr lang="en-US" sz="1800" dirty="0"/>
          </a:p>
          <a:p>
            <a:pPr marL="2114550" lvl="4" indent="-514350">
              <a:buFont typeface="+mj-lt"/>
              <a:buAutoNum type="alphaLcParenR"/>
            </a:pPr>
            <a:r>
              <a:rPr lang="en-US" dirty="0"/>
              <a:t>exactly three errors will occur.</a:t>
            </a:r>
            <a:endParaRPr lang="en-US" sz="1800" dirty="0"/>
          </a:p>
          <a:p>
            <a:pPr marL="2114550" lvl="4" indent="-514350">
              <a:buFont typeface="+mj-lt"/>
              <a:buAutoNum type="alphaLcParenR"/>
            </a:pPr>
            <a:r>
              <a:rPr lang="en-US" dirty="0"/>
              <a:t>less than 2 errors will occur.</a:t>
            </a:r>
            <a:endParaRPr lang="en-US" sz="1800" dirty="0"/>
          </a:p>
          <a:p>
            <a:pPr marL="2114550" lvl="4" indent="-514350">
              <a:buFont typeface="+mj-lt"/>
              <a:buAutoNum type="alphaLcParenR"/>
            </a:pPr>
            <a:r>
              <a:rPr lang="en-US" dirty="0"/>
              <a:t>there is at least one error.</a:t>
            </a:r>
            <a:endParaRPr lang="en-US" sz="1800" dirty="0"/>
          </a:p>
          <a:p>
            <a:endParaRPr lang="en-US" dirty="0"/>
          </a:p>
        </p:txBody>
      </p:sp>
    </p:spTree>
    <p:extLst>
      <p:ext uri="{BB962C8B-B14F-4D97-AF65-F5344CB8AC3E}">
        <p14:creationId xmlns:p14="http://schemas.microsoft.com/office/powerpoint/2010/main" xmlns="" val="5113554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668B07BA-D46C-4036-B1A5-3E054950D6A0}"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pic>
        <p:nvPicPr>
          <p:cNvPr id="41986"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990600" y="1752600"/>
            <a:ext cx="7696200" cy="31813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6407194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BF412F73-84D4-478E-88D3-D23EB7EDED47}"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b="1" dirty="0"/>
              <a:t>Example 6.7:</a:t>
            </a:r>
            <a:r>
              <a:rPr lang="en-US" dirty="0"/>
              <a:t>  If the number of accidents occurring on a highway each day is a Poisson random variable with parameter </a:t>
            </a:r>
            <a:r>
              <a:rPr lang="en-US" i="1" dirty="0"/>
              <a:t>λ </a:t>
            </a:r>
            <a:r>
              <a:rPr lang="en-US" dirty="0"/>
              <a:t>= 3, what is the probability that no accidents will occur on a randomly selected day in the future?</a:t>
            </a:r>
          </a:p>
          <a:p>
            <a:endParaRPr lang="en-US" dirty="0"/>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43000" y="3962400"/>
            <a:ext cx="7010400" cy="2286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7916701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59B809E-BF15-4DAB-87FA-E175B212B893}"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a:xfrm>
            <a:off x="609600" y="609600"/>
            <a:ext cx="8153400" cy="4724400"/>
          </a:xfrm>
        </p:spPr>
        <p:txBody>
          <a:bodyPr/>
          <a:lstStyle/>
          <a:p>
            <a:r>
              <a:rPr lang="en-US" b="1" dirty="0"/>
              <a:t>Note:</a:t>
            </a:r>
            <a:r>
              <a:rPr lang="en-US" dirty="0"/>
              <a:t> The Poisson random variable has a wide range of applications in a diverse number of areas. An important property of the Poisson random variable is that it may be used to approximate a binomial random variable when the binomial parameter </a:t>
            </a:r>
            <a:r>
              <a:rPr lang="en-US" i="1" dirty="0"/>
              <a:t>n </a:t>
            </a:r>
            <a:r>
              <a:rPr lang="en-US" dirty="0"/>
              <a:t>is large and </a:t>
            </a:r>
            <a:r>
              <a:rPr lang="en-US" i="1" dirty="0"/>
              <a:t>p </a:t>
            </a:r>
            <a:r>
              <a:rPr lang="en-US" dirty="0"/>
              <a:t>is small. The probability that X will be k can be approximated by substituting λ by np in the </a:t>
            </a:r>
            <a:r>
              <a:rPr lang="en-US" dirty="0" err="1"/>
              <a:t>poisson</a:t>
            </a:r>
            <a:r>
              <a:rPr lang="en-US" dirty="0"/>
              <a:t> distribution, i.e. </a:t>
            </a:r>
            <a:endParaRPr lang="en-US" dirty="0" smtClean="0"/>
          </a:p>
          <a:p>
            <a:endParaRPr lang="en-US" dirty="0"/>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0" y="5257800"/>
            <a:ext cx="4267200" cy="885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597298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Common examples of </a:t>
            </a:r>
            <a:r>
              <a:rPr lang="en-US" dirty="0" err="1" smtClean="0"/>
              <a:t>continous</a:t>
            </a:r>
            <a:r>
              <a:rPr lang="en-US" dirty="0" smtClean="0"/>
              <a:t> probability </a:t>
            </a:r>
            <a:r>
              <a:rPr lang="en-US" dirty="0"/>
              <a:t>distribution</a:t>
            </a:r>
          </a:p>
        </p:txBody>
      </p:sp>
      <p:sp>
        <p:nvSpPr>
          <p:cNvPr id="3" name="Date Placeholder 2"/>
          <p:cNvSpPr>
            <a:spLocks noGrp="1"/>
          </p:cNvSpPr>
          <p:nvPr>
            <p:ph type="dt" sz="half" idx="10"/>
          </p:nvPr>
        </p:nvSpPr>
        <p:spPr/>
        <p:txBody>
          <a:bodyPr/>
          <a:lstStyle/>
          <a:p>
            <a:fld id="{A0BE94AC-47B1-4B34-9A79-044C145BFE32}"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dirty="0" smtClean="0"/>
              <a:t>Normal distribution</a:t>
            </a:r>
          </a:p>
          <a:p>
            <a:r>
              <a:rPr lang="en-US" dirty="0" smtClean="0"/>
              <a:t>Student’s T distribution</a:t>
            </a:r>
          </a:p>
          <a:p>
            <a:r>
              <a:rPr lang="en-US" dirty="0" smtClean="0"/>
              <a:t>F distribution</a:t>
            </a:r>
            <a:endParaRPr lang="en-US" dirty="0"/>
          </a:p>
        </p:txBody>
      </p:sp>
    </p:spTree>
    <p:extLst>
      <p:ext uri="{BB962C8B-B14F-4D97-AF65-F5344CB8AC3E}">
        <p14:creationId xmlns:p14="http://schemas.microsoft.com/office/powerpoint/2010/main" xmlns="" val="21370421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Normal </a:t>
            </a:r>
            <a:r>
              <a:rPr lang="en-US" b="1" dirty="0"/>
              <a:t>distribution </a:t>
            </a:r>
            <a:r>
              <a:rPr lang="en-US" dirty="0"/>
              <a:t/>
            </a:r>
            <a:br>
              <a:rPr lang="en-US" dirty="0"/>
            </a:br>
            <a:endParaRPr lang="en-US" dirty="0"/>
          </a:p>
        </p:txBody>
      </p:sp>
      <p:sp>
        <p:nvSpPr>
          <p:cNvPr id="3" name="Date Placeholder 2"/>
          <p:cNvSpPr>
            <a:spLocks noGrp="1"/>
          </p:cNvSpPr>
          <p:nvPr>
            <p:ph type="dt" sz="half" idx="10"/>
          </p:nvPr>
        </p:nvSpPr>
        <p:spPr/>
        <p:txBody>
          <a:bodyPr/>
          <a:lstStyle/>
          <a:p>
            <a:fld id="{06673A3B-EB48-4FC2-859F-CB379455661C}"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lnSpcReduction="10000"/>
          </a:bodyPr>
          <a:lstStyle/>
          <a:p>
            <a:r>
              <a:rPr lang="en-US" dirty="0"/>
              <a:t>The normal distribution plays an important role in statistical inference because many real-life distributions are approximately normal; </a:t>
            </a:r>
            <a:endParaRPr lang="en-US" dirty="0" smtClean="0"/>
          </a:p>
          <a:p>
            <a:r>
              <a:rPr lang="en-US" dirty="0" smtClean="0"/>
              <a:t>many </a:t>
            </a:r>
            <a:r>
              <a:rPr lang="en-US" dirty="0"/>
              <a:t>other distributions can be almost normalized by appropriate data transformations (e.g., taking the log) and as a sample size increases, the means of samples drawn from a population of any distribution will approach the normal distribution. </a:t>
            </a:r>
          </a:p>
        </p:txBody>
      </p:sp>
    </p:spTree>
    <p:extLst>
      <p:ext uri="{BB962C8B-B14F-4D97-AF65-F5344CB8AC3E}">
        <p14:creationId xmlns:p14="http://schemas.microsoft.com/office/powerpoint/2010/main" xmlns="" val="27168155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F4F57F40-B9BC-4AB3-9E5E-4E3DFE29B5C6}"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dirty="0"/>
              <a:t>A continuous random variable X is  said to follow normal distribution , if and only if , its probability  density  function  (</a:t>
            </a:r>
            <a:r>
              <a:rPr lang="en-US" dirty="0" err="1"/>
              <a:t>p.d.f</a:t>
            </a:r>
            <a:r>
              <a:rPr lang="en-US" dirty="0"/>
              <a:t>.) </a:t>
            </a:r>
            <a:r>
              <a:rPr lang="en-US" dirty="0" smtClean="0"/>
              <a:t>is:</a:t>
            </a:r>
          </a:p>
          <a:p>
            <a:endParaRPr lang="en-US" dirty="0" smtClean="0"/>
          </a:p>
          <a:p>
            <a:endParaRPr lang="en-US" dirty="0"/>
          </a:p>
          <a:p>
            <a:endParaRPr lang="en-US" dirty="0" smtClean="0"/>
          </a:p>
          <a:p>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xmlns="" val="1990094401"/>
              </p:ext>
            </p:extLst>
          </p:nvPr>
        </p:nvGraphicFramePr>
        <p:xfrm>
          <a:off x="1295400" y="3200400"/>
          <a:ext cx="4953000" cy="1219200"/>
        </p:xfrm>
        <a:graphic>
          <a:graphicData uri="http://schemas.openxmlformats.org/presentationml/2006/ole">
            <p:oleObj spid="_x0000_s1026" name="Equation" r:id="rId3" imgW="1524000" imgH="482600" progId="Equation.3">
              <p:embed/>
            </p:oleObj>
          </a:graphicData>
        </a:graphic>
      </p:graphicFrame>
      <p:pic>
        <p:nvPicPr>
          <p:cNvPr id="5124"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131887" y="4876800"/>
            <a:ext cx="7326313"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077889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Date Placeholder 2"/>
          <p:cNvSpPr>
            <a:spLocks noGrp="1"/>
          </p:cNvSpPr>
          <p:nvPr>
            <p:ph type="dt" sz="half" idx="10"/>
          </p:nvPr>
        </p:nvSpPr>
        <p:spPr/>
        <p:txBody>
          <a:bodyPr/>
          <a:lstStyle/>
          <a:p>
            <a:fld id="{848D205B-FD89-4812-AA4F-7A2F1F653C9E}"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dirty="0"/>
              <a:t>There are infinitely many normal distributions since different values of   μ and σ define different normal distributions. For instance, when μ= 0 and σ =1 , the above density will have the following </a:t>
            </a:r>
            <a:r>
              <a:rPr lang="en-US" dirty="0" smtClean="0"/>
              <a:t>form </a:t>
            </a:r>
          </a:p>
          <a:p>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xmlns="" val="2977951967"/>
              </p:ext>
            </p:extLst>
          </p:nvPr>
        </p:nvGraphicFramePr>
        <p:xfrm>
          <a:off x="2514600" y="3733800"/>
          <a:ext cx="3810000" cy="1524000"/>
        </p:xfrm>
        <a:graphic>
          <a:graphicData uri="http://schemas.openxmlformats.org/presentationml/2006/ole">
            <p:oleObj spid="_x0000_s2050" name="Equation" r:id="rId3" imgW="1181100" imgH="457200" progId="Equation.3">
              <p:embed/>
            </p:oleObj>
          </a:graphicData>
        </a:graphic>
      </p:graphicFrame>
    </p:spTree>
    <p:extLst>
      <p:ext uri="{BB962C8B-B14F-4D97-AF65-F5344CB8AC3E}">
        <p14:creationId xmlns:p14="http://schemas.microsoft.com/office/powerpoint/2010/main" xmlns="" val="25876073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DC511DC2-3B2B-46CD-A901-1A3C4EA6ADC1}"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dirty="0"/>
              <a:t>This particular distribution is called </a:t>
            </a:r>
            <a:r>
              <a:rPr lang="en-US" i="1" dirty="0"/>
              <a:t>the standard normal distribution</a:t>
            </a:r>
            <a:r>
              <a:rPr lang="en-US" dirty="0"/>
              <a:t> and sometimes known as Z-distribution</a:t>
            </a:r>
            <a:r>
              <a:rPr lang="en-US" dirty="0" smtClean="0"/>
              <a:t>. </a:t>
            </a:r>
            <a:r>
              <a:rPr lang="en-US" dirty="0"/>
              <a:t>The random variable corresponding to this distribution is usually denoted by Z. If X has a normal distribution with mean μ and variance σ</a:t>
            </a:r>
            <a:r>
              <a:rPr lang="en-US" baseline="30000" dirty="0"/>
              <a:t>2</a:t>
            </a:r>
            <a:r>
              <a:rPr lang="en-US" dirty="0"/>
              <a:t>, we denote it as </a:t>
            </a:r>
          </a:p>
          <a:p>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xmlns="" val="3909832161"/>
              </p:ext>
            </p:extLst>
          </p:nvPr>
        </p:nvGraphicFramePr>
        <p:xfrm>
          <a:off x="2819400" y="4876800"/>
          <a:ext cx="2514600" cy="533400"/>
        </p:xfrm>
        <a:graphic>
          <a:graphicData uri="http://schemas.openxmlformats.org/presentationml/2006/ole">
            <p:oleObj spid="_x0000_s3074" name="Equation" r:id="rId3" imgW="1002865" imgH="228501" progId="Equation.3">
              <p:embed/>
            </p:oleObj>
          </a:graphicData>
        </a:graphic>
      </p:graphicFrame>
    </p:spTree>
    <p:extLst>
      <p:ext uri="{BB962C8B-B14F-4D97-AF65-F5344CB8AC3E}">
        <p14:creationId xmlns:p14="http://schemas.microsoft.com/office/powerpoint/2010/main" xmlns="" val="6581848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Properties </a:t>
            </a:r>
            <a:r>
              <a:rPr lang="en-US" b="1" dirty="0"/>
              <a:t>of normal distribution</a:t>
            </a:r>
            <a:r>
              <a:rPr lang="en-US" dirty="0"/>
              <a:t/>
            </a:r>
            <a:br>
              <a:rPr lang="en-US" dirty="0"/>
            </a:br>
            <a:endParaRPr lang="en-US" dirty="0"/>
          </a:p>
        </p:txBody>
      </p:sp>
      <p:sp>
        <p:nvSpPr>
          <p:cNvPr id="3" name="Date Placeholder 2"/>
          <p:cNvSpPr>
            <a:spLocks noGrp="1"/>
          </p:cNvSpPr>
          <p:nvPr>
            <p:ph type="dt" sz="half" idx="10"/>
          </p:nvPr>
        </p:nvSpPr>
        <p:spPr/>
        <p:txBody>
          <a:bodyPr/>
          <a:lstStyle/>
          <a:p>
            <a:fld id="{BD5D8193-E755-4FCE-BC23-6BBE6BC6074C}"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lnSpcReduction="10000"/>
          </a:bodyPr>
          <a:lstStyle/>
          <a:p>
            <a:pPr lvl="0"/>
            <a:r>
              <a:rPr lang="en-US" dirty="0"/>
              <a:t>The normal distribution curve is a bell shaped, symmetrical about μ and </a:t>
            </a:r>
            <a:r>
              <a:rPr lang="en-US" dirty="0" err="1"/>
              <a:t>mesokurtic</a:t>
            </a:r>
            <a:r>
              <a:rPr lang="en-US" dirty="0"/>
              <a:t>. The </a:t>
            </a:r>
            <a:r>
              <a:rPr lang="en-US" dirty="0" err="1"/>
              <a:t>p.d.f</a:t>
            </a:r>
            <a:r>
              <a:rPr lang="en-US" dirty="0"/>
              <a:t>. attains its maximum value at x= μ.</a:t>
            </a:r>
          </a:p>
          <a:p>
            <a:pPr lvl="0"/>
            <a:r>
              <a:rPr lang="en-US" dirty="0"/>
              <a:t>Since for x= μ divides the area under the normal curve into two equal parts, μ is the mean, the median and the mode of the distribution.</a:t>
            </a:r>
          </a:p>
          <a:p>
            <a:pPr lvl="0"/>
            <a:r>
              <a:rPr lang="en-US" dirty="0"/>
              <a:t>The mean and variance of the normal distribution are μ, and σ</a:t>
            </a:r>
            <a:r>
              <a:rPr lang="en-US" baseline="30000" dirty="0"/>
              <a:t>2</a:t>
            </a:r>
            <a:r>
              <a:rPr lang="en-US" dirty="0"/>
              <a:t>, respectively</a:t>
            </a:r>
            <a:r>
              <a:rPr lang="en-US" dirty="0" smtClean="0"/>
              <a:t>.</a:t>
            </a:r>
            <a:endParaRPr lang="en-US" dirty="0"/>
          </a:p>
        </p:txBody>
      </p:sp>
    </p:spTree>
    <p:extLst>
      <p:ext uri="{BB962C8B-B14F-4D97-AF65-F5344CB8AC3E}">
        <p14:creationId xmlns:p14="http://schemas.microsoft.com/office/powerpoint/2010/main" xmlns="" val="2165491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DB6C69BB-91F2-40E2-A9C6-97AD658D44E5}"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fontScale="77500" lnSpcReduction="20000"/>
          </a:bodyPr>
          <a:lstStyle/>
          <a:p>
            <a:r>
              <a:rPr lang="en-US" b="1" dirty="0"/>
              <a:t>Notation: </a:t>
            </a:r>
            <a:r>
              <a:rPr lang="en-US" dirty="0"/>
              <a:t>We will use capital letters to denote random variables, and lower case characters to denote real numbers such as the numerical values of a random variable.</a:t>
            </a:r>
          </a:p>
          <a:p>
            <a:r>
              <a:rPr lang="en-US" b="1" dirty="0"/>
              <a:t>Types of random variables: </a:t>
            </a:r>
            <a:r>
              <a:rPr lang="en-US" dirty="0"/>
              <a:t>Generally, two types of random variables exist: discrete and continuous. A random variable is called </a:t>
            </a:r>
            <a:r>
              <a:rPr lang="en-US" i="1" dirty="0"/>
              <a:t>discrete</a:t>
            </a:r>
            <a:r>
              <a:rPr lang="en-US" dirty="0"/>
              <a:t> if its range (the set of values that it can take) is finite or at most countably infinite. For instance, the number of children in a family, number of car accidents within given period of time in a certain locality, the number of bacteria in a cubic mm of agar, etc.  </a:t>
            </a:r>
            <a:endParaRPr lang="en-US" dirty="0" smtClean="0"/>
          </a:p>
          <a:p>
            <a:r>
              <a:rPr lang="en-US" dirty="0" smtClean="0"/>
              <a:t> </a:t>
            </a:r>
            <a:r>
              <a:rPr lang="en-US" dirty="0"/>
              <a:t>If random variable assumes any numerical value in an interval or collection of intervals, then it is called a </a:t>
            </a:r>
            <a:r>
              <a:rPr lang="en-US" i="1" dirty="0"/>
              <a:t>continuous random variable</a:t>
            </a:r>
            <a:r>
              <a:rPr lang="en-US" dirty="0"/>
              <a:t>.</a:t>
            </a:r>
          </a:p>
        </p:txBody>
      </p:sp>
    </p:spTree>
    <p:extLst>
      <p:ext uri="{BB962C8B-B14F-4D97-AF65-F5344CB8AC3E}">
        <p14:creationId xmlns:p14="http://schemas.microsoft.com/office/powerpoint/2010/main" xmlns="" val="28002429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
            </a:r>
            <a:br>
              <a:rPr lang="en-US" sz="3600" b="1" dirty="0" smtClean="0"/>
            </a:br>
            <a:r>
              <a:rPr lang="en-US" sz="3600" b="1" dirty="0" smtClean="0"/>
              <a:t>Properties </a:t>
            </a:r>
            <a:r>
              <a:rPr lang="en-US" sz="3600" b="1" dirty="0"/>
              <a:t>of normal </a:t>
            </a:r>
            <a:r>
              <a:rPr lang="en-US" sz="3600" b="1" dirty="0" smtClean="0"/>
              <a:t>distribution </a:t>
            </a:r>
            <a:r>
              <a:rPr lang="en-US" sz="3600" b="1" dirty="0" err="1" smtClean="0"/>
              <a:t>cont</a:t>
            </a:r>
            <a:r>
              <a:rPr lang="en-US" sz="3600" b="1" dirty="0" smtClean="0"/>
              <a:t>….</a:t>
            </a:r>
            <a:r>
              <a:rPr lang="en-US" sz="3600" dirty="0"/>
              <a:t/>
            </a:r>
            <a:br>
              <a:rPr lang="en-US" sz="3600" dirty="0"/>
            </a:br>
            <a:endParaRPr lang="en-US" sz="3600" dirty="0"/>
          </a:p>
        </p:txBody>
      </p:sp>
      <p:sp>
        <p:nvSpPr>
          <p:cNvPr id="3" name="Date Placeholder 2"/>
          <p:cNvSpPr>
            <a:spLocks noGrp="1"/>
          </p:cNvSpPr>
          <p:nvPr>
            <p:ph type="dt" sz="half" idx="10"/>
          </p:nvPr>
        </p:nvSpPr>
        <p:spPr/>
        <p:txBody>
          <a:bodyPr/>
          <a:lstStyle/>
          <a:p>
            <a:fld id="{68467D99-C4C8-4CAD-924E-794BD4E7CF34}"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fontScale="92500" lnSpcReduction="20000"/>
          </a:bodyPr>
          <a:lstStyle/>
          <a:p>
            <a:r>
              <a:rPr lang="en-US" dirty="0"/>
              <a:t>The total area under the curve and bounded from below by the </a:t>
            </a:r>
            <a:r>
              <a:rPr lang="en-US" dirty="0" smtClean="0"/>
              <a:t>horizontal </a:t>
            </a:r>
            <a:r>
              <a:rPr lang="en-US" dirty="0"/>
              <a:t>axis </a:t>
            </a:r>
            <a:r>
              <a:rPr lang="en-US" dirty="0" smtClean="0"/>
              <a:t>is 1, </a:t>
            </a:r>
            <a:r>
              <a:rPr lang="en-US" dirty="0" err="1" smtClean="0"/>
              <a:t>i.e</a:t>
            </a:r>
            <a:endParaRPr lang="en-US" dirty="0" smtClean="0"/>
          </a:p>
          <a:p>
            <a:endParaRPr lang="en-US" dirty="0"/>
          </a:p>
          <a:p>
            <a:endParaRPr lang="en-US" dirty="0" smtClean="0"/>
          </a:p>
          <a:p>
            <a:endParaRPr lang="en-US" dirty="0"/>
          </a:p>
          <a:p>
            <a:endParaRPr lang="en-US" dirty="0" smtClean="0"/>
          </a:p>
          <a:p>
            <a:pPr marL="0" indent="0">
              <a:buNone/>
            </a:pPr>
            <a:r>
              <a:rPr lang="en-US" dirty="0"/>
              <a:t>Figure: The shaded area under the normal curve is one</a:t>
            </a:r>
            <a:endParaRPr lang="en-US" dirty="0" smtClean="0"/>
          </a:p>
          <a:p>
            <a:endParaRPr lang="en-US" dirty="0"/>
          </a:p>
          <a:p>
            <a:pPr marL="0" indent="0">
              <a:buNone/>
            </a:pPr>
            <a:r>
              <a:rPr lang="en-US" dirty="0" smtClean="0"/>
              <a:t> </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xmlns="" val="3077387251"/>
              </p:ext>
            </p:extLst>
          </p:nvPr>
        </p:nvGraphicFramePr>
        <p:xfrm>
          <a:off x="6400800" y="2057400"/>
          <a:ext cx="1676400" cy="914400"/>
        </p:xfrm>
        <a:graphic>
          <a:graphicData uri="http://schemas.openxmlformats.org/presentationml/2006/ole">
            <p:oleObj spid="_x0000_s4098" name="Equation" r:id="rId3" imgW="889000" imgH="469900" progId="Equation.3">
              <p:embed/>
            </p:oleObj>
          </a:graphicData>
        </a:graphic>
      </p:graphicFrame>
      <p:pic>
        <p:nvPicPr>
          <p:cNvPr id="7170"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33400" y="2362200"/>
            <a:ext cx="5767316" cy="1828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2880994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A9AEB2D7-A660-43F3-8D2F-8210E987E8B4}"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fontScale="92500" lnSpcReduction="10000"/>
          </a:bodyPr>
          <a:lstStyle/>
          <a:p>
            <a:r>
              <a:rPr lang="en-US" dirty="0"/>
              <a:t>Since a normal distribution is a continuous probability distribution, the probability that X lies between a and b is the area bounded under the curve, from left to right by the vertical lines x = a and x = b and below by the horizontal axis</a:t>
            </a:r>
            <a:r>
              <a:rPr lang="en-US" dirty="0" smtClean="0"/>
              <a:t>.</a:t>
            </a:r>
          </a:p>
          <a:p>
            <a:endParaRPr lang="en-US" dirty="0"/>
          </a:p>
          <a:p>
            <a:endParaRPr lang="en-US" dirty="0" smtClean="0"/>
          </a:p>
          <a:p>
            <a:endParaRPr lang="en-US" dirty="0"/>
          </a:p>
          <a:p>
            <a:pPr marL="0" indent="0">
              <a:buNone/>
            </a:pPr>
            <a:r>
              <a:rPr lang="en-US" dirty="0"/>
              <a:t>Figure: P(a&lt;X&lt;b) equals the shaded region</a:t>
            </a:r>
            <a:r>
              <a:rPr lang="en-US" dirty="0" smtClean="0"/>
              <a:t>  </a:t>
            </a:r>
            <a:endParaRPr lang="en-US" dirty="0"/>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52600" y="3962400"/>
            <a:ext cx="51816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6575912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DA9C8E6D-CAA3-45E3-B89E-21513298FA31}"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lnSpcReduction="10000"/>
          </a:bodyPr>
          <a:lstStyle/>
          <a:p>
            <a:r>
              <a:rPr lang="en-US" dirty="0"/>
              <a:t>However, evaluating  </a:t>
            </a:r>
            <a:endParaRPr lang="en-US" dirty="0" smtClean="0"/>
          </a:p>
          <a:p>
            <a:pPr marL="0" indent="0">
              <a:buNone/>
            </a:pPr>
            <a:r>
              <a:rPr lang="en-US" dirty="0" smtClean="0"/>
              <a:t>  is </a:t>
            </a:r>
            <a:r>
              <a:rPr lang="en-US" dirty="0"/>
              <a:t>very complicated. </a:t>
            </a:r>
            <a:endParaRPr lang="en-US" dirty="0" smtClean="0"/>
          </a:p>
          <a:p>
            <a:r>
              <a:rPr lang="en-US" dirty="0" smtClean="0"/>
              <a:t>To </a:t>
            </a:r>
            <a:r>
              <a:rPr lang="en-US" dirty="0"/>
              <a:t>facilitate this problem, </a:t>
            </a:r>
            <a:r>
              <a:rPr lang="en-US" dirty="0" smtClean="0"/>
              <a:t>we use </a:t>
            </a:r>
            <a:r>
              <a:rPr lang="en-US" dirty="0"/>
              <a:t>the standard normal table which gives area values bounded by two points</a:t>
            </a:r>
            <a:r>
              <a:rPr lang="en-US" dirty="0" smtClean="0"/>
              <a:t>.</a:t>
            </a:r>
          </a:p>
          <a:p>
            <a:r>
              <a:rPr lang="en-US" dirty="0"/>
              <a:t>Areas under the standard normal distribution curve are tabulated in various ways. The most common tables give areas bounded between Z=0 and a positive value of Z.  </a:t>
            </a:r>
          </a:p>
        </p:txBody>
      </p:sp>
      <p:graphicFrame>
        <p:nvGraphicFramePr>
          <p:cNvPr id="6" name="Object 5"/>
          <p:cNvGraphicFramePr>
            <a:graphicFrameLocks noChangeAspect="1"/>
          </p:cNvGraphicFramePr>
          <p:nvPr>
            <p:extLst>
              <p:ext uri="{D42A27DB-BD31-4B8C-83A1-F6EECF244321}">
                <p14:modId xmlns:p14="http://schemas.microsoft.com/office/powerpoint/2010/main" xmlns="" val="2002235311"/>
              </p:ext>
            </p:extLst>
          </p:nvPr>
        </p:nvGraphicFramePr>
        <p:xfrm>
          <a:off x="4114800" y="1752600"/>
          <a:ext cx="3429000" cy="762000"/>
        </p:xfrm>
        <a:graphic>
          <a:graphicData uri="http://schemas.openxmlformats.org/presentationml/2006/ole">
            <p:oleObj spid="_x0000_s5122" name="Equation" r:id="rId3" imgW="1612900" imgH="482600" progId="Equation.3">
              <p:embed/>
            </p:oleObj>
          </a:graphicData>
        </a:graphic>
      </p:graphicFrame>
    </p:spTree>
    <p:extLst>
      <p:ext uri="{BB962C8B-B14F-4D97-AF65-F5344CB8AC3E}">
        <p14:creationId xmlns:p14="http://schemas.microsoft.com/office/powerpoint/2010/main" xmlns="" val="34515456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96E63988-E23A-42D6-AE38-A521CFFA4A6B}"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dirty="0"/>
              <a:t>In addition to the standard normal table, the properties of normal distribution and the following theorem are useful to make probability calculations very easy for any normal distribution</a:t>
            </a:r>
            <a:r>
              <a:rPr lang="en-US" dirty="0" smtClean="0"/>
              <a:t>.</a:t>
            </a:r>
          </a:p>
          <a:p>
            <a:endParaRPr lang="en-US" dirty="0" smtClean="0"/>
          </a:p>
          <a:p>
            <a:endParaRPr lang="en-US" dirty="0"/>
          </a:p>
        </p:txBody>
      </p:sp>
    </p:spTree>
    <p:extLst>
      <p:ext uri="{BB962C8B-B14F-4D97-AF65-F5344CB8AC3E}">
        <p14:creationId xmlns:p14="http://schemas.microsoft.com/office/powerpoint/2010/main" xmlns="" val="10261365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
            </a:r>
            <a:br>
              <a:rPr lang="en-US" sz="3200" b="1" dirty="0"/>
            </a:br>
            <a:r>
              <a:rPr lang="en-US" sz="3200" b="1" dirty="0" smtClean="0"/>
              <a:t>Standardization </a:t>
            </a:r>
            <a:r>
              <a:rPr lang="en-US" sz="3200" b="1" dirty="0"/>
              <a:t>of a normal random variable</a:t>
            </a:r>
            <a:br>
              <a:rPr lang="en-US" sz="3200" b="1" dirty="0"/>
            </a:br>
            <a:endParaRPr lang="en-US" sz="3200" b="1" dirty="0"/>
          </a:p>
        </p:txBody>
      </p:sp>
      <p:sp>
        <p:nvSpPr>
          <p:cNvPr id="3" name="Date Placeholder 2"/>
          <p:cNvSpPr>
            <a:spLocks noGrp="1"/>
          </p:cNvSpPr>
          <p:nvPr>
            <p:ph type="dt" sz="half" idx="10"/>
          </p:nvPr>
        </p:nvSpPr>
        <p:spPr/>
        <p:txBody>
          <a:bodyPr/>
          <a:lstStyle/>
          <a:p>
            <a:fld id="{0ED145F9-93BF-4734-BDF7-5C94383F2AEB}"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a:bodyPr>
          <a:lstStyle/>
          <a:p>
            <a:r>
              <a:rPr lang="en-US" dirty="0" smtClean="0"/>
              <a:t>If </a:t>
            </a:r>
            <a:r>
              <a:rPr lang="en-US" dirty="0"/>
              <a:t>X has a normal distribution with mean, μ and  standard deviation ,σ , then </a:t>
            </a:r>
          </a:p>
          <a:p>
            <a:endParaRPr lang="en-US" dirty="0" smtClean="0"/>
          </a:p>
          <a:p>
            <a:pPr marL="0" indent="0">
              <a:buNone/>
            </a:pPr>
            <a:endParaRPr lang="en-US" dirty="0" smtClean="0"/>
          </a:p>
          <a:p>
            <a:pPr marL="0" indent="0">
              <a:buNone/>
            </a:pPr>
            <a:r>
              <a:rPr lang="en-US" dirty="0" smtClean="0"/>
              <a:t>will </a:t>
            </a:r>
            <a:r>
              <a:rPr lang="en-US" dirty="0"/>
              <a:t>have a standard normal distribution</a:t>
            </a:r>
            <a:r>
              <a:rPr lang="en-US" dirty="0" smtClean="0"/>
              <a:t>.</a:t>
            </a:r>
          </a:p>
          <a:p>
            <a:endParaRPr lang="en-US" dirty="0" smtClean="0"/>
          </a:p>
          <a:p>
            <a:endParaRPr lang="en-US" dirty="0"/>
          </a:p>
          <a:p>
            <a:pPr marL="0" indent="0">
              <a:buNone/>
            </a:pPr>
            <a:r>
              <a:rPr lang="en-US" dirty="0" smtClean="0"/>
              <a:t> </a:t>
            </a:r>
          </a:p>
          <a:p>
            <a:pPr marL="0" indent="0">
              <a:buNone/>
            </a:pPr>
            <a:endParaRPr lang="en-US" dirty="0"/>
          </a:p>
          <a:p>
            <a:pPr marL="571500" indent="-571500">
              <a:buFont typeface="+mj-lt"/>
              <a:buAutoNum type="romanUcPeriod"/>
            </a:pPr>
            <a:endParaRPr lang="en-US" dirty="0" smtClean="0"/>
          </a:p>
          <a:p>
            <a:pPr marL="0" indent="0">
              <a:buNone/>
            </a:pP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xmlns="" val="1195337267"/>
              </p:ext>
            </p:extLst>
          </p:nvPr>
        </p:nvGraphicFramePr>
        <p:xfrm>
          <a:off x="1295400" y="2590800"/>
          <a:ext cx="2057400" cy="1066800"/>
        </p:xfrm>
        <a:graphic>
          <a:graphicData uri="http://schemas.openxmlformats.org/presentationml/2006/ole">
            <p:oleObj spid="_x0000_s6146" name="Equation" r:id="rId3" imgW="698197" imgH="393529" progId="Equation.3">
              <p:embed/>
            </p:oleObj>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xmlns="" val="2287464526"/>
              </p:ext>
            </p:extLst>
          </p:nvPr>
        </p:nvGraphicFramePr>
        <p:xfrm>
          <a:off x="1295400" y="4343400"/>
          <a:ext cx="5715000" cy="1447800"/>
        </p:xfrm>
        <a:graphic>
          <a:graphicData uri="http://schemas.openxmlformats.org/presentationml/2006/ole">
            <p:oleObj spid="_x0000_s6147" name="Equation" r:id="rId4" imgW="2628900" imgH="812800" progId="Equation.3">
              <p:embed/>
            </p:oleObj>
          </a:graphicData>
        </a:graphic>
      </p:graphicFrame>
    </p:spTree>
    <p:extLst>
      <p:ext uri="{BB962C8B-B14F-4D97-AF65-F5344CB8AC3E}">
        <p14:creationId xmlns:p14="http://schemas.microsoft.com/office/powerpoint/2010/main" xmlns="" val="13728438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4400E618-6DCF-442F-9D5D-688E80C77152}"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fontScale="92500" lnSpcReduction="20000"/>
          </a:bodyPr>
          <a:lstStyle/>
          <a:p>
            <a:pPr marL="0" indent="0">
              <a:buNone/>
            </a:pPr>
            <a:r>
              <a:rPr lang="en-US" dirty="0"/>
              <a:t>Let Z be the standard normal random variable. Calculate the following probabilities using the standard normal distribution table: </a:t>
            </a:r>
            <a:endParaRPr lang="en-US" dirty="0" smtClean="0"/>
          </a:p>
          <a:p>
            <a:r>
              <a:rPr lang="en-US" dirty="0" smtClean="0"/>
              <a:t>a</a:t>
            </a:r>
            <a:r>
              <a:rPr lang="en-US" dirty="0"/>
              <a:t>) P(0&lt;Z&lt;1.2)   </a:t>
            </a:r>
            <a:endParaRPr lang="en-US" dirty="0" smtClean="0"/>
          </a:p>
          <a:p>
            <a:r>
              <a:rPr lang="en-US" dirty="0" smtClean="0"/>
              <a:t>b</a:t>
            </a:r>
            <a:r>
              <a:rPr lang="en-US" dirty="0"/>
              <a:t>) P(0&lt;Z&lt;1.43) </a:t>
            </a:r>
            <a:endParaRPr lang="en-US" dirty="0" smtClean="0"/>
          </a:p>
          <a:p>
            <a:r>
              <a:rPr lang="en-US" dirty="0" smtClean="0"/>
              <a:t>c</a:t>
            </a:r>
            <a:r>
              <a:rPr lang="en-US" dirty="0"/>
              <a:t>) P(Z≤0) </a:t>
            </a:r>
            <a:endParaRPr lang="en-US" dirty="0" smtClean="0"/>
          </a:p>
          <a:p>
            <a:r>
              <a:rPr lang="en-US" dirty="0" smtClean="0"/>
              <a:t>d</a:t>
            </a:r>
            <a:r>
              <a:rPr lang="en-US" dirty="0"/>
              <a:t>) P(-1.2&lt;Z&lt;0) </a:t>
            </a:r>
            <a:endParaRPr lang="en-US" dirty="0" smtClean="0"/>
          </a:p>
          <a:p>
            <a:r>
              <a:rPr lang="en-US" dirty="0" smtClean="0"/>
              <a:t>e</a:t>
            </a:r>
            <a:r>
              <a:rPr lang="en-US" dirty="0"/>
              <a:t>) P(Z≤-</a:t>
            </a:r>
            <a:r>
              <a:rPr lang="en-US" dirty="0" smtClean="0"/>
              <a:t>1.43) </a:t>
            </a:r>
          </a:p>
          <a:p>
            <a:r>
              <a:rPr lang="en-US" dirty="0" smtClean="0"/>
              <a:t>f</a:t>
            </a:r>
            <a:r>
              <a:rPr lang="en-US" dirty="0"/>
              <a:t>) P(-1.43≤Z&lt;1.2)  </a:t>
            </a:r>
            <a:endParaRPr lang="en-US" dirty="0" smtClean="0"/>
          </a:p>
          <a:p>
            <a:r>
              <a:rPr lang="en-US" dirty="0" smtClean="0"/>
              <a:t>g</a:t>
            </a:r>
            <a:r>
              <a:rPr lang="en-US" dirty="0"/>
              <a:t>) P(Z≥1.52) </a:t>
            </a:r>
            <a:endParaRPr lang="en-US" dirty="0" smtClean="0"/>
          </a:p>
          <a:p>
            <a:r>
              <a:rPr lang="en-US" dirty="0" smtClean="0"/>
              <a:t>h) P(Z</a:t>
            </a:r>
            <a:r>
              <a:rPr lang="en-US" dirty="0"/>
              <a:t>≥-1.52)</a:t>
            </a:r>
          </a:p>
          <a:p>
            <a:endParaRPr lang="en-US" dirty="0"/>
          </a:p>
        </p:txBody>
      </p:sp>
    </p:spTree>
    <p:extLst>
      <p:ext uri="{BB962C8B-B14F-4D97-AF65-F5344CB8AC3E}">
        <p14:creationId xmlns:p14="http://schemas.microsoft.com/office/powerpoint/2010/main" xmlns="" val="28979203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AA5B117E-7B71-4A29-90AE-D83630C917C4}"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a:bodyPr>
          <a:lstStyle/>
          <a:p>
            <a:r>
              <a:rPr lang="en-US" b="1" dirty="0"/>
              <a:t>Solution: </a:t>
            </a:r>
            <a:endParaRPr lang="en-US" dirty="0"/>
          </a:p>
          <a:p>
            <a:pPr marL="320040" lvl="1" indent="0">
              <a:buNone/>
            </a:pPr>
            <a:r>
              <a:rPr lang="en-US" dirty="0"/>
              <a:t>The probability that Z lies between 0 and 1.2 can be directly found from the standard normal table as follows: look for the value 1.2 from z column ( first column) and then  move horizontally until you find the value of 0.00 in the first row. The point of intersection made by the horizontal and vertical movements will give the desired area (probability). Hence P(0&lt;Z&lt;1.2)= 0.3849. Refer the table below as a guide to find this probability</a:t>
            </a:r>
            <a:r>
              <a:rPr lang="en-US" dirty="0" smtClean="0"/>
              <a:t>.</a:t>
            </a:r>
          </a:p>
          <a:p>
            <a:pPr marL="320040" lvl="1" indent="0">
              <a:buNone/>
            </a:pPr>
            <a:r>
              <a:rPr lang="en-US" dirty="0" smtClean="0">
                <a:hlinkClick r:id="rId2" action="ppaction://hlinkfile"/>
              </a:rPr>
              <a:t>standard normal table.docx</a:t>
            </a:r>
            <a:r>
              <a:rPr lang="en-US" dirty="0" smtClean="0"/>
              <a:t>  </a:t>
            </a:r>
            <a:r>
              <a:rPr lang="en-US" dirty="0" smtClean="0">
                <a:hlinkClick r:id="rId3" action="ppaction://hlinkfile"/>
              </a:rPr>
              <a:t>T test and F test.docx</a:t>
            </a:r>
            <a:r>
              <a:rPr lang="en-US" dirty="0" smtClean="0"/>
              <a:t> </a:t>
            </a:r>
            <a:endParaRPr lang="en-US" dirty="0"/>
          </a:p>
          <a:p>
            <a:endParaRPr lang="en-US" dirty="0"/>
          </a:p>
        </p:txBody>
      </p:sp>
    </p:spTree>
    <p:extLst>
      <p:ext uri="{BB962C8B-B14F-4D97-AF65-F5344CB8AC3E}">
        <p14:creationId xmlns:p14="http://schemas.microsoft.com/office/powerpoint/2010/main" xmlns="" val="29443069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Date Placeholder 2"/>
          <p:cNvSpPr>
            <a:spLocks noGrp="1"/>
          </p:cNvSpPr>
          <p:nvPr>
            <p:ph type="dt" sz="half" idx="10"/>
          </p:nvPr>
        </p:nvSpPr>
        <p:spPr/>
        <p:txBody>
          <a:bodyPr/>
          <a:lstStyle/>
          <a:p>
            <a:fld id="{4660D915-24E2-4EDC-9820-150F9CB5CB78}"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pic>
        <p:nvPicPr>
          <p:cNvPr id="12290"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228600" y="1828800"/>
            <a:ext cx="8077199" cy="3733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8065432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2D28964-F86F-42A3-B732-ECC0F06C5DA1}"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lnSpcReduction="10000"/>
          </a:bodyPr>
          <a:lstStyle/>
          <a:p>
            <a:pPr marL="0"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r>
              <a:rPr lang="en-US" dirty="0" smtClean="0"/>
              <a:t>Figure</a:t>
            </a:r>
            <a:r>
              <a:rPr lang="en-US" dirty="0"/>
              <a:t>: P(0&lt;Z&lt;1.2) is the shaded area</a:t>
            </a:r>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95400" y="1981200"/>
            <a:ext cx="5943600" cy="2895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161533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35A59EEF-666F-409D-9686-0E51B017FE25}"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a:xfrm>
            <a:off x="612648" y="1600200"/>
            <a:ext cx="8153400" cy="4572000"/>
          </a:xfrm>
        </p:spPr>
        <p:txBody>
          <a:bodyPr/>
          <a:lstStyle/>
          <a:p>
            <a:pPr lvl="0"/>
            <a:r>
              <a:rPr lang="en-US" dirty="0"/>
              <a:t>In a similar way P(0&lt;Z&lt;1.43)= 0.4236.</a:t>
            </a:r>
          </a:p>
          <a:p>
            <a:pPr lvl="0"/>
            <a:r>
              <a:rPr lang="en-US" dirty="0"/>
              <a:t>We know that the normal distribution is symmetric about its mean.  Hence the area to the left of 0 and the to the right of zero are 0.5 each. Therefore P(Z≤0)=P(Z≥0)=</a:t>
            </a:r>
            <a:r>
              <a:rPr lang="en-US" dirty="0" smtClean="0"/>
              <a:t>0.5</a:t>
            </a:r>
          </a:p>
          <a:p>
            <a:pPr lvl="0"/>
            <a:endParaRPr lang="en-US" dirty="0"/>
          </a:p>
          <a:p>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42448" y="4191000"/>
            <a:ext cx="4352925" cy="178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82076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3A796593-517A-4D7F-8F79-745291845B56}"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fontScale="92500" lnSpcReduction="20000"/>
          </a:bodyPr>
          <a:lstStyle/>
          <a:p>
            <a:r>
              <a:rPr lang="en-US" dirty="0"/>
              <a:t>Examples include body weight of new born baby, life time of a human being, height of a person, etc.</a:t>
            </a:r>
          </a:p>
          <a:p>
            <a:r>
              <a:rPr lang="en-US" dirty="0"/>
              <a:t>The most important way to characterize a random variable is through the probabilities of the values that it can take. For a discrete random variable </a:t>
            </a:r>
            <a:r>
              <a:rPr lang="en-US" i="1" dirty="0"/>
              <a:t>X</a:t>
            </a:r>
            <a:r>
              <a:rPr lang="en-US" dirty="0"/>
              <a:t>, these are captured by the probability mass function (</a:t>
            </a:r>
            <a:r>
              <a:rPr lang="en-US" dirty="0" err="1"/>
              <a:t>p.m.f</a:t>
            </a:r>
            <a:r>
              <a:rPr lang="en-US" dirty="0"/>
              <a:t>. for short) of </a:t>
            </a:r>
            <a:r>
              <a:rPr lang="en-US" i="1" dirty="0"/>
              <a:t>X</a:t>
            </a:r>
            <a:r>
              <a:rPr lang="en-US" dirty="0"/>
              <a:t>, denoted </a:t>
            </a:r>
            <a:r>
              <a:rPr lang="en-US" i="1" dirty="0"/>
              <a:t>P</a:t>
            </a:r>
            <a:r>
              <a:rPr lang="en-US" i="1" baseline="-25000" dirty="0"/>
              <a:t>X</a:t>
            </a:r>
            <a:r>
              <a:rPr lang="en-US" dirty="0"/>
              <a:t>(x). For a continuous random variable X it is done by the probability density function (</a:t>
            </a:r>
            <a:r>
              <a:rPr lang="en-US" dirty="0" err="1"/>
              <a:t>p.d.f</a:t>
            </a:r>
            <a:r>
              <a:rPr lang="en-US" dirty="0"/>
              <a:t>.), denoted </a:t>
            </a:r>
            <a:r>
              <a:rPr lang="en-US" dirty="0" err="1"/>
              <a:t>f</a:t>
            </a:r>
            <a:r>
              <a:rPr lang="en-US" baseline="-25000" dirty="0" err="1"/>
              <a:t>X</a:t>
            </a:r>
            <a:r>
              <a:rPr lang="en-US" dirty="0"/>
              <a:t>(x).</a:t>
            </a:r>
          </a:p>
          <a:p>
            <a:endParaRPr lang="en-US" dirty="0"/>
          </a:p>
        </p:txBody>
      </p:sp>
    </p:spTree>
    <p:extLst>
      <p:ext uri="{BB962C8B-B14F-4D97-AF65-F5344CB8AC3E}">
        <p14:creationId xmlns:p14="http://schemas.microsoft.com/office/powerpoint/2010/main" xmlns="" val="18117582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20ADC139-1009-44E7-AA66-9A0B293E1B89}"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a:xfrm>
            <a:off x="457200" y="1600200"/>
            <a:ext cx="8308848" cy="4495800"/>
          </a:xfrm>
        </p:spPr>
        <p:txBody>
          <a:bodyPr>
            <a:normAutofit lnSpcReduction="10000"/>
          </a:bodyPr>
          <a:lstStyle/>
          <a:p>
            <a:pPr marL="0" lvl="0" indent="0">
              <a:buNone/>
            </a:pPr>
            <a:r>
              <a:rPr lang="en-US" dirty="0" smtClean="0"/>
              <a:t>d) P</a:t>
            </a:r>
            <a:r>
              <a:rPr lang="en-US" dirty="0"/>
              <a:t>(-1.2&lt;Z&lt;0)=P(0&lt;Z&lt;1.2)= 0.3849  due to symmetry </a:t>
            </a:r>
            <a:endParaRPr lang="en-US" dirty="0" smtClean="0"/>
          </a:p>
          <a:p>
            <a:pPr marL="0" lvl="0" indent="0">
              <a:buNone/>
            </a:pPr>
            <a:r>
              <a:rPr lang="en-US" dirty="0" smtClean="0"/>
              <a:t>e) P(Z</a:t>
            </a:r>
            <a:r>
              <a:rPr lang="en-US" dirty="0"/>
              <a:t>&lt;-1.43)= 1- P(Z ≥ -1.43) Using the probability of the complement event.                                           </a:t>
            </a:r>
          </a:p>
          <a:p>
            <a:pPr marL="0" indent="0">
              <a:buNone/>
            </a:pPr>
            <a:r>
              <a:rPr lang="en-US" dirty="0" smtClean="0"/>
              <a:t>= </a:t>
            </a:r>
            <a:r>
              <a:rPr lang="en-US" dirty="0"/>
              <a:t>1-[P(-1.43&lt;Z&lt;0)+P(Z≥0)]   Since a region can be broken down                                                                            </a:t>
            </a:r>
            <a:r>
              <a:rPr lang="en-US" dirty="0" smtClean="0"/>
              <a:t>=</a:t>
            </a:r>
            <a:r>
              <a:rPr lang="en-US" dirty="0"/>
              <a:t>1-[P(0&lt;Z&lt;1.43)+P(Z ≥0)]    into non overlapping regions.            </a:t>
            </a:r>
          </a:p>
          <a:p>
            <a:pPr marL="0" indent="0">
              <a:buNone/>
            </a:pPr>
            <a:r>
              <a:rPr lang="en-US" dirty="0" smtClean="0"/>
              <a:t>=</a:t>
            </a:r>
            <a:r>
              <a:rPr lang="en-US" dirty="0"/>
              <a:t>1-[0.4236 + 0.5]</a:t>
            </a:r>
          </a:p>
          <a:p>
            <a:pPr marL="0" indent="0">
              <a:buNone/>
            </a:pPr>
            <a:r>
              <a:rPr lang="en-US" dirty="0" smtClean="0"/>
              <a:t>=</a:t>
            </a:r>
            <a:r>
              <a:rPr lang="en-US" dirty="0"/>
              <a:t>1-0.9236=0.0764</a:t>
            </a:r>
          </a:p>
          <a:p>
            <a:endParaRPr lang="en-US" dirty="0"/>
          </a:p>
        </p:txBody>
      </p:sp>
    </p:spTree>
    <p:extLst>
      <p:ext uri="{BB962C8B-B14F-4D97-AF65-F5344CB8AC3E}">
        <p14:creationId xmlns:p14="http://schemas.microsoft.com/office/powerpoint/2010/main" xmlns="" val="12641756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B1A3236A-C708-476E-8B20-04A5D597A51C}"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lnSpcReduction="10000"/>
          </a:bodyPr>
          <a:lstStyle/>
          <a:p>
            <a:pPr marL="0" lvl="0" indent="0">
              <a:buNone/>
            </a:pPr>
            <a:r>
              <a:rPr lang="en-US" dirty="0" smtClean="0"/>
              <a:t>F) P</a:t>
            </a:r>
            <a:r>
              <a:rPr lang="en-US" dirty="0"/>
              <a:t>(-1.43≤Z&lt;1.2) = P(-1.43≤Z&lt;0) + P(0≤Z&lt;1.2)=P(0&lt;Z≤1.43) + 0.3849= 0.4236 + 0.3849 =</a:t>
            </a:r>
            <a:r>
              <a:rPr lang="en-US" dirty="0" smtClean="0"/>
              <a:t>0.8085</a:t>
            </a:r>
          </a:p>
          <a:p>
            <a:pPr lvl="0"/>
            <a:endParaRPr lang="en-US" dirty="0"/>
          </a:p>
          <a:p>
            <a:pPr lvl="0"/>
            <a:endParaRPr lang="en-US" dirty="0" smtClean="0"/>
          </a:p>
          <a:p>
            <a:pPr lvl="0"/>
            <a:endParaRPr lang="en-US" dirty="0"/>
          </a:p>
          <a:p>
            <a:pPr lvl="0"/>
            <a:endParaRPr lang="en-US" dirty="0" smtClean="0"/>
          </a:p>
          <a:p>
            <a:pPr marL="0" indent="0">
              <a:buNone/>
            </a:pPr>
            <a:endParaRPr lang="en-US" dirty="0" smtClean="0"/>
          </a:p>
          <a:p>
            <a:pPr marL="0" indent="0">
              <a:buNone/>
            </a:pPr>
            <a:r>
              <a:rPr lang="en-US" dirty="0" smtClean="0"/>
              <a:t>Figure</a:t>
            </a:r>
            <a:r>
              <a:rPr lang="en-US" dirty="0"/>
              <a:t>: P(-1.43≤Z&lt;1.2) is the shaded region</a:t>
            </a:r>
          </a:p>
          <a:p>
            <a:pPr marL="0" lvl="0" indent="0">
              <a:buNone/>
            </a:pPr>
            <a:endParaRPr lang="en-US" dirty="0"/>
          </a:p>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17426" y="3048000"/>
            <a:ext cx="5345373" cy="2362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1423944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336C780F-5145-4F57-9CD9-8EBDC86A5125}"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lnSpcReduction="10000"/>
          </a:bodyPr>
          <a:lstStyle/>
          <a:p>
            <a:pPr marL="514350" lvl="0" indent="-514350">
              <a:buAutoNum type="alphaUcParenR" startAt="7"/>
            </a:pPr>
            <a:r>
              <a:rPr lang="en-US" dirty="0" smtClean="0"/>
              <a:t>P(Z</a:t>
            </a:r>
            <a:r>
              <a:rPr lang="en-US" dirty="0"/>
              <a:t>≥1.52) = 0.5 – P(0≤ Z&lt;1.52)=0.5 – </a:t>
            </a:r>
            <a:r>
              <a:rPr lang="en-US" dirty="0" smtClean="0"/>
              <a:t>0.4357=0.0643</a:t>
            </a:r>
          </a:p>
          <a:p>
            <a:pPr marL="514350" lvl="0" indent="-514350" algn="ctr">
              <a:buAutoNum type="alphaUcParenR" startAt="7"/>
            </a:pPr>
            <a:endParaRPr lang="en-US" dirty="0"/>
          </a:p>
          <a:p>
            <a:pPr marL="514350" lvl="0" indent="-514350" algn="ctr">
              <a:buAutoNum type="alphaUcParenR" startAt="7"/>
            </a:pPr>
            <a:endParaRPr lang="en-US" dirty="0" smtClean="0"/>
          </a:p>
          <a:p>
            <a:pPr marL="514350" lvl="0" indent="-514350" algn="ctr">
              <a:buAutoNum type="alphaUcParenR" startAt="7"/>
            </a:pPr>
            <a:endParaRPr lang="en-US" dirty="0"/>
          </a:p>
          <a:p>
            <a:pPr marL="514350" lvl="0" indent="-514350" algn="ctr">
              <a:buAutoNum type="alphaUcParenR" startAt="7"/>
            </a:pPr>
            <a:endParaRPr lang="en-US" dirty="0" smtClean="0"/>
          </a:p>
          <a:p>
            <a:pPr marL="514350" lvl="0" indent="-514350" algn="ctr">
              <a:buAutoNum type="alphaUcParenR" startAt="7"/>
            </a:pPr>
            <a:endParaRPr lang="en-US" dirty="0"/>
          </a:p>
          <a:p>
            <a:pPr marL="0" lvl="0" indent="0">
              <a:buNone/>
            </a:pPr>
            <a:endParaRPr lang="en-US" dirty="0" smtClean="0"/>
          </a:p>
          <a:p>
            <a:pPr marL="0" lvl="0" indent="0">
              <a:buNone/>
            </a:pPr>
            <a:r>
              <a:rPr lang="en-US" dirty="0" smtClean="0"/>
              <a:t>Figure</a:t>
            </a:r>
            <a:r>
              <a:rPr lang="en-US" dirty="0"/>
              <a:t>: P(Z≥1.52) is the shaded region</a:t>
            </a:r>
            <a:endParaRPr lang="en-US" dirty="0" smtClean="0"/>
          </a:p>
          <a:p>
            <a:pPr marL="514350" lvl="0" indent="-514350">
              <a:buAutoNum type="alphaUcParenR" startAt="7"/>
            </a:pPr>
            <a:endParaRPr lang="en-US" dirty="0"/>
          </a:p>
          <a:p>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96307" y="3048000"/>
            <a:ext cx="4467225" cy="2362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5239418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8E41D922-DC4E-47FF-8257-487F0BC836CC}"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pPr marL="0" lvl="0" indent="0">
              <a:buNone/>
            </a:pPr>
            <a:r>
              <a:rPr lang="en-US" dirty="0" smtClean="0"/>
              <a:t>h)  P(Z</a:t>
            </a:r>
            <a:r>
              <a:rPr lang="en-US" dirty="0"/>
              <a:t>≥-1.52) = P(-1.52≤Z&lt;0) + P(Z ≥0 )= P(0 &lt; Z≤1.52) + </a:t>
            </a:r>
            <a:r>
              <a:rPr lang="en-US" dirty="0" smtClean="0"/>
              <a:t>0.5 =</a:t>
            </a:r>
            <a:r>
              <a:rPr lang="en-US" dirty="0"/>
              <a:t>0.4357 +0.5=0.9357</a:t>
            </a:r>
          </a:p>
          <a:p>
            <a:endParaRPr lang="en-US" dirty="0"/>
          </a:p>
        </p:txBody>
      </p:sp>
    </p:spTree>
    <p:extLst>
      <p:ext uri="{BB962C8B-B14F-4D97-AF65-F5344CB8AC3E}">
        <p14:creationId xmlns:p14="http://schemas.microsoft.com/office/powerpoint/2010/main" xmlns="" val="8172132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8FFD0EE6-51C4-4055-B45B-678F19F9A674}"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fontScale="92500" lnSpcReduction="10000"/>
          </a:bodyPr>
          <a:lstStyle/>
          <a:p>
            <a:r>
              <a:rPr lang="en-US" b="1" dirty="0" smtClean="0"/>
              <a:t>Example:</a:t>
            </a:r>
            <a:r>
              <a:rPr lang="en-US" dirty="0" smtClean="0"/>
              <a:t> </a:t>
            </a:r>
            <a:r>
              <a:rPr lang="en-US" dirty="0"/>
              <a:t>Find the following values of  z*  of a standard normal random variable based on the given probability values:</a:t>
            </a:r>
          </a:p>
          <a:p>
            <a:pPr lvl="0"/>
            <a:r>
              <a:rPr lang="en-US" dirty="0"/>
              <a:t>P(Z &gt; z*) =0.1446</a:t>
            </a:r>
          </a:p>
          <a:p>
            <a:pPr lvl="0"/>
            <a:r>
              <a:rPr lang="en-US" dirty="0"/>
              <a:t>P(Z&gt;z*) = </a:t>
            </a:r>
            <a:r>
              <a:rPr lang="en-US" dirty="0" smtClean="0"/>
              <a:t>0.8554</a:t>
            </a:r>
          </a:p>
          <a:p>
            <a:r>
              <a:rPr lang="en-US" dirty="0"/>
              <a:t> </a:t>
            </a:r>
            <a:r>
              <a:rPr lang="en-US" b="1" dirty="0"/>
              <a:t>Solution:</a:t>
            </a:r>
            <a:r>
              <a:rPr lang="en-US" dirty="0"/>
              <a:t> We need to find specific values of Z given some probability values.</a:t>
            </a:r>
          </a:p>
          <a:p>
            <a:pPr lvl="0"/>
            <a:r>
              <a:rPr lang="en-US" dirty="0"/>
              <a:t>If the probability that Z&gt;z* is 0.1446 implies that z* is to the right of zero because   </a:t>
            </a:r>
          </a:p>
          <a:p>
            <a:pPr marL="0" indent="0">
              <a:buNone/>
            </a:pPr>
            <a:r>
              <a:rPr lang="en-US" dirty="0" smtClean="0"/>
              <a:t>   P(Z&gt;0</a:t>
            </a:r>
            <a:r>
              <a:rPr lang="en-US" dirty="0"/>
              <a:t>) = 0.5 is greater than P(Z&gt;z*). </a:t>
            </a:r>
          </a:p>
          <a:p>
            <a:endParaRPr lang="en-US" dirty="0"/>
          </a:p>
        </p:txBody>
      </p:sp>
    </p:spTree>
    <p:extLst>
      <p:ext uri="{BB962C8B-B14F-4D97-AF65-F5344CB8AC3E}">
        <p14:creationId xmlns:p14="http://schemas.microsoft.com/office/powerpoint/2010/main" xmlns="" val="34143303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AEAE17FE-B539-4699-BE38-FFDDFFDCCCF1}"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6" name="Content Placeholder 5"/>
          <p:cNvSpPr>
            <a:spLocks noGrp="1"/>
          </p:cNvSpPr>
          <p:nvPr>
            <p:ph sz="quarter" idx="1"/>
          </p:nvPr>
        </p:nvSpPr>
        <p:spPr/>
        <p:txBody>
          <a:bodyPr>
            <a:normAutofit fontScale="775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P(Z </a:t>
            </a:r>
            <a:r>
              <a:rPr lang="en-US" dirty="0"/>
              <a:t>&gt; z*) = 0.1446 implies that P(0&lt;</a:t>
            </a:r>
            <a:r>
              <a:rPr lang="en-US" dirty="0" err="1"/>
              <a:t>Z≤z</a:t>
            </a:r>
            <a:r>
              <a:rPr lang="en-US" dirty="0"/>
              <a:t>*) = 0.5 -0.1446=0.3554.</a:t>
            </a:r>
          </a:p>
          <a:p>
            <a:pPr marL="0" indent="0">
              <a:buNone/>
            </a:pPr>
            <a:r>
              <a:rPr lang="en-US" dirty="0"/>
              <a:t>Hence we can look for the value of z* satisfying the above condition form the standard normal table. Thus z* =1.06</a:t>
            </a:r>
          </a:p>
          <a:p>
            <a:endParaRPr lang="en-US" dirty="0"/>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43000" y="1676400"/>
            <a:ext cx="4876800" cy="2667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73610268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21E18035-35DD-4553-9AA1-319BA7EB7D06}"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pPr lvl="0"/>
            <a:r>
              <a:rPr lang="en-US" dirty="0"/>
              <a:t>If the probability that Z&gt;z* is 0.8554 implies that z* is to the left of zero because   </a:t>
            </a:r>
            <a:r>
              <a:rPr lang="en-US" dirty="0" smtClean="0"/>
              <a:t>P(Z&gt;0</a:t>
            </a:r>
            <a:r>
              <a:rPr lang="en-US" dirty="0"/>
              <a:t>) = 0.5 is less than  P(Z&gt;z*).  It implies that z* is a negative number</a:t>
            </a:r>
            <a:r>
              <a:rPr lang="en-US" dirty="0" smtClean="0"/>
              <a:t>.</a:t>
            </a:r>
          </a:p>
          <a:p>
            <a:pPr lvl="0"/>
            <a:endParaRPr lang="en-US" dirty="0"/>
          </a:p>
          <a:p>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1237" y="3429000"/>
            <a:ext cx="5719763" cy="2667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1850273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BBA1DDF7-2844-4ABC-BFD4-87AD2AD59102}"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dirty="0"/>
              <a:t>P(Z&gt;z*) = 0.8554 = P(z*≤ Z &lt;0) + P( Z ≥ 0) = P(0 ≤ Z ≤ - z*) + 0.5</a:t>
            </a:r>
          </a:p>
          <a:p>
            <a:r>
              <a:rPr lang="en-US" dirty="0"/>
              <a:t>Implies P(0 ≤ Z ≤ - z*) = 0.8554 – 0.5=0.3554. Hence the value –z* form the table satisfying the above condition is 1.06. Therefore z* = -1.06.</a:t>
            </a:r>
          </a:p>
          <a:p>
            <a:endParaRPr lang="en-US" dirty="0"/>
          </a:p>
        </p:txBody>
      </p:sp>
    </p:spTree>
    <p:extLst>
      <p:ext uri="{BB962C8B-B14F-4D97-AF65-F5344CB8AC3E}">
        <p14:creationId xmlns:p14="http://schemas.microsoft.com/office/powerpoint/2010/main" xmlns="" val="59092861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04E6E1-F6DA-4C69-BBC7-B926F55480A6}"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fontScale="92500" lnSpcReduction="10000"/>
          </a:bodyPr>
          <a:lstStyle/>
          <a:p>
            <a:r>
              <a:rPr lang="en-US" sz="3200" b="1" dirty="0" smtClean="0"/>
              <a:t>Example: </a:t>
            </a:r>
            <a:r>
              <a:rPr lang="en-US" sz="3200" dirty="0"/>
              <a:t>If the total cholesterol values for a certain target population are approximately normally distributed with a mean of 200 (mg/100 ml) and a standard deviation of 20 (mg/100 ml), calculate the probability that a person picked at random from this population will have a cholesterol value </a:t>
            </a:r>
            <a:endParaRPr lang="en-US" sz="2800" dirty="0"/>
          </a:p>
          <a:p>
            <a:pPr marL="880110" lvl="1" indent="-514350">
              <a:buFont typeface="+mj-lt"/>
              <a:buAutoNum type="alphaLcPeriod"/>
            </a:pPr>
            <a:r>
              <a:rPr lang="en-US" sz="2800" dirty="0"/>
              <a:t>greater than 240 (mg/100 ml)</a:t>
            </a:r>
            <a:endParaRPr lang="en-US" sz="2400" dirty="0"/>
          </a:p>
          <a:p>
            <a:pPr marL="880110" lvl="1" indent="-514350">
              <a:buFont typeface="+mj-lt"/>
              <a:buAutoNum type="alphaLcPeriod"/>
            </a:pPr>
            <a:r>
              <a:rPr lang="en-US" sz="2800" dirty="0"/>
              <a:t>between 180 and 220(mg/100 ml)</a:t>
            </a:r>
            <a:endParaRPr lang="en-US" sz="2400" dirty="0"/>
          </a:p>
          <a:p>
            <a:pPr marL="880110" lvl="1" indent="-514350">
              <a:buFont typeface="+mj-lt"/>
              <a:buAutoNum type="alphaLcPeriod"/>
            </a:pPr>
            <a:r>
              <a:rPr lang="en-US" sz="2800" dirty="0"/>
              <a:t>less 200 (mg/100 ml)</a:t>
            </a:r>
            <a:endParaRPr lang="en-US" sz="2400" dirty="0"/>
          </a:p>
          <a:p>
            <a:endParaRPr lang="en-US" dirty="0"/>
          </a:p>
        </p:txBody>
      </p:sp>
    </p:spTree>
    <p:extLst>
      <p:ext uri="{BB962C8B-B14F-4D97-AF65-F5344CB8AC3E}">
        <p14:creationId xmlns:p14="http://schemas.microsoft.com/office/powerpoint/2010/main" xmlns="" val="8431168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37AC8CE5-96EB-4CF6-AEC6-CA698D408261}"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pic>
        <p:nvPicPr>
          <p:cNvPr id="16386"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609600" y="1752600"/>
            <a:ext cx="8229599" cy="4419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8315049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AE3DEBA6-B8FE-4093-A59C-ACEB268B434A}"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pic>
        <p:nvPicPr>
          <p:cNvPr id="29698"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685800" y="1828800"/>
            <a:ext cx="8001000" cy="3733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1953894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FFD76495-68DF-417E-B43D-F203F5FCE2D0}"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dirty="0"/>
              <a:t>Assume that the test scores for a large class are normally distributed with a mean of 74 and a standard deviation of 10.</a:t>
            </a:r>
          </a:p>
          <a:p>
            <a:pPr marL="514350" indent="-514350">
              <a:buFont typeface="+mj-lt"/>
              <a:buAutoNum type="alphaLcPeriod"/>
            </a:pPr>
            <a:r>
              <a:rPr lang="en-US" dirty="0" smtClean="0"/>
              <a:t>Suppose </a:t>
            </a:r>
            <a:r>
              <a:rPr lang="en-US" dirty="0"/>
              <a:t>that you receive a score of 88. What percent of the class received scores higher than yours?</a:t>
            </a:r>
          </a:p>
          <a:p>
            <a:pPr marL="514350" indent="-514350">
              <a:buFont typeface="+mj-lt"/>
              <a:buAutoNum type="alphaLcPeriod"/>
            </a:pPr>
            <a:r>
              <a:rPr lang="en-US" dirty="0" smtClean="0"/>
              <a:t>Suppose </a:t>
            </a:r>
            <a:r>
              <a:rPr lang="en-US" dirty="0"/>
              <a:t>that the teacher wants to limit the number of A grades in the class to no more than 20%. What would be the lowest score for an A?</a:t>
            </a:r>
          </a:p>
          <a:p>
            <a:endParaRPr lang="en-US" dirty="0"/>
          </a:p>
        </p:txBody>
      </p:sp>
    </p:spTree>
    <p:extLst>
      <p:ext uri="{BB962C8B-B14F-4D97-AF65-F5344CB8AC3E}">
        <p14:creationId xmlns:p14="http://schemas.microsoft.com/office/powerpoint/2010/main" xmlns="" val="227242661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9B456BB4-EEFB-4C22-8263-3A7AAAC598D9}"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pic>
        <p:nvPicPr>
          <p:cNvPr id="17410"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762000" y="1752600"/>
            <a:ext cx="8001000" cy="4191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705862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C901E348-FA14-408F-9DCA-632B64B94EDC}"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fontScale="85000" lnSpcReduction="10000"/>
          </a:bodyPr>
          <a:lstStyle/>
          <a:p>
            <a:r>
              <a:rPr lang="en-US" b="1" dirty="0"/>
              <a:t>Example 6.1: </a:t>
            </a:r>
            <a:r>
              <a:rPr lang="en-US" dirty="0"/>
              <a:t>Consider an experiment of tossing two fair coins. Letting X denote the number of heads appearing on the top face, then X is a random variable taking on one of the values 0, 1, 2 . The random variable X assigns a 0 value for the outcome (T,T), 1 for outcomes (T ,H) and (H, T ), and 2 for the outcome (H,H). Thus, we can calculate the probability that X can take specific value/s as follows:</a:t>
            </a:r>
          </a:p>
          <a:p>
            <a:r>
              <a:rPr lang="en-US" dirty="0"/>
              <a:t>P(X = 0) = P({(T , T )}) = ¼	</a:t>
            </a:r>
          </a:p>
          <a:p>
            <a:r>
              <a:rPr lang="en-US" dirty="0"/>
              <a:t>P(X = 1) = P({(T ,H),(H, T )}) = 2/4,</a:t>
            </a:r>
          </a:p>
          <a:p>
            <a:r>
              <a:rPr lang="en-US" dirty="0"/>
              <a:t>P(X = 2) = P({(H,H)}) = ¼</a:t>
            </a:r>
          </a:p>
          <a:p>
            <a:endParaRPr lang="en-US" dirty="0"/>
          </a:p>
        </p:txBody>
      </p:sp>
    </p:spTree>
    <p:extLst>
      <p:ext uri="{BB962C8B-B14F-4D97-AF65-F5344CB8AC3E}">
        <p14:creationId xmlns:p14="http://schemas.microsoft.com/office/powerpoint/2010/main" xmlns="" val="13483116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365E0936-D19B-4953-BE36-7A2345A0B45B}"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pic>
        <p:nvPicPr>
          <p:cNvPr id="30722"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533400" y="1981200"/>
            <a:ext cx="8229599" cy="3810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0066944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6BD56C25-1EF9-4A79-BBBF-B957558025C0}" type="datetime1">
              <a:rPr lang="en-US" smtClean="0"/>
              <a:pPr/>
              <a:t>06/06/18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pic>
        <p:nvPicPr>
          <p:cNvPr id="31746"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685800" y="2057400"/>
            <a:ext cx="8077200" cy="24669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4753523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2883</Words>
  <Application>Microsoft Office PowerPoint</Application>
  <PresentationFormat>On-screen Show (4:3)</PresentationFormat>
  <Paragraphs>300</Paragraphs>
  <Slides>61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63" baseType="lpstr">
      <vt:lpstr>Office Theme</vt:lpstr>
      <vt:lpstr>Equation</vt:lpstr>
      <vt:lpstr>Slide 1</vt:lpstr>
      <vt:lpstr> Definition of random variables and probability distributions</vt:lpstr>
      <vt:lpstr>Slide 3</vt:lpstr>
      <vt:lpstr>Slide 4</vt:lpstr>
      <vt:lpstr>Slide 5</vt:lpstr>
      <vt:lpstr>Slide 6</vt:lpstr>
      <vt:lpstr>Slide 7</vt:lpstr>
      <vt:lpstr>Slide 8</vt:lpstr>
      <vt:lpstr>Slide 9</vt:lpstr>
      <vt:lpstr>Slide 10</vt:lpstr>
      <vt:lpstr>Slide 11</vt:lpstr>
      <vt:lpstr>Slide 12</vt:lpstr>
      <vt:lpstr>Introduction to expectation: mean and variance  </vt:lpstr>
      <vt:lpstr>Slide 14</vt:lpstr>
      <vt:lpstr> Variance  </vt:lpstr>
      <vt:lpstr>Slide 16</vt:lpstr>
      <vt:lpstr>Slide 17</vt:lpstr>
      <vt:lpstr>Common discrete probability distributions – binomial and Poisson </vt:lpstr>
      <vt:lpstr>Slide 19</vt:lpstr>
      <vt:lpstr>Slide 20</vt:lpstr>
      <vt:lpstr>Slide 21</vt:lpstr>
      <vt:lpstr>Slide 22</vt:lpstr>
      <vt:lpstr>Slide 23</vt:lpstr>
      <vt:lpstr>Slide 24</vt:lpstr>
      <vt:lpstr>Slide 25</vt:lpstr>
      <vt:lpstr>Slide 26</vt:lpstr>
      <vt:lpstr> The Poisson Random Variable </vt:lpstr>
      <vt:lpstr>Slide 28</vt:lpstr>
      <vt:lpstr>Slide 29</vt:lpstr>
      <vt:lpstr>Slide 30</vt:lpstr>
      <vt:lpstr>Slide 31</vt:lpstr>
      <vt:lpstr>Slide 32</vt:lpstr>
      <vt:lpstr>Slide 33</vt:lpstr>
      <vt:lpstr>Common examples of continous probability distribution</vt:lpstr>
      <vt:lpstr> Normal distribution  </vt:lpstr>
      <vt:lpstr>Slide 36</vt:lpstr>
      <vt:lpstr>Slide 37</vt:lpstr>
      <vt:lpstr>Slide 38</vt:lpstr>
      <vt:lpstr> Properties of normal distribution </vt:lpstr>
      <vt:lpstr> Properties of normal distribution cont…. </vt:lpstr>
      <vt:lpstr>Slide 41</vt:lpstr>
      <vt:lpstr>Slide 42</vt:lpstr>
      <vt:lpstr>Slide 43</vt:lpstr>
      <vt:lpstr> Standardization of a normal random variable </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dc:creator>
  <cp:lastModifiedBy>Ad</cp:lastModifiedBy>
  <cp:revision>7</cp:revision>
  <dcterms:created xsi:type="dcterms:W3CDTF">2018-06-03T18:39:39Z</dcterms:created>
  <dcterms:modified xsi:type="dcterms:W3CDTF">2018-06-07T07:01:36Z</dcterms:modified>
</cp:coreProperties>
</file>