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A3C06-E3B8-43D0-884C-C7A8DA0981B3}"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A3C06-E3B8-43D0-884C-C7A8DA0981B3}"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A3C06-E3B8-43D0-884C-C7A8DA0981B3}"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A3C06-E3B8-43D0-884C-C7A8DA0981B3}"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A3C06-E3B8-43D0-884C-C7A8DA0981B3}"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A3C06-E3B8-43D0-884C-C7A8DA0981B3}" type="datetimeFigureOut">
              <a:rPr lang="en-US" smtClean="0"/>
              <a:pPr/>
              <a:t>07/06/18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A3C06-E3B8-43D0-884C-C7A8DA0981B3}" type="datetimeFigureOut">
              <a:rPr lang="en-US" smtClean="0"/>
              <a:pPr/>
              <a:t>07/06/18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A3C06-E3B8-43D0-884C-C7A8DA0981B3}" type="datetimeFigureOut">
              <a:rPr lang="en-US" smtClean="0"/>
              <a:pPr/>
              <a:t>07/06/18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A3C06-E3B8-43D0-884C-C7A8DA0981B3}" type="datetimeFigureOut">
              <a:rPr lang="en-US" smtClean="0"/>
              <a:pPr/>
              <a:t>07/06/18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A3C06-E3B8-43D0-884C-C7A8DA0981B3}" type="datetimeFigureOut">
              <a:rPr lang="en-US" smtClean="0"/>
              <a:pPr/>
              <a:t>07/06/18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A3C06-E3B8-43D0-884C-C7A8DA0981B3}" type="datetimeFigureOut">
              <a:rPr lang="en-US" smtClean="0"/>
              <a:pPr/>
              <a:t>07/06/18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7EF92-FE6A-49B0-B37F-D3364064F4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A3C06-E3B8-43D0-884C-C7A8DA0981B3}" type="datetimeFigureOut">
              <a:rPr lang="en-US" smtClean="0"/>
              <a:pPr/>
              <a:t>07/06/18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7EF92-FE6A-49B0-B37F-D3364064F4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FFC3B0C-03BD-4CD1-A953-0E6708153333}"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endParaRPr lang="en-US" b="1" dirty="0" smtClean="0"/>
          </a:p>
          <a:p>
            <a:endParaRPr lang="en-US" b="1" dirty="0"/>
          </a:p>
          <a:p>
            <a:r>
              <a:rPr lang="en-US" b="1" dirty="0" smtClean="0"/>
              <a:t>SAMPLING </a:t>
            </a:r>
            <a:r>
              <a:rPr lang="en-US" b="1" dirty="0"/>
              <a:t>AND SAMPLING DISTRIBUTION OF SAMPLE MEAN </a:t>
            </a:r>
            <a:endParaRPr lang="en-US" dirty="0"/>
          </a:p>
        </p:txBody>
      </p:sp>
    </p:spTree>
    <p:extLst>
      <p:ext uri="{BB962C8B-B14F-4D97-AF65-F5344CB8AC3E}">
        <p14:creationId xmlns:p14="http://schemas.microsoft.com/office/powerpoint/2010/main" xmlns="" val="3079202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Date Placeholder 2"/>
          <p:cNvSpPr>
            <a:spLocks noGrp="1"/>
          </p:cNvSpPr>
          <p:nvPr>
            <p:ph type="dt" sz="half" idx="10"/>
          </p:nvPr>
        </p:nvSpPr>
        <p:spPr/>
        <p:txBody>
          <a:bodyPr/>
          <a:lstStyle/>
          <a:p>
            <a:fld id="{14B68E94-C253-47E9-BEC7-6B4630760489}"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dirty="0"/>
              <a:t>The best method of drawing a simple random sample is to use a table of random numbers. After assigning consecutive numbers to the units of population, the researcher starts at any point on the table of random numbers and reads the consecutive numbers in any direction horizontally, vertically or diagonally. If the read out numbers corresponds with the one written on a unit card, then that unit is chosen for the sample.</a:t>
            </a:r>
          </a:p>
          <a:p>
            <a:endParaRPr lang="en-US" dirty="0"/>
          </a:p>
        </p:txBody>
      </p:sp>
    </p:spTree>
    <p:extLst>
      <p:ext uri="{BB962C8B-B14F-4D97-AF65-F5344CB8AC3E}">
        <p14:creationId xmlns:p14="http://schemas.microsoft.com/office/powerpoint/2010/main" xmlns="" val="2630778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BF24392-5FD0-4ADE-AF3C-A033A1C158FA}"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Suppose that a sample of 6 study centers is to be selected at random from a serially numbered population of 60 study centers. </a:t>
            </a:r>
            <a:endParaRPr lang="en-US" dirty="0" smtClean="0"/>
          </a:p>
          <a:p>
            <a:endParaRPr lang="en-US" dirty="0"/>
          </a:p>
          <a:p>
            <a:r>
              <a:rPr lang="en-US" dirty="0" smtClean="0"/>
              <a:t>The </a:t>
            </a:r>
            <a:r>
              <a:rPr lang="en-US" dirty="0"/>
              <a:t>following table is portion of a random numbers table used to select a sample.</a:t>
            </a:r>
          </a:p>
          <a:p>
            <a:endParaRPr lang="en-US" dirty="0"/>
          </a:p>
        </p:txBody>
      </p:sp>
    </p:spTree>
    <p:extLst>
      <p:ext uri="{BB962C8B-B14F-4D97-AF65-F5344CB8AC3E}">
        <p14:creationId xmlns:p14="http://schemas.microsoft.com/office/powerpoint/2010/main" xmlns="" val="1274253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B51A0-3683-4D4C-B1FF-BB3DA34676D4}"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a14="http://schemas.microsoft.com/office/drawing/2010/main" xmlns="" Requires="a14">
          <p:graphicFrame>
            <p:nvGraphicFramePr>
              <p:cNvPr id="4" name="Table 3"/>
              <p:cNvGraphicFramePr>
                <a:graphicFrameLocks noGrp="1"/>
              </p:cNvGraphicFramePr>
              <p:nvPr>
                <p:extLst>
                  <p:ext uri="{D42A27DB-BD31-4B8C-83A1-F6EECF244321}">
                    <p14:modId xmlns:p14="http://schemas.microsoft.com/office/powerpoint/2010/main" val="1357120350"/>
                  </p:ext>
                </p:extLst>
              </p:nvPr>
            </p:nvGraphicFramePr>
            <p:xfrm>
              <a:off x="533401" y="457204"/>
              <a:ext cx="8153397" cy="5562593"/>
            </p:xfrm>
            <a:graphic>
              <a:graphicData uri="http://schemas.openxmlformats.org/drawingml/2006/table">
                <a:tbl>
                  <a:tblPr firstRow="1" firstCol="1" bandRow="1">
                    <a:tableStyleId>{5C22544A-7EE6-4342-B048-85BDC9FD1C3A}</a:tableStyleId>
                  </a:tblPr>
                  <a:tblGrid>
                    <a:gridCol w="1171961">
                      <a:extLst>
                        <a:ext uri="{9D8B030D-6E8A-4147-A177-3AD203B41FA5}">
                          <a16:colId xmlns:a16="http://schemas.microsoft.com/office/drawing/2014/main" val="20000"/>
                        </a:ext>
                      </a:extLst>
                    </a:gridCol>
                    <a:gridCol w="997348">
                      <a:extLst>
                        <a:ext uri="{9D8B030D-6E8A-4147-A177-3AD203B41FA5}">
                          <a16:colId xmlns:a16="http://schemas.microsoft.com/office/drawing/2014/main" val="20001"/>
                        </a:ext>
                      </a:extLst>
                    </a:gridCol>
                    <a:gridCol w="997348">
                      <a:extLst>
                        <a:ext uri="{9D8B030D-6E8A-4147-A177-3AD203B41FA5}">
                          <a16:colId xmlns:a16="http://schemas.microsoft.com/office/drawing/2014/main" val="20002"/>
                        </a:ext>
                      </a:extLst>
                    </a:gridCol>
                    <a:gridCol w="997348">
                      <a:extLst>
                        <a:ext uri="{9D8B030D-6E8A-4147-A177-3AD203B41FA5}">
                          <a16:colId xmlns:a16="http://schemas.microsoft.com/office/drawing/2014/main" val="20003"/>
                        </a:ext>
                      </a:extLst>
                    </a:gridCol>
                    <a:gridCol w="997348">
                      <a:extLst>
                        <a:ext uri="{9D8B030D-6E8A-4147-A177-3AD203B41FA5}">
                          <a16:colId xmlns:a16="http://schemas.microsoft.com/office/drawing/2014/main" val="20004"/>
                        </a:ext>
                      </a:extLst>
                    </a:gridCol>
                    <a:gridCol w="997348">
                      <a:extLst>
                        <a:ext uri="{9D8B030D-6E8A-4147-A177-3AD203B41FA5}">
                          <a16:colId xmlns:a16="http://schemas.microsoft.com/office/drawing/2014/main" val="20005"/>
                        </a:ext>
                      </a:extLst>
                    </a:gridCol>
                    <a:gridCol w="997348">
                      <a:extLst>
                        <a:ext uri="{9D8B030D-6E8A-4147-A177-3AD203B41FA5}">
                          <a16:colId xmlns:a16="http://schemas.microsoft.com/office/drawing/2014/main" val="20006"/>
                        </a:ext>
                      </a:extLst>
                    </a:gridCol>
                    <a:gridCol w="997348">
                      <a:extLst>
                        <a:ext uri="{9D8B030D-6E8A-4147-A177-3AD203B41FA5}">
                          <a16:colId xmlns:a16="http://schemas.microsoft.com/office/drawing/2014/main" val="20007"/>
                        </a:ext>
                      </a:extLst>
                    </a:gridCol>
                  </a:tblGrid>
                  <a:tr h="635121">
                    <a:tc>
                      <a:txBody>
                        <a:bodyPr/>
                        <a:lstStyle/>
                        <a:p>
                          <a:pPr marL="0" marR="0" algn="just">
                            <a:lnSpc>
                              <a:spcPct val="115000"/>
                            </a:lnSpc>
                            <a:spcBef>
                              <a:spcPts val="0"/>
                            </a:spcBef>
                            <a:spcAft>
                              <a:spcPts val="0"/>
                            </a:spcAft>
                          </a:pPr>
                          <a:r>
                            <a:rPr lang="en-US" sz="1200">
                              <a:effectLst/>
                            </a:rPr>
                            <a:t>Row</a:t>
                          </a:r>
                          <a14:m>
                            <m:oMath xmlns:m="http://schemas.openxmlformats.org/officeDocument/2006/math">
                              <m:r>
                                <a:rPr lang="en-US" sz="1200">
                                  <a:effectLst/>
                                  <a:latin typeface="Cambria Math"/>
                                </a:rPr>
                                <m:t>&gt;</m:t>
                              </m:r>
                            </m:oMath>
                          </a14:m>
                          <a:endParaRPr lang="en-US" sz="1100">
                            <a:effectLst/>
                          </a:endParaRPr>
                        </a:p>
                        <a:p>
                          <a:pPr marL="0" marR="0" algn="just">
                            <a:lnSpc>
                              <a:spcPct val="115000"/>
                            </a:lnSpc>
                            <a:spcBef>
                              <a:spcPts val="0"/>
                            </a:spcBef>
                            <a:spcAft>
                              <a:spcPts val="0"/>
                            </a:spcAft>
                          </a:pPr>
                          <a:r>
                            <a:rPr lang="en-US" sz="1200">
                              <a:effectLst/>
                            </a:rPr>
                            <a:t>Column</a:t>
                          </a:r>
                          <a14:m>
                            <m:oMath xmlns:m="http://schemas.openxmlformats.org/officeDocument/2006/math">
                              <m:r>
                                <a:rPr lang="en-US" sz="1200">
                                  <a:effectLst/>
                                  <a:latin typeface="Cambria Math"/>
                                </a:rPr>
                                <m:t>∀</m:t>
                              </m:r>
                            </m:oMath>
                          </a14:m>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2</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N</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7967">
                    <a:tc>
                      <a:txBody>
                        <a:bodyPr/>
                        <a:lstStyle/>
                        <a:p>
                          <a:pPr marL="0" marR="0" algn="just">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2315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7548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5901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8372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6744</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07967">
                    <a:tc>
                      <a:txBody>
                        <a:bodyPr/>
                        <a:lstStyle/>
                        <a:p>
                          <a:pPr marL="0" marR="0" algn="just">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0554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5550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4310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5374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3508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1343</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07967">
                    <a:tc>
                      <a:txBody>
                        <a:bodyPr/>
                        <a:lstStyle/>
                        <a:p>
                          <a:pPr marL="0" marR="0" algn="just">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1487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1603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5032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4043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6223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0834</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07967">
                    <a:tc>
                      <a:txBody>
                        <a:bodyPr/>
                        <a:lstStyle/>
                        <a:p>
                          <a:pPr marL="0" marR="0" algn="just">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3897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6749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5094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0517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5853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1695</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07967">
                    <a:tc>
                      <a:txBody>
                        <a:bodyPr/>
                        <a:lstStyle/>
                        <a:p>
                          <a:pPr marL="0" marR="0" algn="just">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9731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2617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1899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7553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0870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0510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07967">
                    <a:tc>
                      <a:txBody>
                        <a:bodyPr/>
                        <a:lstStyle/>
                        <a:p>
                          <a:pPr marL="0" marR="0" algn="just">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1174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8144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3393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0862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6850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07967">
                    <a:tc>
                      <a:txBody>
                        <a:bodyPr/>
                        <a:lstStyle/>
                        <a:p>
                          <a:pPr marL="0" marR="0" algn="just">
                            <a:lnSpc>
                              <a:spcPct val="115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4336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1288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5911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0164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5623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4036</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07967">
                    <a:tc>
                      <a:txBody>
                        <a:bodyPr/>
                        <a:lstStyle/>
                        <a:p>
                          <a:pPr marL="0" marR="0" algn="just">
                            <a:lnSpc>
                              <a:spcPct val="115000"/>
                            </a:lnSpc>
                            <a:spcBef>
                              <a:spcPts val="0"/>
                            </a:spcBef>
                            <a:spcAft>
                              <a:spcPts val="0"/>
                            </a:spcAft>
                          </a:pPr>
                          <a:r>
                            <a:rPr lang="en-US" sz="1200">
                              <a:effectLst/>
                            </a:rPr>
                            <a:t>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9380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6204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7833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2680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4491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2571</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07967">
                    <a:tc>
                      <a:txBody>
                        <a:bodyPr/>
                        <a:lstStyle/>
                        <a:p>
                          <a:pPr marL="0" marR="0" algn="just">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4954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0131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8108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4298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4187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9527</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07967">
                    <a:tc>
                      <a:txBody>
                        <a:bodyPr/>
                        <a:lstStyle/>
                        <a:p>
                          <a:pPr marL="0" marR="0" algn="just">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3676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8726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3337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9482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1569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3880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307967">
                    <a:tc>
                      <a:txBody>
                        <a:bodyPr/>
                        <a:lstStyle/>
                        <a:p>
                          <a:pPr marL="0" marR="0" algn="just">
                            <a:lnSpc>
                              <a:spcPct val="115000"/>
                            </a:lnSpc>
                            <a:spcBef>
                              <a:spcPts val="0"/>
                            </a:spcBef>
                            <a:spcAft>
                              <a:spcPts val="0"/>
                            </a:spcAft>
                          </a:pPr>
                          <a:r>
                            <a:rPr lang="en-US" sz="1200">
                              <a:effectLst/>
                            </a:rPr>
                            <a:t>11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307967">
                    <a:tc>
                      <a:txBody>
                        <a:bodyPr/>
                        <a:lstStyle/>
                        <a:p>
                          <a:pPr marL="0" marR="0" algn="just">
                            <a:lnSpc>
                              <a:spcPct val="115000"/>
                            </a:lnSpc>
                            <a:spcBef>
                              <a:spcPts val="0"/>
                            </a:spcBef>
                            <a:spcAft>
                              <a:spcPts val="0"/>
                            </a:spcAft>
                          </a:pPr>
                          <a:r>
                            <a:rPr lang="en-US" sz="1200">
                              <a:effectLst/>
                            </a:rPr>
                            <a:t>12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307967">
                    <a:tc>
                      <a:txBody>
                        <a:bodyPr/>
                        <a:lstStyle/>
                        <a:p>
                          <a:pPr marL="0" marR="0" algn="just">
                            <a:lnSpc>
                              <a:spcPct val="115000"/>
                            </a:lnSpc>
                            <a:spcBef>
                              <a:spcPts val="0"/>
                            </a:spcBef>
                            <a:spcAft>
                              <a:spcPts val="0"/>
                            </a:spcAft>
                          </a:pPr>
                          <a:r>
                            <a:rPr lang="en-US" sz="1200">
                              <a:effectLst/>
                            </a:rPr>
                            <a:t>13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307967">
                    <a:tc>
                      <a:txBody>
                        <a:bodyPr/>
                        <a:lstStyle/>
                        <a:p>
                          <a:pPr marL="0" marR="0" algn="just">
                            <a:lnSpc>
                              <a:spcPct val="115000"/>
                            </a:lnSpc>
                            <a:spcBef>
                              <a:spcPts val="0"/>
                            </a:spcBef>
                            <a:spcAft>
                              <a:spcPts val="0"/>
                            </a:spcAft>
                          </a:pPr>
                          <a:r>
                            <a:rPr lang="en-US" sz="1200">
                              <a:effectLst/>
                            </a:rPr>
                            <a:t>14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307967">
                    <a:tc>
                      <a:txBody>
                        <a:bodyPr/>
                        <a:lstStyle/>
                        <a:p>
                          <a:pPr marL="0" marR="0" algn="just">
                            <a:lnSpc>
                              <a:spcPct val="115000"/>
                            </a:lnSpc>
                            <a:spcBef>
                              <a:spcPts val="0"/>
                            </a:spcBef>
                            <a:spcAft>
                              <a:spcPts val="0"/>
                            </a:spcAft>
                          </a:pPr>
                          <a:r>
                            <a:rPr lang="en-US" sz="1200">
                              <a:effectLst/>
                            </a:rPr>
                            <a:t>15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307967">
                    <a:tc>
                      <a:txBody>
                        <a:bodyPr/>
                        <a:lstStyle/>
                        <a:p>
                          <a:pPr marL="0" marR="0" algn="just">
                            <a:lnSpc>
                              <a:spcPct val="115000"/>
                            </a:lnSpc>
                            <a:spcBef>
                              <a:spcPts val="0"/>
                            </a:spcBef>
                            <a:spcAft>
                              <a:spcPts val="0"/>
                            </a:spcAft>
                          </a:pPr>
                          <a:r>
                            <a:rPr lang="en-US" sz="1200">
                              <a:effectLst/>
                            </a:rPr>
                            <a:t>N</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3914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5218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3587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4855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4888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8042</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bl>
              </a:graphicData>
            </a:graphic>
          </p:graphicFrame>
        </mc:Choice>
        <mc:Fallback>
          <p:graphicFrame>
            <p:nvGraphicFramePr>
              <p:cNvPr id="4" name="Table 3"/>
              <p:cNvGraphicFramePr>
                <a:graphicFrameLocks noGrp="1"/>
              </p:cNvGraphicFramePr>
              <p:nvPr>
                <p:extLst>
                  <p:ext uri="{D42A27DB-BD31-4B8C-83A1-F6EECF244321}">
                    <p14:modId xmlns:a14="http://schemas.microsoft.com/office/drawing/2010/main" xmlns="" xmlns:p14="http://schemas.microsoft.com/office/powerpoint/2010/main" val="345947301"/>
                  </p:ext>
                </p:extLst>
              </p:nvPr>
            </p:nvGraphicFramePr>
            <p:xfrm>
              <a:off x="533401" y="457204"/>
              <a:ext cx="8153397" cy="5562593"/>
            </p:xfrm>
            <a:graphic>
              <a:graphicData uri="http://schemas.openxmlformats.org/drawingml/2006/table">
                <a:tbl>
                  <a:tblPr firstRow="1" firstCol="1" bandRow="1">
                    <a:tableStyleId>{5C22544A-7EE6-4342-B048-85BDC9FD1C3A}</a:tableStyleId>
                  </a:tblPr>
                  <a:tblGrid>
                    <a:gridCol w="1171961"/>
                    <a:gridCol w="997348"/>
                    <a:gridCol w="997348"/>
                    <a:gridCol w="997348"/>
                    <a:gridCol w="997348"/>
                    <a:gridCol w="997348"/>
                    <a:gridCol w="997348"/>
                    <a:gridCol w="997348"/>
                  </a:tblGrid>
                  <a:tr h="635121">
                    <a:tc>
                      <a:txBody>
                        <a:bodyPr/>
                        <a:lstStyle/>
                        <a:p>
                          <a:endParaRPr lang="en-US"/>
                        </a:p>
                      </a:txBody>
                      <a:tcPr marL="68580" marR="68580" marT="0" marB="0">
                        <a:blipFill rotWithShape="1">
                          <a:blip r:embed="rId2"/>
                          <a:stretch>
                            <a:fillRect l="-521" t="-3846" r="-596354" b="-777885"/>
                          </a:stretch>
                        </a:blipFill>
                      </a:tcPr>
                    </a:tc>
                    <a:tc>
                      <a:txBody>
                        <a:bodyPr/>
                        <a:lstStyle/>
                        <a:p>
                          <a:pPr marL="0" marR="0" algn="just">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2</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N</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2315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7548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5901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8372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6744</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0554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5550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4310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5374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3508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1343</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1487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1603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5032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4043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6223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0834</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3897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6749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5094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0517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5853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1695</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9731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2617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1899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7553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0870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0510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1174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8144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3393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0862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6850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4336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1288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5911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0164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5623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4036</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9380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6204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7833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2680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4491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2571</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4954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0131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8108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4298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4187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9527</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3676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8726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3337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9482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1569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3880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N</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3914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5218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3587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4855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4888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8042</a:t>
                          </a:r>
                          <a:endParaRPr lang="en-US" sz="1100" dirty="0">
                            <a:effectLst/>
                            <a:latin typeface="Calibri"/>
                            <a:ea typeface="Calibri"/>
                            <a:cs typeface="Times New Roman"/>
                          </a:endParaRPr>
                        </a:p>
                      </a:txBody>
                      <a:tcPr marL="68580" marR="68580" marT="0" marB="0"/>
                    </a:tc>
                  </a:tr>
                </a:tbl>
              </a:graphicData>
            </a:graphic>
          </p:graphicFrame>
        </mc:Fallback>
      </mc:AlternateContent>
    </p:spTree>
    <p:extLst>
      <p:ext uri="{BB962C8B-B14F-4D97-AF65-F5344CB8AC3E}">
        <p14:creationId xmlns:p14="http://schemas.microsoft.com/office/powerpoint/2010/main" xmlns="" val="4035825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761B13A-8E92-4B2F-8D41-93AC2AB6363E}"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If you start in the first row and first column, centers numbered 23, 05, 14,…, will be selected. However, centers numbered above the population size (60) will not be included in the sample. In addition, if any number is repeated in the table, it may be substituted by the next number from the same column. </a:t>
            </a:r>
          </a:p>
        </p:txBody>
      </p:sp>
    </p:spTree>
    <p:extLst>
      <p:ext uri="{BB962C8B-B14F-4D97-AF65-F5344CB8AC3E}">
        <p14:creationId xmlns:p14="http://schemas.microsoft.com/office/powerpoint/2010/main" xmlns="" val="4117415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5DBD69A-CEE6-4958-BEFC-082276E04C7B}"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a:t>1, the number to start with is 83. In this way you can select first 6 numbers from this column starting with 83.</a:t>
            </a:r>
          </a:p>
          <a:p>
            <a:r>
              <a:rPr lang="en-US" dirty="0"/>
              <a:t>The sample, then, is as follows:</a:t>
            </a:r>
          </a:p>
          <a:p>
            <a:pPr marL="685800" lvl="2" indent="0">
              <a:buNone/>
            </a:pPr>
            <a:r>
              <a:rPr lang="en-US" strike="sngStrike" dirty="0" smtClean="0"/>
              <a:t>83 </a:t>
            </a:r>
            <a:r>
              <a:rPr lang="en-US" dirty="0" smtClean="0"/>
              <a:t>                  </a:t>
            </a:r>
            <a:r>
              <a:rPr lang="en-US" strike="sngStrike" dirty="0"/>
              <a:t>75</a:t>
            </a:r>
            <a:endParaRPr lang="en-US" dirty="0"/>
          </a:p>
          <a:p>
            <a:pPr marL="685800" lvl="2" indent="0">
              <a:buNone/>
            </a:pPr>
            <a:r>
              <a:rPr lang="en-US" b="1" dirty="0"/>
              <a:t>53                   33</a:t>
            </a:r>
            <a:endParaRPr lang="en-US" dirty="0"/>
          </a:p>
          <a:p>
            <a:pPr marL="685800" lvl="2" indent="0">
              <a:buNone/>
            </a:pPr>
            <a:r>
              <a:rPr lang="en-US" b="1" dirty="0"/>
              <a:t>40                   01 </a:t>
            </a:r>
            <a:endParaRPr lang="en-US" dirty="0"/>
          </a:p>
          <a:p>
            <a:pPr marL="685800" lvl="2" indent="0">
              <a:buNone/>
            </a:pPr>
            <a:r>
              <a:rPr lang="en-US" b="1" dirty="0" smtClean="0"/>
              <a:t>05                   26</a:t>
            </a:r>
          </a:p>
          <a:p>
            <a:pPr marL="548640" indent="-457200"/>
            <a:r>
              <a:rPr lang="en-US" dirty="0" smtClean="0"/>
              <a:t>Hence, the study centers numbered 53, 40, 05, 33, 01 and 26 will be in the sample.   </a:t>
            </a:r>
          </a:p>
          <a:p>
            <a:pPr marL="685800" lvl="2" indent="0">
              <a:buNone/>
            </a:pPr>
            <a:endParaRPr lang="en-US" dirty="0"/>
          </a:p>
          <a:p>
            <a:endParaRPr lang="en-US" dirty="0"/>
          </a:p>
        </p:txBody>
      </p:sp>
    </p:spTree>
    <p:extLst>
      <p:ext uri="{BB962C8B-B14F-4D97-AF65-F5344CB8AC3E}">
        <p14:creationId xmlns:p14="http://schemas.microsoft.com/office/powerpoint/2010/main" xmlns="" val="4062861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F8D872E-03D5-48B6-B2AF-11A5FE919B94}"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Simple random sampling ensures the best results. However, from a practical point of view, a list of all the units of a population is not possible to obtain. </a:t>
            </a:r>
            <a:endParaRPr lang="en-US" dirty="0" smtClean="0"/>
          </a:p>
          <a:p>
            <a:r>
              <a:rPr lang="en-US" dirty="0" smtClean="0"/>
              <a:t>Even </a:t>
            </a:r>
            <a:r>
              <a:rPr lang="en-US" dirty="0"/>
              <a:t>if it is possible, it may involve a very high cost which a researcher or an organization may not be able to afford. In addition, it may result an unrepresentative sample by chance</a:t>
            </a:r>
            <a:r>
              <a:rPr lang="en-US" dirty="0" smtClean="0"/>
              <a:t>.</a:t>
            </a:r>
          </a:p>
          <a:p>
            <a:endParaRPr lang="en-US" dirty="0"/>
          </a:p>
          <a:p>
            <a:endParaRPr lang="en-US" dirty="0"/>
          </a:p>
        </p:txBody>
      </p:sp>
    </p:spTree>
    <p:extLst>
      <p:ext uri="{BB962C8B-B14F-4D97-AF65-F5344CB8AC3E}">
        <p14:creationId xmlns:p14="http://schemas.microsoft.com/office/powerpoint/2010/main" xmlns="" val="119019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Stratified </a:t>
            </a:r>
            <a:r>
              <a:rPr lang="en-US" b="1" dirty="0"/>
              <a:t>sampling</a:t>
            </a:r>
            <a:r>
              <a:rPr lang="en-US" dirty="0"/>
              <a:t/>
            </a:r>
            <a:br>
              <a:rPr lang="en-US" dirty="0"/>
            </a:br>
            <a:endParaRPr lang="en-US" dirty="0"/>
          </a:p>
        </p:txBody>
      </p:sp>
      <p:sp>
        <p:nvSpPr>
          <p:cNvPr id="3" name="Date Placeholder 2"/>
          <p:cNvSpPr>
            <a:spLocks noGrp="1"/>
          </p:cNvSpPr>
          <p:nvPr>
            <p:ph type="dt" sz="half" idx="10"/>
          </p:nvPr>
        </p:nvSpPr>
        <p:spPr/>
        <p:txBody>
          <a:bodyPr/>
          <a:lstStyle/>
          <a:p>
            <a:fld id="{DA3BC49E-2B4A-4278-988D-1D8C7725443D}"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10000"/>
          </a:bodyPr>
          <a:lstStyle/>
          <a:p>
            <a:r>
              <a:rPr lang="en-US" dirty="0" smtClean="0"/>
              <a:t>Stratified </a:t>
            </a:r>
            <a:r>
              <a:rPr lang="en-US" dirty="0"/>
              <a:t>random sampling takes into account the stratification of the main population into a number of sub-populations, each of which is homogeneous with respect to one or more characteristic(s). </a:t>
            </a:r>
            <a:endParaRPr lang="en-US" dirty="0" smtClean="0"/>
          </a:p>
          <a:p>
            <a:r>
              <a:rPr lang="en-US" dirty="0" smtClean="0"/>
              <a:t>Having </a:t>
            </a:r>
            <a:r>
              <a:rPr lang="en-US" dirty="0"/>
              <a:t>ensured this stratification, it provides for selecting randomly the required number of units from each sub-population. </a:t>
            </a:r>
            <a:endParaRPr lang="en-US" dirty="0" smtClean="0"/>
          </a:p>
          <a:p>
            <a:r>
              <a:rPr lang="en-US" dirty="0" smtClean="0"/>
              <a:t>The </a:t>
            </a:r>
            <a:r>
              <a:rPr lang="en-US" dirty="0"/>
              <a:t>selection of a sample from each subpopulation may be done using simple random sampling. It is useful in providing more accurate results than simple random sampling.</a:t>
            </a:r>
          </a:p>
          <a:p>
            <a:endParaRPr lang="en-US" dirty="0"/>
          </a:p>
        </p:txBody>
      </p:sp>
    </p:spTree>
    <p:extLst>
      <p:ext uri="{BB962C8B-B14F-4D97-AF65-F5344CB8AC3E}">
        <p14:creationId xmlns:p14="http://schemas.microsoft.com/office/powerpoint/2010/main" xmlns="" val="2314976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Systematic </a:t>
            </a:r>
            <a:r>
              <a:rPr lang="en-US" b="1" dirty="0"/>
              <a:t>sampling</a:t>
            </a:r>
            <a:r>
              <a:rPr lang="en-US" dirty="0"/>
              <a:t/>
            </a:r>
            <a:br>
              <a:rPr lang="en-US" dirty="0"/>
            </a:br>
            <a:endParaRPr lang="en-US" dirty="0"/>
          </a:p>
        </p:txBody>
      </p:sp>
      <p:sp>
        <p:nvSpPr>
          <p:cNvPr id="3" name="Date Placeholder 2"/>
          <p:cNvSpPr>
            <a:spLocks noGrp="1"/>
          </p:cNvSpPr>
          <p:nvPr>
            <p:ph type="dt" sz="half" idx="10"/>
          </p:nvPr>
        </p:nvSpPr>
        <p:spPr/>
        <p:txBody>
          <a:bodyPr/>
          <a:lstStyle/>
          <a:p>
            <a:fld id="{2A264274-DE3A-4E05-8A10-9BE470FFC5E8}"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In </a:t>
            </a:r>
            <a:r>
              <a:rPr lang="en-US" dirty="0"/>
              <a:t>this method, samples are selected at equal intervals from the listings of the elements. </a:t>
            </a:r>
            <a:endParaRPr lang="en-US" dirty="0" smtClean="0"/>
          </a:p>
          <a:p>
            <a:r>
              <a:rPr lang="en-US" dirty="0" smtClean="0"/>
              <a:t>This </a:t>
            </a:r>
            <a:r>
              <a:rPr lang="en-US" dirty="0"/>
              <a:t>method provides a sample as good as a simple random sample and is comparatively easier to draw a sample. </a:t>
            </a:r>
            <a:endParaRPr lang="en-US" dirty="0" smtClean="0"/>
          </a:p>
          <a:p>
            <a:r>
              <a:rPr lang="en-US" dirty="0" smtClean="0"/>
              <a:t>For </a:t>
            </a:r>
            <a:r>
              <a:rPr lang="en-US" dirty="0"/>
              <a:t>instance, to study the average monthly expenditure of households in a city, you may randomly select every fourth households from the household listings </a:t>
            </a:r>
          </a:p>
          <a:p>
            <a:endParaRPr lang="en-US" dirty="0"/>
          </a:p>
        </p:txBody>
      </p:sp>
    </p:spTree>
    <p:extLst>
      <p:ext uri="{BB962C8B-B14F-4D97-AF65-F5344CB8AC3E}">
        <p14:creationId xmlns:p14="http://schemas.microsoft.com/office/powerpoint/2010/main" xmlns="" val="1909972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Cluster </a:t>
            </a:r>
            <a:r>
              <a:rPr lang="en-US" b="1" dirty="0"/>
              <a:t>sampling</a:t>
            </a:r>
            <a:r>
              <a:rPr lang="en-US" dirty="0"/>
              <a:t/>
            </a:r>
            <a:br>
              <a:rPr lang="en-US" dirty="0"/>
            </a:br>
            <a:endParaRPr lang="en-US" dirty="0"/>
          </a:p>
        </p:txBody>
      </p:sp>
      <p:sp>
        <p:nvSpPr>
          <p:cNvPr id="3" name="Date Placeholder 2"/>
          <p:cNvSpPr>
            <a:spLocks noGrp="1"/>
          </p:cNvSpPr>
          <p:nvPr>
            <p:ph type="dt" sz="half" idx="10"/>
          </p:nvPr>
        </p:nvSpPr>
        <p:spPr/>
        <p:txBody>
          <a:bodyPr/>
          <a:lstStyle/>
          <a:p>
            <a:fld id="{93806E2F-36EC-4D46-A6DC-A3FE84A98303}"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304800" y="1219200"/>
            <a:ext cx="8610600" cy="5029200"/>
          </a:xfrm>
        </p:spPr>
        <p:txBody>
          <a:bodyPr>
            <a:normAutofit fontScale="85000" lnSpcReduction="10000"/>
          </a:bodyPr>
          <a:lstStyle/>
          <a:p>
            <a:r>
              <a:rPr lang="en-US" dirty="0" smtClean="0"/>
              <a:t>Cluster </a:t>
            </a:r>
            <a:r>
              <a:rPr lang="en-US" dirty="0"/>
              <a:t>sampling is used when sampling frame is difficult to construct or using other sampling techniques (simple random sampling) is not feasible or costly. </a:t>
            </a:r>
            <a:endParaRPr lang="en-US" dirty="0" smtClean="0"/>
          </a:p>
          <a:p>
            <a:r>
              <a:rPr lang="en-US" dirty="0" smtClean="0"/>
              <a:t>For </a:t>
            </a:r>
            <a:r>
              <a:rPr lang="en-US" dirty="0"/>
              <a:t>instance, when the geographic distribution of units is scattered it is difficult to apply simple random sampling. </a:t>
            </a:r>
            <a:endParaRPr lang="en-US" dirty="0" smtClean="0"/>
          </a:p>
          <a:p>
            <a:r>
              <a:rPr lang="en-US" dirty="0" smtClean="0"/>
              <a:t>It </a:t>
            </a:r>
            <a:r>
              <a:rPr lang="en-US" dirty="0"/>
              <a:t>involves division of the population of elementary units into groups or clusters that serve as primary sampling units. </a:t>
            </a:r>
            <a:endParaRPr lang="en-US" dirty="0" smtClean="0"/>
          </a:p>
          <a:p>
            <a:r>
              <a:rPr lang="en-US" dirty="0" smtClean="0"/>
              <a:t>A </a:t>
            </a:r>
            <a:r>
              <a:rPr lang="en-US" dirty="0"/>
              <a:t>selection of the clusters is then made to form the sample. </a:t>
            </a:r>
            <a:endParaRPr lang="en-US" dirty="0" smtClean="0"/>
          </a:p>
          <a:p>
            <a:r>
              <a:rPr lang="en-US" dirty="0" smtClean="0"/>
              <a:t>The </a:t>
            </a:r>
            <a:r>
              <a:rPr lang="en-US" dirty="0"/>
              <a:t>precision of estimates made based on samples taken using this method is relatively low. </a:t>
            </a:r>
          </a:p>
        </p:txBody>
      </p:sp>
    </p:spTree>
    <p:extLst>
      <p:ext uri="{BB962C8B-B14F-4D97-AF65-F5344CB8AC3E}">
        <p14:creationId xmlns:p14="http://schemas.microsoft.com/office/powerpoint/2010/main" xmlns="" val="495813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Non-</a:t>
            </a:r>
            <a:r>
              <a:rPr lang="en-US" b="1" dirty="0" err="1" smtClean="0"/>
              <a:t>probabilily</a:t>
            </a:r>
            <a:r>
              <a:rPr lang="en-US" b="1" dirty="0" smtClean="0"/>
              <a:t> </a:t>
            </a:r>
            <a:r>
              <a:rPr lang="en-US" b="1" dirty="0"/>
              <a:t>sampling techniques</a:t>
            </a:r>
            <a:r>
              <a:rPr lang="en-US" dirty="0"/>
              <a:t/>
            </a:r>
            <a:br>
              <a:rPr lang="en-US" dirty="0"/>
            </a:br>
            <a:endParaRPr lang="en-US" dirty="0"/>
          </a:p>
        </p:txBody>
      </p:sp>
      <p:sp>
        <p:nvSpPr>
          <p:cNvPr id="3" name="Date Placeholder 2"/>
          <p:cNvSpPr>
            <a:spLocks noGrp="1"/>
          </p:cNvSpPr>
          <p:nvPr>
            <p:ph type="dt" sz="half" idx="10"/>
          </p:nvPr>
        </p:nvSpPr>
        <p:spPr/>
        <p:txBody>
          <a:bodyPr/>
          <a:lstStyle/>
          <a:p>
            <a:fld id="{051BCAF4-0F93-41D5-A350-6CC6EEC7F1F3}"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In </a:t>
            </a:r>
            <a:r>
              <a:rPr lang="en-US" dirty="0"/>
              <a:t>non-probability sampling, the sample is not based on chance. </a:t>
            </a:r>
            <a:endParaRPr lang="en-US" dirty="0" smtClean="0"/>
          </a:p>
          <a:p>
            <a:r>
              <a:rPr lang="en-US" dirty="0" smtClean="0"/>
              <a:t>It </a:t>
            </a:r>
            <a:r>
              <a:rPr lang="en-US" dirty="0"/>
              <a:t>is rather determined by personal judgment. This method is cost effective; however, we cannot make objective statistical inferences. </a:t>
            </a:r>
            <a:endParaRPr lang="en-US" dirty="0" smtClean="0"/>
          </a:p>
          <a:p>
            <a:r>
              <a:rPr lang="en-US" dirty="0" smtClean="0"/>
              <a:t>Depending </a:t>
            </a:r>
            <a:r>
              <a:rPr lang="en-US" dirty="0"/>
              <a:t>on the technique used, non-probability samples are classified into </a:t>
            </a:r>
            <a:r>
              <a:rPr lang="en-US" dirty="0">
                <a:solidFill>
                  <a:srgbClr val="7030A0"/>
                </a:solidFill>
              </a:rPr>
              <a:t>quota, judgment or purposive and convenience samples. </a:t>
            </a:r>
          </a:p>
          <a:p>
            <a:endParaRPr lang="en-US" dirty="0"/>
          </a:p>
        </p:txBody>
      </p:sp>
    </p:spTree>
    <p:extLst>
      <p:ext uri="{BB962C8B-B14F-4D97-AF65-F5344CB8AC3E}">
        <p14:creationId xmlns:p14="http://schemas.microsoft.com/office/powerpoint/2010/main" xmlns="" val="2084785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Objectives</a:t>
            </a:r>
            <a:r>
              <a:rPr lang="en-US" b="1" dirty="0"/>
              <a:t>: </a:t>
            </a:r>
            <a:r>
              <a:rPr lang="en-US" dirty="0"/>
              <a:t/>
            </a:r>
            <a:br>
              <a:rPr lang="en-US" dirty="0"/>
            </a:br>
            <a:endParaRPr lang="en-US" dirty="0"/>
          </a:p>
        </p:txBody>
      </p:sp>
      <p:sp>
        <p:nvSpPr>
          <p:cNvPr id="3" name="Date Placeholder 2"/>
          <p:cNvSpPr>
            <a:spLocks noGrp="1"/>
          </p:cNvSpPr>
          <p:nvPr>
            <p:ph type="dt" sz="half" idx="10"/>
          </p:nvPr>
        </p:nvSpPr>
        <p:spPr/>
        <p:txBody>
          <a:bodyPr/>
          <a:lstStyle/>
          <a:p>
            <a:fld id="{6B1D2317-FCF8-4BD9-85F7-E353D6FBA6E5}"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smtClean="0"/>
              <a:t>After </a:t>
            </a:r>
            <a:r>
              <a:rPr lang="en-US" dirty="0"/>
              <a:t>a successful completion of this unit, students will be able to:</a:t>
            </a:r>
          </a:p>
          <a:p>
            <a:pPr lvl="0"/>
            <a:r>
              <a:rPr lang="en-US" dirty="0"/>
              <a:t>Differentiate the two major sampling techniques: probabilistic and non-probabilistic</a:t>
            </a:r>
          </a:p>
          <a:p>
            <a:pPr lvl="0"/>
            <a:r>
              <a:rPr lang="en-US" dirty="0"/>
              <a:t>Apply simple random sampling technique to select sample</a:t>
            </a:r>
          </a:p>
          <a:p>
            <a:pPr lvl="0"/>
            <a:r>
              <a:rPr lang="en-US" dirty="0"/>
              <a:t>Define sampling distribution of the sample mean </a:t>
            </a:r>
          </a:p>
          <a:p>
            <a:endParaRPr lang="en-US" dirty="0"/>
          </a:p>
        </p:txBody>
      </p:sp>
    </p:spTree>
    <p:extLst>
      <p:ext uri="{BB962C8B-B14F-4D97-AF65-F5344CB8AC3E}">
        <p14:creationId xmlns:p14="http://schemas.microsoft.com/office/powerpoint/2010/main" xmlns="" val="1252242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Sampling </a:t>
            </a:r>
            <a:r>
              <a:rPr lang="en-US" b="1" dirty="0"/>
              <a:t>and non-sampling errors</a:t>
            </a:r>
            <a:r>
              <a:rPr lang="en-US" dirty="0"/>
              <a:t/>
            </a:r>
            <a:br>
              <a:rPr lang="en-US" dirty="0"/>
            </a:br>
            <a:endParaRPr lang="en-US" dirty="0"/>
          </a:p>
        </p:txBody>
      </p:sp>
      <p:sp>
        <p:nvSpPr>
          <p:cNvPr id="3" name="Date Placeholder 2"/>
          <p:cNvSpPr>
            <a:spLocks noGrp="1"/>
          </p:cNvSpPr>
          <p:nvPr>
            <p:ph type="dt" sz="half" idx="10"/>
          </p:nvPr>
        </p:nvSpPr>
        <p:spPr/>
        <p:txBody>
          <a:bodyPr/>
          <a:lstStyle/>
          <a:p>
            <a:fld id="{E077DE32-5294-46F3-8143-58DC8B816C08}"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381000" y="1600200"/>
            <a:ext cx="8458200" cy="4572000"/>
          </a:xfrm>
        </p:spPr>
        <p:txBody>
          <a:bodyPr>
            <a:normAutofit fontScale="92500" lnSpcReduction="20000"/>
          </a:bodyPr>
          <a:lstStyle/>
          <a:p>
            <a:r>
              <a:rPr lang="en-US" dirty="0" smtClean="0"/>
              <a:t>Sampling </a:t>
            </a:r>
            <a:r>
              <a:rPr lang="en-US" dirty="0"/>
              <a:t>error is the difference between the value of a sample statistic and the value of the corresponding population parameter. </a:t>
            </a:r>
            <a:endParaRPr lang="en-US" dirty="0" smtClean="0"/>
          </a:p>
          <a:p>
            <a:r>
              <a:rPr lang="en-US" dirty="0" smtClean="0"/>
              <a:t>On </a:t>
            </a:r>
            <a:r>
              <a:rPr lang="en-US" dirty="0"/>
              <a:t>the other hand, non-sampling error is an error that occurs in the collection, recording and tabulation of data. </a:t>
            </a:r>
            <a:endParaRPr lang="en-US" dirty="0" smtClean="0"/>
          </a:p>
          <a:p>
            <a:r>
              <a:rPr lang="en-US" dirty="0" smtClean="0"/>
              <a:t>Sampling </a:t>
            </a:r>
            <a:r>
              <a:rPr lang="en-US" dirty="0"/>
              <a:t>error can be minimized by using appropriate sampling methods and/or increasing the sample size. </a:t>
            </a:r>
            <a:endParaRPr lang="en-US" dirty="0" smtClean="0"/>
          </a:p>
          <a:p>
            <a:r>
              <a:rPr lang="en-US" dirty="0" smtClean="0"/>
              <a:t>The </a:t>
            </a:r>
            <a:r>
              <a:rPr lang="en-US" dirty="0"/>
              <a:t>non-sampling error is likely to increase with increase in sample size.</a:t>
            </a:r>
          </a:p>
          <a:p>
            <a:endParaRPr lang="en-US" dirty="0"/>
          </a:p>
        </p:txBody>
      </p:sp>
    </p:spTree>
    <p:extLst>
      <p:ext uri="{BB962C8B-B14F-4D97-AF65-F5344CB8AC3E}">
        <p14:creationId xmlns:p14="http://schemas.microsoft.com/office/powerpoint/2010/main" xmlns="" val="3264006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p:txBody>
              <a:bodyPr>
                <a:normAutofit/>
              </a:bodyPr>
              <a:lstStyle/>
              <a:p>
                <a:pPr lvl="1" algn="l" rtl="0">
                  <a:spcBef>
                    <a:spcPct val="0"/>
                  </a:spcBef>
                </a:pPr>
                <a:r>
                  <a:rPr lang="en-GB" sz="2800" b="1" dirty="0" smtClean="0"/>
                  <a:t>Sampling distribution of the sample mean </a:t>
                </a:r>
                <a14:m>
                  <m:oMath xmlns:m="http://schemas.openxmlformats.org/officeDocument/2006/math">
                    <m:acc>
                      <m:accPr>
                        <m:chr m:val="̅"/>
                        <m:ctrlPr>
                          <a:rPr lang="en-US" sz="2800" b="1" i="1">
                            <a:latin typeface="Cambria Math" panose="02040503050406030204" pitchFamily="18" charset="0"/>
                          </a:rPr>
                        </m:ctrlPr>
                      </m:accPr>
                      <m:e>
                        <m:r>
                          <a:rPr lang="en-GB" sz="2800" b="1" i="1">
                            <a:latin typeface="Cambria Math"/>
                          </a:rPr>
                          <m:t>𝒙</m:t>
                        </m:r>
                      </m:e>
                    </m:acc>
                    <m:r>
                      <a:rPr lang="en-GB" sz="2800" b="1" i="1">
                        <a:latin typeface="Cambria Math"/>
                      </a:rPr>
                      <m:t> </m:t>
                    </m:r>
                  </m:oMath>
                </a14:m>
                <a:r>
                  <a:rPr lang="en-US" sz="2800" b="1" dirty="0" smtClean="0"/>
                  <a:t/>
                </a:r>
                <a:br>
                  <a:rPr lang="en-US" sz="2800" b="1" dirty="0" smtClean="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1571"/>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57CCE9DC-1234-4B6D-BDF4-7A3EBEB51C71}"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sz="3200" dirty="0" smtClean="0"/>
              <a:t>The </a:t>
            </a:r>
            <a:r>
              <a:rPr lang="en-US" sz="3200" dirty="0"/>
              <a:t>value of the sample mean for any sample will depend on the elements included in that sample. </a:t>
            </a:r>
            <a:endParaRPr lang="en-US" sz="3200" dirty="0" smtClean="0"/>
          </a:p>
          <a:p>
            <a:r>
              <a:rPr lang="en-US" sz="3200" dirty="0" smtClean="0"/>
              <a:t>Consequently</a:t>
            </a:r>
            <a:r>
              <a:rPr lang="en-US" sz="3200" dirty="0"/>
              <a:t>, the sample mean is a random variable. </a:t>
            </a:r>
            <a:endParaRPr lang="en-US" sz="3200" dirty="0" smtClean="0"/>
          </a:p>
          <a:p>
            <a:r>
              <a:rPr lang="en-US" sz="3200" dirty="0" smtClean="0"/>
              <a:t>Therefore</a:t>
            </a:r>
            <a:r>
              <a:rPr lang="en-US" sz="3200" dirty="0"/>
              <a:t>, like other random variable, the sample means possess a probability distribution which is more commonly called the </a:t>
            </a:r>
            <a:r>
              <a:rPr lang="en-US" sz="3200" i="1" dirty="0">
                <a:solidFill>
                  <a:srgbClr val="7030A0"/>
                </a:solidFill>
              </a:rPr>
              <a:t>sampling distribution of sample mean</a:t>
            </a:r>
            <a:r>
              <a:rPr lang="en-US" sz="3200" dirty="0"/>
              <a:t>. </a:t>
            </a:r>
            <a:endParaRPr lang="en-US" dirty="0"/>
          </a:p>
        </p:txBody>
      </p:sp>
    </p:spTree>
    <p:extLst>
      <p:ext uri="{BB962C8B-B14F-4D97-AF65-F5344CB8AC3E}">
        <p14:creationId xmlns:p14="http://schemas.microsoft.com/office/powerpoint/2010/main" xmlns="" val="2503032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F127FE4-FD9B-4417-BF10-F0EC4ADAFE00}"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In general, the probability distribution of a sample statistic is called its sampling distribution. </a:t>
            </a:r>
            <a:endParaRPr lang="en-US" dirty="0" smtClean="0"/>
          </a:p>
          <a:p>
            <a:r>
              <a:rPr lang="en-US" dirty="0" smtClean="0"/>
              <a:t>Sampling </a:t>
            </a:r>
            <a:r>
              <a:rPr lang="en-US" dirty="0"/>
              <a:t>distribution is important in statistical inference. </a:t>
            </a:r>
            <a:endParaRPr lang="en-US" dirty="0" smtClean="0"/>
          </a:p>
          <a:p>
            <a:r>
              <a:rPr lang="en-US" dirty="0" smtClean="0"/>
              <a:t>The </a:t>
            </a:r>
            <a:r>
              <a:rPr lang="en-US" dirty="0"/>
              <a:t>important characteristics of the sampling distribution of the sample mean are its mean, variance and the form of the distribution. </a:t>
            </a:r>
          </a:p>
          <a:p>
            <a:endParaRPr lang="en-US" dirty="0"/>
          </a:p>
        </p:txBody>
      </p:sp>
    </p:spTree>
    <p:extLst>
      <p:ext uri="{BB962C8B-B14F-4D97-AF65-F5344CB8AC3E}">
        <p14:creationId xmlns:p14="http://schemas.microsoft.com/office/powerpoint/2010/main" xmlns="" val="395168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9D04C1F-49A6-41AC-A5E2-CE45FE0473D8}"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226552" cy="4495800"/>
          </a:xfrm>
        </p:spPr>
        <p:txBody>
          <a:bodyPr>
            <a:normAutofit fontScale="85000" lnSpcReduction="20000"/>
          </a:bodyPr>
          <a:lstStyle/>
          <a:p>
            <a:r>
              <a:rPr lang="en-US" b="1" dirty="0" smtClean="0"/>
              <a:t>Example:</a:t>
            </a:r>
            <a:r>
              <a:rPr lang="en-US" dirty="0" smtClean="0"/>
              <a:t> </a:t>
            </a:r>
            <a:r>
              <a:rPr lang="en-US" dirty="0"/>
              <a:t>Suppose we have a hypothetical population of size 3, consisting of three children namely: A is 3 years old, B is 6 years old and C is 9 years old. Construct sampling distribution of the sample mean of size 2 using sampling without replacement and with replacement. </a:t>
            </a:r>
          </a:p>
          <a:p>
            <a:r>
              <a:rPr lang="en-US" sz="3200" b="1" dirty="0"/>
              <a:t>Solution: </a:t>
            </a:r>
            <a:r>
              <a:rPr lang="en-US" sz="3200" dirty="0"/>
              <a:t>The mean and variance of the population are 6 and 6, respectively.</a:t>
            </a:r>
            <a:endParaRPr lang="en-US" sz="2800" dirty="0"/>
          </a:p>
          <a:p>
            <a:pPr lvl="1"/>
            <a:r>
              <a:rPr lang="en-US" sz="2800" dirty="0"/>
              <a:t>If sampling is without replacement we will have </a:t>
            </a:r>
            <a:r>
              <a:rPr lang="en-US" sz="2800" baseline="-25000" dirty="0"/>
              <a:t>3</a:t>
            </a:r>
            <a:r>
              <a:rPr lang="en-US" sz="2800" dirty="0"/>
              <a:t>C</a:t>
            </a:r>
            <a:r>
              <a:rPr lang="en-US" sz="2800" baseline="-25000" dirty="0"/>
              <a:t>2</a:t>
            </a:r>
            <a:r>
              <a:rPr lang="en-US" sz="2800" dirty="0"/>
              <a:t> = 3 possible samples: (A, B), (A, C) and (B, C) and their corresponding sample means are (3+6)/2 = 4.5, 6 and 7.5, respectively. Hence the probability distribution (sampling distribution) of the sample mean is:</a:t>
            </a:r>
            <a:endParaRPr lang="en-US" sz="2400" dirty="0"/>
          </a:p>
          <a:p>
            <a:endParaRPr lang="en-US" dirty="0"/>
          </a:p>
        </p:txBody>
      </p:sp>
    </p:spTree>
    <p:extLst>
      <p:ext uri="{BB962C8B-B14F-4D97-AF65-F5344CB8AC3E}">
        <p14:creationId xmlns:p14="http://schemas.microsoft.com/office/powerpoint/2010/main" xmlns="" val="226160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6194C-7C7F-4F05-BBB9-DA76B02AB8C6}"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762000"/>
            <a:ext cx="8458200" cy="52577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82082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150AB996-6CF5-41E9-A4B6-09B52C976A8C}"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Note: </a:t>
            </a:r>
            <a:endParaRPr lang="en-US" dirty="0"/>
          </a:p>
          <a:p>
            <a:pPr lvl="0"/>
            <a:r>
              <a:rPr lang="en-US" dirty="0"/>
              <a:t>The mean of the sampling distribution of the sample mean is the same as the population mean irrespective of the sampling procedure.</a:t>
            </a:r>
          </a:p>
          <a:p>
            <a:pPr lvl="0"/>
            <a:r>
              <a:rPr lang="en-US" dirty="0"/>
              <a:t>The variance of the sampling distribution of the sample mean is: </a:t>
            </a:r>
            <a:endParaRPr lang="en-US" dirty="0" smtClean="0"/>
          </a:p>
          <a:p>
            <a:pPr lvl="0"/>
            <a:endParaRPr lang="en-US" dirty="0"/>
          </a:p>
          <a:p>
            <a:endParaRPr lang="en-US"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4419600"/>
            <a:ext cx="5791200" cy="1552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63104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07FF2FB-8743-448C-8A6F-7F4B5DE99A21}"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10000"/>
          </a:bodyPr>
          <a:lstStyle/>
          <a:p>
            <a:pPr lvl="0"/>
            <a:r>
              <a:rPr lang="en-US" dirty="0"/>
              <a:t>The problem with using sample mean to make inferences about the population mean is that the sample mean will probably differ from the population mean</a:t>
            </a:r>
            <a:r>
              <a:rPr lang="en-US" dirty="0" smtClean="0"/>
              <a:t>.</a:t>
            </a:r>
          </a:p>
          <a:p>
            <a:pPr lvl="0"/>
            <a:r>
              <a:rPr lang="en-US" dirty="0" smtClean="0"/>
              <a:t> </a:t>
            </a:r>
            <a:r>
              <a:rPr lang="en-US" dirty="0"/>
              <a:t>This error is measured by the variance of the sampling distribution of the sample mean and is known as the </a:t>
            </a:r>
            <a:r>
              <a:rPr lang="en-US" i="1" dirty="0"/>
              <a:t>standard error</a:t>
            </a:r>
            <a:r>
              <a:rPr lang="en-US" dirty="0"/>
              <a:t>. </a:t>
            </a:r>
            <a:endParaRPr lang="en-US" dirty="0" smtClean="0"/>
          </a:p>
          <a:p>
            <a:pPr lvl="0"/>
            <a:r>
              <a:rPr lang="en-US" dirty="0" smtClean="0"/>
              <a:t>The </a:t>
            </a:r>
            <a:r>
              <a:rPr lang="en-US" dirty="0"/>
              <a:t>standard error is the average amount of sampling error found because of taking a sample rather than the whole population. </a:t>
            </a:r>
            <a:endParaRPr lang="en-US" dirty="0" smtClean="0"/>
          </a:p>
          <a:p>
            <a:pPr lvl="0"/>
            <a:r>
              <a:rPr lang="en-US" dirty="0" smtClean="0"/>
              <a:t>As </a:t>
            </a:r>
            <a:r>
              <a:rPr lang="en-US" dirty="0"/>
              <a:t>sample size increases, the standard error decreases. </a:t>
            </a:r>
          </a:p>
          <a:p>
            <a:endParaRPr lang="en-US" dirty="0"/>
          </a:p>
        </p:txBody>
      </p:sp>
    </p:spTree>
    <p:extLst>
      <p:ext uri="{BB962C8B-B14F-4D97-AF65-F5344CB8AC3E}">
        <p14:creationId xmlns:p14="http://schemas.microsoft.com/office/powerpoint/2010/main" xmlns="" val="218735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6A5EE1B-64C3-4F66-B36B-C39FEEF64F33}"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5632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533401" y="1828800"/>
            <a:ext cx="7732712" cy="403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50327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68185C8-7B41-4DC5-999E-FBB51DB174CC}"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5734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81000" y="1752600"/>
            <a:ext cx="8381999" cy="434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62428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567FB04-D80B-40F7-9ECA-F7047EADCE76}"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endParaRPr lang="en-US" b="1" dirty="0" smtClean="0"/>
          </a:p>
          <a:p>
            <a:r>
              <a:rPr lang="en-US" b="1" dirty="0" smtClean="0"/>
              <a:t>REGRESSION METHODS </a:t>
            </a:r>
            <a:r>
              <a:rPr lang="en-US" b="1" dirty="0"/>
              <a:t>AND CORRELATION</a:t>
            </a:r>
          </a:p>
          <a:p>
            <a:endParaRPr lang="en-US" dirty="0"/>
          </a:p>
        </p:txBody>
      </p:sp>
    </p:spTree>
    <p:extLst>
      <p:ext uri="{BB962C8B-B14F-4D97-AF65-F5344CB8AC3E}">
        <p14:creationId xmlns="" xmlns:p14="http://schemas.microsoft.com/office/powerpoint/2010/main" val="1165749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2800" b="1" dirty="0" smtClean="0"/>
              <a:t/>
            </a:r>
            <a:br>
              <a:rPr lang="en-GB" sz="2800" b="1" dirty="0" smtClean="0"/>
            </a:br>
            <a:r>
              <a:rPr lang="en-GB" sz="2800" b="1" dirty="0" smtClean="0"/>
              <a:t>Methods of sampling</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75E2E8D7-6923-4623-9A76-BE5155B9D1FB}"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a:bodyPr>
          <a:lstStyle/>
          <a:p>
            <a:r>
              <a:rPr lang="en-US" sz="3200" b="1" dirty="0" smtClean="0"/>
              <a:t>Definition </a:t>
            </a:r>
            <a:r>
              <a:rPr lang="en-US" sz="3200" b="1" dirty="0"/>
              <a:t>of some basic terms </a:t>
            </a:r>
            <a:endParaRPr lang="en-US" sz="2800" dirty="0"/>
          </a:p>
          <a:p>
            <a:r>
              <a:rPr lang="en-US" sz="3200" b="1" dirty="0"/>
              <a:t>Sampling:</a:t>
            </a:r>
            <a:r>
              <a:rPr lang="en-US" sz="3600" dirty="0"/>
              <a:t> </a:t>
            </a:r>
            <a:r>
              <a:rPr lang="en-US" sz="3200" dirty="0"/>
              <a:t>is the technique of selecting representative sample from the whole</a:t>
            </a:r>
            <a:r>
              <a:rPr lang="en-US" sz="3600" dirty="0"/>
              <a:t>. </a:t>
            </a:r>
            <a:endParaRPr lang="en-US" sz="2800" dirty="0"/>
          </a:p>
          <a:p>
            <a:r>
              <a:rPr lang="en-US" sz="3200" b="1" dirty="0"/>
              <a:t>Population: </a:t>
            </a:r>
            <a:r>
              <a:rPr lang="en-US" sz="3200" dirty="0"/>
              <a:t>is the totality of elements or units under study. </a:t>
            </a:r>
            <a:endParaRPr lang="en-US" sz="2800" dirty="0"/>
          </a:p>
          <a:p>
            <a:r>
              <a:rPr lang="en-US" sz="3200" b="1" dirty="0"/>
              <a:t>Sample: </a:t>
            </a:r>
            <a:r>
              <a:rPr lang="en-US" sz="3200" dirty="0"/>
              <a:t>is the part of the population. </a:t>
            </a:r>
            <a:endParaRPr lang="en-US" sz="2800" dirty="0"/>
          </a:p>
          <a:p>
            <a:r>
              <a:rPr lang="en-US" sz="3200" b="1" dirty="0"/>
              <a:t>Sampling Frame</a:t>
            </a:r>
            <a:r>
              <a:rPr lang="en-US" sz="3200" dirty="0"/>
              <a:t>: A complete list of all the units of the population is called the sampling frame. </a:t>
            </a:r>
            <a:endParaRPr lang="en-US" dirty="0"/>
          </a:p>
        </p:txBody>
      </p:sp>
    </p:spTree>
    <p:extLst>
      <p:ext uri="{BB962C8B-B14F-4D97-AF65-F5344CB8AC3E}">
        <p14:creationId xmlns:p14="http://schemas.microsoft.com/office/powerpoint/2010/main" xmlns="" val="2237448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Introduction</a:t>
            </a:r>
            <a:r>
              <a:rPr lang="en-US" dirty="0"/>
              <a:t/>
            </a:r>
            <a:br>
              <a:rPr lang="en-US" dirty="0"/>
            </a:br>
            <a:endParaRPr lang="en-US" dirty="0"/>
          </a:p>
        </p:txBody>
      </p:sp>
      <p:sp>
        <p:nvSpPr>
          <p:cNvPr id="3" name="Date Placeholder 2"/>
          <p:cNvSpPr>
            <a:spLocks noGrp="1"/>
          </p:cNvSpPr>
          <p:nvPr>
            <p:ph type="dt" sz="half" idx="10"/>
          </p:nvPr>
        </p:nvSpPr>
        <p:spPr/>
        <p:txBody>
          <a:bodyPr/>
          <a:lstStyle/>
          <a:p>
            <a:fld id="{A4B22836-5414-433D-8F18-627ECE0ECF03}"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a:bodyPr>
          <a:lstStyle/>
          <a:p>
            <a:r>
              <a:rPr lang="en-US" dirty="0"/>
              <a:t>The statistical methods discussed so far are used to analyze the data involving only one variable. </a:t>
            </a:r>
            <a:endParaRPr lang="en-US" dirty="0" smtClean="0"/>
          </a:p>
          <a:p>
            <a:r>
              <a:rPr lang="en-US" dirty="0" smtClean="0"/>
              <a:t>Often </a:t>
            </a:r>
            <a:r>
              <a:rPr lang="en-US" dirty="0"/>
              <a:t>an analysis of data concerning two or more variables is needed to look for any statistical relationship or association between them. </a:t>
            </a:r>
            <a:endParaRPr lang="en-US" dirty="0" smtClean="0"/>
          </a:p>
          <a:p>
            <a:r>
              <a:rPr lang="en-US" dirty="0" smtClean="0"/>
              <a:t>Thus</a:t>
            </a:r>
            <a:r>
              <a:rPr lang="en-US" dirty="0"/>
              <a:t>, regression and correlation analysis are helpful in ascertaining the probable form of the relationship between variables and the strength of the relationship.    </a:t>
            </a:r>
          </a:p>
          <a:p>
            <a:endParaRPr lang="en-US" dirty="0"/>
          </a:p>
        </p:txBody>
      </p:sp>
    </p:spTree>
    <p:extLst>
      <p:ext uri="{BB962C8B-B14F-4D97-AF65-F5344CB8AC3E}">
        <p14:creationId xmlns="" xmlns:p14="http://schemas.microsoft.com/office/powerpoint/2010/main" val="3400122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2800" b="1" dirty="0" smtClean="0"/>
              <a:t>Simple linear regression analysis</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C259DCDA-3E40-4959-A146-F4305B15B1AB}"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a:bodyPr>
          <a:lstStyle/>
          <a:p>
            <a:r>
              <a:rPr lang="en-US" dirty="0"/>
              <a:t>Regression analysis is the statistical method that helps to formulate a functional relationship between two or more variables. </a:t>
            </a:r>
            <a:endParaRPr lang="en-US" dirty="0" smtClean="0"/>
          </a:p>
          <a:p>
            <a:r>
              <a:rPr lang="en-US" dirty="0" smtClean="0"/>
              <a:t>It </a:t>
            </a:r>
            <a:r>
              <a:rPr lang="en-US" dirty="0"/>
              <a:t>can be used for assessment of association, estimation and prediction. </a:t>
            </a:r>
            <a:endParaRPr lang="en-US" dirty="0" smtClean="0"/>
          </a:p>
          <a:p>
            <a:r>
              <a:rPr lang="en-US" dirty="0" smtClean="0"/>
              <a:t>For </a:t>
            </a:r>
            <a:r>
              <a:rPr lang="en-US" dirty="0"/>
              <a:t>instance one might be interested to formulate a statistical model to relate the height of fathers and their sons, blood pressure and age, fertilizer amount and yield, etc.</a:t>
            </a:r>
          </a:p>
          <a:p>
            <a:endParaRPr lang="en-US" dirty="0"/>
          </a:p>
        </p:txBody>
      </p:sp>
    </p:spTree>
    <p:extLst>
      <p:ext uri="{BB962C8B-B14F-4D97-AF65-F5344CB8AC3E}">
        <p14:creationId xmlns="" xmlns:p14="http://schemas.microsoft.com/office/powerpoint/2010/main" val="1928551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EF820FF-B713-4D9A-A8CC-FC0A4F9E363D}"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a:t>A simple model to relate dependent (response) variable Y and with only one predictor variable X is to consider a linear relationship. </a:t>
            </a:r>
          </a:p>
          <a:p>
            <a:r>
              <a:rPr lang="en-US" dirty="0"/>
              <a:t>The first step in regression analysis involving two variables is to construct a scatter plot (diagram) of the observed data. </a:t>
            </a:r>
            <a:endParaRPr lang="en-US" dirty="0" smtClean="0"/>
          </a:p>
          <a:p>
            <a:r>
              <a:rPr lang="en-US" dirty="0" smtClean="0"/>
              <a:t>Scatter </a:t>
            </a:r>
            <a:r>
              <a:rPr lang="en-US" dirty="0"/>
              <a:t>diagram is a plot of all ordered </a:t>
            </a:r>
            <a:r>
              <a:rPr lang="en-US" dirty="0" smtClean="0"/>
              <a:t>pairs (</a:t>
            </a:r>
            <a:r>
              <a:rPr lang="en-US" dirty="0" err="1" smtClean="0"/>
              <a:t>Xi,Yi</a:t>
            </a:r>
            <a:r>
              <a:rPr lang="en-US" dirty="0" smtClean="0"/>
              <a:t>) </a:t>
            </a:r>
            <a:r>
              <a:rPr lang="en-US" dirty="0"/>
              <a:t>on the coordinate plane which is helpful for  determining an apparent relationship between two variables. </a:t>
            </a:r>
          </a:p>
          <a:p>
            <a:endParaRPr lang="en-US" dirty="0"/>
          </a:p>
        </p:txBody>
      </p:sp>
    </p:spTree>
    <p:extLst>
      <p:ext uri="{BB962C8B-B14F-4D97-AF65-F5344CB8AC3E}">
        <p14:creationId xmlns="" xmlns:p14="http://schemas.microsoft.com/office/powerpoint/2010/main" val="109090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F13CBA4-EBC5-4585-9B6B-06CA20D7B21E}"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572000"/>
          </a:xfrm>
        </p:spPr>
        <p:txBody>
          <a:bodyPr>
            <a:normAutofit fontScale="92500"/>
          </a:bodyPr>
          <a:lstStyle/>
          <a:p>
            <a:r>
              <a:rPr lang="en-US" dirty="0"/>
              <a:t>The simple linear regression </a:t>
            </a:r>
            <a:r>
              <a:rPr lang="en-US" dirty="0" smtClean="0"/>
              <a:t>of Y on X  </a:t>
            </a:r>
            <a:r>
              <a:rPr lang="en-US" dirty="0"/>
              <a:t>can be expressed with respect to the population parameters </a:t>
            </a:r>
            <a:r>
              <a:rPr lang="en-US" dirty="0">
                <a:sym typeface="Symbol"/>
              </a:rPr>
              <a:t></a:t>
            </a:r>
            <a:r>
              <a:rPr lang="en-US" dirty="0"/>
              <a:t>  and </a:t>
            </a:r>
            <a:r>
              <a:rPr lang="en-US" dirty="0">
                <a:sym typeface="Symbol"/>
              </a:rPr>
              <a:t></a:t>
            </a:r>
            <a:r>
              <a:rPr lang="en-US" dirty="0"/>
              <a:t> </a:t>
            </a:r>
            <a:r>
              <a:rPr lang="en-US" dirty="0" smtClean="0"/>
              <a:t>as </a:t>
            </a:r>
            <a:endParaRPr lang="en-US" dirty="0"/>
          </a:p>
          <a:p>
            <a:r>
              <a:rPr lang="en-US" dirty="0"/>
              <a:t>		 </a:t>
            </a:r>
          </a:p>
          <a:p>
            <a:endParaRPr lang="en-US" dirty="0" smtClean="0"/>
          </a:p>
          <a:p>
            <a:r>
              <a:rPr lang="en-US" dirty="0" smtClean="0"/>
              <a:t>where      = </a:t>
            </a:r>
            <a:r>
              <a:rPr lang="en-US" dirty="0"/>
              <a:t>y-intercept that represents the mean value of the dependent variable </a:t>
            </a:r>
            <a:r>
              <a:rPr lang="en-US" dirty="0" smtClean="0"/>
              <a:t>Y when </a:t>
            </a:r>
            <a:r>
              <a:rPr lang="en-US" dirty="0"/>
              <a:t>the independent variable </a:t>
            </a:r>
            <a:r>
              <a:rPr lang="en-US" dirty="0" smtClean="0"/>
              <a:t>X is </a:t>
            </a:r>
            <a:r>
              <a:rPr lang="en-US" dirty="0"/>
              <a:t>zero;  </a:t>
            </a:r>
            <a:r>
              <a:rPr lang="en-US" dirty="0" smtClean="0"/>
              <a:t>  = </a:t>
            </a:r>
            <a:r>
              <a:rPr lang="en-US" dirty="0"/>
              <a:t>slope of the regression line that represents the change in the mean of for a unit change in the value of ;  </a:t>
            </a:r>
            <a:r>
              <a:rPr lang="en-US" dirty="0" smtClean="0"/>
              <a:t>   = </a:t>
            </a:r>
            <a:r>
              <a:rPr lang="en-US" dirty="0"/>
              <a:t>error term      </a:t>
            </a:r>
          </a:p>
          <a:p>
            <a:endParaRPr lang="en-US" dirty="0"/>
          </a:p>
        </p:txBody>
      </p:sp>
      <p:graphicFrame>
        <p:nvGraphicFramePr>
          <p:cNvPr id="6" name="Object 5"/>
          <p:cNvGraphicFramePr>
            <a:graphicFrameLocks noChangeAspect="1"/>
          </p:cNvGraphicFramePr>
          <p:nvPr>
            <p:extLst>
              <p:ext uri="{D42A27DB-BD31-4B8C-83A1-F6EECF244321}">
                <p14:modId xmlns="" xmlns:p14="http://schemas.microsoft.com/office/powerpoint/2010/main" val="3619402744"/>
              </p:ext>
            </p:extLst>
          </p:nvPr>
        </p:nvGraphicFramePr>
        <p:xfrm>
          <a:off x="2257425" y="3200400"/>
          <a:ext cx="3789363" cy="685800"/>
        </p:xfrm>
        <a:graphic>
          <a:graphicData uri="http://schemas.openxmlformats.org/presentationml/2006/ole">
            <p:oleObj spid="_x0000_s3074" name="Equation" r:id="rId3" imgW="1002865" imgH="203112" progId="Equation.3">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54509348"/>
              </p:ext>
            </p:extLst>
          </p:nvPr>
        </p:nvGraphicFramePr>
        <p:xfrm>
          <a:off x="1905000" y="3962400"/>
          <a:ext cx="457200" cy="444500"/>
        </p:xfrm>
        <a:graphic>
          <a:graphicData uri="http://schemas.openxmlformats.org/presentationml/2006/ole">
            <p:oleObj spid="_x0000_s3075" name="Equation" r:id="rId4" imgW="152334" imgH="139639" progId="Equation.3">
              <p:embed/>
            </p:oleObj>
          </a:graphicData>
        </a:graphic>
      </p:graphicFrame>
      <p:graphicFrame>
        <p:nvGraphicFramePr>
          <p:cNvPr id="8" name="Object 7"/>
          <p:cNvGraphicFramePr>
            <a:graphicFrameLocks noChangeAspect="1"/>
          </p:cNvGraphicFramePr>
          <p:nvPr>
            <p:extLst>
              <p:ext uri="{D42A27DB-BD31-4B8C-83A1-F6EECF244321}">
                <p14:modId xmlns="" xmlns:p14="http://schemas.microsoft.com/office/powerpoint/2010/main" val="786674496"/>
              </p:ext>
            </p:extLst>
          </p:nvPr>
        </p:nvGraphicFramePr>
        <p:xfrm>
          <a:off x="3505200" y="4800600"/>
          <a:ext cx="381000" cy="457200"/>
        </p:xfrm>
        <a:graphic>
          <a:graphicData uri="http://schemas.openxmlformats.org/presentationml/2006/ole">
            <p:oleObj spid="_x0000_s3076" name="Equation" r:id="rId5" imgW="177569" imgH="202936" progId="Equation.3">
              <p:embed/>
            </p:oleObj>
          </a:graphicData>
        </a:graphic>
      </p:graphicFrame>
      <p:graphicFrame>
        <p:nvGraphicFramePr>
          <p:cNvPr id="9" name="Object 8"/>
          <p:cNvGraphicFramePr>
            <a:graphicFrameLocks noChangeAspect="1"/>
          </p:cNvGraphicFramePr>
          <p:nvPr>
            <p:extLst>
              <p:ext uri="{D42A27DB-BD31-4B8C-83A1-F6EECF244321}">
                <p14:modId xmlns="" xmlns:p14="http://schemas.microsoft.com/office/powerpoint/2010/main" val="2802581453"/>
              </p:ext>
            </p:extLst>
          </p:nvPr>
        </p:nvGraphicFramePr>
        <p:xfrm>
          <a:off x="3276600" y="5638800"/>
          <a:ext cx="457200" cy="368300"/>
        </p:xfrm>
        <a:graphic>
          <a:graphicData uri="http://schemas.openxmlformats.org/presentationml/2006/ole">
            <p:oleObj spid="_x0000_s3077" name="Equation" r:id="rId6" imgW="126835" imgH="139518" progId="Equation.3">
              <p:embed/>
            </p:oleObj>
          </a:graphicData>
        </a:graphic>
      </p:graphicFrame>
    </p:spTree>
    <p:extLst>
      <p:ext uri="{BB962C8B-B14F-4D97-AF65-F5344CB8AC3E}">
        <p14:creationId xmlns="" xmlns:p14="http://schemas.microsoft.com/office/powerpoint/2010/main" val="2423906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836EF4A-3C5B-4487-829B-5192433D7D27}"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92500" lnSpcReduction="10000"/>
          </a:bodyPr>
          <a:lstStyle/>
          <a:p>
            <a:pPr marL="0" marR="0" algn="just">
              <a:spcBef>
                <a:spcPts val="0"/>
              </a:spcBef>
              <a:spcAft>
                <a:spcPts val="0"/>
              </a:spcAft>
            </a:pPr>
            <a:r>
              <a:rPr lang="en-US" sz="3200" dirty="0">
                <a:solidFill>
                  <a:srgbClr val="333333"/>
                </a:solidFill>
                <a:latin typeface="Times New Roman"/>
                <a:ea typeface="Times New Roman"/>
              </a:rPr>
              <a:t>The population parameters </a:t>
            </a:r>
            <a:r>
              <a:rPr lang="en-US" sz="3200" dirty="0">
                <a:solidFill>
                  <a:srgbClr val="333333"/>
                </a:solidFill>
                <a:latin typeface="Times New Roman"/>
                <a:ea typeface="Times New Roman"/>
                <a:sym typeface="Symbol"/>
              </a:rPr>
              <a:t></a:t>
            </a:r>
            <a:r>
              <a:rPr lang="en-US" sz="3200" dirty="0">
                <a:solidFill>
                  <a:srgbClr val="333333"/>
                </a:solidFill>
                <a:latin typeface="Times New Roman"/>
                <a:ea typeface="Times New Roman"/>
              </a:rPr>
              <a:t> and </a:t>
            </a:r>
            <a:r>
              <a:rPr lang="en-US" sz="3200" dirty="0">
                <a:solidFill>
                  <a:srgbClr val="333333"/>
                </a:solidFill>
                <a:latin typeface="Times New Roman"/>
                <a:ea typeface="Times New Roman"/>
                <a:sym typeface="Symbol"/>
              </a:rPr>
              <a:t></a:t>
            </a:r>
            <a:r>
              <a:rPr lang="en-US" sz="3200" dirty="0">
                <a:solidFill>
                  <a:srgbClr val="333333"/>
                </a:solidFill>
                <a:latin typeface="Times New Roman"/>
                <a:ea typeface="Times New Roman"/>
              </a:rPr>
              <a:t> can be estimated from sample data using the least square technique. The estimators </a:t>
            </a:r>
            <a:r>
              <a:rPr lang="en-US" sz="3200" dirty="0" smtClean="0">
                <a:solidFill>
                  <a:srgbClr val="333333"/>
                </a:solidFill>
                <a:latin typeface="Times New Roman"/>
                <a:ea typeface="Times New Roman"/>
              </a:rPr>
              <a:t>of</a:t>
            </a:r>
            <a:r>
              <a:rPr lang="en-US" sz="3200" dirty="0">
                <a:solidFill>
                  <a:srgbClr val="333333"/>
                </a:solidFill>
                <a:latin typeface="Times New Roman"/>
                <a:ea typeface="Times New Roman"/>
                <a:sym typeface="Symbol"/>
              </a:rPr>
              <a:t> </a:t>
            </a:r>
            <a:r>
              <a:rPr lang="en-US" sz="3200" dirty="0" smtClean="0">
                <a:solidFill>
                  <a:srgbClr val="333333"/>
                </a:solidFill>
                <a:latin typeface="Times New Roman"/>
                <a:ea typeface="Times New Roman"/>
              </a:rPr>
              <a:t>  and </a:t>
            </a:r>
            <a:r>
              <a:rPr lang="en-US" sz="3200" dirty="0">
                <a:solidFill>
                  <a:srgbClr val="333333"/>
                </a:solidFill>
                <a:latin typeface="Times New Roman"/>
                <a:ea typeface="Times New Roman"/>
                <a:sym typeface="Symbol"/>
              </a:rPr>
              <a:t></a:t>
            </a:r>
            <a:r>
              <a:rPr lang="en-US" sz="3200" dirty="0" smtClean="0">
                <a:solidFill>
                  <a:srgbClr val="333333"/>
                </a:solidFill>
                <a:latin typeface="Times New Roman"/>
                <a:ea typeface="Times New Roman"/>
              </a:rPr>
              <a:t>  </a:t>
            </a:r>
            <a:r>
              <a:rPr lang="en-US" sz="3200" dirty="0">
                <a:solidFill>
                  <a:srgbClr val="333333"/>
                </a:solidFill>
                <a:latin typeface="Times New Roman"/>
                <a:ea typeface="Times New Roman"/>
              </a:rPr>
              <a:t>are usually denoted by a and b, respectively. </a:t>
            </a:r>
            <a:endParaRPr lang="en-US" sz="3200" dirty="0" smtClean="0">
              <a:solidFill>
                <a:srgbClr val="333333"/>
              </a:solidFill>
              <a:latin typeface="Times New Roman"/>
              <a:ea typeface="Times New Roman"/>
            </a:endParaRPr>
          </a:p>
          <a:p>
            <a:r>
              <a:rPr lang="en-US" sz="3200" dirty="0"/>
              <a:t>The resulting regression line </a:t>
            </a:r>
            <a:r>
              <a:rPr lang="en-US" sz="3200" dirty="0" smtClean="0"/>
              <a:t>is:</a:t>
            </a:r>
          </a:p>
          <a:p>
            <a:pPr marL="0" indent="0">
              <a:buNone/>
            </a:pPr>
            <a:endParaRPr lang="en-US" sz="3200" dirty="0"/>
          </a:p>
          <a:p>
            <a:pPr marL="0" indent="0">
              <a:buNone/>
            </a:pPr>
            <a:r>
              <a:rPr lang="en-US" sz="3200" dirty="0" smtClean="0"/>
              <a:t>and </a:t>
            </a:r>
            <a:r>
              <a:rPr lang="en-US" sz="3200" dirty="0"/>
              <a:t>the  equation is known as the fitted regression line. </a:t>
            </a:r>
            <a:endParaRPr lang="en-US" sz="3200" dirty="0" smtClean="0"/>
          </a:p>
          <a:p>
            <a:pPr marL="0" indent="0">
              <a:buNone/>
            </a:pPr>
            <a:r>
              <a:rPr lang="en-US" sz="3200" dirty="0" smtClean="0"/>
              <a:t>The </a:t>
            </a:r>
            <a:r>
              <a:rPr lang="en-US" sz="3200" dirty="0"/>
              <a:t>estimated values </a:t>
            </a:r>
            <a:r>
              <a:rPr lang="en-US" sz="3200" dirty="0" smtClean="0"/>
              <a:t>of y </a:t>
            </a:r>
            <a:r>
              <a:rPr lang="en-US" sz="3200" dirty="0"/>
              <a:t>are denoted </a:t>
            </a:r>
            <a:r>
              <a:rPr lang="en-US" sz="3200" dirty="0" smtClean="0"/>
              <a:t>by   . </a:t>
            </a:r>
            <a:r>
              <a:rPr lang="en-US" sz="3200" dirty="0"/>
              <a:t>The observed values </a:t>
            </a:r>
            <a:r>
              <a:rPr lang="en-US" sz="3200" dirty="0" smtClean="0"/>
              <a:t>of </a:t>
            </a:r>
            <a:r>
              <a:rPr lang="en-US" sz="3200" dirty="0"/>
              <a:t>are denoted by y</a:t>
            </a:r>
            <a:r>
              <a:rPr lang="en-US" sz="3200" dirty="0" smtClean="0"/>
              <a:t> </a:t>
            </a:r>
          </a:p>
          <a:p>
            <a:pPr marL="0" indent="0">
              <a:buNone/>
            </a:pPr>
            <a:endParaRPr lang="en-US" sz="3200" dirty="0" smtClean="0">
              <a:solidFill>
                <a:srgbClr val="333333"/>
              </a:solidFill>
              <a:latin typeface="Times New Roman"/>
              <a:ea typeface="Times New Roman"/>
            </a:endParaRPr>
          </a:p>
          <a:p>
            <a:pPr marL="0" marR="0" algn="just">
              <a:spcBef>
                <a:spcPts val="0"/>
              </a:spcBef>
              <a:spcAft>
                <a:spcPts val="0"/>
              </a:spcAft>
            </a:pPr>
            <a:endParaRPr lang="en-US" sz="3200" dirty="0" smtClean="0">
              <a:solidFill>
                <a:srgbClr val="333333"/>
              </a:solidFill>
              <a:latin typeface="Times New Roman"/>
              <a:ea typeface="Times New Roman"/>
            </a:endParaRPr>
          </a:p>
          <a:p>
            <a:pPr marL="0" marR="0" algn="just">
              <a:spcBef>
                <a:spcPts val="0"/>
              </a:spcBef>
              <a:spcAft>
                <a:spcPts val="0"/>
              </a:spcAft>
            </a:pPr>
            <a:endParaRPr lang="en-US" sz="3200" dirty="0" smtClean="0">
              <a:solidFill>
                <a:srgbClr val="333333"/>
              </a:solidFill>
              <a:latin typeface="Times New Roman"/>
              <a:ea typeface="Times New Roman"/>
            </a:endParaRPr>
          </a:p>
          <a:p>
            <a:endParaRPr lang="en-US" dirty="0"/>
          </a:p>
        </p:txBody>
      </p:sp>
      <p:pic>
        <p:nvPicPr>
          <p:cNvPr id="1331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48400" y="3514867"/>
            <a:ext cx="2362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48600" y="4952134"/>
            <a:ext cx="304800" cy="5818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58471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08CB8-AAF4-43D0-8602-127871DC0951}"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143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990600"/>
            <a:ext cx="8686800" cy="2819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35878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241F6-32E5-4A8F-987D-8281DED64DC9}"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1536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5801" y="685801"/>
            <a:ext cx="8305800" cy="3443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67853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989AA-8F62-4977-A503-FDC9515EF7F3}"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1" y="609601"/>
            <a:ext cx="8382000" cy="35766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11124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B64D1-E59A-4E1F-A923-0298554DAB13}"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1741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143000"/>
            <a:ext cx="8382000"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573079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A980E-15C6-4298-93A3-5C845476A6F7}"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1843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838201"/>
            <a:ext cx="8153399" cy="37290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07035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BDAF7E0-3FF9-4440-888F-A1DAD893F0D3}"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endParaRPr lang="en-US" dirty="0" smtClean="0"/>
          </a:p>
          <a:p>
            <a:r>
              <a:rPr lang="en-US" dirty="0" smtClean="0"/>
              <a:t>A </a:t>
            </a:r>
            <a:r>
              <a:rPr lang="en-US" dirty="0"/>
              <a:t>unit of population is a relative term. If all the workers in a factory make a population, then a worker is a unit of the population. If all the factories in a country are being studied for some purpose, then a factory is a unit of the population of factories. The frame provides a base for the selection of a sample. </a:t>
            </a:r>
          </a:p>
          <a:p>
            <a:endParaRPr lang="en-US" dirty="0"/>
          </a:p>
        </p:txBody>
      </p:sp>
    </p:spTree>
    <p:extLst>
      <p:ext uri="{BB962C8B-B14F-4D97-AF65-F5344CB8AC3E}">
        <p14:creationId xmlns:p14="http://schemas.microsoft.com/office/powerpoint/2010/main" xmlns="" val="41277988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7800C-0D84-4B2D-A99A-71D3F9F976D9}"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1945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1938" y="609600"/>
            <a:ext cx="8620125" cy="502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960180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b="1" dirty="0" smtClean="0"/>
              <a:t/>
            </a:r>
            <a:br>
              <a:rPr lang="en-GB" b="1" dirty="0" smtClean="0"/>
            </a:br>
            <a:r>
              <a:rPr lang="en-GB" sz="3100" b="1" dirty="0" smtClean="0"/>
              <a:t>The covariance and the correlation coefficient </a:t>
            </a:r>
            <a:r>
              <a:rPr lang="en-US" sz="3100" b="1" dirty="0" smtClean="0"/>
              <a:t/>
            </a:r>
            <a:br>
              <a:rPr lang="en-US" sz="3100" b="1" dirty="0" smtClean="0"/>
            </a:br>
            <a:endParaRPr lang="en-US" dirty="0"/>
          </a:p>
        </p:txBody>
      </p:sp>
      <p:sp>
        <p:nvSpPr>
          <p:cNvPr id="3" name="Date Placeholder 2"/>
          <p:cNvSpPr>
            <a:spLocks noGrp="1"/>
          </p:cNvSpPr>
          <p:nvPr>
            <p:ph type="dt" sz="half" idx="10"/>
          </p:nvPr>
        </p:nvSpPr>
        <p:spPr/>
        <p:txBody>
          <a:bodyPr/>
          <a:lstStyle/>
          <a:p>
            <a:fld id="{FDD5128B-2851-4FA1-9CD7-D97690E08DBD}"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Correlation coefficient measures the degree of linear relationship between two variables.  The population correlation coefficient is represented by </a:t>
            </a:r>
            <a:r>
              <a:rPr lang="en-US" dirty="0">
                <a:sym typeface="Symbol"/>
              </a:rPr>
              <a:t></a:t>
            </a:r>
            <a:r>
              <a:rPr lang="en-US" dirty="0"/>
              <a:t> and its estimator is r. </a:t>
            </a:r>
            <a:endParaRPr lang="en-US" dirty="0" smtClean="0"/>
          </a:p>
          <a:p>
            <a:endParaRPr lang="en-US" dirty="0"/>
          </a:p>
          <a:p>
            <a:r>
              <a:rPr lang="en-US" dirty="0" smtClean="0"/>
              <a:t>For </a:t>
            </a:r>
            <a:r>
              <a:rPr lang="en-US" dirty="0"/>
              <a:t>a set of n pairs of sample values X and Y, Pearson’s correlation coefficient is calculated as the ratio of the covariance of the variables X and Y to the product of the standard deviations of X and Y. </a:t>
            </a:r>
          </a:p>
          <a:p>
            <a:endParaRPr lang="en-US" dirty="0"/>
          </a:p>
        </p:txBody>
      </p:sp>
    </p:spTree>
    <p:extLst>
      <p:ext uri="{BB962C8B-B14F-4D97-AF65-F5344CB8AC3E}">
        <p14:creationId xmlns="" xmlns:p14="http://schemas.microsoft.com/office/powerpoint/2010/main" val="25275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28979D8-CF81-48D1-890C-880EF4803D6D}"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20483" name="Picture 3"/>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457200" y="1752600"/>
            <a:ext cx="8229600" cy="441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802654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dirty="0" smtClean="0"/>
              <a:t>Properties </a:t>
            </a:r>
            <a:r>
              <a:rPr lang="en-US" sz="3600" b="1" dirty="0"/>
              <a:t>of Pearson’s correlation coefficient r,</a:t>
            </a:r>
            <a:r>
              <a:rPr lang="en-US" dirty="0"/>
              <a:t/>
            </a:r>
            <a:br>
              <a:rPr lang="en-US" dirty="0"/>
            </a:br>
            <a:endParaRPr lang="en-US" dirty="0"/>
          </a:p>
        </p:txBody>
      </p:sp>
      <p:sp>
        <p:nvSpPr>
          <p:cNvPr id="3" name="Date Placeholder 2"/>
          <p:cNvSpPr>
            <a:spLocks noGrp="1"/>
          </p:cNvSpPr>
          <p:nvPr>
            <p:ph type="dt" sz="half" idx="10"/>
          </p:nvPr>
        </p:nvSpPr>
        <p:spPr/>
        <p:txBody>
          <a:bodyPr/>
          <a:lstStyle/>
          <a:p>
            <a:fld id="{D2FCC0CD-5842-4D96-A17D-EAB301A64226}"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21507" name="Picture 3"/>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228600" y="1905000"/>
            <a:ext cx="8686800" cy="403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874792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7DD294E-DFE6-455A-ADAE-EF05188B8279}"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22530" name="Picture 2"/>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304800" y="1905000"/>
            <a:ext cx="8686800" cy="3076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806996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3E4B57D-CD7F-4DFC-B5D0-6AB2A6692C62}"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23555" name="Picture 3"/>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612775" y="1828800"/>
            <a:ext cx="8153400" cy="426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61093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B742A5E-B3B0-40F6-BF1E-7B427AA5976F}"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24578" name="Picture 2"/>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612775" y="1752600"/>
            <a:ext cx="8153400" cy="4343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233780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Major </a:t>
            </a:r>
            <a:r>
              <a:rPr lang="en-US" b="1" dirty="0"/>
              <a:t>reasons to use sampling</a:t>
            </a:r>
            <a:r>
              <a:rPr lang="en-US" dirty="0"/>
              <a:t/>
            </a:r>
            <a:br>
              <a:rPr lang="en-US" dirty="0"/>
            </a:br>
            <a:endParaRPr lang="en-US" dirty="0"/>
          </a:p>
        </p:txBody>
      </p:sp>
      <p:sp>
        <p:nvSpPr>
          <p:cNvPr id="3" name="Date Placeholder 2"/>
          <p:cNvSpPr>
            <a:spLocks noGrp="1"/>
          </p:cNvSpPr>
          <p:nvPr>
            <p:ph type="dt" sz="half" idx="10"/>
          </p:nvPr>
        </p:nvSpPr>
        <p:spPr/>
        <p:txBody>
          <a:bodyPr/>
          <a:lstStyle/>
          <a:p>
            <a:fld id="{9DC1A739-A2FC-4716-A46E-BFB4A50F9915}"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378952" cy="4724400"/>
          </a:xfrm>
        </p:spPr>
        <p:txBody>
          <a:bodyPr>
            <a:normAutofit fontScale="77500" lnSpcReduction="20000"/>
          </a:bodyPr>
          <a:lstStyle/>
          <a:p>
            <a:pPr lvl="0"/>
            <a:r>
              <a:rPr lang="en-US" b="1" dirty="0" smtClean="0"/>
              <a:t>Saves </a:t>
            </a:r>
            <a:r>
              <a:rPr lang="en-US" b="1" dirty="0"/>
              <a:t>Time and Cost:</a:t>
            </a:r>
            <a:r>
              <a:rPr lang="en-US" dirty="0"/>
              <a:t> As the size of the sample is small as compared to the population, the time and cost involved on sample study are much less than the complete counts. Hence a sample study requires less time and cost.</a:t>
            </a:r>
          </a:p>
          <a:p>
            <a:pPr lvl="0"/>
            <a:r>
              <a:rPr lang="en-US" b="1" dirty="0"/>
              <a:t>To prevent destruction: </a:t>
            </a:r>
            <a:r>
              <a:rPr lang="en-US" dirty="0"/>
              <a:t>The destructive nature of some experiments (or inspection) do not allow to carryout complete enumeration, for instance, to check quality of beers, to study the efficacy of new drugs, testing the life length of a bulb, e t c. </a:t>
            </a:r>
          </a:p>
          <a:p>
            <a:pPr lvl="0"/>
            <a:r>
              <a:rPr lang="en-US" b="1" dirty="0"/>
              <a:t>Sample survey provides higher level of accuracy: </a:t>
            </a:r>
            <a:r>
              <a:rPr lang="en-US" dirty="0"/>
              <a:t>This accuracy can be achieved through more selective recruiting of interviewers and supervisors, more extensive training programs, a closer supervision of the personnel involved and a more efficient</a:t>
            </a:r>
            <a:r>
              <a:rPr lang="en-US" b="1" dirty="0"/>
              <a:t> </a:t>
            </a:r>
            <a:r>
              <a:rPr lang="en-US" dirty="0"/>
              <a:t>monitoring of the field work.</a:t>
            </a:r>
          </a:p>
          <a:p>
            <a:endParaRPr lang="en-US" dirty="0"/>
          </a:p>
        </p:txBody>
      </p:sp>
    </p:spTree>
    <p:extLst>
      <p:ext uri="{BB962C8B-B14F-4D97-AF65-F5344CB8AC3E}">
        <p14:creationId xmlns:p14="http://schemas.microsoft.com/office/powerpoint/2010/main" xmlns="" val="3440996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1CBC16F-51BE-4598-8328-3EA7902736CD}"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Types of sampling</a:t>
            </a:r>
            <a:endParaRPr lang="en-US" dirty="0"/>
          </a:p>
          <a:p>
            <a:endParaRPr lang="en-US" dirty="0" smtClean="0"/>
          </a:p>
          <a:p>
            <a:r>
              <a:rPr lang="en-US" dirty="0" smtClean="0"/>
              <a:t>Generally</a:t>
            </a:r>
            <a:r>
              <a:rPr lang="en-US" dirty="0"/>
              <a:t>, two types of sampling methods exist: </a:t>
            </a:r>
            <a:endParaRPr lang="en-US" dirty="0" smtClean="0"/>
          </a:p>
          <a:p>
            <a:pPr marL="891540" lvl="1" indent="-571500">
              <a:buFont typeface="+mj-lt"/>
              <a:buAutoNum type="romanUcPeriod"/>
            </a:pPr>
            <a:r>
              <a:rPr lang="en-US" dirty="0" smtClean="0"/>
              <a:t>probability </a:t>
            </a:r>
            <a:r>
              <a:rPr lang="en-US" dirty="0"/>
              <a:t>and </a:t>
            </a:r>
            <a:endParaRPr lang="en-US" dirty="0" smtClean="0"/>
          </a:p>
          <a:p>
            <a:pPr marL="891540" lvl="1" indent="-571500">
              <a:buFont typeface="+mj-lt"/>
              <a:buAutoNum type="romanUcPeriod"/>
            </a:pPr>
            <a:r>
              <a:rPr lang="en-US" dirty="0" smtClean="0"/>
              <a:t>non-probability </a:t>
            </a:r>
            <a:r>
              <a:rPr lang="en-US" dirty="0"/>
              <a:t>sampling. </a:t>
            </a:r>
          </a:p>
          <a:p>
            <a:endParaRPr lang="en-US" dirty="0"/>
          </a:p>
        </p:txBody>
      </p:sp>
    </p:spTree>
    <p:extLst>
      <p:ext uri="{BB962C8B-B14F-4D97-AF65-F5344CB8AC3E}">
        <p14:creationId xmlns:p14="http://schemas.microsoft.com/office/powerpoint/2010/main" xmlns="" val="318350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Probability </a:t>
            </a:r>
            <a:r>
              <a:rPr lang="en-US" b="1" dirty="0"/>
              <a:t>Sampling </a:t>
            </a:r>
            <a:r>
              <a:rPr lang="en-US" dirty="0"/>
              <a:t/>
            </a:r>
            <a:br>
              <a:rPr lang="en-US" dirty="0"/>
            </a:br>
            <a:endParaRPr lang="en-US" dirty="0"/>
          </a:p>
        </p:txBody>
      </p:sp>
      <p:sp>
        <p:nvSpPr>
          <p:cNvPr id="3" name="Date Placeholder 2"/>
          <p:cNvSpPr>
            <a:spLocks noGrp="1"/>
          </p:cNvSpPr>
          <p:nvPr>
            <p:ph type="dt" sz="half" idx="10"/>
          </p:nvPr>
        </p:nvSpPr>
        <p:spPr/>
        <p:txBody>
          <a:bodyPr/>
          <a:lstStyle/>
          <a:p>
            <a:fld id="{E0767AC2-3AAF-4B1F-8A1A-E0A29B23DDAB}"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The </a:t>
            </a:r>
            <a:r>
              <a:rPr lang="en-US" dirty="0"/>
              <a:t>term probability sampling (or random sampling) is used when the selection of the sample is purely based on chance. </a:t>
            </a:r>
            <a:endParaRPr lang="en-US" dirty="0" smtClean="0"/>
          </a:p>
          <a:p>
            <a:r>
              <a:rPr lang="en-US" dirty="0" smtClean="0"/>
              <a:t>There </a:t>
            </a:r>
            <a:r>
              <a:rPr lang="en-US" dirty="0"/>
              <a:t>is no subjective bias in the selection of units. Every unit of the population has a known nonzero probability  to be in the sample. </a:t>
            </a:r>
            <a:endParaRPr lang="en-US" dirty="0" smtClean="0"/>
          </a:p>
          <a:p>
            <a:endParaRPr lang="en-US" dirty="0" smtClean="0"/>
          </a:p>
          <a:p>
            <a:r>
              <a:rPr lang="en-US" dirty="0" smtClean="0"/>
              <a:t>The </a:t>
            </a:r>
            <a:r>
              <a:rPr lang="en-US" dirty="0"/>
              <a:t>following are some of the </a:t>
            </a:r>
            <a:r>
              <a:rPr lang="en-US" dirty="0" smtClean="0"/>
              <a:t> </a:t>
            </a:r>
            <a:r>
              <a:rPr lang="en-US" dirty="0"/>
              <a:t>random sampling methods: </a:t>
            </a:r>
            <a:r>
              <a:rPr lang="en-US" dirty="0">
                <a:solidFill>
                  <a:srgbClr val="7030A0"/>
                </a:solidFill>
              </a:rPr>
              <a:t>Simple random sampling, Stratified random sampling, Cluster sampling, Systematic random sampling. </a:t>
            </a:r>
          </a:p>
          <a:p>
            <a:endParaRPr lang="en-US" dirty="0"/>
          </a:p>
        </p:txBody>
      </p:sp>
    </p:spTree>
    <p:extLst>
      <p:ext uri="{BB962C8B-B14F-4D97-AF65-F5344CB8AC3E}">
        <p14:creationId xmlns:p14="http://schemas.microsoft.com/office/powerpoint/2010/main" xmlns="" val="1107315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Simple </a:t>
            </a:r>
            <a:r>
              <a:rPr lang="en-US" b="1" dirty="0"/>
              <a:t>random sampling</a:t>
            </a:r>
            <a:r>
              <a:rPr lang="en-US" dirty="0"/>
              <a:t/>
            </a:r>
            <a:br>
              <a:rPr lang="en-US" dirty="0"/>
            </a:br>
            <a:endParaRPr lang="en-US" dirty="0"/>
          </a:p>
        </p:txBody>
      </p:sp>
      <p:sp>
        <p:nvSpPr>
          <p:cNvPr id="3" name="Date Placeholder 2"/>
          <p:cNvSpPr>
            <a:spLocks noGrp="1"/>
          </p:cNvSpPr>
          <p:nvPr>
            <p:ph type="dt" sz="half" idx="10"/>
          </p:nvPr>
        </p:nvSpPr>
        <p:spPr/>
        <p:txBody>
          <a:bodyPr/>
          <a:lstStyle/>
          <a:p>
            <a:fld id="{85F545E8-5C2F-43A2-B09A-754D7C41C5B8}"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smtClean="0"/>
              <a:t>Simple </a:t>
            </a:r>
            <a:r>
              <a:rPr lang="en-US" dirty="0"/>
              <a:t>random sampling is a method of selecting a sample from a population in such a way that every unit of the population is given an equal chance of being selected. </a:t>
            </a:r>
            <a:endParaRPr lang="en-US" dirty="0" smtClean="0"/>
          </a:p>
          <a:p>
            <a:r>
              <a:rPr lang="en-US" dirty="0" smtClean="0"/>
              <a:t>In </a:t>
            </a:r>
            <a:r>
              <a:rPr lang="en-US" dirty="0"/>
              <a:t>practice, you can draw a simple random sample of elements using either the </a:t>
            </a:r>
            <a:r>
              <a:rPr lang="en-US" dirty="0">
                <a:solidFill>
                  <a:srgbClr val="7030A0"/>
                </a:solidFill>
              </a:rPr>
              <a:t>'lottery method' or 'tables of random numbers'. </a:t>
            </a:r>
          </a:p>
          <a:p>
            <a:endParaRPr lang="en-US" dirty="0"/>
          </a:p>
        </p:txBody>
      </p:sp>
    </p:spTree>
    <p:extLst>
      <p:ext uri="{BB962C8B-B14F-4D97-AF65-F5344CB8AC3E}">
        <p14:creationId xmlns:p14="http://schemas.microsoft.com/office/powerpoint/2010/main" xmlns="" val="2415073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Date Placeholder 2"/>
          <p:cNvSpPr>
            <a:spLocks noGrp="1"/>
          </p:cNvSpPr>
          <p:nvPr>
            <p:ph type="dt" sz="half" idx="10"/>
          </p:nvPr>
        </p:nvSpPr>
        <p:spPr/>
        <p:txBody>
          <a:bodyPr/>
          <a:lstStyle/>
          <a:p>
            <a:fld id="{F8158792-5AD0-4639-A99B-58476F8C6CE8}"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For example, you may use the lottery method to draw a random sample by using a set of 'N' tickets, with numbers ' 1 to N' if there are 'N' units in the population. After shuffling the tickets thoroughly, the sample of a required size, say n, is selected by picking the required n number of tickets. </a:t>
            </a:r>
          </a:p>
          <a:p>
            <a:endParaRPr lang="en-US" dirty="0"/>
          </a:p>
        </p:txBody>
      </p:sp>
    </p:spTree>
    <p:extLst>
      <p:ext uri="{BB962C8B-B14F-4D97-AF65-F5344CB8AC3E}">
        <p14:creationId xmlns:p14="http://schemas.microsoft.com/office/powerpoint/2010/main" xmlns="" val="2934901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2198</Words>
  <Application>Microsoft Office PowerPoint</Application>
  <PresentationFormat>On-screen Show (4:3)</PresentationFormat>
  <Paragraphs>346</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Equation</vt:lpstr>
      <vt:lpstr>Slide 1</vt:lpstr>
      <vt:lpstr> Objectives:  </vt:lpstr>
      <vt:lpstr> Methods of sampling </vt:lpstr>
      <vt:lpstr>Slide 4</vt:lpstr>
      <vt:lpstr> Major reasons to use sampling </vt:lpstr>
      <vt:lpstr>Slide 6</vt:lpstr>
      <vt:lpstr> Probability Sampling  </vt:lpstr>
      <vt:lpstr> Simple random sampling </vt:lpstr>
      <vt:lpstr>Cont…</vt:lpstr>
      <vt:lpstr>Cont…</vt:lpstr>
      <vt:lpstr>Slide 11</vt:lpstr>
      <vt:lpstr>Slide 12</vt:lpstr>
      <vt:lpstr>Slide 13</vt:lpstr>
      <vt:lpstr>Slide 14</vt:lpstr>
      <vt:lpstr>Slide 15</vt:lpstr>
      <vt:lpstr> Stratified sampling </vt:lpstr>
      <vt:lpstr> Systematic sampling </vt:lpstr>
      <vt:lpstr> Cluster sampling </vt:lpstr>
      <vt:lpstr> Non-probabilily sampling techniques </vt:lpstr>
      <vt:lpstr> Sampling and non-sampling errors </vt:lpstr>
      <vt:lpstr> </vt:lpstr>
      <vt:lpstr>Slide 22</vt:lpstr>
      <vt:lpstr>Slide 23</vt:lpstr>
      <vt:lpstr>Slide 24</vt:lpstr>
      <vt:lpstr>Slide 25</vt:lpstr>
      <vt:lpstr>Slide 26</vt:lpstr>
      <vt:lpstr>Slide 27</vt:lpstr>
      <vt:lpstr>Slide 28</vt:lpstr>
      <vt:lpstr>Slide 29</vt:lpstr>
      <vt:lpstr> Introduction </vt:lpstr>
      <vt:lpstr>Simple linear regression analysis </vt:lpstr>
      <vt:lpstr>Slide 32</vt:lpstr>
      <vt:lpstr>Slide 33</vt:lpstr>
      <vt:lpstr>Slide 34</vt:lpstr>
      <vt:lpstr>Slide 35</vt:lpstr>
      <vt:lpstr>Slide 36</vt:lpstr>
      <vt:lpstr>Slide 37</vt:lpstr>
      <vt:lpstr>Slide 38</vt:lpstr>
      <vt:lpstr>Slide 39</vt:lpstr>
      <vt:lpstr>Slide 40</vt:lpstr>
      <vt:lpstr> The covariance and the correlation coefficient  </vt:lpstr>
      <vt:lpstr>Slide 42</vt:lpstr>
      <vt:lpstr> Properties of Pearson’s correlation coefficient r, </vt:lpstr>
      <vt:lpstr>Slide 44</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dc:creator>
  <cp:lastModifiedBy>Ad</cp:lastModifiedBy>
  <cp:revision>6</cp:revision>
  <dcterms:created xsi:type="dcterms:W3CDTF">2018-06-03T18:41:40Z</dcterms:created>
  <dcterms:modified xsi:type="dcterms:W3CDTF">2018-06-07T09:10:59Z</dcterms:modified>
</cp:coreProperties>
</file>