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57" r:id="rId3"/>
    <p:sldId id="258" r:id="rId4"/>
    <p:sldId id="259" r:id="rId5"/>
    <p:sldId id="260" r:id="rId6"/>
    <p:sldId id="261" r:id="rId7"/>
    <p:sldId id="264" r:id="rId8"/>
    <p:sldId id="265" r:id="rId9"/>
    <p:sldId id="262" r:id="rId10"/>
    <p:sldId id="263" r:id="rId11"/>
    <p:sldId id="267" r:id="rId12"/>
    <p:sldId id="272" r:id="rId13"/>
    <p:sldId id="273" r:id="rId14"/>
    <p:sldId id="271" r:id="rId15"/>
    <p:sldId id="270" r:id="rId16"/>
    <p:sldId id="268"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76" autoAdjust="0"/>
    <p:restoredTop sz="94660"/>
  </p:normalViewPr>
  <p:slideViewPr>
    <p:cSldViewPr snapToGrid="0">
      <p:cViewPr varScale="1">
        <p:scale>
          <a:sx n="74" d="100"/>
          <a:sy n="74" d="100"/>
        </p:scale>
        <p:origin x="1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4F192-8EE0-4427-9CBB-4045686245A4}" type="datetimeFigureOut">
              <a:rPr lang="en-US" smtClean="0"/>
              <a:t>5/8/2018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D2E7D9-DBE2-4D0D-9425-9B2853E3453F}" type="slidenum">
              <a:rPr lang="en-US" smtClean="0"/>
              <a:t>‹#›</a:t>
            </a:fld>
            <a:endParaRPr lang="en-US"/>
          </a:p>
        </p:txBody>
      </p:sp>
    </p:spTree>
    <p:extLst>
      <p:ext uri="{BB962C8B-B14F-4D97-AF65-F5344CB8AC3E}">
        <p14:creationId xmlns:p14="http://schemas.microsoft.com/office/powerpoint/2010/main" val="2832377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42317FB-0CB8-4544-95E4-3946C9AA8316}" type="datetime1">
              <a:rPr lang="en-US" smtClean="0"/>
              <a:t>5/8/2018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DA51BC9-D520-4D4A-AB80-07C257F4F400}" type="slidenum">
              <a:rPr lang="en-US" smtClean="0"/>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382B1B-0BD0-4A0A-8271-EC11F343C45F}" type="datetime1">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51BC9-D520-4D4A-AB80-07C257F4F4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38947E-28BE-4440-BDC1-FDA6D1811C26}" type="datetime1">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51BC9-D520-4D4A-AB80-07C257F4F4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9A7750-8886-453C-8A0B-D2A73BA6AC85}" type="datetime1">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51BC9-D520-4D4A-AB80-07C257F4F400}" type="slidenum">
              <a:rPr lang="en-US" smtClean="0"/>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6CF41F-373F-42BB-A79D-D4C9AF75B1BB}" type="datetime1">
              <a:rPr lang="en-US" smtClean="0"/>
              <a:t>5/8/2018</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8DA51BC9-D520-4D4A-AB80-07C257F4F40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B258087-9ABD-4D1E-8403-2812D48AFE01}" type="datetime1">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51BC9-D520-4D4A-AB80-07C257F4F400}" type="slidenum">
              <a:rPr lang="en-US" smtClean="0"/>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C06F4CC-7DFE-435B-97DA-F95B1F398B6E}" type="datetime1">
              <a:rPr lang="en-US" smtClean="0"/>
              <a:t>5/8/2018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51BC9-D520-4D4A-AB80-07C257F4F400}" type="slidenum">
              <a:rPr lang="en-US" smtClean="0"/>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25A668-9D58-4320-B022-6D30ED43EF0E}" type="datetime1">
              <a:rPr lang="en-US" smtClean="0"/>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51BC9-D520-4D4A-AB80-07C257F4F4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B0149-8936-4D81-9C6B-BBEF54AC6865}" type="datetime1">
              <a:rPr lang="en-US" smtClean="0"/>
              <a:t>5/8/2018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51BC9-D520-4D4A-AB80-07C257F4F4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361B82-8EDD-4FD1-9F9E-04C10BC7E79C}" type="datetime1">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51BC9-D520-4D4A-AB80-07C257F4F400}" type="slidenum">
              <a:rPr lang="en-US" smtClean="0"/>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180129-7A87-4731-A2DF-E9B30258F8EF}" type="datetime1">
              <a:rPr lang="en-US" smtClean="0"/>
              <a:t>5/8/2018</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8DA51BC9-D520-4D4A-AB80-07C257F4F400}" type="slidenum">
              <a:rPr lang="en-US" smtClean="0"/>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D1A9F17-EA65-4A5F-ABB1-826C8D05FB73}" type="datetime1">
              <a:rPr lang="en-US" smtClean="0"/>
              <a:t>5/8/2018</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DA51BC9-D520-4D4A-AB80-07C257F4F4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getbootstrap.com/getting-start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From W3schools.com</a:t>
            </a:r>
            <a:endParaRPr lang="en-US" dirty="0"/>
          </a:p>
        </p:txBody>
      </p:sp>
      <p:sp>
        <p:nvSpPr>
          <p:cNvPr id="2" name="Title 1"/>
          <p:cNvSpPr>
            <a:spLocks noGrp="1"/>
          </p:cNvSpPr>
          <p:nvPr>
            <p:ph type="ctrTitle"/>
          </p:nvPr>
        </p:nvSpPr>
        <p:spPr/>
        <p:txBody>
          <a:bodyPr/>
          <a:lstStyle/>
          <a:p>
            <a:r>
              <a:rPr lang="en-US" dirty="0" smtClean="0"/>
              <a:t>Bootstrap</a:t>
            </a:r>
            <a:endParaRPr lang="en-US" dirty="0"/>
          </a:p>
        </p:txBody>
      </p:sp>
      <p:sp>
        <p:nvSpPr>
          <p:cNvPr id="4" name="Slide Number Placeholder 3"/>
          <p:cNvSpPr>
            <a:spLocks noGrp="1"/>
          </p:cNvSpPr>
          <p:nvPr>
            <p:ph type="sldNum" sz="quarter" idx="12"/>
          </p:nvPr>
        </p:nvSpPr>
        <p:spPr/>
        <p:txBody>
          <a:bodyPr/>
          <a:lstStyle/>
          <a:p>
            <a:fld id="{8DA51BC9-D520-4D4A-AB80-07C257F4F400}" type="slidenum">
              <a:rPr lang="en-US" smtClean="0"/>
              <a:t>1</a:t>
            </a:fld>
            <a:endParaRPr lang="en-US"/>
          </a:p>
        </p:txBody>
      </p:sp>
    </p:spTree>
    <p:extLst>
      <p:ext uri="{BB962C8B-B14F-4D97-AF65-F5344CB8AC3E}">
        <p14:creationId xmlns:p14="http://schemas.microsoft.com/office/powerpoint/2010/main" val="784301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a:xfrm>
            <a:off x="838200" y="1467644"/>
            <a:ext cx="10515600" cy="2746375"/>
          </a:xfrm>
        </p:spPr>
        <p:txBody>
          <a:bodyPr>
            <a:normAutofit/>
          </a:bodyPr>
          <a:lstStyle/>
          <a:p>
            <a:r>
              <a:rPr lang="en-US" dirty="0"/>
              <a:t>Three Equal </a:t>
            </a:r>
            <a:r>
              <a:rPr lang="en-US" dirty="0" smtClean="0"/>
              <a:t>Columns</a:t>
            </a:r>
          </a:p>
          <a:p>
            <a:pPr marL="457200" lvl="1" indent="0">
              <a:buNone/>
            </a:pPr>
            <a:r>
              <a:rPr lang="en-US" sz="2200" dirty="0"/>
              <a:t>&lt;div class="row"&gt;</a:t>
            </a:r>
          </a:p>
          <a:p>
            <a:pPr marL="457200" lvl="1" indent="0">
              <a:buNone/>
            </a:pPr>
            <a:r>
              <a:rPr lang="en-US" sz="2200" dirty="0"/>
              <a:t>	</a:t>
            </a:r>
            <a:r>
              <a:rPr lang="en-US" sz="2200" dirty="0" smtClean="0"/>
              <a:t>&lt;</a:t>
            </a:r>
            <a:r>
              <a:rPr lang="en-US" sz="2200" dirty="0"/>
              <a:t>div class="col-sm-4" style="</a:t>
            </a:r>
            <a:r>
              <a:rPr lang="en-US" sz="2200" dirty="0" err="1"/>
              <a:t>background-color:lavender</a:t>
            </a:r>
            <a:r>
              <a:rPr lang="en-US" sz="2200" dirty="0"/>
              <a:t>;"&gt;.col-sm-4&lt;/div&gt;</a:t>
            </a:r>
          </a:p>
          <a:p>
            <a:pPr marL="457200" lvl="1" indent="0">
              <a:buNone/>
            </a:pPr>
            <a:r>
              <a:rPr lang="en-US" sz="2200" dirty="0"/>
              <a:t>	</a:t>
            </a:r>
            <a:r>
              <a:rPr lang="en-US" sz="2200" dirty="0" smtClean="0"/>
              <a:t>&lt;</a:t>
            </a:r>
            <a:r>
              <a:rPr lang="en-US" sz="2200" dirty="0"/>
              <a:t>div class="col-sm-4" style="</a:t>
            </a:r>
            <a:r>
              <a:rPr lang="en-US" sz="2200" dirty="0" err="1"/>
              <a:t>background-color:lavenderblush</a:t>
            </a:r>
            <a:r>
              <a:rPr lang="en-US" sz="2200" dirty="0"/>
              <a:t>;"&gt;.col-sm-8&lt;/div&gt;</a:t>
            </a:r>
          </a:p>
          <a:p>
            <a:pPr marL="457200" lvl="1" indent="0">
              <a:buNone/>
            </a:pPr>
            <a:r>
              <a:rPr lang="en-US" sz="2200" dirty="0"/>
              <a:t>	</a:t>
            </a:r>
            <a:r>
              <a:rPr lang="en-US" sz="2200" dirty="0" smtClean="0"/>
              <a:t>&lt;</a:t>
            </a:r>
            <a:r>
              <a:rPr lang="en-US" sz="2200" dirty="0"/>
              <a:t>div class="col-sm-4" style="</a:t>
            </a:r>
            <a:r>
              <a:rPr lang="en-US" sz="2200" dirty="0" err="1"/>
              <a:t>background-color:lavender</a:t>
            </a:r>
            <a:r>
              <a:rPr lang="en-US" sz="2200" dirty="0"/>
              <a:t>;"&gt;.col-sm-4&lt;/div&gt;</a:t>
            </a:r>
          </a:p>
          <a:p>
            <a:pPr marL="457200" lvl="1" indent="0">
              <a:buNone/>
            </a:pPr>
            <a:r>
              <a:rPr lang="en-US" sz="2200" dirty="0" smtClean="0"/>
              <a:t>&lt;/</a:t>
            </a:r>
            <a:r>
              <a:rPr lang="en-US" sz="2200" dirty="0"/>
              <a:t>div&gt; </a:t>
            </a:r>
          </a:p>
        </p:txBody>
      </p:sp>
      <p:sp>
        <p:nvSpPr>
          <p:cNvPr id="7" name="Content Placeholder 2"/>
          <p:cNvSpPr txBox="1">
            <a:spLocks/>
          </p:cNvSpPr>
          <p:nvPr/>
        </p:nvSpPr>
        <p:spPr>
          <a:xfrm>
            <a:off x="838200" y="4214019"/>
            <a:ext cx="10515600" cy="2746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Two Unequal </a:t>
            </a:r>
            <a:r>
              <a:rPr lang="en-US" dirty="0" smtClean="0"/>
              <a:t>Columns</a:t>
            </a:r>
          </a:p>
          <a:p>
            <a:pPr marL="457200" lvl="1" indent="0">
              <a:buNone/>
            </a:pPr>
            <a:r>
              <a:rPr lang="en-US" sz="2200" dirty="0" smtClean="0"/>
              <a:t>&lt;div class="row"&gt;</a:t>
            </a:r>
            <a:br>
              <a:rPr lang="en-US" sz="2200" dirty="0" smtClean="0"/>
            </a:br>
            <a:r>
              <a:rPr lang="en-US" sz="2200" dirty="0" smtClean="0"/>
              <a:t>  &lt;div class="col-sm-4” style="</a:t>
            </a:r>
            <a:r>
              <a:rPr lang="en-US" sz="2200" dirty="0" err="1" smtClean="0"/>
              <a:t>background-color:lavender</a:t>
            </a:r>
            <a:r>
              <a:rPr lang="en-US" sz="2200" dirty="0" smtClean="0"/>
              <a:t>;"&gt;.col-sm-4&lt;/div&gt;</a:t>
            </a:r>
            <a:br>
              <a:rPr lang="en-US" sz="2200" dirty="0" smtClean="0"/>
            </a:br>
            <a:r>
              <a:rPr lang="en-US" sz="2200" dirty="0" smtClean="0"/>
              <a:t>  &lt;div class="col-sm-8” style="</a:t>
            </a:r>
            <a:r>
              <a:rPr lang="en-US" sz="2200" dirty="0" err="1" smtClean="0"/>
              <a:t>background-color:lavenderblush</a:t>
            </a:r>
            <a:r>
              <a:rPr lang="en-US" sz="2200" dirty="0" smtClean="0"/>
              <a:t>;"&gt;.col-sm-8&lt;/div&gt;</a:t>
            </a:r>
            <a:br>
              <a:rPr lang="en-US" sz="2200" dirty="0" smtClean="0"/>
            </a:br>
            <a:r>
              <a:rPr lang="en-US" sz="2200" dirty="0" smtClean="0"/>
              <a:t> &lt;/div&gt; </a:t>
            </a:r>
            <a:endParaRPr lang="en-US" sz="2200" dirty="0"/>
          </a:p>
        </p:txBody>
      </p:sp>
      <p:sp>
        <p:nvSpPr>
          <p:cNvPr id="4" name="Slide Number Placeholder 3"/>
          <p:cNvSpPr>
            <a:spLocks noGrp="1"/>
          </p:cNvSpPr>
          <p:nvPr>
            <p:ph type="sldNum" sz="quarter" idx="12"/>
          </p:nvPr>
        </p:nvSpPr>
        <p:spPr/>
        <p:txBody>
          <a:bodyPr/>
          <a:lstStyle/>
          <a:p>
            <a:fld id="{8DA51BC9-D520-4D4A-AB80-07C257F4F400}" type="slidenum">
              <a:rPr lang="en-US" smtClean="0"/>
              <a:t>10</a:t>
            </a:fld>
            <a:endParaRPr lang="en-US"/>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181" y="6057900"/>
            <a:ext cx="73247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627" y="3951401"/>
            <a:ext cx="79533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00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Multi-Column </a:t>
            </a:r>
            <a:r>
              <a:rPr lang="en-US" b="1" dirty="0" smtClean="0"/>
              <a:t>Layouts</a:t>
            </a:r>
            <a:endParaRPr lang="en-US" dirty="0"/>
          </a:p>
        </p:txBody>
      </p:sp>
      <p:sp>
        <p:nvSpPr>
          <p:cNvPr id="3" name="Content Placeholder 2"/>
          <p:cNvSpPr>
            <a:spLocks noGrp="1"/>
          </p:cNvSpPr>
          <p:nvPr>
            <p:ph sz="quarter" idx="1"/>
          </p:nvPr>
        </p:nvSpPr>
        <p:spPr>
          <a:xfrm>
            <a:off x="838200" y="1825625"/>
            <a:ext cx="10515600" cy="1280319"/>
          </a:xfrm>
        </p:spPr>
        <p:txBody>
          <a:bodyPr/>
          <a:lstStyle/>
          <a:p>
            <a:pPr algn="just"/>
            <a:r>
              <a:rPr lang="en-US" dirty="0"/>
              <a:t>control how your website layout will render on </a:t>
            </a:r>
            <a:r>
              <a:rPr lang="en-US" b="1" dirty="0"/>
              <a:t>different types of devices </a:t>
            </a:r>
            <a:r>
              <a:rPr lang="en-US" dirty="0"/>
              <a:t>that have different screen sizes like cell phones, tablets, </a:t>
            </a:r>
            <a:r>
              <a:rPr lang="en-US" dirty="0" smtClean="0"/>
              <a:t>desktops</a:t>
            </a:r>
            <a:r>
              <a:rPr lang="en-US" dirty="0"/>
              <a:t>, etc. Let's consider the following illustration.</a:t>
            </a:r>
          </a:p>
        </p:txBody>
      </p:sp>
      <p:pic>
        <p:nvPicPr>
          <p:cNvPr id="5" name="Picture 4"/>
          <p:cNvPicPr>
            <a:picLocks noChangeAspect="1"/>
          </p:cNvPicPr>
          <p:nvPr/>
        </p:nvPicPr>
        <p:blipFill>
          <a:blip r:embed="rId2"/>
          <a:stretch>
            <a:fillRect/>
          </a:stretch>
        </p:blipFill>
        <p:spPr>
          <a:xfrm>
            <a:off x="1785937" y="3105944"/>
            <a:ext cx="5572125" cy="1790700"/>
          </a:xfrm>
          <a:prstGeom prst="rect">
            <a:avLst/>
          </a:prstGeom>
        </p:spPr>
      </p:pic>
      <p:sp>
        <p:nvSpPr>
          <p:cNvPr id="6" name="Rectangle 5"/>
          <p:cNvSpPr/>
          <p:nvPr/>
        </p:nvSpPr>
        <p:spPr>
          <a:xfrm>
            <a:off x="838200" y="4731543"/>
            <a:ext cx="10299700" cy="2092881"/>
          </a:xfrm>
          <a:prstGeom prst="rect">
            <a:avLst/>
          </a:prstGeom>
        </p:spPr>
        <p:txBody>
          <a:bodyPr wrap="square">
            <a:spAutoFit/>
          </a:bodyPr>
          <a:lstStyle/>
          <a:p>
            <a:pPr algn="just"/>
            <a:r>
              <a:rPr lang="en-US" sz="2600" dirty="0"/>
              <a:t>In the above illustration there are total 12 content boxes in all devices, but its placement varies according to the device screen size, like in mobile device the layout is rendered as one column grid layout which has 1 column and 12 rows placed above one another, whereas in tablet it is rendered as two column grid layout which has 2 columns and 6 rows. </a:t>
            </a:r>
          </a:p>
        </p:txBody>
      </p:sp>
      <p:sp>
        <p:nvSpPr>
          <p:cNvPr id="4" name="Slide Number Placeholder 3"/>
          <p:cNvSpPr>
            <a:spLocks noGrp="1"/>
          </p:cNvSpPr>
          <p:nvPr>
            <p:ph type="sldNum" sz="quarter" idx="12"/>
          </p:nvPr>
        </p:nvSpPr>
        <p:spPr/>
        <p:txBody>
          <a:bodyPr/>
          <a:lstStyle/>
          <a:p>
            <a:fld id="{8DA51BC9-D520-4D4A-AB80-07C257F4F400}" type="slidenum">
              <a:rPr lang="en-US" smtClean="0"/>
              <a:t>11</a:t>
            </a:fld>
            <a:endParaRPr lang="en-US"/>
          </a:p>
        </p:txBody>
      </p:sp>
    </p:spTree>
    <p:extLst>
      <p:ext uri="{BB962C8B-B14F-4D97-AF65-F5344CB8AC3E}">
        <p14:creationId xmlns:p14="http://schemas.microsoft.com/office/powerpoint/2010/main" val="3907403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sz="quarter" idx="1"/>
          </p:nvPr>
        </p:nvSpPr>
        <p:spPr/>
        <p:txBody>
          <a:bodyPr>
            <a:noAutofit/>
          </a:bodyPr>
          <a:lstStyle/>
          <a:p>
            <a:pPr marL="0" indent="0">
              <a:lnSpc>
                <a:spcPct val="120000"/>
              </a:lnSpc>
              <a:spcBef>
                <a:spcPts val="0"/>
              </a:spcBef>
              <a:buNone/>
            </a:pPr>
            <a:r>
              <a:rPr lang="en-US" sz="1800" dirty="0" smtClean="0"/>
              <a:t>&lt;!DOCTYPE html&gt;</a:t>
            </a:r>
          </a:p>
          <a:p>
            <a:pPr marL="0" indent="0">
              <a:lnSpc>
                <a:spcPct val="120000"/>
              </a:lnSpc>
              <a:spcBef>
                <a:spcPts val="0"/>
              </a:spcBef>
              <a:buNone/>
            </a:pPr>
            <a:r>
              <a:rPr lang="en-US" sz="1800" dirty="0" smtClean="0"/>
              <a:t>&lt;html </a:t>
            </a:r>
            <a:r>
              <a:rPr lang="en-US" sz="1800" dirty="0" err="1" smtClean="0"/>
              <a:t>lang</a:t>
            </a:r>
            <a:r>
              <a:rPr lang="en-US" sz="1800" dirty="0" smtClean="0"/>
              <a:t>="</a:t>
            </a:r>
            <a:r>
              <a:rPr lang="en-US" sz="1800" dirty="0" err="1" smtClean="0"/>
              <a:t>en</a:t>
            </a:r>
            <a:r>
              <a:rPr lang="en-US" sz="1800" dirty="0" smtClean="0"/>
              <a:t>"&gt;</a:t>
            </a:r>
          </a:p>
          <a:p>
            <a:pPr marL="0" indent="0">
              <a:lnSpc>
                <a:spcPct val="120000"/>
              </a:lnSpc>
              <a:spcBef>
                <a:spcPts val="0"/>
              </a:spcBef>
              <a:buNone/>
            </a:pPr>
            <a:r>
              <a:rPr lang="en-US" sz="1800" dirty="0" smtClean="0"/>
              <a:t>&lt;head&gt;</a:t>
            </a:r>
          </a:p>
          <a:p>
            <a:pPr marL="0" indent="0">
              <a:lnSpc>
                <a:spcPct val="120000"/>
              </a:lnSpc>
              <a:spcBef>
                <a:spcPts val="0"/>
              </a:spcBef>
              <a:buNone/>
            </a:pPr>
            <a:r>
              <a:rPr lang="en-US" sz="1800" dirty="0" smtClean="0"/>
              <a:t>&lt;link </a:t>
            </a:r>
            <a:r>
              <a:rPr lang="en-US" sz="1800" dirty="0" err="1" smtClean="0"/>
              <a:t>rel</a:t>
            </a:r>
            <a:r>
              <a:rPr lang="en-US" sz="1800" dirty="0" smtClean="0"/>
              <a:t>="stylesheet" type="text/</a:t>
            </a:r>
            <a:r>
              <a:rPr lang="en-US" sz="1800" dirty="0" err="1" smtClean="0"/>
              <a:t>css</a:t>
            </a:r>
            <a:r>
              <a:rPr lang="en-US" sz="1800" dirty="0" smtClean="0"/>
              <a:t>" </a:t>
            </a:r>
            <a:r>
              <a:rPr lang="en-US" sz="1800" dirty="0" err="1" smtClean="0"/>
              <a:t>href</a:t>
            </a:r>
            <a:r>
              <a:rPr lang="en-US" sz="1800" dirty="0" smtClean="0"/>
              <a:t>="C:/Exercise/bootstrap-3.3.7-dist/css/bootstrap.min.css"&gt; </a:t>
            </a:r>
          </a:p>
          <a:p>
            <a:pPr marL="0" indent="0">
              <a:lnSpc>
                <a:spcPct val="120000"/>
              </a:lnSpc>
              <a:spcBef>
                <a:spcPts val="0"/>
              </a:spcBef>
              <a:buNone/>
            </a:pPr>
            <a:r>
              <a:rPr lang="en-US" sz="1800" dirty="0" smtClean="0"/>
              <a:t>  &lt;script </a:t>
            </a:r>
            <a:r>
              <a:rPr lang="en-US" sz="1800" dirty="0" err="1" smtClean="0"/>
              <a:t>src</a:t>
            </a:r>
            <a:r>
              <a:rPr lang="en-US" sz="1800" dirty="0" smtClean="0"/>
              <a:t>="C:/Exercise/bootstrap-3.3.7-dist/js/bootstrap.min.js"&gt;&lt;/script&gt; </a:t>
            </a:r>
          </a:p>
          <a:p>
            <a:pPr marL="0" indent="0">
              <a:lnSpc>
                <a:spcPct val="120000"/>
              </a:lnSpc>
              <a:spcBef>
                <a:spcPts val="0"/>
              </a:spcBef>
              <a:buNone/>
            </a:pPr>
            <a:r>
              <a:rPr lang="en-US" sz="1800" dirty="0" smtClean="0"/>
              <a:t>&lt;style type="text/</a:t>
            </a:r>
            <a:r>
              <a:rPr lang="en-US" sz="1800" dirty="0" err="1" smtClean="0"/>
              <a:t>css</a:t>
            </a:r>
            <a:r>
              <a:rPr lang="en-US" sz="1800" dirty="0" smtClean="0"/>
              <a:t>"&gt;</a:t>
            </a:r>
          </a:p>
          <a:p>
            <a:pPr marL="0" indent="0">
              <a:lnSpc>
                <a:spcPct val="120000"/>
              </a:lnSpc>
              <a:spcBef>
                <a:spcPts val="0"/>
              </a:spcBef>
              <a:buNone/>
            </a:pPr>
            <a:r>
              <a:rPr lang="en-US" sz="1800" dirty="0" smtClean="0"/>
              <a:t>    p{</a:t>
            </a:r>
          </a:p>
          <a:p>
            <a:pPr marL="0" indent="0">
              <a:lnSpc>
                <a:spcPct val="120000"/>
              </a:lnSpc>
              <a:spcBef>
                <a:spcPts val="0"/>
              </a:spcBef>
              <a:buNone/>
            </a:pPr>
            <a:r>
              <a:rPr lang="en-US" sz="1800" dirty="0" smtClean="0"/>
              <a:t>        padding: 50px;</a:t>
            </a:r>
          </a:p>
          <a:p>
            <a:pPr marL="0" indent="0">
              <a:lnSpc>
                <a:spcPct val="120000"/>
              </a:lnSpc>
              <a:spcBef>
                <a:spcPts val="0"/>
              </a:spcBef>
              <a:buNone/>
            </a:pPr>
            <a:r>
              <a:rPr lang="en-US" sz="1800" dirty="0" smtClean="0"/>
              <a:t>        font-size: 32px;</a:t>
            </a:r>
          </a:p>
          <a:p>
            <a:pPr marL="0" indent="0">
              <a:lnSpc>
                <a:spcPct val="120000"/>
              </a:lnSpc>
              <a:spcBef>
                <a:spcPts val="0"/>
              </a:spcBef>
              <a:buNone/>
            </a:pPr>
            <a:r>
              <a:rPr lang="en-US" sz="1800" dirty="0" smtClean="0"/>
              <a:t>        font-weight: bold;</a:t>
            </a:r>
          </a:p>
          <a:p>
            <a:pPr marL="0" indent="0">
              <a:lnSpc>
                <a:spcPct val="120000"/>
              </a:lnSpc>
              <a:spcBef>
                <a:spcPts val="0"/>
              </a:spcBef>
              <a:buNone/>
            </a:pPr>
            <a:r>
              <a:rPr lang="en-US" sz="1800" dirty="0" smtClean="0"/>
              <a:t>        text-align: center;</a:t>
            </a:r>
          </a:p>
          <a:p>
            <a:pPr marL="0" indent="0">
              <a:lnSpc>
                <a:spcPct val="120000"/>
              </a:lnSpc>
              <a:spcBef>
                <a:spcPts val="0"/>
              </a:spcBef>
              <a:buNone/>
            </a:pPr>
            <a:r>
              <a:rPr lang="en-US" sz="1800" dirty="0" smtClean="0"/>
              <a:t>        background: #dbdfe5;</a:t>
            </a:r>
          </a:p>
          <a:p>
            <a:pPr marL="0" indent="0">
              <a:lnSpc>
                <a:spcPct val="120000"/>
              </a:lnSpc>
              <a:spcBef>
                <a:spcPts val="0"/>
              </a:spcBef>
              <a:buNone/>
            </a:pPr>
            <a:r>
              <a:rPr lang="en-US" sz="1800" dirty="0" smtClean="0"/>
              <a:t>    }</a:t>
            </a:r>
          </a:p>
          <a:p>
            <a:pPr marL="0" indent="0">
              <a:lnSpc>
                <a:spcPct val="120000"/>
              </a:lnSpc>
              <a:spcBef>
                <a:spcPts val="0"/>
              </a:spcBef>
              <a:buNone/>
            </a:pPr>
            <a:r>
              <a:rPr lang="en-US" sz="1800" dirty="0" smtClean="0"/>
              <a:t>&lt;/style&gt;</a:t>
            </a:r>
          </a:p>
          <a:p>
            <a:pPr marL="0" indent="0">
              <a:lnSpc>
                <a:spcPct val="120000"/>
              </a:lnSpc>
              <a:spcBef>
                <a:spcPts val="0"/>
              </a:spcBef>
              <a:buNone/>
            </a:pPr>
            <a:r>
              <a:rPr lang="en-US" sz="1800" dirty="0" smtClean="0"/>
              <a:t>&lt;/head&gt;</a:t>
            </a:r>
          </a:p>
        </p:txBody>
      </p:sp>
      <p:sp>
        <p:nvSpPr>
          <p:cNvPr id="4" name="Slide Number Placeholder 3"/>
          <p:cNvSpPr>
            <a:spLocks noGrp="1"/>
          </p:cNvSpPr>
          <p:nvPr>
            <p:ph type="sldNum" sz="quarter" idx="12"/>
          </p:nvPr>
        </p:nvSpPr>
        <p:spPr/>
        <p:txBody>
          <a:bodyPr/>
          <a:lstStyle/>
          <a:p>
            <a:fld id="{8DA51BC9-D520-4D4A-AB80-07C257F4F400}" type="slidenum">
              <a:rPr lang="en-US" smtClean="0"/>
              <a:t>12</a:t>
            </a:fld>
            <a:endParaRPr lang="en-US"/>
          </a:p>
        </p:txBody>
      </p:sp>
    </p:spTree>
    <p:extLst>
      <p:ext uri="{BB962C8B-B14F-4D97-AF65-F5344CB8AC3E}">
        <p14:creationId xmlns:p14="http://schemas.microsoft.com/office/powerpoint/2010/main" val="4292045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Example1(cont’d)</a:t>
            </a:r>
            <a:endParaRPr lang="en-US" dirty="0"/>
          </a:p>
        </p:txBody>
      </p:sp>
      <p:sp>
        <p:nvSpPr>
          <p:cNvPr id="3" name="Content Placeholder 2"/>
          <p:cNvSpPr>
            <a:spLocks noGrp="1"/>
          </p:cNvSpPr>
          <p:nvPr>
            <p:ph sz="quarter" idx="1"/>
          </p:nvPr>
        </p:nvSpPr>
        <p:spPr>
          <a:xfrm>
            <a:off x="838200" y="1457325"/>
            <a:ext cx="10515600" cy="4351338"/>
          </a:xfrm>
        </p:spPr>
        <p:txBody>
          <a:bodyPr>
            <a:noAutofit/>
          </a:bodyPr>
          <a:lstStyle/>
          <a:p>
            <a:pPr marL="0" indent="0">
              <a:lnSpc>
                <a:spcPct val="100000"/>
              </a:lnSpc>
              <a:spcBef>
                <a:spcPts val="0"/>
              </a:spcBef>
              <a:buNone/>
            </a:pPr>
            <a:r>
              <a:rPr lang="en-US" sz="1800" dirty="0"/>
              <a:t>&lt;body&gt;</a:t>
            </a:r>
          </a:p>
          <a:p>
            <a:pPr marL="0" indent="0">
              <a:lnSpc>
                <a:spcPct val="100000"/>
              </a:lnSpc>
              <a:spcBef>
                <a:spcPts val="0"/>
              </a:spcBef>
              <a:buNone/>
            </a:pPr>
            <a:r>
              <a:rPr lang="en-US" sz="1800" dirty="0" smtClean="0"/>
              <a:t>   &lt;</a:t>
            </a:r>
            <a:r>
              <a:rPr lang="en-US" sz="1800" dirty="0"/>
              <a:t>div class="container"&gt;</a:t>
            </a:r>
          </a:p>
          <a:p>
            <a:pPr marL="0" indent="0">
              <a:lnSpc>
                <a:spcPct val="100000"/>
              </a:lnSpc>
              <a:spcBef>
                <a:spcPts val="0"/>
              </a:spcBef>
              <a:buNone/>
            </a:pPr>
            <a:r>
              <a:rPr lang="en-US" sz="1800" dirty="0"/>
              <a:t>        &lt;div class="row"&gt;</a:t>
            </a:r>
          </a:p>
          <a:p>
            <a:pPr marL="0" indent="0">
              <a:lnSpc>
                <a:spcPct val="100000"/>
              </a:lnSpc>
              <a:spcBef>
                <a:spcPts val="0"/>
              </a:spcBef>
              <a:buNone/>
            </a:pPr>
            <a:r>
              <a:rPr lang="en-US" sz="1800" dirty="0"/>
              <a:t>            &lt;div class="col-md-4"&gt;&lt;p&gt;Box 1&lt;/p&gt;&lt;/div&gt;</a:t>
            </a:r>
          </a:p>
          <a:p>
            <a:pPr marL="0" indent="0">
              <a:lnSpc>
                <a:spcPct val="100000"/>
              </a:lnSpc>
              <a:spcBef>
                <a:spcPts val="0"/>
              </a:spcBef>
              <a:buNone/>
            </a:pPr>
            <a:r>
              <a:rPr lang="en-US" sz="1800" dirty="0"/>
              <a:t>            &lt;div class="col-md-4"&gt;&lt;p&gt;Box 2&lt;/p&gt;&lt;/div&gt;</a:t>
            </a:r>
          </a:p>
          <a:p>
            <a:pPr marL="0" indent="0">
              <a:lnSpc>
                <a:spcPct val="100000"/>
              </a:lnSpc>
              <a:spcBef>
                <a:spcPts val="0"/>
              </a:spcBef>
              <a:buNone/>
            </a:pPr>
            <a:r>
              <a:rPr lang="en-US" sz="1800" dirty="0"/>
              <a:t>            &lt;div class="col-md-4"&gt;&lt;p&gt;Box 3&lt;/p&gt;&lt;/div&gt;</a:t>
            </a:r>
          </a:p>
          <a:p>
            <a:pPr marL="0" indent="0">
              <a:lnSpc>
                <a:spcPct val="100000"/>
              </a:lnSpc>
              <a:spcBef>
                <a:spcPts val="0"/>
              </a:spcBef>
              <a:buNone/>
            </a:pPr>
            <a:r>
              <a:rPr lang="en-US" sz="1800" dirty="0"/>
              <a:t>            &lt;div class="col-md-4"&gt;&lt;p&gt;Box 4&lt;/p&gt;&lt;/div&gt;</a:t>
            </a:r>
          </a:p>
          <a:p>
            <a:pPr marL="0" indent="0">
              <a:lnSpc>
                <a:spcPct val="100000"/>
              </a:lnSpc>
              <a:spcBef>
                <a:spcPts val="0"/>
              </a:spcBef>
              <a:buNone/>
            </a:pPr>
            <a:r>
              <a:rPr lang="en-US" sz="1800" dirty="0"/>
              <a:t>            &lt;div class="col-md-4"&gt;&lt;p&gt;Box 5&lt;/p&gt;&lt;/div&gt;</a:t>
            </a:r>
          </a:p>
          <a:p>
            <a:pPr marL="0" indent="0">
              <a:lnSpc>
                <a:spcPct val="100000"/>
              </a:lnSpc>
              <a:spcBef>
                <a:spcPts val="0"/>
              </a:spcBef>
              <a:buNone/>
            </a:pPr>
            <a:r>
              <a:rPr lang="en-US" sz="1800" dirty="0"/>
              <a:t>            &lt;div class="col-md-4"&gt;&lt;p&gt;Box 6&lt;/p&gt;&lt;/div&gt;</a:t>
            </a:r>
          </a:p>
          <a:p>
            <a:pPr marL="0" indent="0">
              <a:lnSpc>
                <a:spcPct val="100000"/>
              </a:lnSpc>
              <a:spcBef>
                <a:spcPts val="0"/>
              </a:spcBef>
              <a:buNone/>
            </a:pPr>
            <a:r>
              <a:rPr lang="en-US" sz="1800" dirty="0"/>
              <a:t>            &lt;div class="col-md-4"&gt;&lt;p&gt;Box 7&lt;/p&gt;&lt;/div&gt;</a:t>
            </a:r>
          </a:p>
          <a:p>
            <a:pPr marL="0" indent="0">
              <a:lnSpc>
                <a:spcPct val="100000"/>
              </a:lnSpc>
              <a:spcBef>
                <a:spcPts val="0"/>
              </a:spcBef>
              <a:buNone/>
            </a:pPr>
            <a:r>
              <a:rPr lang="en-US" sz="1800" dirty="0"/>
              <a:t>            &lt;div class="col-md-4"&gt;&lt;p&gt;Box 8&lt;/p&gt;&lt;/div&gt;</a:t>
            </a:r>
          </a:p>
          <a:p>
            <a:pPr marL="0" indent="0">
              <a:lnSpc>
                <a:spcPct val="100000"/>
              </a:lnSpc>
              <a:spcBef>
                <a:spcPts val="0"/>
              </a:spcBef>
              <a:buNone/>
            </a:pPr>
            <a:r>
              <a:rPr lang="en-US" sz="1800" dirty="0"/>
              <a:t>            &lt;div class="col-md-4"&gt;&lt;p&gt;Box 9&lt;/p&gt;&lt;/div&gt;</a:t>
            </a:r>
          </a:p>
          <a:p>
            <a:pPr marL="0" indent="0">
              <a:lnSpc>
                <a:spcPct val="100000"/>
              </a:lnSpc>
              <a:spcBef>
                <a:spcPts val="0"/>
              </a:spcBef>
              <a:buNone/>
            </a:pPr>
            <a:r>
              <a:rPr lang="en-US" sz="1800" dirty="0"/>
              <a:t>            &lt;div class="col-md-4"&gt;&lt;p&gt;Box 10&lt;/p&gt;&lt;/div&gt;</a:t>
            </a:r>
          </a:p>
          <a:p>
            <a:pPr marL="0" indent="0">
              <a:lnSpc>
                <a:spcPct val="100000"/>
              </a:lnSpc>
              <a:spcBef>
                <a:spcPts val="0"/>
              </a:spcBef>
              <a:buNone/>
            </a:pPr>
            <a:r>
              <a:rPr lang="en-US" sz="1800" dirty="0"/>
              <a:t>            &lt;div class="col-md-4"&gt;&lt;p&gt;Box 11&lt;/p&gt;&lt;/div&gt;</a:t>
            </a:r>
          </a:p>
          <a:p>
            <a:pPr marL="0" indent="0">
              <a:lnSpc>
                <a:spcPct val="100000"/>
              </a:lnSpc>
              <a:spcBef>
                <a:spcPts val="0"/>
              </a:spcBef>
              <a:buNone/>
            </a:pPr>
            <a:r>
              <a:rPr lang="en-US" sz="1800" dirty="0"/>
              <a:t>            &lt;div class="col-md-4"&gt;&lt;p&gt;Box 12&lt;/p&gt;&lt;/div&gt;</a:t>
            </a:r>
          </a:p>
          <a:p>
            <a:pPr marL="0" indent="0">
              <a:lnSpc>
                <a:spcPct val="100000"/>
              </a:lnSpc>
              <a:spcBef>
                <a:spcPts val="0"/>
              </a:spcBef>
              <a:buNone/>
            </a:pPr>
            <a:r>
              <a:rPr lang="en-US" sz="1800" dirty="0"/>
              <a:t>        &lt;/div&gt;</a:t>
            </a:r>
          </a:p>
          <a:p>
            <a:pPr marL="0" indent="0">
              <a:lnSpc>
                <a:spcPct val="100000"/>
              </a:lnSpc>
              <a:spcBef>
                <a:spcPts val="0"/>
              </a:spcBef>
              <a:buNone/>
            </a:pPr>
            <a:r>
              <a:rPr lang="en-US" sz="1800" dirty="0"/>
              <a:t>    &lt;/div&gt;</a:t>
            </a:r>
          </a:p>
          <a:p>
            <a:pPr marL="0" indent="0">
              <a:lnSpc>
                <a:spcPct val="100000"/>
              </a:lnSpc>
              <a:spcBef>
                <a:spcPts val="0"/>
              </a:spcBef>
              <a:buNone/>
            </a:pPr>
            <a:r>
              <a:rPr lang="en-US" sz="1800" dirty="0"/>
              <a:t>&lt;/body&gt;</a:t>
            </a:r>
          </a:p>
          <a:p>
            <a:pPr marL="0" indent="0">
              <a:lnSpc>
                <a:spcPct val="100000"/>
              </a:lnSpc>
              <a:spcBef>
                <a:spcPts val="0"/>
              </a:spcBef>
              <a:buNone/>
            </a:pPr>
            <a:r>
              <a:rPr lang="en-US" sz="1800" dirty="0"/>
              <a:t>&lt;/html&gt; </a:t>
            </a:r>
          </a:p>
          <a:p>
            <a:pPr marL="0" indent="0">
              <a:lnSpc>
                <a:spcPct val="100000"/>
              </a:lnSpc>
              <a:buNone/>
            </a:pPr>
            <a:endParaRPr lang="en-US" sz="1800" dirty="0"/>
          </a:p>
        </p:txBody>
      </p:sp>
      <p:pic>
        <p:nvPicPr>
          <p:cNvPr id="4" name="Picture 3"/>
          <p:cNvPicPr>
            <a:picLocks noChangeAspect="1"/>
          </p:cNvPicPr>
          <p:nvPr/>
        </p:nvPicPr>
        <p:blipFill>
          <a:blip r:embed="rId2"/>
          <a:stretch>
            <a:fillRect/>
          </a:stretch>
        </p:blipFill>
        <p:spPr>
          <a:xfrm>
            <a:off x="6235700" y="485775"/>
            <a:ext cx="5399087" cy="5886450"/>
          </a:xfrm>
          <a:prstGeom prst="rect">
            <a:avLst/>
          </a:prstGeom>
        </p:spPr>
      </p:pic>
      <p:sp>
        <p:nvSpPr>
          <p:cNvPr id="5" name="Slide Number Placeholder 4"/>
          <p:cNvSpPr>
            <a:spLocks noGrp="1"/>
          </p:cNvSpPr>
          <p:nvPr>
            <p:ph type="sldNum" sz="quarter" idx="12"/>
          </p:nvPr>
        </p:nvSpPr>
        <p:spPr/>
        <p:txBody>
          <a:bodyPr/>
          <a:lstStyle/>
          <a:p>
            <a:fld id="{8DA51BC9-D520-4D4A-AB80-07C257F4F400}" type="slidenum">
              <a:rPr lang="en-US" smtClean="0"/>
              <a:t>13</a:t>
            </a:fld>
            <a:endParaRPr lang="en-US"/>
          </a:p>
        </p:txBody>
      </p:sp>
    </p:spTree>
    <p:extLst>
      <p:ext uri="{BB962C8B-B14F-4D97-AF65-F5344CB8AC3E}">
        <p14:creationId xmlns:p14="http://schemas.microsoft.com/office/powerpoint/2010/main" val="665818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Example1(cont’d)</a:t>
            </a:r>
            <a:endParaRPr lang="en-US" dirty="0"/>
          </a:p>
        </p:txBody>
      </p:sp>
      <p:sp>
        <p:nvSpPr>
          <p:cNvPr id="3" name="Content Placeholder 2"/>
          <p:cNvSpPr>
            <a:spLocks noGrp="1"/>
          </p:cNvSpPr>
          <p:nvPr>
            <p:ph sz="quarter" idx="1"/>
          </p:nvPr>
        </p:nvSpPr>
        <p:spPr/>
        <p:txBody>
          <a:bodyPr/>
          <a:lstStyle/>
          <a:p>
            <a:pPr algn="just"/>
            <a:r>
              <a:rPr lang="en-US" dirty="0"/>
              <a:t>If height of any column is taller than the other it doesn't clear properly and break the layout. To fix this, use the combination of </a:t>
            </a:r>
            <a:r>
              <a:rPr lang="en-US" dirty="0" smtClean="0"/>
              <a:t>a </a:t>
            </a:r>
            <a:r>
              <a:rPr lang="en-US" b="1" dirty="0" smtClean="0"/>
              <a:t>.</a:t>
            </a:r>
            <a:r>
              <a:rPr lang="en-US" b="1" dirty="0" err="1" smtClean="0"/>
              <a:t>clearfix</a:t>
            </a:r>
            <a:r>
              <a:rPr lang="en-US" dirty="0" smtClean="0"/>
              <a:t> </a:t>
            </a:r>
            <a:r>
              <a:rPr lang="en-US" dirty="0"/>
              <a:t>class and the responsive utility classes.</a:t>
            </a:r>
            <a:r>
              <a:rPr lang="en-US" dirty="0" smtClean="0"/>
              <a:t> </a:t>
            </a:r>
          </a:p>
          <a:p>
            <a:pPr marL="0" indent="0">
              <a:lnSpc>
                <a:spcPct val="100000"/>
              </a:lnSpc>
              <a:spcBef>
                <a:spcPts val="0"/>
              </a:spcBef>
              <a:buNone/>
            </a:pPr>
            <a:r>
              <a:rPr lang="en-US" dirty="0" smtClean="0"/>
              <a:t>     </a:t>
            </a:r>
            <a:r>
              <a:rPr lang="en-US" sz="2600" dirty="0" smtClean="0"/>
              <a:t>&lt;</a:t>
            </a:r>
            <a:r>
              <a:rPr lang="en-US" sz="2600" dirty="0"/>
              <a:t>div class="container"&gt;</a:t>
            </a:r>
          </a:p>
          <a:p>
            <a:pPr marL="0" indent="0">
              <a:lnSpc>
                <a:spcPct val="100000"/>
              </a:lnSpc>
              <a:spcBef>
                <a:spcPts val="0"/>
              </a:spcBef>
              <a:buNone/>
            </a:pPr>
            <a:r>
              <a:rPr lang="en-US" sz="2600" dirty="0"/>
              <a:t>        &lt;div class="row"&gt;</a:t>
            </a:r>
          </a:p>
          <a:p>
            <a:pPr marL="0" indent="0">
              <a:lnSpc>
                <a:spcPct val="100000"/>
              </a:lnSpc>
              <a:spcBef>
                <a:spcPts val="0"/>
              </a:spcBef>
              <a:buNone/>
            </a:pPr>
            <a:r>
              <a:rPr lang="en-US" sz="2600" dirty="0"/>
              <a:t>            &lt;div class="col-md-4"&gt;&lt;p&gt;Box 1&lt;/p&gt;&lt;/div&gt;</a:t>
            </a:r>
          </a:p>
          <a:p>
            <a:pPr marL="0" indent="0">
              <a:lnSpc>
                <a:spcPct val="100000"/>
              </a:lnSpc>
              <a:spcBef>
                <a:spcPts val="0"/>
              </a:spcBef>
              <a:buNone/>
            </a:pPr>
            <a:r>
              <a:rPr lang="en-US" sz="2600" dirty="0"/>
              <a:t>            &lt;div class="col-md-4"&gt;&lt;p&gt;Box 2&lt;/p&gt;&lt;/div&gt;</a:t>
            </a:r>
          </a:p>
          <a:p>
            <a:pPr marL="0" indent="0">
              <a:lnSpc>
                <a:spcPct val="100000"/>
              </a:lnSpc>
              <a:spcBef>
                <a:spcPts val="0"/>
              </a:spcBef>
              <a:buNone/>
            </a:pPr>
            <a:r>
              <a:rPr lang="en-US" sz="2600" dirty="0"/>
              <a:t>            &lt;div class="col-md-4"&gt;&lt;p&gt;Box 3&lt;/p&gt;&lt;/div</a:t>
            </a:r>
            <a:r>
              <a:rPr lang="en-US" sz="2600" dirty="0" smtClean="0"/>
              <a:t>&gt;</a:t>
            </a:r>
          </a:p>
          <a:p>
            <a:pPr marL="0" indent="0">
              <a:lnSpc>
                <a:spcPct val="100000"/>
              </a:lnSpc>
              <a:spcBef>
                <a:spcPts val="0"/>
              </a:spcBef>
              <a:buNone/>
            </a:pPr>
            <a:r>
              <a:rPr lang="en-US" sz="2600" dirty="0"/>
              <a:t>	</a:t>
            </a:r>
            <a:r>
              <a:rPr lang="en-US" sz="2600" dirty="0" smtClean="0"/>
              <a:t>&lt;</a:t>
            </a:r>
            <a:r>
              <a:rPr lang="en-US" sz="2600" dirty="0"/>
              <a:t>div class="</a:t>
            </a:r>
            <a:r>
              <a:rPr lang="en-US" sz="2600" dirty="0" err="1"/>
              <a:t>clearfix</a:t>
            </a:r>
            <a:r>
              <a:rPr lang="en-US" sz="2600" dirty="0"/>
              <a:t> </a:t>
            </a:r>
            <a:r>
              <a:rPr lang="en-US" sz="2600" dirty="0" smtClean="0"/>
              <a:t>visible-md-block</a:t>
            </a:r>
            <a:r>
              <a:rPr lang="en-US" sz="2600" dirty="0"/>
              <a:t>"&gt;&lt;/div</a:t>
            </a:r>
            <a:r>
              <a:rPr lang="en-US" sz="2600" dirty="0" smtClean="0"/>
              <a:t>&gt;</a:t>
            </a:r>
            <a:endParaRPr lang="en-US" dirty="0"/>
          </a:p>
          <a:p>
            <a:pPr marL="0" indent="0">
              <a:lnSpc>
                <a:spcPct val="100000"/>
              </a:lnSpc>
              <a:spcBef>
                <a:spcPts val="0"/>
              </a:spcBef>
              <a:buNone/>
            </a:pPr>
            <a:r>
              <a:rPr lang="en-US" sz="2600" dirty="0"/>
              <a:t> </a:t>
            </a:r>
            <a:r>
              <a:rPr lang="en-US" sz="2600" dirty="0" smtClean="0"/>
              <a:t>            …</a:t>
            </a:r>
          </a:p>
        </p:txBody>
      </p:sp>
      <p:sp>
        <p:nvSpPr>
          <p:cNvPr id="4" name="Slide Number Placeholder 3"/>
          <p:cNvSpPr>
            <a:spLocks noGrp="1"/>
          </p:cNvSpPr>
          <p:nvPr>
            <p:ph type="sldNum" sz="quarter" idx="12"/>
          </p:nvPr>
        </p:nvSpPr>
        <p:spPr/>
        <p:txBody>
          <a:bodyPr/>
          <a:lstStyle/>
          <a:p>
            <a:fld id="{8DA51BC9-D520-4D4A-AB80-07C257F4F400}" type="slidenum">
              <a:rPr lang="en-US" smtClean="0"/>
              <a:t>14</a:t>
            </a:fld>
            <a:endParaRPr lang="en-US"/>
          </a:p>
        </p:txBody>
      </p:sp>
    </p:spTree>
    <p:extLst>
      <p:ext uri="{BB962C8B-B14F-4D97-AF65-F5344CB8AC3E}">
        <p14:creationId xmlns:p14="http://schemas.microsoft.com/office/powerpoint/2010/main" val="2985837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0375"/>
          </a:xfrm>
        </p:spPr>
        <p:txBody>
          <a:bodyPr>
            <a:normAutofit fontScale="90000"/>
          </a:bodyPr>
          <a:lstStyle/>
          <a:p>
            <a:r>
              <a:rPr lang="en-US" dirty="0" smtClean="0"/>
              <a:t>Example 2</a:t>
            </a:r>
            <a:endParaRPr lang="en-US" dirty="0"/>
          </a:p>
        </p:txBody>
      </p:sp>
      <p:sp>
        <p:nvSpPr>
          <p:cNvPr id="3" name="Content Placeholder 2"/>
          <p:cNvSpPr>
            <a:spLocks noGrp="1"/>
          </p:cNvSpPr>
          <p:nvPr>
            <p:ph sz="quarter" idx="1"/>
          </p:nvPr>
        </p:nvSpPr>
        <p:spPr>
          <a:xfrm>
            <a:off x="838200" y="825500"/>
            <a:ext cx="10515600" cy="4351338"/>
          </a:xfrm>
        </p:spPr>
        <p:txBody>
          <a:bodyPr>
            <a:noAutofit/>
          </a:bodyPr>
          <a:lstStyle/>
          <a:p>
            <a:pPr marL="0" indent="0">
              <a:lnSpc>
                <a:spcPct val="100000"/>
              </a:lnSpc>
              <a:spcBef>
                <a:spcPts val="0"/>
              </a:spcBef>
              <a:buNone/>
            </a:pPr>
            <a:r>
              <a:rPr lang="en-US" sz="1600" dirty="0" smtClean="0"/>
              <a:t>&lt;div class="container"&gt;</a:t>
            </a:r>
          </a:p>
          <a:p>
            <a:pPr marL="0" indent="0">
              <a:lnSpc>
                <a:spcPct val="100000"/>
              </a:lnSpc>
              <a:spcBef>
                <a:spcPts val="0"/>
              </a:spcBef>
              <a:buNone/>
            </a:pPr>
            <a:r>
              <a:rPr lang="en-US" sz="1600" dirty="0" smtClean="0"/>
              <a:t>    &lt;div class="row"&gt;</a:t>
            </a:r>
          </a:p>
          <a:p>
            <a:pPr marL="0" indent="0">
              <a:lnSpc>
                <a:spcPct val="100000"/>
              </a:lnSpc>
              <a:spcBef>
                <a:spcPts val="0"/>
              </a:spcBef>
              <a:buNone/>
            </a:pPr>
            <a:r>
              <a:rPr lang="en-US" sz="1600" dirty="0" smtClean="0"/>
              <a:t>        &lt;div class="col-sm-6 col-md-4"&gt;&lt;p&gt;Box 1&lt;/p&gt;&lt;/div&gt;</a:t>
            </a:r>
          </a:p>
          <a:p>
            <a:pPr marL="0" indent="0">
              <a:lnSpc>
                <a:spcPct val="100000"/>
              </a:lnSpc>
              <a:spcBef>
                <a:spcPts val="0"/>
              </a:spcBef>
              <a:buNone/>
            </a:pPr>
            <a:r>
              <a:rPr lang="en-US" sz="1600" dirty="0" smtClean="0"/>
              <a:t>        &lt;div class="col-sm-6 col-md-4"&gt;&lt;p&gt;Box 2&lt;/p&gt;&lt;/div&gt;</a:t>
            </a:r>
          </a:p>
          <a:p>
            <a:pPr marL="0" indent="0">
              <a:lnSpc>
                <a:spcPct val="100000"/>
              </a:lnSpc>
              <a:spcBef>
                <a:spcPts val="0"/>
              </a:spcBef>
              <a:buNone/>
            </a:pPr>
            <a:r>
              <a:rPr lang="en-US" sz="1600" dirty="0" smtClean="0"/>
              <a:t>        &lt;div class="</a:t>
            </a:r>
            <a:r>
              <a:rPr lang="en-US" sz="1600" dirty="0" err="1" smtClean="0"/>
              <a:t>clearfix</a:t>
            </a:r>
            <a:r>
              <a:rPr lang="en-US" sz="1600" dirty="0" smtClean="0"/>
              <a:t> visible-</a:t>
            </a:r>
            <a:r>
              <a:rPr lang="en-US" sz="1600" dirty="0" err="1" smtClean="0"/>
              <a:t>sm</a:t>
            </a:r>
            <a:r>
              <a:rPr lang="en-US" sz="1600" dirty="0" smtClean="0"/>
              <a:t>-block"&gt;&lt;/div&gt;</a:t>
            </a:r>
          </a:p>
          <a:p>
            <a:pPr marL="0" indent="0">
              <a:lnSpc>
                <a:spcPct val="100000"/>
              </a:lnSpc>
              <a:spcBef>
                <a:spcPts val="0"/>
              </a:spcBef>
              <a:buNone/>
            </a:pPr>
            <a:r>
              <a:rPr lang="en-US" sz="1600" dirty="0" smtClean="0"/>
              <a:t>        &lt;div class="col-sm-6 col-md-4"&gt;&lt;p&gt;Box 3&lt;/p&gt;&lt;/div&gt;</a:t>
            </a:r>
          </a:p>
          <a:p>
            <a:pPr marL="0" indent="0">
              <a:lnSpc>
                <a:spcPct val="100000"/>
              </a:lnSpc>
              <a:spcBef>
                <a:spcPts val="0"/>
              </a:spcBef>
              <a:buNone/>
            </a:pPr>
            <a:r>
              <a:rPr lang="en-US" sz="1600" dirty="0" smtClean="0"/>
              <a:t>        &lt;div class="</a:t>
            </a:r>
            <a:r>
              <a:rPr lang="en-US" sz="1600" dirty="0" err="1" smtClean="0"/>
              <a:t>clearfix</a:t>
            </a:r>
            <a:r>
              <a:rPr lang="en-US" sz="1600" dirty="0" smtClean="0"/>
              <a:t> visible-md-block"&gt;&lt;/div&gt;</a:t>
            </a:r>
          </a:p>
          <a:p>
            <a:pPr marL="0" indent="0">
              <a:lnSpc>
                <a:spcPct val="100000"/>
              </a:lnSpc>
              <a:spcBef>
                <a:spcPts val="0"/>
              </a:spcBef>
              <a:buNone/>
            </a:pPr>
            <a:r>
              <a:rPr lang="en-US" sz="1600" dirty="0" smtClean="0"/>
              <a:t>        &lt;div class="col-sm-6 col-md-4"&gt;&lt;p&gt;Box 4&lt;/p&gt;&lt;/div&gt;</a:t>
            </a:r>
          </a:p>
          <a:p>
            <a:pPr marL="0" indent="0">
              <a:lnSpc>
                <a:spcPct val="100000"/>
              </a:lnSpc>
              <a:spcBef>
                <a:spcPts val="0"/>
              </a:spcBef>
              <a:buNone/>
            </a:pPr>
            <a:r>
              <a:rPr lang="en-US" sz="1600" dirty="0" smtClean="0"/>
              <a:t>        &lt;div class="</a:t>
            </a:r>
            <a:r>
              <a:rPr lang="en-US" sz="1600" dirty="0" err="1" smtClean="0"/>
              <a:t>clearfix</a:t>
            </a:r>
            <a:r>
              <a:rPr lang="en-US" sz="1600" dirty="0" smtClean="0"/>
              <a:t> visible-</a:t>
            </a:r>
            <a:r>
              <a:rPr lang="en-US" sz="1600" dirty="0" err="1" smtClean="0"/>
              <a:t>sm</a:t>
            </a:r>
            <a:r>
              <a:rPr lang="en-US" sz="1600" dirty="0" smtClean="0"/>
              <a:t>-block"&gt;&lt;/div&gt;</a:t>
            </a:r>
          </a:p>
          <a:p>
            <a:pPr marL="0" indent="0">
              <a:lnSpc>
                <a:spcPct val="100000"/>
              </a:lnSpc>
              <a:spcBef>
                <a:spcPts val="0"/>
              </a:spcBef>
              <a:buNone/>
            </a:pPr>
            <a:r>
              <a:rPr lang="en-US" sz="1600" dirty="0" smtClean="0"/>
              <a:t>        &lt;div class="col-sm-6 col-md-4"&gt;&lt;p&gt;Box 5&lt;/p&gt;&lt;/div&gt;</a:t>
            </a:r>
          </a:p>
          <a:p>
            <a:pPr marL="0" indent="0">
              <a:lnSpc>
                <a:spcPct val="100000"/>
              </a:lnSpc>
              <a:spcBef>
                <a:spcPts val="0"/>
              </a:spcBef>
              <a:buNone/>
            </a:pPr>
            <a:r>
              <a:rPr lang="en-US" sz="1600" dirty="0" smtClean="0"/>
              <a:t>        &lt;div class="col-sm-6 col-md-4"&gt;&lt;p&gt;Box 6&lt;/p&gt;&lt;/div&gt;</a:t>
            </a:r>
          </a:p>
          <a:p>
            <a:pPr marL="0" indent="0">
              <a:lnSpc>
                <a:spcPct val="100000"/>
              </a:lnSpc>
              <a:spcBef>
                <a:spcPts val="0"/>
              </a:spcBef>
              <a:buNone/>
            </a:pPr>
            <a:r>
              <a:rPr lang="en-US" sz="1600" dirty="0" smtClean="0"/>
              <a:t>        &lt;div class="</a:t>
            </a:r>
            <a:r>
              <a:rPr lang="en-US" sz="1600" dirty="0" err="1" smtClean="0"/>
              <a:t>clearfix</a:t>
            </a:r>
            <a:r>
              <a:rPr lang="en-US" sz="1600" dirty="0" smtClean="0"/>
              <a:t> visible-</a:t>
            </a:r>
            <a:r>
              <a:rPr lang="en-US" sz="1600" dirty="0" err="1" smtClean="0"/>
              <a:t>sm</a:t>
            </a:r>
            <a:r>
              <a:rPr lang="en-US" sz="1600" dirty="0" smtClean="0"/>
              <a:t>-block"&gt;&lt;/div&gt;</a:t>
            </a:r>
          </a:p>
          <a:p>
            <a:pPr marL="0" indent="0">
              <a:lnSpc>
                <a:spcPct val="100000"/>
              </a:lnSpc>
              <a:spcBef>
                <a:spcPts val="0"/>
              </a:spcBef>
              <a:buNone/>
            </a:pPr>
            <a:r>
              <a:rPr lang="en-US" sz="1600" dirty="0" smtClean="0"/>
              <a:t>        &lt;div class="</a:t>
            </a:r>
            <a:r>
              <a:rPr lang="en-US" sz="1600" dirty="0" err="1" smtClean="0"/>
              <a:t>clearfix</a:t>
            </a:r>
            <a:r>
              <a:rPr lang="en-US" sz="1600" dirty="0" smtClean="0"/>
              <a:t> visible-md-block"&gt;&lt;/div&gt;</a:t>
            </a:r>
          </a:p>
          <a:p>
            <a:pPr marL="0" indent="0">
              <a:lnSpc>
                <a:spcPct val="100000"/>
              </a:lnSpc>
              <a:spcBef>
                <a:spcPts val="0"/>
              </a:spcBef>
              <a:buNone/>
            </a:pPr>
            <a:r>
              <a:rPr lang="en-US" sz="1600" dirty="0" smtClean="0"/>
              <a:t>        &lt;div class="col-sm-6 col-md-4"&gt;&lt;p&gt;Box 7&lt;/p&gt;&lt;/div&gt;</a:t>
            </a:r>
          </a:p>
          <a:p>
            <a:pPr marL="0" indent="0">
              <a:lnSpc>
                <a:spcPct val="100000"/>
              </a:lnSpc>
              <a:spcBef>
                <a:spcPts val="0"/>
              </a:spcBef>
              <a:buNone/>
            </a:pPr>
            <a:r>
              <a:rPr lang="en-US" sz="1600" dirty="0" smtClean="0"/>
              <a:t>        &lt;div class="col-sm-6 col-md-4"&gt;&lt;p&gt;Box 8&lt;/p&gt;&lt;/div&gt;</a:t>
            </a:r>
          </a:p>
          <a:p>
            <a:pPr marL="0" indent="0">
              <a:lnSpc>
                <a:spcPct val="100000"/>
              </a:lnSpc>
              <a:spcBef>
                <a:spcPts val="0"/>
              </a:spcBef>
              <a:buNone/>
            </a:pPr>
            <a:r>
              <a:rPr lang="en-US" sz="1600" dirty="0" smtClean="0"/>
              <a:t>        &lt;div class="</a:t>
            </a:r>
            <a:r>
              <a:rPr lang="en-US" sz="1600" dirty="0" err="1" smtClean="0"/>
              <a:t>clearfix</a:t>
            </a:r>
            <a:r>
              <a:rPr lang="en-US" sz="1600" dirty="0" smtClean="0"/>
              <a:t> visible-</a:t>
            </a:r>
            <a:r>
              <a:rPr lang="en-US" sz="1600" dirty="0" err="1" smtClean="0"/>
              <a:t>sm</a:t>
            </a:r>
            <a:r>
              <a:rPr lang="en-US" sz="1600" dirty="0" smtClean="0"/>
              <a:t>-block"&gt;&lt;/div&gt;</a:t>
            </a:r>
          </a:p>
          <a:p>
            <a:pPr marL="0" indent="0">
              <a:lnSpc>
                <a:spcPct val="100000"/>
              </a:lnSpc>
              <a:spcBef>
                <a:spcPts val="0"/>
              </a:spcBef>
              <a:buNone/>
            </a:pPr>
            <a:r>
              <a:rPr lang="en-US" sz="1600" dirty="0" smtClean="0"/>
              <a:t>        &lt;div class="col-sm-6 col-md-4"&gt;&lt;p&gt;Box 9&lt;/p&gt;&lt;/div&gt;</a:t>
            </a:r>
          </a:p>
          <a:p>
            <a:pPr marL="0" indent="0">
              <a:lnSpc>
                <a:spcPct val="100000"/>
              </a:lnSpc>
              <a:spcBef>
                <a:spcPts val="0"/>
              </a:spcBef>
              <a:buNone/>
            </a:pPr>
            <a:r>
              <a:rPr lang="en-US" sz="1600" dirty="0" smtClean="0"/>
              <a:t>        &lt;div class="</a:t>
            </a:r>
            <a:r>
              <a:rPr lang="en-US" sz="1600" dirty="0" err="1" smtClean="0"/>
              <a:t>clearfix</a:t>
            </a:r>
            <a:r>
              <a:rPr lang="en-US" sz="1600" dirty="0" smtClean="0"/>
              <a:t> visible-md-block"&gt;&lt;/div&gt;</a:t>
            </a:r>
          </a:p>
          <a:p>
            <a:pPr marL="0" indent="0">
              <a:lnSpc>
                <a:spcPct val="100000"/>
              </a:lnSpc>
              <a:spcBef>
                <a:spcPts val="0"/>
              </a:spcBef>
              <a:buNone/>
            </a:pPr>
            <a:r>
              <a:rPr lang="en-US" sz="1600" dirty="0" smtClean="0"/>
              <a:t>        &lt;div class="col-sm-6 col-md-4"&gt;&lt;p&gt;Box 10&lt;/p&gt;&lt;/div&gt;</a:t>
            </a:r>
          </a:p>
          <a:p>
            <a:pPr marL="0" indent="0">
              <a:lnSpc>
                <a:spcPct val="100000"/>
              </a:lnSpc>
              <a:spcBef>
                <a:spcPts val="0"/>
              </a:spcBef>
              <a:buNone/>
            </a:pPr>
            <a:r>
              <a:rPr lang="en-US" sz="1600" dirty="0" smtClean="0"/>
              <a:t>        &lt;div class="</a:t>
            </a:r>
            <a:r>
              <a:rPr lang="en-US" sz="1600" dirty="0" err="1" smtClean="0"/>
              <a:t>clearfix</a:t>
            </a:r>
            <a:r>
              <a:rPr lang="en-US" sz="1600" dirty="0" smtClean="0"/>
              <a:t> visible-</a:t>
            </a:r>
            <a:r>
              <a:rPr lang="en-US" sz="1600" dirty="0" err="1" smtClean="0"/>
              <a:t>sm</a:t>
            </a:r>
            <a:r>
              <a:rPr lang="en-US" sz="1600" dirty="0" smtClean="0"/>
              <a:t>-block"&gt;&lt;/div&gt;</a:t>
            </a:r>
          </a:p>
          <a:p>
            <a:pPr marL="0" indent="0">
              <a:lnSpc>
                <a:spcPct val="100000"/>
              </a:lnSpc>
              <a:spcBef>
                <a:spcPts val="0"/>
              </a:spcBef>
              <a:buNone/>
            </a:pPr>
            <a:r>
              <a:rPr lang="en-US" sz="1600" dirty="0" smtClean="0"/>
              <a:t>        &lt;div class="col-sm-6 col-md-4"&gt;&lt;p&gt;Box 11&lt;/p&gt;&lt;/div&gt;</a:t>
            </a:r>
          </a:p>
          <a:p>
            <a:pPr marL="0" indent="0">
              <a:lnSpc>
                <a:spcPct val="100000"/>
              </a:lnSpc>
              <a:spcBef>
                <a:spcPts val="0"/>
              </a:spcBef>
              <a:buNone/>
            </a:pPr>
            <a:r>
              <a:rPr lang="en-US" sz="1600" dirty="0" smtClean="0"/>
              <a:t>        &lt;div class="col-sm-6 col-md-4"&gt;&lt;p&gt;Box 12&lt;/p&gt;&lt;/div&gt;</a:t>
            </a:r>
          </a:p>
          <a:p>
            <a:pPr marL="0" indent="0">
              <a:lnSpc>
                <a:spcPct val="100000"/>
              </a:lnSpc>
              <a:spcBef>
                <a:spcPts val="0"/>
              </a:spcBef>
              <a:buNone/>
            </a:pPr>
            <a:r>
              <a:rPr lang="en-US" sz="1600" dirty="0" smtClean="0"/>
              <a:t>    &lt;/div&gt;</a:t>
            </a:r>
          </a:p>
          <a:p>
            <a:pPr marL="0" indent="0">
              <a:lnSpc>
                <a:spcPct val="100000"/>
              </a:lnSpc>
              <a:spcBef>
                <a:spcPts val="0"/>
              </a:spcBef>
              <a:buNone/>
            </a:pPr>
            <a:r>
              <a:rPr lang="en-US" sz="1600" dirty="0" smtClean="0"/>
              <a:t>&lt;/div&gt;</a:t>
            </a:r>
          </a:p>
        </p:txBody>
      </p:sp>
      <p:sp>
        <p:nvSpPr>
          <p:cNvPr id="4" name="Slide Number Placeholder 3"/>
          <p:cNvSpPr>
            <a:spLocks noGrp="1"/>
          </p:cNvSpPr>
          <p:nvPr>
            <p:ph type="sldNum" sz="quarter" idx="12"/>
          </p:nvPr>
        </p:nvSpPr>
        <p:spPr/>
        <p:txBody>
          <a:bodyPr/>
          <a:lstStyle/>
          <a:p>
            <a:fld id="{8DA51BC9-D520-4D4A-AB80-07C257F4F400}" type="slidenum">
              <a:rPr lang="en-US" smtClean="0"/>
              <a:t>15</a:t>
            </a:fld>
            <a:endParaRPr lang="en-US"/>
          </a:p>
        </p:txBody>
      </p:sp>
    </p:spTree>
    <p:extLst>
      <p:ext uri="{BB962C8B-B14F-4D97-AF65-F5344CB8AC3E}">
        <p14:creationId xmlns:p14="http://schemas.microsoft.com/office/powerpoint/2010/main" val="3398022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Nesting of Grid Columns</a:t>
            </a:r>
            <a:endParaRPr lang="en-US" dirty="0"/>
          </a:p>
        </p:txBody>
      </p:sp>
      <p:sp>
        <p:nvSpPr>
          <p:cNvPr id="3" name="Content Placeholder 2"/>
          <p:cNvSpPr>
            <a:spLocks noGrp="1"/>
          </p:cNvSpPr>
          <p:nvPr>
            <p:ph sz="quarter" idx="1"/>
          </p:nvPr>
        </p:nvSpPr>
        <p:spPr>
          <a:xfrm>
            <a:off x="838200" y="1330325"/>
            <a:ext cx="10515600" cy="4351338"/>
          </a:xfrm>
        </p:spPr>
        <p:txBody>
          <a:bodyPr>
            <a:noAutofit/>
          </a:bodyPr>
          <a:lstStyle/>
          <a:p>
            <a:pPr marL="0" indent="0">
              <a:lnSpc>
                <a:spcPct val="100000"/>
              </a:lnSpc>
              <a:spcBef>
                <a:spcPts val="0"/>
              </a:spcBef>
              <a:buNone/>
            </a:pPr>
            <a:r>
              <a:rPr lang="en-US" sz="1800" dirty="0" smtClean="0"/>
              <a:t>&lt;!DOCTYPE html&gt;</a:t>
            </a:r>
          </a:p>
          <a:p>
            <a:pPr marL="0" indent="0">
              <a:lnSpc>
                <a:spcPct val="100000"/>
              </a:lnSpc>
              <a:spcBef>
                <a:spcPts val="0"/>
              </a:spcBef>
              <a:buNone/>
            </a:pPr>
            <a:r>
              <a:rPr lang="en-US" sz="1800" dirty="0" smtClean="0"/>
              <a:t>&lt;html </a:t>
            </a:r>
            <a:r>
              <a:rPr lang="en-US" sz="1800" dirty="0" err="1" smtClean="0"/>
              <a:t>lang</a:t>
            </a:r>
            <a:r>
              <a:rPr lang="en-US" sz="1800" dirty="0" smtClean="0"/>
              <a:t>="</a:t>
            </a:r>
            <a:r>
              <a:rPr lang="en-US" sz="1800" dirty="0" err="1" smtClean="0"/>
              <a:t>en</a:t>
            </a:r>
            <a:r>
              <a:rPr lang="en-US" sz="1800" dirty="0" smtClean="0"/>
              <a:t>"&gt;</a:t>
            </a:r>
          </a:p>
          <a:p>
            <a:pPr marL="0" indent="0">
              <a:lnSpc>
                <a:spcPct val="100000"/>
              </a:lnSpc>
              <a:spcBef>
                <a:spcPts val="0"/>
              </a:spcBef>
              <a:buNone/>
            </a:pPr>
            <a:r>
              <a:rPr lang="en-US" sz="1800" dirty="0" smtClean="0"/>
              <a:t>&lt;head&gt;</a:t>
            </a:r>
          </a:p>
          <a:p>
            <a:pPr marL="0" indent="0">
              <a:lnSpc>
                <a:spcPct val="100000"/>
              </a:lnSpc>
              <a:spcBef>
                <a:spcPts val="0"/>
              </a:spcBef>
              <a:buNone/>
            </a:pPr>
            <a:r>
              <a:rPr lang="en-US" sz="1800" dirty="0"/>
              <a:t> </a:t>
            </a:r>
            <a:r>
              <a:rPr lang="en-US" sz="1800" dirty="0" smtClean="0"/>
              <a:t>   &lt;link </a:t>
            </a:r>
            <a:r>
              <a:rPr lang="en-US" sz="1800" dirty="0" err="1" smtClean="0"/>
              <a:t>rel</a:t>
            </a:r>
            <a:r>
              <a:rPr lang="en-US" sz="1800" dirty="0" smtClean="0"/>
              <a:t>="stylesheet" type="text/</a:t>
            </a:r>
            <a:r>
              <a:rPr lang="en-US" sz="1800" dirty="0" err="1" smtClean="0"/>
              <a:t>css</a:t>
            </a:r>
            <a:r>
              <a:rPr lang="en-US" sz="1800" dirty="0" smtClean="0"/>
              <a:t>" </a:t>
            </a:r>
            <a:r>
              <a:rPr lang="en-US" sz="1800" dirty="0" err="1" smtClean="0"/>
              <a:t>href</a:t>
            </a:r>
            <a:r>
              <a:rPr lang="en-US" sz="1800" dirty="0" smtClean="0"/>
              <a:t>="C:/Exercise/bootstrap-3.3.7-dist/css/bootstrap.min.css"&gt; </a:t>
            </a:r>
          </a:p>
          <a:p>
            <a:pPr marL="0" indent="0">
              <a:lnSpc>
                <a:spcPct val="100000"/>
              </a:lnSpc>
              <a:spcBef>
                <a:spcPts val="0"/>
              </a:spcBef>
              <a:buNone/>
            </a:pPr>
            <a:r>
              <a:rPr lang="en-US" sz="1800" dirty="0" smtClean="0"/>
              <a:t>    &lt;script </a:t>
            </a:r>
            <a:r>
              <a:rPr lang="en-US" sz="1800" dirty="0" err="1" smtClean="0"/>
              <a:t>src</a:t>
            </a:r>
            <a:r>
              <a:rPr lang="en-US" sz="1800" dirty="0" smtClean="0"/>
              <a:t>="C:/Exercise/bootstrap-3.3.7-dist/js/bootstrap.min.js"&gt;&lt;/script&gt; </a:t>
            </a:r>
          </a:p>
          <a:p>
            <a:pPr marL="0" indent="0">
              <a:lnSpc>
                <a:spcPct val="100000"/>
              </a:lnSpc>
              <a:spcBef>
                <a:spcPts val="0"/>
              </a:spcBef>
              <a:buNone/>
            </a:pPr>
            <a:r>
              <a:rPr lang="en-US" sz="1800" dirty="0" smtClean="0"/>
              <a:t>    &lt;style type="text/</a:t>
            </a:r>
            <a:r>
              <a:rPr lang="en-US" sz="1800" dirty="0" err="1" smtClean="0"/>
              <a:t>css</a:t>
            </a:r>
            <a:r>
              <a:rPr lang="en-US" sz="1800" dirty="0" smtClean="0"/>
              <a:t>"&gt;</a:t>
            </a:r>
          </a:p>
          <a:p>
            <a:pPr marL="0" indent="0">
              <a:lnSpc>
                <a:spcPct val="100000"/>
              </a:lnSpc>
              <a:spcBef>
                <a:spcPts val="0"/>
              </a:spcBef>
              <a:buNone/>
            </a:pPr>
            <a:r>
              <a:rPr lang="en-US" sz="1800" dirty="0"/>
              <a:t> </a:t>
            </a:r>
            <a:r>
              <a:rPr lang="en-US" sz="1800" dirty="0" smtClean="0"/>
              <a:t>        /* Some custom styles to beautify this example */</a:t>
            </a:r>
          </a:p>
          <a:p>
            <a:pPr marL="0" indent="0">
              <a:lnSpc>
                <a:spcPct val="100000"/>
              </a:lnSpc>
              <a:spcBef>
                <a:spcPts val="0"/>
              </a:spcBef>
              <a:buNone/>
            </a:pPr>
            <a:r>
              <a:rPr lang="en-US" sz="1800" dirty="0" smtClean="0"/>
              <a:t>         .main-content{</a:t>
            </a:r>
          </a:p>
          <a:p>
            <a:pPr marL="0" indent="0">
              <a:lnSpc>
                <a:spcPct val="100000"/>
              </a:lnSpc>
              <a:spcBef>
                <a:spcPts val="0"/>
              </a:spcBef>
              <a:buNone/>
            </a:pPr>
            <a:r>
              <a:rPr lang="en-US" sz="1800" dirty="0"/>
              <a:t> </a:t>
            </a:r>
            <a:r>
              <a:rPr lang="en-US" sz="1800" dirty="0" smtClean="0"/>
              <a:t>            min-height: 330px;</a:t>
            </a:r>
          </a:p>
          <a:p>
            <a:pPr marL="0" indent="0">
              <a:lnSpc>
                <a:spcPct val="100000"/>
              </a:lnSpc>
              <a:spcBef>
                <a:spcPts val="0"/>
              </a:spcBef>
              <a:buNone/>
            </a:pPr>
            <a:r>
              <a:rPr lang="en-US" sz="1800" dirty="0" smtClean="0"/>
              <a:t>             background: #dbdfe5;</a:t>
            </a:r>
          </a:p>
          <a:p>
            <a:pPr marL="0" indent="0">
              <a:lnSpc>
                <a:spcPct val="100000"/>
              </a:lnSpc>
              <a:spcBef>
                <a:spcPts val="0"/>
              </a:spcBef>
              <a:buNone/>
            </a:pPr>
            <a:r>
              <a:rPr lang="en-US" sz="1800" dirty="0" smtClean="0"/>
              <a:t>        }</a:t>
            </a:r>
          </a:p>
          <a:p>
            <a:pPr marL="0" indent="0">
              <a:lnSpc>
                <a:spcPct val="100000"/>
              </a:lnSpc>
              <a:spcBef>
                <a:spcPts val="0"/>
              </a:spcBef>
              <a:buNone/>
            </a:pPr>
            <a:r>
              <a:rPr lang="en-US" sz="1800" dirty="0" smtClean="0"/>
              <a:t>       .sidebar-content{</a:t>
            </a:r>
          </a:p>
          <a:p>
            <a:pPr marL="0" indent="0">
              <a:lnSpc>
                <a:spcPct val="100000"/>
              </a:lnSpc>
              <a:spcBef>
                <a:spcPts val="0"/>
              </a:spcBef>
              <a:buNone/>
            </a:pPr>
            <a:r>
              <a:rPr lang="en-US" sz="1800" dirty="0" smtClean="0"/>
              <a:t>           min-height: 150px;</a:t>
            </a:r>
          </a:p>
          <a:p>
            <a:pPr marL="0" indent="0">
              <a:lnSpc>
                <a:spcPct val="100000"/>
              </a:lnSpc>
              <a:spcBef>
                <a:spcPts val="0"/>
              </a:spcBef>
              <a:buNone/>
            </a:pPr>
            <a:r>
              <a:rPr lang="en-US" sz="1800" dirty="0" smtClean="0"/>
              <a:t>           margin-bottom: 30px;</a:t>
            </a:r>
          </a:p>
          <a:p>
            <a:pPr marL="0" indent="0">
              <a:lnSpc>
                <a:spcPct val="100000"/>
              </a:lnSpc>
              <a:spcBef>
                <a:spcPts val="0"/>
              </a:spcBef>
              <a:buNone/>
            </a:pPr>
            <a:r>
              <a:rPr lang="en-US" sz="1800" dirty="0" smtClean="0"/>
              <a:t>           background: #b4bac0;</a:t>
            </a:r>
          </a:p>
          <a:p>
            <a:pPr marL="0" indent="0">
              <a:lnSpc>
                <a:spcPct val="100000"/>
              </a:lnSpc>
              <a:spcBef>
                <a:spcPts val="0"/>
              </a:spcBef>
              <a:buNone/>
            </a:pPr>
            <a:r>
              <a:rPr lang="en-US" sz="1800" dirty="0" smtClean="0"/>
              <a:t>       }</a:t>
            </a:r>
          </a:p>
          <a:p>
            <a:pPr marL="0" indent="0">
              <a:lnSpc>
                <a:spcPct val="100000"/>
              </a:lnSpc>
              <a:spcBef>
                <a:spcPts val="0"/>
              </a:spcBef>
              <a:buNone/>
            </a:pPr>
            <a:r>
              <a:rPr lang="en-US" sz="1800" dirty="0" smtClean="0"/>
              <a:t>&lt;/style&gt;</a:t>
            </a:r>
          </a:p>
          <a:p>
            <a:pPr marL="0" indent="0">
              <a:lnSpc>
                <a:spcPct val="100000"/>
              </a:lnSpc>
              <a:spcBef>
                <a:spcPts val="0"/>
              </a:spcBef>
              <a:buNone/>
            </a:pPr>
            <a:r>
              <a:rPr lang="en-US" sz="1800" dirty="0" smtClean="0"/>
              <a:t>&lt;/head&gt;</a:t>
            </a:r>
          </a:p>
          <a:p>
            <a:pPr marL="0" indent="0">
              <a:lnSpc>
                <a:spcPct val="100000"/>
              </a:lnSpc>
              <a:spcBef>
                <a:spcPts val="0"/>
              </a:spcBef>
              <a:buNone/>
            </a:pPr>
            <a:r>
              <a:rPr lang="en-US" sz="1800" dirty="0" smtClean="0"/>
              <a:t>&lt;body&gt;</a:t>
            </a:r>
          </a:p>
        </p:txBody>
      </p:sp>
      <p:sp>
        <p:nvSpPr>
          <p:cNvPr id="4" name="Slide Number Placeholder 3"/>
          <p:cNvSpPr>
            <a:spLocks noGrp="1"/>
          </p:cNvSpPr>
          <p:nvPr>
            <p:ph type="sldNum" sz="quarter" idx="12"/>
          </p:nvPr>
        </p:nvSpPr>
        <p:spPr/>
        <p:txBody>
          <a:bodyPr/>
          <a:lstStyle/>
          <a:p>
            <a:fld id="{8DA51BC9-D520-4D4A-AB80-07C257F4F400}" type="slidenum">
              <a:rPr lang="en-US" smtClean="0"/>
              <a:t>16</a:t>
            </a:fld>
            <a:endParaRPr lang="en-US"/>
          </a:p>
        </p:txBody>
      </p:sp>
    </p:spTree>
    <p:extLst>
      <p:ext uri="{BB962C8B-B14F-4D97-AF65-F5344CB8AC3E}">
        <p14:creationId xmlns:p14="http://schemas.microsoft.com/office/powerpoint/2010/main" val="2550920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975"/>
          </a:xfrm>
        </p:spPr>
        <p:txBody>
          <a:bodyPr>
            <a:normAutofit fontScale="90000"/>
          </a:bodyPr>
          <a:lstStyle/>
          <a:p>
            <a:r>
              <a:rPr lang="en-US" b="1" dirty="0"/>
              <a:t>Nesting of Grid </a:t>
            </a:r>
            <a:r>
              <a:rPr lang="en-US" b="1" dirty="0" smtClean="0"/>
              <a:t>Columns(</a:t>
            </a:r>
            <a:r>
              <a:rPr lang="en-US" b="1" dirty="0" err="1" smtClean="0"/>
              <a:t>con’td</a:t>
            </a:r>
            <a:r>
              <a:rPr lang="en-US" b="1" dirty="0" smtClean="0"/>
              <a:t>)</a:t>
            </a:r>
            <a:endParaRPr lang="en-US" dirty="0"/>
          </a:p>
        </p:txBody>
      </p:sp>
      <p:sp>
        <p:nvSpPr>
          <p:cNvPr id="3" name="Content Placeholder 2"/>
          <p:cNvSpPr>
            <a:spLocks noGrp="1"/>
          </p:cNvSpPr>
          <p:nvPr>
            <p:ph sz="quarter" idx="1"/>
          </p:nvPr>
        </p:nvSpPr>
        <p:spPr>
          <a:xfrm>
            <a:off x="838200" y="927100"/>
            <a:ext cx="10515600" cy="4351338"/>
          </a:xfrm>
        </p:spPr>
        <p:txBody>
          <a:bodyPr>
            <a:noAutofit/>
          </a:bodyPr>
          <a:lstStyle/>
          <a:p>
            <a:pPr marL="0" indent="0">
              <a:lnSpc>
                <a:spcPct val="100000"/>
              </a:lnSpc>
              <a:spcBef>
                <a:spcPts val="0"/>
              </a:spcBef>
              <a:buNone/>
            </a:pPr>
            <a:r>
              <a:rPr lang="en-US" sz="1600" dirty="0"/>
              <a:t> </a:t>
            </a:r>
            <a:r>
              <a:rPr lang="en-US" sz="1600" dirty="0" smtClean="0"/>
              <a:t>  &lt;div class="container"&gt;</a:t>
            </a:r>
          </a:p>
          <a:p>
            <a:pPr marL="0" indent="0">
              <a:lnSpc>
                <a:spcPct val="100000"/>
              </a:lnSpc>
              <a:spcBef>
                <a:spcPts val="0"/>
              </a:spcBef>
              <a:buNone/>
            </a:pPr>
            <a:r>
              <a:rPr lang="en-US" sz="1600" dirty="0" smtClean="0"/>
              <a:t>        &lt;div class="row"&gt;</a:t>
            </a:r>
          </a:p>
          <a:p>
            <a:pPr marL="0" indent="0">
              <a:lnSpc>
                <a:spcPct val="100000"/>
              </a:lnSpc>
              <a:spcBef>
                <a:spcPts val="0"/>
              </a:spcBef>
              <a:buNone/>
            </a:pPr>
            <a:r>
              <a:rPr lang="en-US" sz="1600" dirty="0" smtClean="0"/>
              <a:t>            &lt;div class="col-xs-8"&gt;</a:t>
            </a:r>
          </a:p>
          <a:p>
            <a:pPr marL="0" indent="0">
              <a:lnSpc>
                <a:spcPct val="100000"/>
              </a:lnSpc>
              <a:spcBef>
                <a:spcPts val="0"/>
              </a:spcBef>
              <a:buNone/>
            </a:pPr>
            <a:r>
              <a:rPr lang="en-US" sz="1600" dirty="0" smtClean="0"/>
              <a:t>                &lt;div class="main-content"&gt;&lt;/div&gt;</a:t>
            </a:r>
          </a:p>
          <a:p>
            <a:pPr marL="0" indent="0">
              <a:lnSpc>
                <a:spcPct val="100000"/>
              </a:lnSpc>
              <a:spcBef>
                <a:spcPts val="0"/>
              </a:spcBef>
              <a:buNone/>
            </a:pPr>
            <a:r>
              <a:rPr lang="en-US" sz="1600" dirty="0" smtClean="0"/>
              <a:t>            &lt;/div&gt;</a:t>
            </a:r>
          </a:p>
          <a:p>
            <a:pPr marL="0" indent="0">
              <a:lnSpc>
                <a:spcPct val="100000"/>
              </a:lnSpc>
              <a:spcBef>
                <a:spcPts val="0"/>
              </a:spcBef>
              <a:buNone/>
            </a:pPr>
            <a:r>
              <a:rPr lang="en-US" sz="1600" dirty="0" smtClean="0"/>
              <a:t>            &lt;div class="col-xs-4"&gt;</a:t>
            </a:r>
          </a:p>
          <a:p>
            <a:pPr marL="0" indent="0">
              <a:lnSpc>
                <a:spcPct val="100000"/>
              </a:lnSpc>
              <a:spcBef>
                <a:spcPts val="0"/>
              </a:spcBef>
              <a:buNone/>
            </a:pPr>
            <a:r>
              <a:rPr lang="en-US" sz="1600" dirty="0" smtClean="0"/>
              <a:t>                &lt;!--Nested rows within a column--&gt;</a:t>
            </a:r>
          </a:p>
          <a:p>
            <a:pPr marL="0" indent="0">
              <a:lnSpc>
                <a:spcPct val="100000"/>
              </a:lnSpc>
              <a:spcBef>
                <a:spcPts val="0"/>
              </a:spcBef>
              <a:buNone/>
            </a:pPr>
            <a:r>
              <a:rPr lang="en-US" sz="1600" dirty="0" smtClean="0"/>
              <a:t>                &lt;div class="row"&gt;</a:t>
            </a:r>
          </a:p>
          <a:p>
            <a:pPr marL="0" indent="0">
              <a:lnSpc>
                <a:spcPct val="100000"/>
              </a:lnSpc>
              <a:spcBef>
                <a:spcPts val="0"/>
              </a:spcBef>
              <a:buNone/>
            </a:pPr>
            <a:r>
              <a:rPr lang="en-US" sz="1600" dirty="0" smtClean="0"/>
              <a:t>	&lt;div class="col-xs-12"&gt;</a:t>
            </a:r>
          </a:p>
          <a:p>
            <a:pPr marL="0" indent="0">
              <a:lnSpc>
                <a:spcPct val="100000"/>
              </a:lnSpc>
              <a:spcBef>
                <a:spcPts val="0"/>
              </a:spcBef>
              <a:buNone/>
            </a:pPr>
            <a:r>
              <a:rPr lang="en-US" sz="1600" dirty="0" smtClean="0"/>
              <a:t>                        &lt;div class="sidebar-content"&gt;&lt;/div&gt;</a:t>
            </a:r>
          </a:p>
          <a:p>
            <a:pPr marL="0" indent="0">
              <a:lnSpc>
                <a:spcPct val="100000"/>
              </a:lnSpc>
              <a:spcBef>
                <a:spcPts val="0"/>
              </a:spcBef>
              <a:buNone/>
            </a:pPr>
            <a:r>
              <a:rPr lang="en-US" sz="1600" dirty="0" smtClean="0"/>
              <a:t>                    &lt;/div&gt;</a:t>
            </a:r>
          </a:p>
          <a:p>
            <a:pPr marL="0" indent="0">
              <a:lnSpc>
                <a:spcPct val="100000"/>
              </a:lnSpc>
              <a:spcBef>
                <a:spcPts val="0"/>
              </a:spcBef>
              <a:buNone/>
            </a:pPr>
            <a:r>
              <a:rPr lang="en-US" sz="1600" dirty="0" smtClean="0"/>
              <a:t>                &lt;/div&gt;</a:t>
            </a:r>
          </a:p>
          <a:p>
            <a:pPr marL="0" indent="0">
              <a:lnSpc>
                <a:spcPct val="100000"/>
              </a:lnSpc>
              <a:spcBef>
                <a:spcPts val="0"/>
              </a:spcBef>
              <a:buNone/>
            </a:pPr>
            <a:r>
              <a:rPr lang="en-US" sz="1600" dirty="0"/>
              <a:t> </a:t>
            </a:r>
            <a:r>
              <a:rPr lang="en-US" sz="1600" dirty="0" smtClean="0"/>
              <a:t>                &lt;div class="row"&gt;</a:t>
            </a:r>
          </a:p>
          <a:p>
            <a:pPr marL="0" indent="0">
              <a:lnSpc>
                <a:spcPct val="100000"/>
              </a:lnSpc>
              <a:spcBef>
                <a:spcPts val="0"/>
              </a:spcBef>
              <a:buNone/>
            </a:pPr>
            <a:r>
              <a:rPr lang="en-US" sz="1600" dirty="0" smtClean="0"/>
              <a:t>                    &lt;div class="col-xs-12"&gt;</a:t>
            </a:r>
          </a:p>
          <a:p>
            <a:pPr marL="0" indent="0">
              <a:lnSpc>
                <a:spcPct val="100000"/>
              </a:lnSpc>
              <a:spcBef>
                <a:spcPts val="0"/>
              </a:spcBef>
              <a:buNone/>
            </a:pPr>
            <a:r>
              <a:rPr lang="en-US" sz="1600" dirty="0" smtClean="0"/>
              <a:t>                        &lt;div class="sidebar-content"&gt;&lt;/div&gt;</a:t>
            </a:r>
          </a:p>
          <a:p>
            <a:pPr marL="0" indent="0">
              <a:lnSpc>
                <a:spcPct val="100000"/>
              </a:lnSpc>
              <a:spcBef>
                <a:spcPts val="0"/>
              </a:spcBef>
              <a:buNone/>
            </a:pPr>
            <a:r>
              <a:rPr lang="en-US" sz="1600" dirty="0" smtClean="0"/>
              <a:t>                    &lt;/div&gt;</a:t>
            </a:r>
          </a:p>
          <a:p>
            <a:pPr marL="0" indent="0">
              <a:lnSpc>
                <a:spcPct val="100000"/>
              </a:lnSpc>
              <a:spcBef>
                <a:spcPts val="0"/>
              </a:spcBef>
              <a:buNone/>
            </a:pPr>
            <a:r>
              <a:rPr lang="en-US" sz="1600" dirty="0" smtClean="0"/>
              <a:t>                &lt;/div&gt;</a:t>
            </a:r>
          </a:p>
          <a:p>
            <a:pPr marL="0" indent="0">
              <a:lnSpc>
                <a:spcPct val="100000"/>
              </a:lnSpc>
              <a:spcBef>
                <a:spcPts val="0"/>
              </a:spcBef>
              <a:buNone/>
            </a:pPr>
            <a:r>
              <a:rPr lang="en-US" sz="1600" dirty="0" smtClean="0"/>
              <a:t>            &lt;/div&gt;</a:t>
            </a:r>
          </a:p>
          <a:p>
            <a:pPr marL="0" indent="0">
              <a:lnSpc>
                <a:spcPct val="100000"/>
              </a:lnSpc>
              <a:spcBef>
                <a:spcPts val="0"/>
              </a:spcBef>
              <a:buNone/>
            </a:pPr>
            <a:r>
              <a:rPr lang="en-US" sz="1600" dirty="0" smtClean="0"/>
              <a:t>        &lt;/div&gt;</a:t>
            </a:r>
          </a:p>
          <a:p>
            <a:pPr marL="0" indent="0">
              <a:lnSpc>
                <a:spcPct val="100000"/>
              </a:lnSpc>
              <a:spcBef>
                <a:spcPts val="0"/>
              </a:spcBef>
              <a:buNone/>
            </a:pPr>
            <a:r>
              <a:rPr lang="en-US" sz="1600" dirty="0" smtClean="0"/>
              <a:t>    &lt;/div&gt;</a:t>
            </a:r>
          </a:p>
          <a:p>
            <a:pPr marL="0" indent="0">
              <a:lnSpc>
                <a:spcPct val="100000"/>
              </a:lnSpc>
              <a:spcBef>
                <a:spcPts val="0"/>
              </a:spcBef>
              <a:buNone/>
            </a:pPr>
            <a:r>
              <a:rPr lang="en-US" sz="1600" dirty="0" smtClean="0"/>
              <a:t>&lt;/body&gt;</a:t>
            </a:r>
          </a:p>
          <a:p>
            <a:pPr marL="0" indent="0">
              <a:lnSpc>
                <a:spcPct val="100000"/>
              </a:lnSpc>
              <a:spcBef>
                <a:spcPts val="0"/>
              </a:spcBef>
              <a:buNone/>
            </a:pPr>
            <a:r>
              <a:rPr lang="en-US" sz="1600" dirty="0" smtClean="0"/>
              <a:t>&lt;/html&gt; </a:t>
            </a:r>
          </a:p>
          <a:p>
            <a:pPr marL="0" indent="0">
              <a:lnSpc>
                <a:spcPct val="100000"/>
              </a:lnSpc>
              <a:spcBef>
                <a:spcPts val="0"/>
              </a:spcBef>
              <a:buNone/>
            </a:pPr>
            <a:endParaRPr lang="en-US" sz="1800" dirty="0"/>
          </a:p>
        </p:txBody>
      </p:sp>
      <p:sp>
        <p:nvSpPr>
          <p:cNvPr id="4" name="Slide Number Placeholder 3"/>
          <p:cNvSpPr>
            <a:spLocks noGrp="1"/>
          </p:cNvSpPr>
          <p:nvPr>
            <p:ph type="sldNum" sz="quarter" idx="12"/>
          </p:nvPr>
        </p:nvSpPr>
        <p:spPr/>
        <p:txBody>
          <a:bodyPr/>
          <a:lstStyle/>
          <a:p>
            <a:fld id="{8DA51BC9-D520-4D4A-AB80-07C257F4F400}" type="slidenum">
              <a:rPr lang="en-US" smtClean="0"/>
              <a:t>17</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703" y="1460481"/>
            <a:ext cx="69056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950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Content Placeholder 2"/>
          <p:cNvSpPr>
            <a:spLocks noGrp="1"/>
          </p:cNvSpPr>
          <p:nvPr>
            <p:ph sz="quarter" idx="1"/>
          </p:nvPr>
        </p:nvSpPr>
        <p:spPr>
          <a:xfrm>
            <a:off x="838200" y="1406525"/>
            <a:ext cx="10515600" cy="4351338"/>
          </a:xfrm>
        </p:spPr>
        <p:txBody>
          <a:bodyPr>
            <a:noAutofit/>
          </a:bodyPr>
          <a:lstStyle/>
          <a:p>
            <a:pPr marL="0" indent="0">
              <a:lnSpc>
                <a:spcPct val="100000"/>
              </a:lnSpc>
              <a:spcBef>
                <a:spcPts val="0"/>
              </a:spcBef>
              <a:buNone/>
            </a:pPr>
            <a:r>
              <a:rPr lang="en-US" sz="1800" b="1" dirty="0" smtClean="0"/>
              <a:t>Basic Table Example</a:t>
            </a:r>
            <a:r>
              <a:rPr lang="en-US" sz="1800" dirty="0" smtClean="0"/>
              <a:t/>
            </a:r>
            <a:br>
              <a:rPr lang="en-US" sz="1800" dirty="0" smtClean="0"/>
            </a:br>
            <a:endParaRPr lang="en-US" sz="1800" dirty="0"/>
          </a:p>
        </p:txBody>
      </p:sp>
      <p:pic>
        <p:nvPicPr>
          <p:cNvPr id="5" name="Picture 4"/>
          <p:cNvPicPr>
            <a:picLocks noChangeAspect="1"/>
          </p:cNvPicPr>
          <p:nvPr/>
        </p:nvPicPr>
        <p:blipFill>
          <a:blip r:embed="rId2"/>
          <a:stretch>
            <a:fillRect/>
          </a:stretch>
        </p:blipFill>
        <p:spPr>
          <a:xfrm>
            <a:off x="838200" y="1827212"/>
            <a:ext cx="7800975" cy="4829175"/>
          </a:xfrm>
          <a:prstGeom prst="rect">
            <a:avLst/>
          </a:prstGeom>
        </p:spPr>
      </p:pic>
      <p:pic>
        <p:nvPicPr>
          <p:cNvPr id="7" name="Picture 6"/>
          <p:cNvPicPr>
            <a:picLocks noChangeAspect="1"/>
          </p:cNvPicPr>
          <p:nvPr/>
        </p:nvPicPr>
        <p:blipFill>
          <a:blip r:embed="rId3"/>
          <a:stretch>
            <a:fillRect/>
          </a:stretch>
        </p:blipFill>
        <p:spPr>
          <a:xfrm>
            <a:off x="3943350" y="2892425"/>
            <a:ext cx="7410450" cy="2209800"/>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18</a:t>
            </a:fld>
            <a:endParaRPr lang="en-US"/>
          </a:p>
        </p:txBody>
      </p:sp>
    </p:spTree>
    <p:extLst>
      <p:ext uri="{BB962C8B-B14F-4D97-AF65-F5344CB8AC3E}">
        <p14:creationId xmlns:p14="http://schemas.microsoft.com/office/powerpoint/2010/main" val="2017848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Striped</a:t>
            </a:r>
            <a:endParaRPr lang="en-US" dirty="0"/>
          </a:p>
        </p:txBody>
      </p:sp>
      <p:pic>
        <p:nvPicPr>
          <p:cNvPr id="7" name="Content Placeholder 3"/>
          <p:cNvPicPr>
            <a:picLocks noGrp="1" noChangeAspect="1"/>
          </p:cNvPicPr>
          <p:nvPr>
            <p:ph sz="quarter" idx="1"/>
          </p:nvPr>
        </p:nvPicPr>
        <p:blipFill>
          <a:blip r:embed="rId2"/>
          <a:stretch>
            <a:fillRect/>
          </a:stretch>
        </p:blipFill>
        <p:spPr>
          <a:xfrm>
            <a:off x="3995737" y="2832894"/>
            <a:ext cx="7553325" cy="2133600"/>
          </a:xfrm>
          <a:prstGeom prst="rect">
            <a:avLst/>
          </a:prstGeom>
        </p:spPr>
      </p:pic>
      <p:pic>
        <p:nvPicPr>
          <p:cNvPr id="6" name="Picture 5"/>
          <p:cNvPicPr>
            <a:picLocks noChangeAspect="1"/>
          </p:cNvPicPr>
          <p:nvPr/>
        </p:nvPicPr>
        <p:blipFill>
          <a:blip r:embed="rId3"/>
          <a:stretch>
            <a:fillRect/>
          </a:stretch>
        </p:blipFill>
        <p:spPr>
          <a:xfrm>
            <a:off x="838200" y="1885950"/>
            <a:ext cx="4953000" cy="4838700"/>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19</a:t>
            </a:fld>
            <a:endParaRPr lang="en-US"/>
          </a:p>
        </p:txBody>
      </p:sp>
    </p:spTree>
    <p:extLst>
      <p:ext uri="{BB962C8B-B14F-4D97-AF65-F5344CB8AC3E}">
        <p14:creationId xmlns:p14="http://schemas.microsoft.com/office/powerpoint/2010/main" val="1887091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bootsrap</a:t>
            </a:r>
            <a:r>
              <a:rPr lang="en-US" dirty="0" smtClean="0"/>
              <a:t>?</a:t>
            </a:r>
            <a:endParaRPr lang="en-US" dirty="0"/>
          </a:p>
        </p:txBody>
      </p:sp>
      <p:sp>
        <p:nvSpPr>
          <p:cNvPr id="3" name="Content Placeholder 2"/>
          <p:cNvSpPr>
            <a:spLocks noGrp="1"/>
          </p:cNvSpPr>
          <p:nvPr>
            <p:ph sz="quarter" idx="1"/>
          </p:nvPr>
        </p:nvSpPr>
        <p:spPr/>
        <p:txBody>
          <a:bodyPr/>
          <a:lstStyle/>
          <a:p>
            <a:pPr algn="just"/>
            <a:r>
              <a:rPr lang="en-US" dirty="0"/>
              <a:t>Bootstrap is a free </a:t>
            </a:r>
            <a:r>
              <a:rPr lang="en-US" b="1" dirty="0"/>
              <a:t>front-end framework </a:t>
            </a:r>
            <a:r>
              <a:rPr lang="en-US" dirty="0"/>
              <a:t>for faster and easier web development</a:t>
            </a:r>
          </a:p>
          <a:p>
            <a:pPr algn="just"/>
            <a:r>
              <a:rPr lang="en-US" dirty="0"/>
              <a:t>Bootstrap </a:t>
            </a:r>
            <a:r>
              <a:rPr lang="en-US" b="1" dirty="0"/>
              <a:t>includes </a:t>
            </a:r>
            <a:r>
              <a:rPr lang="en-US" b="1" dirty="0" smtClean="0"/>
              <a:t>HTML and CSS </a:t>
            </a:r>
            <a:r>
              <a:rPr lang="en-US" dirty="0" smtClean="0"/>
              <a:t>based </a:t>
            </a:r>
            <a:r>
              <a:rPr lang="en-US" dirty="0"/>
              <a:t>design templates </a:t>
            </a:r>
            <a:r>
              <a:rPr lang="en-US" dirty="0" smtClean="0"/>
              <a:t>for </a:t>
            </a:r>
            <a:r>
              <a:rPr lang="en-US" dirty="0"/>
              <a:t>forms, buttons, tables, navigation, </a:t>
            </a:r>
            <a:r>
              <a:rPr lang="en-US" dirty="0" smtClean="0"/>
              <a:t>modals and </a:t>
            </a:r>
            <a:r>
              <a:rPr lang="en-US" dirty="0"/>
              <a:t>many other, as well as optional </a:t>
            </a:r>
            <a:r>
              <a:rPr lang="en-US" b="1" dirty="0"/>
              <a:t>JavaScript</a:t>
            </a:r>
            <a:r>
              <a:rPr lang="en-US" dirty="0"/>
              <a:t> </a:t>
            </a:r>
            <a:r>
              <a:rPr lang="en-US" dirty="0" smtClean="0"/>
              <a:t>plugins.</a:t>
            </a:r>
            <a:endParaRPr lang="en-US" dirty="0"/>
          </a:p>
          <a:p>
            <a:pPr algn="just"/>
            <a:r>
              <a:rPr lang="en-US" dirty="0"/>
              <a:t>Bootstrap also gives you the ability to </a:t>
            </a:r>
            <a:r>
              <a:rPr lang="en-US" b="1" dirty="0"/>
              <a:t>easily create responsive </a:t>
            </a:r>
            <a:r>
              <a:rPr lang="en-US" b="1" dirty="0" smtClean="0"/>
              <a:t>designs</a:t>
            </a:r>
            <a:r>
              <a:rPr lang="en-US" dirty="0" smtClean="0"/>
              <a:t>.</a:t>
            </a:r>
          </a:p>
          <a:p>
            <a:pPr algn="just"/>
            <a:r>
              <a:rPr lang="en-US" dirty="0" smtClean="0"/>
              <a:t>Current version 4.1.0.</a:t>
            </a:r>
            <a:endParaRPr lang="en-US" dirty="0"/>
          </a:p>
          <a:p>
            <a:pPr algn="just"/>
            <a:endParaRPr lang="en-US" dirty="0"/>
          </a:p>
        </p:txBody>
      </p:sp>
      <p:sp>
        <p:nvSpPr>
          <p:cNvPr id="4" name="Slide Number Placeholder 3"/>
          <p:cNvSpPr>
            <a:spLocks noGrp="1"/>
          </p:cNvSpPr>
          <p:nvPr>
            <p:ph type="sldNum" sz="quarter" idx="12"/>
          </p:nvPr>
        </p:nvSpPr>
        <p:spPr/>
        <p:txBody>
          <a:bodyPr/>
          <a:lstStyle/>
          <a:p>
            <a:fld id="{8DA51BC9-D520-4D4A-AB80-07C257F4F400}" type="slidenum">
              <a:rPr lang="en-US" smtClean="0"/>
              <a:t>2</a:t>
            </a:fld>
            <a:endParaRPr lang="en-US"/>
          </a:p>
        </p:txBody>
      </p:sp>
    </p:spTree>
    <p:extLst>
      <p:ext uri="{BB962C8B-B14F-4D97-AF65-F5344CB8AC3E}">
        <p14:creationId xmlns:p14="http://schemas.microsoft.com/office/powerpoint/2010/main" val="49448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563562"/>
          </a:xfrm>
        </p:spPr>
        <p:txBody>
          <a:bodyPr>
            <a:normAutofit fontScale="90000"/>
          </a:bodyPr>
          <a:lstStyle/>
          <a:p>
            <a:r>
              <a:rPr lang="en-US" dirty="0" smtClean="0"/>
              <a:t>Example: hover</a:t>
            </a:r>
            <a:endParaRPr lang="en-US" dirty="0"/>
          </a:p>
        </p:txBody>
      </p:sp>
      <p:pic>
        <p:nvPicPr>
          <p:cNvPr id="9" name="Picture 8"/>
          <p:cNvPicPr>
            <a:picLocks noChangeAspect="1"/>
          </p:cNvPicPr>
          <p:nvPr/>
        </p:nvPicPr>
        <p:blipFill>
          <a:blip r:embed="rId2"/>
          <a:stretch>
            <a:fillRect/>
          </a:stretch>
        </p:blipFill>
        <p:spPr>
          <a:xfrm>
            <a:off x="838200" y="1539081"/>
            <a:ext cx="5257800" cy="4924425"/>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20</a:t>
            </a:fld>
            <a:endParaRPr lang="en-US"/>
          </a:p>
        </p:txBody>
      </p:sp>
      <p:pic>
        <p:nvPicPr>
          <p:cNvPr id="10242"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4738687" y="2811236"/>
            <a:ext cx="66770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30717"/>
            <a:ext cx="50863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0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fade">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condensed</a:t>
            </a:r>
            <a:endParaRPr lang="en-US" dirty="0"/>
          </a:p>
        </p:txBody>
      </p:sp>
      <p:pic>
        <p:nvPicPr>
          <p:cNvPr id="4" name="Content Placeholder 3"/>
          <p:cNvPicPr>
            <a:picLocks noGrp="1" noChangeAspect="1"/>
          </p:cNvPicPr>
          <p:nvPr>
            <p:ph sz="quarter" idx="1"/>
          </p:nvPr>
        </p:nvPicPr>
        <p:blipFill>
          <a:blip r:embed="rId2"/>
          <a:stretch>
            <a:fillRect/>
          </a:stretch>
        </p:blipFill>
        <p:spPr>
          <a:xfrm>
            <a:off x="963844" y="1520825"/>
            <a:ext cx="5946312" cy="4351338"/>
          </a:xfrm>
          <a:prstGeom prst="rect">
            <a:avLst/>
          </a:prstGeom>
        </p:spPr>
      </p:pic>
      <p:pic>
        <p:nvPicPr>
          <p:cNvPr id="5" name="Content Placeholder 3"/>
          <p:cNvPicPr>
            <a:picLocks noChangeAspect="1"/>
          </p:cNvPicPr>
          <p:nvPr/>
        </p:nvPicPr>
        <p:blipFill>
          <a:blip r:embed="rId3"/>
          <a:stretch>
            <a:fillRect/>
          </a:stretch>
        </p:blipFill>
        <p:spPr>
          <a:xfrm>
            <a:off x="4203700" y="2561431"/>
            <a:ext cx="7010400" cy="1914525"/>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21</a:t>
            </a:fld>
            <a:endParaRPr lang="en-US"/>
          </a:p>
        </p:txBody>
      </p:sp>
    </p:spTree>
    <p:extLst>
      <p:ext uri="{BB962C8B-B14F-4D97-AF65-F5344CB8AC3E}">
        <p14:creationId xmlns:p14="http://schemas.microsoft.com/office/powerpoint/2010/main" val="317503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contextual class with tables</a:t>
            </a:r>
            <a:endParaRPr lang="en-US" dirty="0"/>
          </a:p>
        </p:txBody>
      </p:sp>
      <p:pic>
        <p:nvPicPr>
          <p:cNvPr id="6" name="Content Placeholder 5"/>
          <p:cNvPicPr>
            <a:picLocks noGrp="1" noChangeAspect="1"/>
          </p:cNvPicPr>
          <p:nvPr>
            <p:ph sz="quarter" idx="1"/>
          </p:nvPr>
        </p:nvPicPr>
        <p:blipFill>
          <a:blip r:embed="rId2"/>
          <a:stretch>
            <a:fillRect/>
          </a:stretch>
        </p:blipFill>
        <p:spPr>
          <a:xfrm>
            <a:off x="838200" y="1690688"/>
            <a:ext cx="6603197" cy="4351338"/>
          </a:xfrm>
          <a:prstGeom prst="rect">
            <a:avLst/>
          </a:prstGeom>
        </p:spPr>
      </p:pic>
      <p:pic>
        <p:nvPicPr>
          <p:cNvPr id="7" name="Picture 6"/>
          <p:cNvPicPr>
            <a:picLocks noChangeAspect="1"/>
          </p:cNvPicPr>
          <p:nvPr/>
        </p:nvPicPr>
        <p:blipFill>
          <a:blip r:embed="rId3"/>
          <a:stretch>
            <a:fillRect/>
          </a:stretch>
        </p:blipFill>
        <p:spPr>
          <a:xfrm>
            <a:off x="3270250" y="2447925"/>
            <a:ext cx="8801100" cy="3181350"/>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22</a:t>
            </a:fld>
            <a:endParaRPr lang="en-US"/>
          </a:p>
        </p:txBody>
      </p:sp>
    </p:spTree>
    <p:extLst>
      <p:ext uri="{BB962C8B-B14F-4D97-AF65-F5344CB8AC3E}">
        <p14:creationId xmlns:p14="http://schemas.microsoft.com/office/powerpoint/2010/main" val="1460239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responsive tables</a:t>
            </a:r>
            <a:endParaRPr lang="en-US" dirty="0"/>
          </a:p>
        </p:txBody>
      </p:sp>
      <p:sp>
        <p:nvSpPr>
          <p:cNvPr id="3" name="Content Placeholder 2"/>
          <p:cNvSpPr>
            <a:spLocks noGrp="1"/>
          </p:cNvSpPr>
          <p:nvPr>
            <p:ph sz="quarter" idx="1"/>
          </p:nvPr>
        </p:nvSpPr>
        <p:spPr/>
        <p:txBody>
          <a:bodyPr/>
          <a:lstStyle/>
          <a:p>
            <a:r>
              <a:rPr lang="en-US" dirty="0" smtClean="0"/>
              <a:t>Responsive </a:t>
            </a:r>
            <a:r>
              <a:rPr lang="en-US" dirty="0"/>
              <a:t>tables allow tables to be scrolled horizontally with </a:t>
            </a:r>
            <a:r>
              <a:rPr lang="en-US" dirty="0" smtClean="0"/>
              <a:t>ease</a:t>
            </a:r>
          </a:p>
          <a:p>
            <a:pPr marL="914400" lvl="2" indent="0">
              <a:buNone/>
            </a:pPr>
            <a:r>
              <a:rPr lang="en-US" dirty="0" smtClean="0"/>
              <a:t>&lt;div class="table-responsive"&gt;</a:t>
            </a:r>
          </a:p>
          <a:p>
            <a:pPr marL="914400" lvl="2" indent="0">
              <a:buNone/>
            </a:pPr>
            <a:r>
              <a:rPr lang="en-US" dirty="0" smtClean="0"/>
              <a:t>  &lt;table class="table"&gt;</a:t>
            </a:r>
          </a:p>
          <a:p>
            <a:pPr marL="914400" lvl="2" indent="0">
              <a:buNone/>
            </a:pPr>
            <a:r>
              <a:rPr lang="en-US" dirty="0" smtClean="0"/>
              <a:t>    ...</a:t>
            </a:r>
          </a:p>
          <a:p>
            <a:pPr marL="914400" lvl="2" indent="0">
              <a:buNone/>
            </a:pPr>
            <a:r>
              <a:rPr lang="en-US" dirty="0" smtClean="0"/>
              <a:t>  &lt;/table&gt;</a:t>
            </a:r>
          </a:p>
          <a:p>
            <a:pPr marL="914400" lvl="2" indent="0">
              <a:buNone/>
            </a:pPr>
            <a:r>
              <a:rPr lang="en-US" dirty="0" smtClean="0"/>
              <a:t>&lt;/div&gt;</a:t>
            </a:r>
            <a:endParaRPr lang="en-US" dirty="0"/>
          </a:p>
        </p:txBody>
      </p:sp>
      <p:sp>
        <p:nvSpPr>
          <p:cNvPr id="4" name="Slide Number Placeholder 3"/>
          <p:cNvSpPr>
            <a:spLocks noGrp="1"/>
          </p:cNvSpPr>
          <p:nvPr>
            <p:ph type="sldNum" sz="quarter" idx="12"/>
          </p:nvPr>
        </p:nvSpPr>
        <p:spPr/>
        <p:txBody>
          <a:bodyPr/>
          <a:lstStyle/>
          <a:p>
            <a:fld id="{8DA51BC9-D520-4D4A-AB80-07C257F4F400}" type="slidenum">
              <a:rPr lang="en-US" smtClean="0"/>
              <a:t>23</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3944711"/>
            <a:ext cx="67722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242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
        <p:nvSpPr>
          <p:cNvPr id="3" name="Content Placeholder 2"/>
          <p:cNvSpPr>
            <a:spLocks noGrp="1"/>
          </p:cNvSpPr>
          <p:nvPr>
            <p:ph sz="quarter" idx="1"/>
          </p:nvPr>
        </p:nvSpPr>
        <p:spPr>
          <a:xfrm>
            <a:off x="685800" y="2003823"/>
            <a:ext cx="10515600" cy="2733277"/>
          </a:xfrm>
        </p:spPr>
        <p:txBody>
          <a:bodyPr>
            <a:normAutofit/>
          </a:bodyPr>
          <a:lstStyle/>
          <a:p>
            <a:pPr marL="914400" lvl="2" indent="0">
              <a:buNone/>
            </a:pPr>
            <a:r>
              <a:rPr lang="en-US" sz="1600" dirty="0"/>
              <a:t>&lt;button type="button" class="</a:t>
            </a:r>
            <a:r>
              <a:rPr lang="en-US" sz="1600" dirty="0" err="1"/>
              <a:t>btn</a:t>
            </a:r>
            <a:r>
              <a:rPr lang="en-US" sz="1600" dirty="0"/>
              <a:t> </a:t>
            </a:r>
            <a:r>
              <a:rPr lang="en-US" sz="1600" dirty="0" err="1"/>
              <a:t>btn</a:t>
            </a:r>
            <a:r>
              <a:rPr lang="en-US" sz="1600" dirty="0"/>
              <a:t>-primary"&gt;Primary&lt;/button&gt;</a:t>
            </a:r>
          </a:p>
          <a:p>
            <a:pPr marL="914400" lvl="2" indent="0">
              <a:buNone/>
            </a:pPr>
            <a:r>
              <a:rPr lang="en-US" sz="1600" dirty="0"/>
              <a:t>&lt;button type="button" class="</a:t>
            </a:r>
            <a:r>
              <a:rPr lang="en-US" sz="1600" dirty="0" err="1"/>
              <a:t>btn</a:t>
            </a:r>
            <a:r>
              <a:rPr lang="en-US" sz="1600" dirty="0"/>
              <a:t> </a:t>
            </a:r>
            <a:r>
              <a:rPr lang="en-US" sz="1600" dirty="0" err="1"/>
              <a:t>btn</a:t>
            </a:r>
            <a:r>
              <a:rPr lang="en-US" sz="1600" dirty="0"/>
              <a:t>-secondary"&gt;Secondary&lt;/button&gt;</a:t>
            </a:r>
          </a:p>
          <a:p>
            <a:pPr marL="914400" lvl="2" indent="0">
              <a:buNone/>
            </a:pPr>
            <a:r>
              <a:rPr lang="en-US" sz="1600" dirty="0"/>
              <a:t>&lt;button type="button" class="</a:t>
            </a:r>
            <a:r>
              <a:rPr lang="en-US" sz="1600" dirty="0" err="1"/>
              <a:t>btn</a:t>
            </a:r>
            <a:r>
              <a:rPr lang="en-US" sz="1600" dirty="0"/>
              <a:t> </a:t>
            </a:r>
            <a:r>
              <a:rPr lang="en-US" sz="1600" dirty="0" err="1"/>
              <a:t>btn</a:t>
            </a:r>
            <a:r>
              <a:rPr lang="en-US" sz="1600" dirty="0"/>
              <a:t>-success"&gt;Success&lt;/button&gt;</a:t>
            </a:r>
          </a:p>
          <a:p>
            <a:pPr marL="914400" lvl="2" indent="0">
              <a:buNone/>
            </a:pPr>
            <a:r>
              <a:rPr lang="en-US" sz="1600" dirty="0"/>
              <a:t>&lt;button type="button" class="</a:t>
            </a:r>
            <a:r>
              <a:rPr lang="en-US" sz="1600" dirty="0" err="1"/>
              <a:t>btn</a:t>
            </a:r>
            <a:r>
              <a:rPr lang="en-US" sz="1600" dirty="0"/>
              <a:t> </a:t>
            </a:r>
            <a:r>
              <a:rPr lang="en-US" sz="1600" dirty="0" err="1"/>
              <a:t>btn</a:t>
            </a:r>
            <a:r>
              <a:rPr lang="en-US" sz="1600" dirty="0"/>
              <a:t>-danger"&gt;Danger&lt;/button&gt;</a:t>
            </a:r>
          </a:p>
          <a:p>
            <a:pPr marL="914400" lvl="2" indent="0">
              <a:buNone/>
            </a:pPr>
            <a:r>
              <a:rPr lang="en-US" sz="1600" dirty="0"/>
              <a:t>&lt;button type="button" class="</a:t>
            </a:r>
            <a:r>
              <a:rPr lang="en-US" sz="1600" dirty="0" err="1"/>
              <a:t>btn</a:t>
            </a:r>
            <a:r>
              <a:rPr lang="en-US" sz="1600" dirty="0"/>
              <a:t> </a:t>
            </a:r>
            <a:r>
              <a:rPr lang="en-US" sz="1600" dirty="0" err="1"/>
              <a:t>btn</a:t>
            </a:r>
            <a:r>
              <a:rPr lang="en-US" sz="1600" dirty="0"/>
              <a:t>-warning"&gt;Warning&lt;/button&gt;</a:t>
            </a:r>
          </a:p>
          <a:p>
            <a:pPr marL="914400" lvl="2" indent="0">
              <a:buNone/>
            </a:pPr>
            <a:r>
              <a:rPr lang="en-US" sz="1600" dirty="0"/>
              <a:t>&lt;button type="button" class="</a:t>
            </a:r>
            <a:r>
              <a:rPr lang="en-US" sz="1600" dirty="0" err="1"/>
              <a:t>btn</a:t>
            </a:r>
            <a:r>
              <a:rPr lang="en-US" sz="1600" dirty="0"/>
              <a:t> </a:t>
            </a:r>
            <a:r>
              <a:rPr lang="en-US" sz="1600" dirty="0" err="1"/>
              <a:t>btn</a:t>
            </a:r>
            <a:r>
              <a:rPr lang="en-US" sz="1600" dirty="0"/>
              <a:t>-info"&gt;Info&lt;/button&gt;</a:t>
            </a:r>
          </a:p>
          <a:p>
            <a:pPr marL="914400" lvl="2" indent="0">
              <a:buNone/>
            </a:pPr>
            <a:r>
              <a:rPr lang="en-US" sz="1600" dirty="0"/>
              <a:t>&lt;button type="button" class="</a:t>
            </a:r>
            <a:r>
              <a:rPr lang="en-US" sz="1600" dirty="0" err="1"/>
              <a:t>btn</a:t>
            </a:r>
            <a:r>
              <a:rPr lang="en-US" sz="1600" dirty="0"/>
              <a:t> </a:t>
            </a:r>
            <a:r>
              <a:rPr lang="en-US" sz="1600" dirty="0" err="1"/>
              <a:t>btn</a:t>
            </a:r>
            <a:r>
              <a:rPr lang="en-US" sz="1600" dirty="0"/>
              <a:t>-light"&gt;Light&lt;/button&gt;</a:t>
            </a:r>
          </a:p>
          <a:p>
            <a:pPr marL="914400" lvl="2" indent="0">
              <a:buNone/>
            </a:pPr>
            <a:r>
              <a:rPr lang="en-US" sz="1600" dirty="0"/>
              <a:t>&lt;button type="button" class="</a:t>
            </a:r>
            <a:r>
              <a:rPr lang="en-US" sz="1600" dirty="0" err="1"/>
              <a:t>btn</a:t>
            </a:r>
            <a:r>
              <a:rPr lang="en-US" sz="1600" dirty="0"/>
              <a:t> </a:t>
            </a:r>
            <a:r>
              <a:rPr lang="en-US" sz="1600" dirty="0" err="1"/>
              <a:t>btn</a:t>
            </a:r>
            <a:r>
              <a:rPr lang="en-US" sz="1600" dirty="0"/>
              <a:t>-dark"&gt;Dark&lt;/button&gt;</a:t>
            </a:r>
          </a:p>
          <a:p>
            <a:pPr marL="914400" lvl="2" indent="0">
              <a:buNone/>
            </a:pPr>
            <a:r>
              <a:rPr lang="en-US" sz="1600" dirty="0" smtClean="0"/>
              <a:t>&lt;</a:t>
            </a:r>
            <a:r>
              <a:rPr lang="en-US" sz="1600" dirty="0"/>
              <a:t>button type="button" class="</a:t>
            </a:r>
            <a:r>
              <a:rPr lang="en-US" sz="1600" dirty="0" err="1"/>
              <a:t>btn</a:t>
            </a:r>
            <a:r>
              <a:rPr lang="en-US" sz="1600" dirty="0"/>
              <a:t> </a:t>
            </a:r>
            <a:r>
              <a:rPr lang="en-US" sz="1600" dirty="0" err="1"/>
              <a:t>btn</a:t>
            </a:r>
            <a:r>
              <a:rPr lang="en-US" sz="1600" dirty="0"/>
              <a:t>-link"&gt;Link&lt;/button&gt;</a:t>
            </a:r>
          </a:p>
        </p:txBody>
      </p:sp>
      <p:pic>
        <p:nvPicPr>
          <p:cNvPr id="4" name="Picture 3"/>
          <p:cNvPicPr>
            <a:picLocks noChangeAspect="1"/>
          </p:cNvPicPr>
          <p:nvPr/>
        </p:nvPicPr>
        <p:blipFill>
          <a:blip r:embed="rId2"/>
          <a:stretch>
            <a:fillRect/>
          </a:stretch>
        </p:blipFill>
        <p:spPr>
          <a:xfrm>
            <a:off x="838200" y="1347788"/>
            <a:ext cx="6638925" cy="685800"/>
          </a:xfrm>
          <a:prstGeom prst="rect">
            <a:avLst/>
          </a:prstGeom>
        </p:spPr>
      </p:pic>
      <p:pic>
        <p:nvPicPr>
          <p:cNvPr id="6" name="Picture 5"/>
          <p:cNvPicPr>
            <a:picLocks noChangeAspect="1"/>
          </p:cNvPicPr>
          <p:nvPr/>
        </p:nvPicPr>
        <p:blipFill>
          <a:blip r:embed="rId3"/>
          <a:stretch>
            <a:fillRect/>
          </a:stretch>
        </p:blipFill>
        <p:spPr>
          <a:xfrm>
            <a:off x="914399" y="5414962"/>
            <a:ext cx="4543425" cy="1104900"/>
          </a:xfrm>
          <a:prstGeom prst="rect">
            <a:avLst/>
          </a:prstGeom>
        </p:spPr>
      </p:pic>
      <p:pic>
        <p:nvPicPr>
          <p:cNvPr id="7" name="Picture 6"/>
          <p:cNvPicPr>
            <a:picLocks noChangeAspect="1"/>
          </p:cNvPicPr>
          <p:nvPr/>
        </p:nvPicPr>
        <p:blipFill>
          <a:blip r:embed="rId4"/>
          <a:stretch>
            <a:fillRect/>
          </a:stretch>
        </p:blipFill>
        <p:spPr>
          <a:xfrm>
            <a:off x="5943600" y="5414962"/>
            <a:ext cx="3543300" cy="676275"/>
          </a:xfrm>
          <a:prstGeom prst="rect">
            <a:avLst/>
          </a:prstGeom>
        </p:spPr>
      </p:pic>
      <p:sp>
        <p:nvSpPr>
          <p:cNvPr id="9" name="Rectangle 8"/>
          <p:cNvSpPr/>
          <p:nvPr/>
        </p:nvSpPr>
        <p:spPr>
          <a:xfrm>
            <a:off x="406400" y="4705924"/>
            <a:ext cx="10947400" cy="646331"/>
          </a:xfrm>
          <a:prstGeom prst="rect">
            <a:avLst/>
          </a:prstGeom>
        </p:spPr>
        <p:txBody>
          <a:bodyPr wrap="square">
            <a:spAutoFit/>
          </a:bodyPr>
          <a:lstStyle/>
          <a:p>
            <a:r>
              <a:rPr lang="en-US" dirty="0"/>
              <a:t>The .</a:t>
            </a:r>
            <a:r>
              <a:rPr lang="en-US" dirty="0" err="1"/>
              <a:t>btn</a:t>
            </a:r>
            <a:r>
              <a:rPr lang="en-US" dirty="0"/>
              <a:t> classes are designed to be used with the &lt;button&gt; element. However, you can also use these classes on &lt;a&gt; or &lt;input&gt; elements</a:t>
            </a:r>
          </a:p>
        </p:txBody>
      </p:sp>
      <p:sp>
        <p:nvSpPr>
          <p:cNvPr id="5" name="Slide Number Placeholder 4"/>
          <p:cNvSpPr>
            <a:spLocks noGrp="1"/>
          </p:cNvSpPr>
          <p:nvPr>
            <p:ph type="sldNum" sz="quarter" idx="12"/>
          </p:nvPr>
        </p:nvSpPr>
        <p:spPr/>
        <p:txBody>
          <a:bodyPr/>
          <a:lstStyle/>
          <a:p>
            <a:fld id="{8DA51BC9-D520-4D4A-AB80-07C257F4F400}" type="slidenum">
              <a:rPr lang="en-US" smtClean="0"/>
              <a:t>24</a:t>
            </a:fld>
            <a:endParaRPr lang="en-US"/>
          </a:p>
        </p:txBody>
      </p:sp>
    </p:spTree>
    <p:extLst>
      <p:ext uri="{BB962C8B-B14F-4D97-AF65-F5344CB8AC3E}">
        <p14:creationId xmlns:p14="http://schemas.microsoft.com/office/powerpoint/2010/main" val="1476662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buttons</a:t>
            </a:r>
          </a:p>
        </p:txBody>
      </p:sp>
      <p:sp>
        <p:nvSpPr>
          <p:cNvPr id="3" name="Content Placeholder 2"/>
          <p:cNvSpPr>
            <a:spLocks noGrp="1"/>
          </p:cNvSpPr>
          <p:nvPr>
            <p:ph sz="quarter" idx="1"/>
          </p:nvPr>
        </p:nvSpPr>
        <p:spPr/>
        <p:txBody>
          <a:bodyPr/>
          <a:lstStyle/>
          <a:p>
            <a:r>
              <a:rPr lang="en-US" dirty="0"/>
              <a:t>In need of a button, but not the hefty background colors they bring? </a:t>
            </a:r>
          </a:p>
        </p:txBody>
      </p:sp>
      <p:pic>
        <p:nvPicPr>
          <p:cNvPr id="5" name="Picture 4"/>
          <p:cNvPicPr>
            <a:picLocks noChangeAspect="1"/>
          </p:cNvPicPr>
          <p:nvPr/>
        </p:nvPicPr>
        <p:blipFill>
          <a:blip r:embed="rId2"/>
          <a:stretch>
            <a:fillRect/>
          </a:stretch>
        </p:blipFill>
        <p:spPr>
          <a:xfrm>
            <a:off x="1231900" y="2178731"/>
            <a:ext cx="6400800" cy="2847975"/>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25</a:t>
            </a:fld>
            <a:endParaRPr lang="en-US"/>
          </a:p>
        </p:txBody>
      </p:sp>
    </p:spTree>
    <p:extLst>
      <p:ext uri="{BB962C8B-B14F-4D97-AF65-F5344CB8AC3E}">
        <p14:creationId xmlns:p14="http://schemas.microsoft.com/office/powerpoint/2010/main" val="3464868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Sizes</a:t>
            </a:r>
            <a:endParaRPr lang="en-US" dirty="0"/>
          </a:p>
        </p:txBody>
      </p:sp>
      <p:sp>
        <p:nvSpPr>
          <p:cNvPr id="3" name="Content Placeholder 2"/>
          <p:cNvSpPr>
            <a:spLocks noGrp="1"/>
          </p:cNvSpPr>
          <p:nvPr>
            <p:ph sz="quarter" idx="1"/>
          </p:nvPr>
        </p:nvSpPr>
        <p:spPr/>
        <p:txBody>
          <a:bodyPr/>
          <a:lstStyle/>
          <a:p>
            <a:r>
              <a:rPr lang="en-US" dirty="0" smtClean="0"/>
              <a:t>Button Sizes</a:t>
            </a:r>
          </a:p>
          <a:p>
            <a:endParaRPr lang="en-US" dirty="0"/>
          </a:p>
        </p:txBody>
      </p:sp>
      <p:pic>
        <p:nvPicPr>
          <p:cNvPr id="5" name="Picture 4"/>
          <p:cNvPicPr>
            <a:picLocks noChangeAspect="1"/>
          </p:cNvPicPr>
          <p:nvPr/>
        </p:nvPicPr>
        <p:blipFill>
          <a:blip r:embed="rId2"/>
          <a:stretch>
            <a:fillRect/>
          </a:stretch>
        </p:blipFill>
        <p:spPr>
          <a:xfrm>
            <a:off x="3157537" y="1825625"/>
            <a:ext cx="3514725" cy="1885950"/>
          </a:xfrm>
          <a:prstGeom prst="rect">
            <a:avLst/>
          </a:prstGeom>
        </p:spPr>
      </p:pic>
      <p:pic>
        <p:nvPicPr>
          <p:cNvPr id="6" name="Picture 5"/>
          <p:cNvPicPr>
            <a:picLocks noChangeAspect="1"/>
          </p:cNvPicPr>
          <p:nvPr/>
        </p:nvPicPr>
        <p:blipFill>
          <a:blip r:embed="rId3"/>
          <a:stretch>
            <a:fillRect/>
          </a:stretch>
        </p:blipFill>
        <p:spPr>
          <a:xfrm>
            <a:off x="1296987" y="4270375"/>
            <a:ext cx="5991225" cy="1009650"/>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26</a:t>
            </a:fld>
            <a:endParaRPr lang="en-US"/>
          </a:p>
        </p:txBody>
      </p:sp>
    </p:spTree>
    <p:extLst>
      <p:ext uri="{BB962C8B-B14F-4D97-AF65-F5344CB8AC3E}">
        <p14:creationId xmlns:p14="http://schemas.microsoft.com/office/powerpoint/2010/main" val="3404815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Level Buttons</a:t>
            </a:r>
            <a:endParaRPr lang="en-US" dirty="0"/>
          </a:p>
        </p:txBody>
      </p:sp>
      <p:sp>
        <p:nvSpPr>
          <p:cNvPr id="3" name="Content Placeholder 2"/>
          <p:cNvSpPr>
            <a:spLocks noGrp="1"/>
          </p:cNvSpPr>
          <p:nvPr>
            <p:ph sz="quarter" idx="1"/>
          </p:nvPr>
        </p:nvSpPr>
        <p:spPr/>
        <p:txBody>
          <a:bodyPr/>
          <a:lstStyle/>
          <a:p>
            <a:r>
              <a:rPr lang="en-US" dirty="0"/>
              <a:t>Create block level buttons—those that span the full width of a parent—by </a:t>
            </a:r>
            <a:r>
              <a:rPr lang="en-US" dirty="0" smtClean="0"/>
              <a:t>adding .</a:t>
            </a:r>
            <a:r>
              <a:rPr lang="en-US" dirty="0" err="1" smtClean="0"/>
              <a:t>btn</a:t>
            </a:r>
            <a:r>
              <a:rPr lang="en-US" dirty="0" smtClean="0"/>
              <a:t>-block.</a:t>
            </a:r>
          </a:p>
          <a:p>
            <a:endParaRPr lang="en-US" dirty="0"/>
          </a:p>
        </p:txBody>
      </p:sp>
      <p:pic>
        <p:nvPicPr>
          <p:cNvPr id="4" name="Picture 3"/>
          <p:cNvPicPr>
            <a:picLocks noChangeAspect="1"/>
          </p:cNvPicPr>
          <p:nvPr/>
        </p:nvPicPr>
        <p:blipFill>
          <a:blip r:embed="rId2"/>
          <a:stretch>
            <a:fillRect/>
          </a:stretch>
        </p:blipFill>
        <p:spPr>
          <a:xfrm>
            <a:off x="1606550" y="2747962"/>
            <a:ext cx="7200900" cy="2200275"/>
          </a:xfrm>
          <a:prstGeom prst="rect">
            <a:avLst/>
          </a:prstGeom>
        </p:spPr>
      </p:pic>
      <p:sp>
        <p:nvSpPr>
          <p:cNvPr id="5" name="Slide Number Placeholder 4"/>
          <p:cNvSpPr>
            <a:spLocks noGrp="1"/>
          </p:cNvSpPr>
          <p:nvPr>
            <p:ph type="sldNum" sz="quarter" idx="12"/>
          </p:nvPr>
        </p:nvSpPr>
        <p:spPr/>
        <p:txBody>
          <a:bodyPr/>
          <a:lstStyle/>
          <a:p>
            <a:fld id="{8DA51BC9-D520-4D4A-AB80-07C257F4F400}" type="slidenum">
              <a:rPr lang="en-US" smtClean="0"/>
              <a:t>27</a:t>
            </a:fld>
            <a:endParaRPr lang="en-US"/>
          </a:p>
        </p:txBody>
      </p:sp>
    </p:spTree>
    <p:extLst>
      <p:ext uri="{BB962C8B-B14F-4D97-AF65-F5344CB8AC3E}">
        <p14:creationId xmlns:p14="http://schemas.microsoft.com/office/powerpoint/2010/main" val="1181084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Badges</a:t>
            </a:r>
          </a:p>
        </p:txBody>
      </p:sp>
      <p:sp>
        <p:nvSpPr>
          <p:cNvPr id="3" name="Content Placeholder 2"/>
          <p:cNvSpPr>
            <a:spLocks noGrp="1"/>
          </p:cNvSpPr>
          <p:nvPr>
            <p:ph sz="quarter" idx="1"/>
          </p:nvPr>
        </p:nvSpPr>
        <p:spPr/>
        <p:txBody>
          <a:bodyPr/>
          <a:lstStyle/>
          <a:p>
            <a:r>
              <a:rPr lang="en-US" dirty="0" smtClean="0"/>
              <a:t>Badges </a:t>
            </a:r>
            <a:r>
              <a:rPr lang="en-US" dirty="0"/>
              <a:t>are numerical indicators of how many items are associated with a link:</a:t>
            </a:r>
          </a:p>
        </p:txBody>
      </p:sp>
      <p:pic>
        <p:nvPicPr>
          <p:cNvPr id="4" name="Picture 3"/>
          <p:cNvPicPr>
            <a:picLocks noChangeAspect="1"/>
          </p:cNvPicPr>
          <p:nvPr/>
        </p:nvPicPr>
        <p:blipFill>
          <a:blip r:embed="rId2"/>
          <a:stretch>
            <a:fillRect/>
          </a:stretch>
        </p:blipFill>
        <p:spPr>
          <a:xfrm>
            <a:off x="1527175" y="2870200"/>
            <a:ext cx="5581650" cy="3048000"/>
          </a:xfrm>
          <a:prstGeom prst="rect">
            <a:avLst/>
          </a:prstGeom>
        </p:spPr>
      </p:pic>
      <p:sp>
        <p:nvSpPr>
          <p:cNvPr id="5" name="Slide Number Placeholder 4"/>
          <p:cNvSpPr>
            <a:spLocks noGrp="1"/>
          </p:cNvSpPr>
          <p:nvPr>
            <p:ph type="sldNum" sz="quarter" idx="12"/>
          </p:nvPr>
        </p:nvSpPr>
        <p:spPr/>
        <p:txBody>
          <a:bodyPr/>
          <a:lstStyle/>
          <a:p>
            <a:fld id="{8DA51BC9-D520-4D4A-AB80-07C257F4F400}" type="slidenum">
              <a:rPr lang="en-US" smtClean="0"/>
              <a:t>28</a:t>
            </a:fld>
            <a:endParaRPr lang="en-US"/>
          </a:p>
        </p:txBody>
      </p:sp>
    </p:spTree>
    <p:extLst>
      <p:ext uri="{BB962C8B-B14F-4D97-AF65-F5344CB8AC3E}">
        <p14:creationId xmlns:p14="http://schemas.microsoft.com/office/powerpoint/2010/main" val="296837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Bars</a:t>
            </a:r>
          </a:p>
        </p:txBody>
      </p:sp>
      <p:sp>
        <p:nvSpPr>
          <p:cNvPr id="3" name="Content Placeholder 2"/>
          <p:cNvSpPr>
            <a:spLocks noGrp="1"/>
          </p:cNvSpPr>
          <p:nvPr>
            <p:ph sz="quarter" idx="1"/>
          </p:nvPr>
        </p:nvSpPr>
        <p:spPr/>
        <p:txBody>
          <a:bodyPr/>
          <a:lstStyle/>
          <a:p>
            <a:r>
              <a:rPr lang="en-US" dirty="0" smtClean="0"/>
              <a:t>Basic </a:t>
            </a:r>
            <a:r>
              <a:rPr lang="en-US" dirty="0"/>
              <a:t>Progress </a:t>
            </a:r>
            <a:r>
              <a:rPr lang="en-US" dirty="0" smtClean="0"/>
              <a:t>Bar:</a:t>
            </a:r>
          </a:p>
          <a:p>
            <a:pPr lvl="1"/>
            <a:r>
              <a:rPr lang="en-US" dirty="0"/>
              <a:t>A progress bar can be used to show a user how far along he/she is in a process.</a:t>
            </a:r>
          </a:p>
          <a:p>
            <a:pPr lvl="1"/>
            <a:r>
              <a:rPr lang="en-US" dirty="0"/>
              <a:t>Bootstrap provides several types of progress bars.</a:t>
            </a:r>
          </a:p>
          <a:p>
            <a:pPr lvl="1"/>
            <a:r>
              <a:rPr lang="en-US" dirty="0"/>
              <a:t>To create a default progress bar, add a </a:t>
            </a:r>
            <a:r>
              <a:rPr lang="en-US" dirty="0" smtClean="0"/>
              <a:t> .progress class to &lt;div&gt; element:</a:t>
            </a:r>
          </a:p>
          <a:p>
            <a:pPr lvl="2"/>
            <a:endParaRPr lang="en-US" dirty="0"/>
          </a:p>
        </p:txBody>
      </p:sp>
      <p:pic>
        <p:nvPicPr>
          <p:cNvPr id="5" name="Picture 4"/>
          <p:cNvPicPr>
            <a:picLocks noChangeAspect="1"/>
          </p:cNvPicPr>
          <p:nvPr/>
        </p:nvPicPr>
        <p:blipFill>
          <a:blip r:embed="rId2"/>
          <a:stretch>
            <a:fillRect/>
          </a:stretch>
        </p:blipFill>
        <p:spPr>
          <a:xfrm>
            <a:off x="1635125" y="3871913"/>
            <a:ext cx="8058150" cy="2305050"/>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29</a:t>
            </a:fld>
            <a:endParaRPr lang="en-US"/>
          </a:p>
        </p:txBody>
      </p:sp>
    </p:spTree>
    <p:extLst>
      <p:ext uri="{BB962C8B-B14F-4D97-AF65-F5344CB8AC3E}">
        <p14:creationId xmlns:p14="http://schemas.microsoft.com/office/powerpoint/2010/main" val="3857149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Bootstrap?</a:t>
            </a:r>
          </a:p>
        </p:txBody>
      </p:sp>
      <p:sp>
        <p:nvSpPr>
          <p:cNvPr id="3" name="Content Placeholder 2"/>
          <p:cNvSpPr>
            <a:spLocks noGrp="1"/>
          </p:cNvSpPr>
          <p:nvPr>
            <p:ph sz="quarter" idx="1"/>
          </p:nvPr>
        </p:nvSpPr>
        <p:spPr/>
        <p:txBody>
          <a:bodyPr>
            <a:normAutofit/>
          </a:bodyPr>
          <a:lstStyle/>
          <a:p>
            <a:pPr algn="just"/>
            <a:r>
              <a:rPr lang="en-US" b="1" dirty="0"/>
              <a:t>Easy to use:</a:t>
            </a:r>
            <a:r>
              <a:rPr lang="en-US" dirty="0"/>
              <a:t> Anybody with just basic knowledge of HTML and CSS can start using Bootstrap</a:t>
            </a:r>
          </a:p>
          <a:p>
            <a:pPr algn="just"/>
            <a:r>
              <a:rPr lang="en-US" b="1" dirty="0"/>
              <a:t>Responsive features:</a:t>
            </a:r>
            <a:r>
              <a:rPr lang="en-US" dirty="0"/>
              <a:t> Bootstrap's responsive CSS adjusts to phones, tablets, and desktops</a:t>
            </a:r>
          </a:p>
          <a:p>
            <a:pPr algn="just"/>
            <a:r>
              <a:rPr lang="en-US" b="1" dirty="0"/>
              <a:t>Mobile-first approach:</a:t>
            </a:r>
            <a:r>
              <a:rPr lang="en-US" dirty="0"/>
              <a:t> In Bootstrap 3, mobile-first styles are part of the core framework</a:t>
            </a:r>
          </a:p>
          <a:p>
            <a:pPr algn="just"/>
            <a:r>
              <a:rPr lang="en-US" b="1" dirty="0"/>
              <a:t>Browser compatibility:</a:t>
            </a:r>
            <a:r>
              <a:rPr lang="en-US" dirty="0"/>
              <a:t> Bootstrap is compatible with all modern browsers (Chrome, Firefox, Internet Explorer, Safari, and Opera</a:t>
            </a:r>
            <a:r>
              <a:rPr lang="en-US" dirty="0" smtClean="0"/>
              <a:t>)</a:t>
            </a:r>
          </a:p>
          <a:p>
            <a:pPr algn="just"/>
            <a:r>
              <a:rPr lang="en-US" dirty="0"/>
              <a:t>If you want to download and </a:t>
            </a:r>
            <a:r>
              <a:rPr lang="en-US"/>
              <a:t>host </a:t>
            </a:r>
            <a:r>
              <a:rPr lang="en-US" smtClean="0"/>
              <a:t>Bootstrap, </a:t>
            </a:r>
            <a:r>
              <a:rPr lang="en-US" dirty="0"/>
              <a:t>go to </a:t>
            </a:r>
            <a:r>
              <a:rPr lang="en-US" u="sng" dirty="0">
                <a:hlinkClick r:id="rId2"/>
              </a:rPr>
              <a:t>getbootstrap.com</a:t>
            </a:r>
            <a:r>
              <a:rPr lang="en-US" dirty="0"/>
              <a:t>, and follow the instructions there.</a:t>
            </a:r>
          </a:p>
          <a:p>
            <a:pPr algn="just"/>
            <a:endParaRPr lang="en-US" dirty="0"/>
          </a:p>
        </p:txBody>
      </p:sp>
      <p:sp>
        <p:nvSpPr>
          <p:cNvPr id="4" name="Slide Number Placeholder 3"/>
          <p:cNvSpPr>
            <a:spLocks noGrp="1"/>
          </p:cNvSpPr>
          <p:nvPr>
            <p:ph type="sldNum" sz="quarter" idx="12"/>
          </p:nvPr>
        </p:nvSpPr>
        <p:spPr/>
        <p:txBody>
          <a:bodyPr/>
          <a:lstStyle/>
          <a:p>
            <a:fld id="{8DA51BC9-D520-4D4A-AB80-07C257F4F400}" type="slidenum">
              <a:rPr lang="en-US" smtClean="0"/>
              <a:t>3</a:t>
            </a:fld>
            <a:endParaRPr lang="en-US"/>
          </a:p>
        </p:txBody>
      </p:sp>
    </p:spTree>
    <p:extLst>
      <p:ext uri="{BB962C8B-B14F-4D97-AF65-F5344CB8AC3E}">
        <p14:creationId xmlns:p14="http://schemas.microsoft.com/office/powerpoint/2010/main" val="1687651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 With Label</a:t>
            </a:r>
          </a:p>
        </p:txBody>
      </p:sp>
      <p:pic>
        <p:nvPicPr>
          <p:cNvPr id="4" name="Content Placeholder 3"/>
          <p:cNvPicPr>
            <a:picLocks noGrp="1" noChangeAspect="1"/>
          </p:cNvPicPr>
          <p:nvPr>
            <p:ph sz="quarter" idx="1"/>
          </p:nvPr>
        </p:nvPicPr>
        <p:blipFill>
          <a:blip r:embed="rId2"/>
          <a:stretch>
            <a:fillRect/>
          </a:stretch>
        </p:blipFill>
        <p:spPr>
          <a:xfrm>
            <a:off x="1350962" y="2058194"/>
            <a:ext cx="8067675" cy="2971800"/>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30</a:t>
            </a:fld>
            <a:endParaRPr lang="en-US"/>
          </a:p>
        </p:txBody>
      </p:sp>
    </p:spTree>
    <p:extLst>
      <p:ext uri="{BB962C8B-B14F-4D97-AF65-F5344CB8AC3E}">
        <p14:creationId xmlns:p14="http://schemas.microsoft.com/office/powerpoint/2010/main" val="1052360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8175"/>
          </a:xfrm>
        </p:spPr>
        <p:txBody>
          <a:bodyPr>
            <a:normAutofit fontScale="90000"/>
          </a:bodyPr>
          <a:lstStyle/>
          <a:p>
            <a:r>
              <a:rPr lang="en-US" dirty="0"/>
              <a:t>Colored Progress Bars</a:t>
            </a:r>
          </a:p>
        </p:txBody>
      </p:sp>
      <p:sp>
        <p:nvSpPr>
          <p:cNvPr id="3" name="Content Placeholder 2"/>
          <p:cNvSpPr>
            <a:spLocks noGrp="1"/>
          </p:cNvSpPr>
          <p:nvPr>
            <p:ph sz="quarter" idx="1"/>
          </p:nvPr>
        </p:nvSpPr>
        <p:spPr>
          <a:xfrm>
            <a:off x="431800" y="1003300"/>
            <a:ext cx="10515600" cy="1946275"/>
          </a:xfrm>
        </p:spPr>
        <p:txBody>
          <a:bodyPr>
            <a:normAutofit fontScale="92500" lnSpcReduction="10000"/>
          </a:bodyPr>
          <a:lstStyle/>
          <a:p>
            <a:r>
              <a:rPr lang="en-US" dirty="0"/>
              <a:t>The contextual classes that can be used with progress bars are</a:t>
            </a:r>
            <a:r>
              <a:rPr lang="en-US" dirty="0" smtClean="0"/>
              <a:t>:</a:t>
            </a:r>
          </a:p>
          <a:p>
            <a:pPr lvl="1"/>
            <a:r>
              <a:rPr lang="en-US" dirty="0"/>
              <a:t>.</a:t>
            </a:r>
            <a:r>
              <a:rPr lang="en-US" dirty="0" smtClean="0"/>
              <a:t>progress-bar-success</a:t>
            </a:r>
          </a:p>
          <a:p>
            <a:pPr lvl="1"/>
            <a:r>
              <a:rPr lang="en-US" dirty="0"/>
              <a:t>.</a:t>
            </a:r>
            <a:r>
              <a:rPr lang="en-US" dirty="0" smtClean="0"/>
              <a:t>progress-bar-info</a:t>
            </a:r>
          </a:p>
          <a:p>
            <a:pPr lvl="1"/>
            <a:r>
              <a:rPr lang="en-US" dirty="0"/>
              <a:t>.</a:t>
            </a:r>
            <a:r>
              <a:rPr lang="en-US" dirty="0" smtClean="0"/>
              <a:t>progress-bar-warning</a:t>
            </a:r>
          </a:p>
          <a:p>
            <a:pPr lvl="1"/>
            <a:r>
              <a:rPr lang="en-US" dirty="0" smtClean="0"/>
              <a:t>.progress-bar-danger</a:t>
            </a:r>
          </a:p>
          <a:p>
            <a:pPr lvl="1"/>
            <a:endParaRPr lang="en-US" dirty="0"/>
          </a:p>
        </p:txBody>
      </p:sp>
      <p:pic>
        <p:nvPicPr>
          <p:cNvPr id="7" name="Picture 6"/>
          <p:cNvPicPr>
            <a:picLocks noChangeAspect="1"/>
          </p:cNvPicPr>
          <p:nvPr/>
        </p:nvPicPr>
        <p:blipFill>
          <a:blip r:embed="rId2"/>
          <a:stretch>
            <a:fillRect/>
          </a:stretch>
        </p:blipFill>
        <p:spPr>
          <a:xfrm>
            <a:off x="4694237" y="1511300"/>
            <a:ext cx="7781925" cy="1438275"/>
          </a:xfrm>
          <a:prstGeom prst="rect">
            <a:avLst/>
          </a:prstGeom>
        </p:spPr>
      </p:pic>
      <p:pic>
        <p:nvPicPr>
          <p:cNvPr id="9" name="Picture 8"/>
          <p:cNvPicPr>
            <a:picLocks noChangeAspect="1"/>
          </p:cNvPicPr>
          <p:nvPr/>
        </p:nvPicPr>
        <p:blipFill>
          <a:blip r:embed="rId3"/>
          <a:stretch>
            <a:fillRect/>
          </a:stretch>
        </p:blipFill>
        <p:spPr>
          <a:xfrm>
            <a:off x="1108074" y="2847975"/>
            <a:ext cx="7477125" cy="4010025"/>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31</a:t>
            </a:fld>
            <a:endParaRPr lang="en-US"/>
          </a:p>
        </p:txBody>
      </p:sp>
    </p:spTree>
    <p:extLst>
      <p:ext uri="{BB962C8B-B14F-4D97-AF65-F5344CB8AC3E}">
        <p14:creationId xmlns:p14="http://schemas.microsoft.com/office/powerpoint/2010/main" val="2274134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Animated Progress Bar</a:t>
            </a:r>
          </a:p>
        </p:txBody>
      </p:sp>
      <p:sp>
        <p:nvSpPr>
          <p:cNvPr id="3" name="Content Placeholder 2"/>
          <p:cNvSpPr>
            <a:spLocks noGrp="1"/>
          </p:cNvSpPr>
          <p:nvPr>
            <p:ph sz="quarter" idx="1"/>
          </p:nvPr>
        </p:nvSpPr>
        <p:spPr/>
        <p:txBody>
          <a:bodyPr/>
          <a:lstStyle/>
          <a:p>
            <a:r>
              <a:rPr lang="en-US" dirty="0" smtClean="0"/>
              <a:t>Add .active to animate the progress bar </a:t>
            </a:r>
          </a:p>
          <a:p>
            <a:pPr marL="0" indent="0">
              <a:buNone/>
            </a:pPr>
            <a:endParaRPr lang="en-US" dirty="0"/>
          </a:p>
        </p:txBody>
      </p:sp>
      <p:pic>
        <p:nvPicPr>
          <p:cNvPr id="5" name="Picture 4"/>
          <p:cNvPicPr>
            <a:picLocks noChangeAspect="1"/>
          </p:cNvPicPr>
          <p:nvPr/>
        </p:nvPicPr>
        <p:blipFill>
          <a:blip r:embed="rId2"/>
          <a:stretch>
            <a:fillRect/>
          </a:stretch>
        </p:blipFill>
        <p:spPr>
          <a:xfrm>
            <a:off x="2066925" y="2273300"/>
            <a:ext cx="8058150" cy="304800"/>
          </a:xfrm>
          <a:prstGeom prst="rect">
            <a:avLst/>
          </a:prstGeom>
        </p:spPr>
      </p:pic>
      <p:pic>
        <p:nvPicPr>
          <p:cNvPr id="7" name="Picture 6"/>
          <p:cNvPicPr>
            <a:picLocks noChangeAspect="1"/>
          </p:cNvPicPr>
          <p:nvPr/>
        </p:nvPicPr>
        <p:blipFill>
          <a:blip r:embed="rId3"/>
          <a:stretch>
            <a:fillRect/>
          </a:stretch>
        </p:blipFill>
        <p:spPr>
          <a:xfrm>
            <a:off x="1897062" y="2766219"/>
            <a:ext cx="6619875" cy="1447800"/>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32</a:t>
            </a:fld>
            <a:endParaRPr lang="en-US"/>
          </a:p>
        </p:txBody>
      </p:sp>
    </p:spTree>
    <p:extLst>
      <p:ext uri="{BB962C8B-B14F-4D97-AF65-F5344CB8AC3E}">
        <p14:creationId xmlns:p14="http://schemas.microsoft.com/office/powerpoint/2010/main" val="3910399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Pagination</a:t>
            </a:r>
          </a:p>
        </p:txBody>
      </p:sp>
      <p:sp>
        <p:nvSpPr>
          <p:cNvPr id="3" name="Content Placeholder 2"/>
          <p:cNvSpPr>
            <a:spLocks noGrp="1"/>
          </p:cNvSpPr>
          <p:nvPr>
            <p:ph sz="quarter" idx="1"/>
          </p:nvPr>
        </p:nvSpPr>
        <p:spPr/>
        <p:txBody>
          <a:bodyPr/>
          <a:lstStyle/>
          <a:p>
            <a:r>
              <a:rPr lang="en-US" dirty="0"/>
              <a:t>If you have a web site with lots of pages, you may wish to add some sort of pagination to each page.</a:t>
            </a:r>
          </a:p>
          <a:p>
            <a:r>
              <a:rPr lang="en-US" dirty="0"/>
              <a:t>A basic pagination in Bootstrap looks like this</a:t>
            </a:r>
            <a:r>
              <a:rPr lang="en-US" dirty="0" smtClean="0"/>
              <a:t>:  </a:t>
            </a:r>
            <a:endParaRPr lang="en-US" dirty="0"/>
          </a:p>
          <a:p>
            <a:r>
              <a:rPr lang="en-US" dirty="0" smtClean="0"/>
              <a:t>To </a:t>
            </a:r>
            <a:r>
              <a:rPr lang="en-US" dirty="0"/>
              <a:t>create a basic pagination, add </a:t>
            </a:r>
            <a:r>
              <a:rPr lang="en-US" dirty="0" smtClean="0"/>
              <a:t>the .pagination </a:t>
            </a:r>
            <a:r>
              <a:rPr lang="en-US" dirty="0"/>
              <a:t>class to </a:t>
            </a:r>
            <a:r>
              <a:rPr lang="en-US" dirty="0" smtClean="0"/>
              <a:t>an &lt;</a:t>
            </a:r>
            <a:r>
              <a:rPr lang="en-US" dirty="0" err="1" smtClean="0"/>
              <a:t>ul</a:t>
            </a:r>
            <a:r>
              <a:rPr lang="en-US" dirty="0" smtClean="0"/>
              <a:t>&gt; element.</a:t>
            </a:r>
            <a:endParaRPr lang="en-US" dirty="0"/>
          </a:p>
        </p:txBody>
      </p:sp>
      <p:pic>
        <p:nvPicPr>
          <p:cNvPr id="5" name="Picture 4"/>
          <p:cNvPicPr>
            <a:picLocks noChangeAspect="1"/>
          </p:cNvPicPr>
          <p:nvPr/>
        </p:nvPicPr>
        <p:blipFill>
          <a:blip r:embed="rId2"/>
          <a:stretch>
            <a:fillRect/>
          </a:stretch>
        </p:blipFill>
        <p:spPr>
          <a:xfrm>
            <a:off x="7105649" y="2418216"/>
            <a:ext cx="1714500" cy="352425"/>
          </a:xfrm>
          <a:prstGeom prst="rect">
            <a:avLst/>
          </a:prstGeom>
        </p:spPr>
      </p:pic>
      <p:pic>
        <p:nvPicPr>
          <p:cNvPr id="6" name="Picture 5"/>
          <p:cNvPicPr>
            <a:picLocks noChangeAspect="1"/>
          </p:cNvPicPr>
          <p:nvPr/>
        </p:nvPicPr>
        <p:blipFill>
          <a:blip r:embed="rId3"/>
          <a:stretch>
            <a:fillRect/>
          </a:stretch>
        </p:blipFill>
        <p:spPr>
          <a:xfrm>
            <a:off x="2481262" y="4206875"/>
            <a:ext cx="2428875" cy="1619250"/>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33</a:t>
            </a:fld>
            <a:endParaRPr lang="en-US"/>
          </a:p>
        </p:txBody>
      </p:sp>
    </p:spTree>
    <p:extLst>
      <p:ext uri="{BB962C8B-B14F-4D97-AF65-F5344CB8AC3E}">
        <p14:creationId xmlns:p14="http://schemas.microsoft.com/office/powerpoint/2010/main" val="3302658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State</a:t>
            </a:r>
          </a:p>
        </p:txBody>
      </p:sp>
      <p:pic>
        <p:nvPicPr>
          <p:cNvPr id="4" name="Content Placeholder 3"/>
          <p:cNvPicPr>
            <a:picLocks noGrp="1" noChangeAspect="1"/>
          </p:cNvPicPr>
          <p:nvPr>
            <p:ph sz="quarter" idx="1"/>
          </p:nvPr>
        </p:nvPicPr>
        <p:blipFill>
          <a:blip r:embed="rId2"/>
          <a:stretch>
            <a:fillRect/>
          </a:stretch>
        </p:blipFill>
        <p:spPr>
          <a:xfrm>
            <a:off x="693737" y="1385888"/>
            <a:ext cx="4886325" cy="2438400"/>
          </a:xfrm>
          <a:prstGeom prst="rect">
            <a:avLst/>
          </a:prstGeom>
        </p:spPr>
      </p:pic>
      <p:sp>
        <p:nvSpPr>
          <p:cNvPr id="5" name="Rectangle 4"/>
          <p:cNvSpPr/>
          <p:nvPr/>
        </p:nvSpPr>
        <p:spPr>
          <a:xfrm>
            <a:off x="997414" y="3824288"/>
            <a:ext cx="7994186" cy="769441"/>
          </a:xfrm>
          <a:prstGeom prst="rect">
            <a:avLst/>
          </a:prstGeom>
        </p:spPr>
        <p:txBody>
          <a:bodyPr wrap="square">
            <a:spAutoFit/>
          </a:bodyPr>
          <a:lstStyle/>
          <a:p>
            <a:r>
              <a:rPr lang="en-US" sz="4400" dirty="0">
                <a:latin typeface="+mj-lt"/>
                <a:ea typeface="+mj-ea"/>
                <a:cs typeface="+mj-cs"/>
              </a:rPr>
              <a:t>Disabled</a:t>
            </a:r>
            <a:r>
              <a:rPr lang="en-US" dirty="0">
                <a:solidFill>
                  <a:srgbClr val="000000"/>
                </a:solidFill>
                <a:latin typeface="Segoe UI" panose="020B0502040204020203" pitchFamily="34" charset="0"/>
              </a:rPr>
              <a:t> </a:t>
            </a:r>
            <a:r>
              <a:rPr lang="en-US" sz="4400" dirty="0" smtClean="0">
                <a:latin typeface="+mj-lt"/>
                <a:ea typeface="+mj-ea"/>
                <a:cs typeface="+mj-cs"/>
              </a:rPr>
              <a:t>State: </a:t>
            </a:r>
            <a:r>
              <a:rPr lang="en-US" dirty="0"/>
              <a:t>A disabled link cannot be clicked:</a:t>
            </a:r>
            <a:endParaRPr lang="en-US" sz="4400" dirty="0">
              <a:latin typeface="+mj-lt"/>
              <a:ea typeface="+mj-ea"/>
              <a:cs typeface="+mj-cs"/>
            </a:endParaRPr>
          </a:p>
        </p:txBody>
      </p:sp>
      <p:pic>
        <p:nvPicPr>
          <p:cNvPr id="7" name="Picture 6"/>
          <p:cNvPicPr>
            <a:picLocks noChangeAspect="1"/>
          </p:cNvPicPr>
          <p:nvPr/>
        </p:nvPicPr>
        <p:blipFill>
          <a:blip r:embed="rId3"/>
          <a:stretch>
            <a:fillRect/>
          </a:stretch>
        </p:blipFill>
        <p:spPr>
          <a:xfrm>
            <a:off x="1111250" y="4845051"/>
            <a:ext cx="4229100" cy="1657350"/>
          </a:xfrm>
          <a:prstGeom prst="rect">
            <a:avLst/>
          </a:prstGeom>
        </p:spPr>
      </p:pic>
      <p:pic>
        <p:nvPicPr>
          <p:cNvPr id="8" name="Picture 7"/>
          <p:cNvPicPr>
            <a:picLocks noChangeAspect="1"/>
          </p:cNvPicPr>
          <p:nvPr/>
        </p:nvPicPr>
        <p:blipFill>
          <a:blip r:embed="rId4"/>
          <a:stretch>
            <a:fillRect/>
          </a:stretch>
        </p:blipFill>
        <p:spPr>
          <a:xfrm>
            <a:off x="5580062" y="4845051"/>
            <a:ext cx="1781175" cy="485775"/>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34</a:t>
            </a:fld>
            <a:endParaRPr lang="en-US"/>
          </a:p>
        </p:txBody>
      </p:sp>
    </p:spTree>
    <p:extLst>
      <p:ext uri="{BB962C8B-B14F-4D97-AF65-F5344CB8AC3E}">
        <p14:creationId xmlns:p14="http://schemas.microsoft.com/office/powerpoint/2010/main" val="2616166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a:t>Pager</a:t>
            </a:r>
          </a:p>
        </p:txBody>
      </p:sp>
      <p:sp>
        <p:nvSpPr>
          <p:cNvPr id="3" name="Content Placeholder 2"/>
          <p:cNvSpPr>
            <a:spLocks noGrp="1"/>
          </p:cNvSpPr>
          <p:nvPr>
            <p:ph sz="quarter" idx="1"/>
          </p:nvPr>
        </p:nvSpPr>
        <p:spPr>
          <a:xfrm>
            <a:off x="685800" y="1204000"/>
            <a:ext cx="10515600" cy="2072600"/>
          </a:xfrm>
        </p:spPr>
        <p:txBody>
          <a:bodyPr/>
          <a:lstStyle/>
          <a:p>
            <a:r>
              <a:rPr lang="en-US" dirty="0"/>
              <a:t>Pager provides previous and next buttons (links</a:t>
            </a:r>
            <a:r>
              <a:rPr lang="en-US" dirty="0" smtClean="0"/>
              <a:t>).</a:t>
            </a:r>
          </a:p>
          <a:p>
            <a:r>
              <a:rPr lang="en-US" dirty="0"/>
              <a:t>To create a basic pagination, add the .</a:t>
            </a:r>
            <a:r>
              <a:rPr lang="en-US" dirty="0" smtClean="0"/>
              <a:t>pager </a:t>
            </a:r>
            <a:r>
              <a:rPr lang="en-US" dirty="0"/>
              <a:t>class to an &lt;</a:t>
            </a:r>
            <a:r>
              <a:rPr lang="en-US" dirty="0" err="1"/>
              <a:t>ul</a:t>
            </a:r>
            <a:r>
              <a:rPr lang="en-US" dirty="0"/>
              <a:t>&gt; element.</a:t>
            </a:r>
          </a:p>
          <a:p>
            <a:endParaRPr lang="en-US" dirty="0"/>
          </a:p>
        </p:txBody>
      </p:sp>
      <p:sp>
        <p:nvSpPr>
          <p:cNvPr id="5" name="Rectangle 4"/>
          <p:cNvSpPr/>
          <p:nvPr/>
        </p:nvSpPr>
        <p:spPr>
          <a:xfrm>
            <a:off x="838200" y="3379669"/>
            <a:ext cx="9388121" cy="523220"/>
          </a:xfrm>
          <a:prstGeom prst="rect">
            <a:avLst/>
          </a:prstGeom>
        </p:spPr>
        <p:txBody>
          <a:bodyPr wrap="square">
            <a:spAutoFit/>
          </a:bodyPr>
          <a:lstStyle/>
          <a:p>
            <a:r>
              <a:rPr lang="en-US" sz="2800" b="1" dirty="0">
                <a:latin typeface="+mj-lt"/>
                <a:ea typeface="+mj-ea"/>
                <a:cs typeface="+mj-cs"/>
              </a:rPr>
              <a:t>Align Buttons: </a:t>
            </a:r>
            <a:r>
              <a:rPr lang="en-US" dirty="0" smtClean="0">
                <a:solidFill>
                  <a:srgbClr val="000000"/>
                </a:solidFill>
                <a:latin typeface="Segoe UI" panose="020B0502040204020203" pitchFamily="34" charset="0"/>
              </a:rPr>
              <a:t>use .previous and .next </a:t>
            </a:r>
            <a:r>
              <a:rPr lang="en-US" dirty="0" smtClean="0"/>
              <a:t>classes </a:t>
            </a:r>
            <a:r>
              <a:rPr lang="en-US" dirty="0"/>
              <a:t>to align each button to the sides of the </a:t>
            </a:r>
            <a:r>
              <a:rPr lang="en-US" dirty="0" smtClean="0"/>
              <a:t>page.</a:t>
            </a:r>
            <a:endParaRPr lang="en-US" dirty="0"/>
          </a:p>
        </p:txBody>
      </p:sp>
      <p:pic>
        <p:nvPicPr>
          <p:cNvPr id="4" name="Picture 3"/>
          <p:cNvPicPr>
            <a:picLocks noChangeAspect="1"/>
          </p:cNvPicPr>
          <p:nvPr/>
        </p:nvPicPr>
        <p:blipFill>
          <a:blip r:embed="rId2"/>
          <a:stretch>
            <a:fillRect/>
          </a:stretch>
        </p:blipFill>
        <p:spPr>
          <a:xfrm>
            <a:off x="2041979" y="2263854"/>
            <a:ext cx="2952750" cy="885825"/>
          </a:xfrm>
          <a:prstGeom prst="rect">
            <a:avLst/>
          </a:prstGeom>
        </p:spPr>
      </p:pic>
      <p:pic>
        <p:nvPicPr>
          <p:cNvPr id="6" name="Picture 5"/>
          <p:cNvPicPr>
            <a:picLocks noChangeAspect="1"/>
          </p:cNvPicPr>
          <p:nvPr/>
        </p:nvPicPr>
        <p:blipFill>
          <a:blip r:embed="rId3"/>
          <a:stretch>
            <a:fillRect/>
          </a:stretch>
        </p:blipFill>
        <p:spPr>
          <a:xfrm>
            <a:off x="1778000" y="3978553"/>
            <a:ext cx="7848600" cy="2628900"/>
          </a:xfrm>
          <a:prstGeom prst="rect">
            <a:avLst/>
          </a:prstGeom>
        </p:spPr>
      </p:pic>
      <p:sp>
        <p:nvSpPr>
          <p:cNvPr id="7" name="Slide Number Placeholder 6"/>
          <p:cNvSpPr>
            <a:spLocks noGrp="1"/>
          </p:cNvSpPr>
          <p:nvPr>
            <p:ph type="sldNum" sz="quarter" idx="12"/>
          </p:nvPr>
        </p:nvSpPr>
        <p:spPr/>
        <p:txBody>
          <a:bodyPr/>
          <a:lstStyle/>
          <a:p>
            <a:fld id="{8DA51BC9-D520-4D4A-AB80-07C257F4F400}" type="slidenum">
              <a:rPr lang="en-US" smtClean="0"/>
              <a:t>35</a:t>
            </a:fld>
            <a:endParaRPr lang="en-US"/>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2300" y="2444828"/>
            <a:ext cx="1714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058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862"/>
          </a:xfrm>
        </p:spPr>
        <p:txBody>
          <a:bodyPr/>
          <a:lstStyle/>
          <a:p>
            <a:r>
              <a:rPr lang="en-US" dirty="0" smtClean="0"/>
              <a:t>Dropdown and Drop up</a:t>
            </a:r>
            <a:endParaRPr lang="en-US" dirty="0"/>
          </a:p>
        </p:txBody>
      </p:sp>
      <p:sp>
        <p:nvSpPr>
          <p:cNvPr id="3" name="Content Placeholder 2"/>
          <p:cNvSpPr>
            <a:spLocks noGrp="1"/>
          </p:cNvSpPr>
          <p:nvPr>
            <p:ph sz="quarter" idx="1"/>
          </p:nvPr>
        </p:nvSpPr>
        <p:spPr>
          <a:xfrm>
            <a:off x="838200" y="1076325"/>
            <a:ext cx="10515600" cy="3978275"/>
          </a:xfrm>
        </p:spPr>
        <p:txBody>
          <a:bodyPr/>
          <a:lstStyle/>
          <a:p>
            <a:r>
              <a:rPr lang="en-US" dirty="0" smtClean="0"/>
              <a:t>A dropdown </a:t>
            </a:r>
            <a:r>
              <a:rPr lang="en-US" dirty="0"/>
              <a:t>menu is a </a:t>
            </a:r>
            <a:r>
              <a:rPr lang="en-US" dirty="0" err="1"/>
              <a:t>toggleable</a:t>
            </a:r>
            <a:r>
              <a:rPr lang="en-US" dirty="0"/>
              <a:t> menu that allows the user to choose one value from a predefined list:</a:t>
            </a:r>
          </a:p>
        </p:txBody>
      </p:sp>
      <p:pic>
        <p:nvPicPr>
          <p:cNvPr id="4" name="Picture 3"/>
          <p:cNvPicPr>
            <a:picLocks noChangeAspect="1"/>
          </p:cNvPicPr>
          <p:nvPr/>
        </p:nvPicPr>
        <p:blipFill>
          <a:blip r:embed="rId2"/>
          <a:stretch>
            <a:fillRect/>
          </a:stretch>
        </p:blipFill>
        <p:spPr>
          <a:xfrm>
            <a:off x="7223125" y="1524795"/>
            <a:ext cx="1733550" cy="1743075"/>
          </a:xfrm>
          <a:prstGeom prst="rect">
            <a:avLst/>
          </a:prstGeom>
        </p:spPr>
      </p:pic>
      <p:pic>
        <p:nvPicPr>
          <p:cNvPr id="5" name="Picture 4"/>
          <p:cNvPicPr>
            <a:picLocks noChangeAspect="1"/>
          </p:cNvPicPr>
          <p:nvPr/>
        </p:nvPicPr>
        <p:blipFill>
          <a:blip r:embed="rId3"/>
          <a:stretch>
            <a:fillRect/>
          </a:stretch>
        </p:blipFill>
        <p:spPr>
          <a:xfrm>
            <a:off x="954088" y="2660650"/>
            <a:ext cx="6134100" cy="2305050"/>
          </a:xfrm>
          <a:prstGeom prst="rect">
            <a:avLst/>
          </a:prstGeom>
        </p:spPr>
      </p:pic>
      <p:pic>
        <p:nvPicPr>
          <p:cNvPr id="6" name="Picture 5"/>
          <p:cNvPicPr>
            <a:picLocks noChangeAspect="1"/>
          </p:cNvPicPr>
          <p:nvPr/>
        </p:nvPicPr>
        <p:blipFill>
          <a:blip r:embed="rId4"/>
          <a:stretch>
            <a:fillRect/>
          </a:stretch>
        </p:blipFill>
        <p:spPr>
          <a:xfrm>
            <a:off x="1216025" y="2008187"/>
            <a:ext cx="3181350" cy="190500"/>
          </a:xfrm>
          <a:prstGeom prst="rect">
            <a:avLst/>
          </a:prstGeom>
        </p:spPr>
      </p:pic>
      <p:sp>
        <p:nvSpPr>
          <p:cNvPr id="7" name="Rectangle 6"/>
          <p:cNvSpPr/>
          <p:nvPr/>
        </p:nvSpPr>
        <p:spPr>
          <a:xfrm>
            <a:off x="838200" y="5242997"/>
            <a:ext cx="2692400" cy="492443"/>
          </a:xfrm>
          <a:prstGeom prst="rect">
            <a:avLst/>
          </a:prstGeom>
        </p:spPr>
        <p:txBody>
          <a:bodyPr wrap="square">
            <a:spAutoFit/>
          </a:bodyPr>
          <a:lstStyle/>
          <a:p>
            <a:r>
              <a:rPr lang="en-US" sz="2600" b="1" dirty="0"/>
              <a:t>Drop up</a:t>
            </a:r>
          </a:p>
        </p:txBody>
      </p:sp>
      <p:pic>
        <p:nvPicPr>
          <p:cNvPr id="8" name="Content Placeholder 3"/>
          <p:cNvPicPr>
            <a:picLocks noChangeAspect="1"/>
          </p:cNvPicPr>
          <p:nvPr/>
        </p:nvPicPr>
        <p:blipFill>
          <a:blip r:embed="rId5"/>
          <a:stretch>
            <a:fillRect/>
          </a:stretch>
        </p:blipFill>
        <p:spPr>
          <a:xfrm>
            <a:off x="2863850" y="5181600"/>
            <a:ext cx="1533525" cy="1676400"/>
          </a:xfrm>
          <a:prstGeom prst="rect">
            <a:avLst/>
          </a:prstGeom>
        </p:spPr>
      </p:pic>
      <p:pic>
        <p:nvPicPr>
          <p:cNvPr id="9" name="Picture 8"/>
          <p:cNvPicPr>
            <a:picLocks noChangeAspect="1"/>
          </p:cNvPicPr>
          <p:nvPr/>
        </p:nvPicPr>
        <p:blipFill>
          <a:blip r:embed="rId6"/>
          <a:stretch>
            <a:fillRect/>
          </a:stretch>
        </p:blipFill>
        <p:spPr>
          <a:xfrm>
            <a:off x="5370513" y="5762625"/>
            <a:ext cx="1828800" cy="257175"/>
          </a:xfrm>
          <a:prstGeom prst="rect">
            <a:avLst/>
          </a:prstGeom>
        </p:spPr>
      </p:pic>
      <p:sp>
        <p:nvSpPr>
          <p:cNvPr id="10" name="Slide Number Placeholder 9"/>
          <p:cNvSpPr>
            <a:spLocks noGrp="1"/>
          </p:cNvSpPr>
          <p:nvPr>
            <p:ph type="sldNum" sz="quarter" idx="12"/>
          </p:nvPr>
        </p:nvSpPr>
        <p:spPr/>
        <p:txBody>
          <a:bodyPr/>
          <a:lstStyle/>
          <a:p>
            <a:fld id="{8DA51BC9-D520-4D4A-AB80-07C257F4F400}" type="slidenum">
              <a:rPr lang="en-US" smtClean="0"/>
              <a:t>36</a:t>
            </a:fld>
            <a:endParaRPr lang="en-US"/>
          </a:p>
        </p:txBody>
      </p:sp>
    </p:spTree>
    <p:extLst>
      <p:ext uri="{BB962C8B-B14F-4D97-AF65-F5344CB8AC3E}">
        <p14:creationId xmlns:p14="http://schemas.microsoft.com/office/powerpoint/2010/main" val="3416750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Tabs</a:t>
            </a:r>
            <a:endParaRPr lang="en-US" dirty="0"/>
          </a:p>
        </p:txBody>
      </p:sp>
      <p:pic>
        <p:nvPicPr>
          <p:cNvPr id="5" name="Picture 4"/>
          <p:cNvPicPr>
            <a:picLocks noChangeAspect="1"/>
          </p:cNvPicPr>
          <p:nvPr/>
        </p:nvPicPr>
        <p:blipFill>
          <a:blip r:embed="rId2"/>
          <a:stretch>
            <a:fillRect/>
          </a:stretch>
        </p:blipFill>
        <p:spPr>
          <a:xfrm>
            <a:off x="2414587" y="995363"/>
            <a:ext cx="8124825" cy="695325"/>
          </a:xfrm>
          <a:prstGeom prst="rect">
            <a:avLst/>
          </a:prstGeom>
        </p:spPr>
      </p:pic>
      <p:pic>
        <p:nvPicPr>
          <p:cNvPr id="8" name="Picture 7"/>
          <p:cNvPicPr>
            <a:picLocks noChangeAspect="1"/>
          </p:cNvPicPr>
          <p:nvPr/>
        </p:nvPicPr>
        <p:blipFill>
          <a:blip r:embed="rId3"/>
          <a:stretch>
            <a:fillRect/>
          </a:stretch>
        </p:blipFill>
        <p:spPr>
          <a:xfrm>
            <a:off x="1187790" y="1585015"/>
            <a:ext cx="3952875" cy="1343025"/>
          </a:xfrm>
          <a:prstGeom prst="rect">
            <a:avLst/>
          </a:prstGeom>
        </p:spPr>
      </p:pic>
      <p:sp>
        <p:nvSpPr>
          <p:cNvPr id="9" name="Rectangle 8"/>
          <p:cNvSpPr/>
          <p:nvPr/>
        </p:nvSpPr>
        <p:spPr>
          <a:xfrm>
            <a:off x="651556" y="3136391"/>
            <a:ext cx="5025341" cy="400110"/>
          </a:xfrm>
          <a:prstGeom prst="rect">
            <a:avLst/>
          </a:prstGeom>
        </p:spPr>
        <p:txBody>
          <a:bodyPr wrap="square">
            <a:spAutoFit/>
          </a:bodyPr>
          <a:lstStyle/>
          <a:p>
            <a:r>
              <a:rPr lang="en-US" sz="2000" b="1" dirty="0">
                <a:solidFill>
                  <a:srgbClr val="000000"/>
                </a:solidFill>
                <a:latin typeface="Segoe UI" panose="020B0502040204020203" pitchFamily="34" charset="0"/>
              </a:rPr>
              <a:t>Tabs With Dropdown Menu</a:t>
            </a:r>
            <a:endParaRPr lang="en-US" sz="2000" b="1" dirty="0"/>
          </a:p>
        </p:txBody>
      </p:sp>
      <p:pic>
        <p:nvPicPr>
          <p:cNvPr id="10" name="Picture 9"/>
          <p:cNvPicPr>
            <a:picLocks noChangeAspect="1"/>
          </p:cNvPicPr>
          <p:nvPr/>
        </p:nvPicPr>
        <p:blipFill>
          <a:blip r:embed="rId4"/>
          <a:stretch>
            <a:fillRect/>
          </a:stretch>
        </p:blipFill>
        <p:spPr>
          <a:xfrm>
            <a:off x="4540250" y="3058543"/>
            <a:ext cx="8039100" cy="638175"/>
          </a:xfrm>
          <a:prstGeom prst="rect">
            <a:avLst/>
          </a:prstGeom>
        </p:spPr>
      </p:pic>
      <p:pic>
        <p:nvPicPr>
          <p:cNvPr id="11" name="Picture 10"/>
          <p:cNvPicPr>
            <a:picLocks noChangeAspect="1"/>
          </p:cNvPicPr>
          <p:nvPr/>
        </p:nvPicPr>
        <p:blipFill>
          <a:blip r:embed="rId5"/>
          <a:stretch>
            <a:fillRect/>
          </a:stretch>
        </p:blipFill>
        <p:spPr>
          <a:xfrm>
            <a:off x="457199" y="3614349"/>
            <a:ext cx="6019800" cy="3257550"/>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37</a:t>
            </a:fld>
            <a:endParaRPr lang="en-US"/>
          </a:p>
        </p:txBody>
      </p:sp>
    </p:spTree>
    <p:extLst>
      <p:ext uri="{BB962C8B-B14F-4D97-AF65-F5344CB8AC3E}">
        <p14:creationId xmlns:p14="http://schemas.microsoft.com/office/powerpoint/2010/main" val="4041385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Bars</a:t>
            </a:r>
          </a:p>
        </p:txBody>
      </p:sp>
      <p:sp>
        <p:nvSpPr>
          <p:cNvPr id="3" name="Content Placeholder 2"/>
          <p:cNvSpPr>
            <a:spLocks noGrp="1"/>
          </p:cNvSpPr>
          <p:nvPr>
            <p:ph sz="quarter" idx="1"/>
          </p:nvPr>
        </p:nvSpPr>
        <p:spPr/>
        <p:txBody>
          <a:bodyPr/>
          <a:lstStyle/>
          <a:p>
            <a:r>
              <a:rPr lang="en-US" dirty="0"/>
              <a:t>A navigation bar is a navigation header that is placed at the top of the page:</a:t>
            </a:r>
          </a:p>
        </p:txBody>
      </p:sp>
      <p:pic>
        <p:nvPicPr>
          <p:cNvPr id="4" name="Picture 3"/>
          <p:cNvPicPr>
            <a:picLocks noChangeAspect="1"/>
          </p:cNvPicPr>
          <p:nvPr/>
        </p:nvPicPr>
        <p:blipFill>
          <a:blip r:embed="rId2"/>
          <a:stretch>
            <a:fillRect/>
          </a:stretch>
        </p:blipFill>
        <p:spPr>
          <a:xfrm>
            <a:off x="2214562" y="2289175"/>
            <a:ext cx="5095875" cy="552450"/>
          </a:xfrm>
          <a:prstGeom prst="rect">
            <a:avLst/>
          </a:prstGeom>
        </p:spPr>
      </p:pic>
      <p:pic>
        <p:nvPicPr>
          <p:cNvPr id="6" name="Picture 5"/>
          <p:cNvPicPr>
            <a:picLocks noChangeAspect="1"/>
          </p:cNvPicPr>
          <p:nvPr/>
        </p:nvPicPr>
        <p:blipFill>
          <a:blip r:embed="rId3"/>
          <a:stretch>
            <a:fillRect/>
          </a:stretch>
        </p:blipFill>
        <p:spPr>
          <a:xfrm>
            <a:off x="1835150" y="3119438"/>
            <a:ext cx="4762500" cy="3057525"/>
          </a:xfrm>
          <a:prstGeom prst="rect">
            <a:avLst/>
          </a:prstGeom>
        </p:spPr>
      </p:pic>
      <p:sp>
        <p:nvSpPr>
          <p:cNvPr id="5" name="Slide Number Placeholder 4"/>
          <p:cNvSpPr>
            <a:spLocks noGrp="1"/>
          </p:cNvSpPr>
          <p:nvPr>
            <p:ph type="sldNum" sz="quarter" idx="12"/>
          </p:nvPr>
        </p:nvSpPr>
        <p:spPr/>
        <p:txBody>
          <a:bodyPr/>
          <a:lstStyle/>
          <a:p>
            <a:fld id="{8DA51BC9-D520-4D4A-AB80-07C257F4F400}" type="slidenum">
              <a:rPr lang="en-US" smtClean="0"/>
              <a:t>38</a:t>
            </a:fld>
            <a:endParaRPr lang="en-US"/>
          </a:p>
        </p:txBody>
      </p:sp>
    </p:spTree>
    <p:extLst>
      <p:ext uri="{BB962C8B-B14F-4D97-AF65-F5344CB8AC3E}">
        <p14:creationId xmlns:p14="http://schemas.microsoft.com/office/powerpoint/2010/main" val="1704690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Bar With Dropdown</a:t>
            </a:r>
          </a:p>
        </p:txBody>
      </p:sp>
      <p:pic>
        <p:nvPicPr>
          <p:cNvPr id="4" name="Content Placeholder 3"/>
          <p:cNvPicPr>
            <a:picLocks noGrp="1" noChangeAspect="1"/>
          </p:cNvPicPr>
          <p:nvPr>
            <p:ph sz="quarter" idx="1"/>
          </p:nvPr>
        </p:nvPicPr>
        <p:blipFill>
          <a:blip r:embed="rId2"/>
          <a:stretch>
            <a:fillRect/>
          </a:stretch>
        </p:blipFill>
        <p:spPr>
          <a:xfrm>
            <a:off x="1003300" y="1352550"/>
            <a:ext cx="8067675" cy="619125"/>
          </a:xfrm>
          <a:prstGeom prst="rect">
            <a:avLst/>
          </a:prstGeom>
        </p:spPr>
      </p:pic>
      <p:pic>
        <p:nvPicPr>
          <p:cNvPr id="5" name="Picture 4"/>
          <p:cNvPicPr>
            <a:picLocks noChangeAspect="1"/>
          </p:cNvPicPr>
          <p:nvPr/>
        </p:nvPicPr>
        <p:blipFill>
          <a:blip r:embed="rId3"/>
          <a:stretch>
            <a:fillRect/>
          </a:stretch>
        </p:blipFill>
        <p:spPr>
          <a:xfrm>
            <a:off x="1403350" y="2038350"/>
            <a:ext cx="6210300" cy="4819650"/>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39</a:t>
            </a:fld>
            <a:endParaRPr lang="en-US"/>
          </a:p>
        </p:txBody>
      </p:sp>
    </p:spTree>
    <p:extLst>
      <p:ext uri="{BB962C8B-B14F-4D97-AF65-F5344CB8AC3E}">
        <p14:creationId xmlns:p14="http://schemas.microsoft.com/office/powerpoint/2010/main" val="1370379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the File Structure</a:t>
            </a:r>
            <a:endParaRPr lang="en-US" dirty="0"/>
          </a:p>
        </p:txBody>
      </p:sp>
      <p:sp>
        <p:nvSpPr>
          <p:cNvPr id="3" name="Content Placeholder 2"/>
          <p:cNvSpPr>
            <a:spLocks noGrp="1"/>
          </p:cNvSpPr>
          <p:nvPr>
            <p:ph sz="quarter" idx="1"/>
          </p:nvPr>
        </p:nvSpPr>
        <p:spPr>
          <a:xfrm>
            <a:off x="838200" y="4999038"/>
            <a:ext cx="10515600" cy="1858962"/>
          </a:xfrm>
        </p:spPr>
        <p:txBody>
          <a:bodyPr>
            <a:normAutofit/>
          </a:bodyPr>
          <a:lstStyle/>
          <a:p>
            <a:r>
              <a:rPr lang="en-US" dirty="0" smtClean="0"/>
              <a:t>compiled </a:t>
            </a:r>
            <a:r>
              <a:rPr lang="en-US" dirty="0"/>
              <a:t>version of Bootstrap provides compiled CSS and JS </a:t>
            </a:r>
            <a:r>
              <a:rPr lang="en-US" dirty="0" smtClean="0"/>
              <a:t>files(</a:t>
            </a:r>
            <a:r>
              <a:rPr lang="en-US" dirty="0" err="1" smtClean="0"/>
              <a:t>bootsrap</a:t>
            </a:r>
            <a:r>
              <a:rPr lang="en-US" dirty="0" smtClean="0"/>
              <a:t>.*), compiled </a:t>
            </a:r>
            <a:r>
              <a:rPr lang="en-US" dirty="0"/>
              <a:t>and minified CSS and </a:t>
            </a:r>
            <a:r>
              <a:rPr lang="en-US" dirty="0" smtClean="0"/>
              <a:t>JS(</a:t>
            </a:r>
            <a:r>
              <a:rPr lang="en-US" dirty="0" err="1" smtClean="0"/>
              <a:t>bootsrap.min</a:t>
            </a:r>
            <a:r>
              <a:rPr lang="en-US" dirty="0"/>
              <a:t>.</a:t>
            </a:r>
            <a:r>
              <a:rPr lang="en-US" dirty="0" smtClean="0"/>
              <a:t>*), </a:t>
            </a:r>
          </a:p>
        </p:txBody>
      </p:sp>
      <p:pic>
        <p:nvPicPr>
          <p:cNvPr id="4" name="Picture 3"/>
          <p:cNvPicPr>
            <a:picLocks noChangeAspect="1"/>
          </p:cNvPicPr>
          <p:nvPr/>
        </p:nvPicPr>
        <p:blipFill>
          <a:blip r:embed="rId2"/>
          <a:stretch>
            <a:fillRect/>
          </a:stretch>
        </p:blipFill>
        <p:spPr>
          <a:xfrm>
            <a:off x="1003300" y="1263650"/>
            <a:ext cx="2667000" cy="3848100"/>
          </a:xfrm>
          <a:prstGeom prst="rect">
            <a:avLst/>
          </a:prstGeom>
        </p:spPr>
      </p:pic>
      <p:pic>
        <p:nvPicPr>
          <p:cNvPr id="6" name="Picture 5"/>
          <p:cNvPicPr>
            <a:picLocks noChangeAspect="1"/>
          </p:cNvPicPr>
          <p:nvPr/>
        </p:nvPicPr>
        <p:blipFill>
          <a:blip r:embed="rId3"/>
          <a:stretch>
            <a:fillRect/>
          </a:stretch>
        </p:blipFill>
        <p:spPr>
          <a:xfrm>
            <a:off x="3975100" y="1343026"/>
            <a:ext cx="7543800" cy="3124200"/>
          </a:xfrm>
          <a:prstGeom prst="rect">
            <a:avLst/>
          </a:prstGeom>
        </p:spPr>
      </p:pic>
      <p:sp>
        <p:nvSpPr>
          <p:cNvPr id="5" name="Slide Number Placeholder 4"/>
          <p:cNvSpPr>
            <a:spLocks noGrp="1"/>
          </p:cNvSpPr>
          <p:nvPr>
            <p:ph type="sldNum" sz="quarter" idx="12"/>
          </p:nvPr>
        </p:nvSpPr>
        <p:spPr/>
        <p:txBody>
          <a:bodyPr/>
          <a:lstStyle/>
          <a:p>
            <a:fld id="{8DA51BC9-D520-4D4A-AB80-07C257F4F400}" type="slidenum">
              <a:rPr lang="en-US" smtClean="0"/>
              <a:t>4</a:t>
            </a:fld>
            <a:endParaRPr lang="en-US"/>
          </a:p>
        </p:txBody>
      </p:sp>
    </p:spTree>
    <p:extLst>
      <p:ext uri="{BB962C8B-B14F-4D97-AF65-F5344CB8AC3E}">
        <p14:creationId xmlns:p14="http://schemas.microsoft.com/office/powerpoint/2010/main" val="37234949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Right-Aligned Navigation Bar</a:t>
            </a:r>
          </a:p>
        </p:txBody>
      </p:sp>
      <p:pic>
        <p:nvPicPr>
          <p:cNvPr id="4" name="Content Placeholder 3"/>
          <p:cNvPicPr>
            <a:picLocks noGrp="1" noChangeAspect="1"/>
          </p:cNvPicPr>
          <p:nvPr>
            <p:ph sz="quarter" idx="1"/>
          </p:nvPr>
        </p:nvPicPr>
        <p:blipFill>
          <a:blip r:embed="rId2"/>
          <a:stretch>
            <a:fillRect/>
          </a:stretch>
        </p:blipFill>
        <p:spPr>
          <a:xfrm>
            <a:off x="1019175" y="2044004"/>
            <a:ext cx="8010525" cy="714375"/>
          </a:xfrm>
          <a:prstGeom prst="rect">
            <a:avLst/>
          </a:prstGeom>
        </p:spPr>
      </p:pic>
      <p:sp>
        <p:nvSpPr>
          <p:cNvPr id="6" name="Rectangle 5"/>
          <p:cNvSpPr/>
          <p:nvPr/>
        </p:nvSpPr>
        <p:spPr>
          <a:xfrm>
            <a:off x="838200" y="1213007"/>
            <a:ext cx="9232900" cy="830997"/>
          </a:xfrm>
          <a:prstGeom prst="rect">
            <a:avLst/>
          </a:prstGeom>
        </p:spPr>
        <p:txBody>
          <a:bodyPr wrap="square">
            <a:spAutoFit/>
          </a:bodyPr>
          <a:lstStyle/>
          <a:p>
            <a:pPr algn="just"/>
            <a:r>
              <a:rPr lang="en-US" sz="1600" dirty="0" smtClean="0">
                <a:solidFill>
                  <a:srgbClr val="000000"/>
                </a:solidFill>
                <a:latin typeface="Verdana" panose="020B0604030504040204" pitchFamily="34" charset="0"/>
              </a:rPr>
              <a:t>The .</a:t>
            </a:r>
            <a:r>
              <a:rPr lang="en-US" sz="1600" dirty="0" err="1" smtClean="0">
                <a:solidFill>
                  <a:srgbClr val="000000"/>
                </a:solidFill>
                <a:latin typeface="Verdana" panose="020B0604030504040204" pitchFamily="34" charset="0"/>
              </a:rPr>
              <a:t>navbar</a:t>
            </a:r>
            <a:r>
              <a:rPr lang="en-US" sz="1600" dirty="0" smtClean="0">
                <a:solidFill>
                  <a:srgbClr val="000000"/>
                </a:solidFill>
                <a:latin typeface="Verdana" panose="020B0604030504040204" pitchFamily="34" charset="0"/>
              </a:rPr>
              <a:t>-right class </a:t>
            </a:r>
            <a:r>
              <a:rPr lang="en-US" sz="1600" dirty="0">
                <a:solidFill>
                  <a:srgbClr val="000000"/>
                </a:solidFill>
                <a:latin typeface="Verdana" panose="020B0604030504040204" pitchFamily="34" charset="0"/>
              </a:rPr>
              <a:t>is used to right-align navigation bar buttons.</a:t>
            </a:r>
          </a:p>
          <a:p>
            <a:pPr algn="just"/>
            <a:r>
              <a:rPr lang="en-US" sz="1600" dirty="0">
                <a:solidFill>
                  <a:srgbClr val="000000"/>
                </a:solidFill>
                <a:latin typeface="Verdana" panose="020B0604030504040204" pitchFamily="34" charset="0"/>
              </a:rPr>
              <a:t>In the following example we insert a "Sign Up" button and a "Login" button to the right in the navigation bar. We also add a </a:t>
            </a:r>
            <a:r>
              <a:rPr lang="en-US" sz="1600" dirty="0" err="1">
                <a:solidFill>
                  <a:srgbClr val="000000"/>
                </a:solidFill>
                <a:latin typeface="Verdana" panose="020B0604030504040204" pitchFamily="34" charset="0"/>
              </a:rPr>
              <a:t>glyphicon</a:t>
            </a:r>
            <a:r>
              <a:rPr lang="en-US" sz="1600" dirty="0">
                <a:solidFill>
                  <a:srgbClr val="000000"/>
                </a:solidFill>
                <a:latin typeface="Verdana" panose="020B0604030504040204" pitchFamily="34" charset="0"/>
              </a:rPr>
              <a:t> on each of the two new buttons</a:t>
            </a:r>
            <a:endParaRPr lang="en-US" sz="1600" b="0" i="0" dirty="0">
              <a:solidFill>
                <a:srgbClr val="000000"/>
              </a:solidFill>
              <a:effectLst/>
              <a:latin typeface="Verdana" panose="020B0604030504040204" pitchFamily="34" charset="0"/>
            </a:endParaRPr>
          </a:p>
        </p:txBody>
      </p:sp>
      <p:pic>
        <p:nvPicPr>
          <p:cNvPr id="5" name="Picture 4"/>
          <p:cNvPicPr>
            <a:picLocks noChangeAspect="1"/>
          </p:cNvPicPr>
          <p:nvPr/>
        </p:nvPicPr>
        <p:blipFill>
          <a:blip r:embed="rId3"/>
          <a:stretch>
            <a:fillRect/>
          </a:stretch>
        </p:blipFill>
        <p:spPr>
          <a:xfrm>
            <a:off x="1400174" y="2758379"/>
            <a:ext cx="7248525" cy="3790950"/>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40</a:t>
            </a:fld>
            <a:endParaRPr lang="en-US"/>
          </a:p>
        </p:txBody>
      </p:sp>
    </p:spTree>
    <p:extLst>
      <p:ext uri="{BB962C8B-B14F-4D97-AF65-F5344CB8AC3E}">
        <p14:creationId xmlns:p14="http://schemas.microsoft.com/office/powerpoint/2010/main" val="2217962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US" dirty="0" err="1"/>
              <a:t>Navbar</a:t>
            </a:r>
            <a:r>
              <a:rPr lang="en-US" dirty="0"/>
              <a:t> </a:t>
            </a:r>
            <a:r>
              <a:rPr lang="en-US" dirty="0" smtClean="0"/>
              <a:t>Forms</a:t>
            </a:r>
            <a:endParaRPr lang="en-US" dirty="0"/>
          </a:p>
        </p:txBody>
      </p:sp>
      <p:sp>
        <p:nvSpPr>
          <p:cNvPr id="3" name="Content Placeholder 2"/>
          <p:cNvSpPr>
            <a:spLocks noGrp="1"/>
          </p:cNvSpPr>
          <p:nvPr>
            <p:ph sz="quarter" idx="1"/>
          </p:nvPr>
        </p:nvSpPr>
        <p:spPr>
          <a:xfrm>
            <a:off x="660400" y="1127125"/>
            <a:ext cx="10515600" cy="4351338"/>
          </a:xfrm>
        </p:spPr>
        <p:txBody>
          <a:bodyPr/>
          <a:lstStyle/>
          <a:p>
            <a:r>
              <a:rPr lang="en-US" dirty="0" smtClean="0"/>
              <a:t>To </a:t>
            </a:r>
            <a:r>
              <a:rPr lang="en-US" dirty="0"/>
              <a:t>add form elements inside the </a:t>
            </a:r>
            <a:r>
              <a:rPr lang="en-US" dirty="0" err="1"/>
              <a:t>navbar</a:t>
            </a:r>
            <a:r>
              <a:rPr lang="en-US" dirty="0" smtClean="0"/>
              <a:t>, add the .</a:t>
            </a:r>
            <a:r>
              <a:rPr lang="en-US" dirty="0" err="1" smtClean="0"/>
              <a:t>navbar</a:t>
            </a:r>
            <a:r>
              <a:rPr lang="en-US" dirty="0" smtClean="0"/>
              <a:t>-form class </a:t>
            </a:r>
            <a:r>
              <a:rPr lang="en-US" dirty="0"/>
              <a:t>to a form element and add an input(s). </a:t>
            </a:r>
          </a:p>
        </p:txBody>
      </p:sp>
      <p:pic>
        <p:nvPicPr>
          <p:cNvPr id="6" name="Picture 5"/>
          <p:cNvPicPr>
            <a:picLocks noChangeAspect="1"/>
          </p:cNvPicPr>
          <p:nvPr/>
        </p:nvPicPr>
        <p:blipFill>
          <a:blip r:embed="rId2"/>
          <a:stretch>
            <a:fillRect/>
          </a:stretch>
        </p:blipFill>
        <p:spPr>
          <a:xfrm>
            <a:off x="838200" y="1966119"/>
            <a:ext cx="8029575" cy="581025"/>
          </a:xfrm>
          <a:prstGeom prst="rect">
            <a:avLst/>
          </a:prstGeom>
        </p:spPr>
      </p:pic>
      <p:pic>
        <p:nvPicPr>
          <p:cNvPr id="9" name="Picture 8"/>
          <p:cNvPicPr>
            <a:picLocks noChangeAspect="1"/>
          </p:cNvPicPr>
          <p:nvPr/>
        </p:nvPicPr>
        <p:blipFill>
          <a:blip r:embed="rId3"/>
          <a:stretch>
            <a:fillRect/>
          </a:stretch>
        </p:blipFill>
        <p:spPr>
          <a:xfrm>
            <a:off x="1663700" y="2733675"/>
            <a:ext cx="6019800" cy="4124325"/>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41</a:t>
            </a:fld>
            <a:endParaRPr lang="en-US"/>
          </a:p>
        </p:txBody>
      </p:sp>
    </p:spTree>
    <p:extLst>
      <p:ext uri="{BB962C8B-B14F-4D97-AF65-F5344CB8AC3E}">
        <p14:creationId xmlns:p14="http://schemas.microsoft.com/office/powerpoint/2010/main" val="13594184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Collapsing The Navigation </a:t>
            </a:r>
            <a:r>
              <a:rPr lang="en-US" dirty="0" smtClean="0"/>
              <a:t>Bar</a:t>
            </a:r>
            <a:endParaRPr lang="en-US" dirty="0"/>
          </a:p>
        </p:txBody>
      </p:sp>
      <p:sp>
        <p:nvSpPr>
          <p:cNvPr id="3" name="Content Placeholder 2"/>
          <p:cNvSpPr>
            <a:spLocks noGrp="1"/>
          </p:cNvSpPr>
          <p:nvPr>
            <p:ph sz="quarter" idx="1"/>
          </p:nvPr>
        </p:nvSpPr>
        <p:spPr>
          <a:xfrm>
            <a:off x="749300" y="1358901"/>
            <a:ext cx="10515600" cy="4351338"/>
          </a:xfrm>
        </p:spPr>
        <p:txBody>
          <a:bodyPr/>
          <a:lstStyle/>
          <a:p>
            <a:r>
              <a:rPr lang="en-US" sz="2200" dirty="0"/>
              <a:t>The navigation bar often takes up too much space on a small screen.</a:t>
            </a:r>
          </a:p>
          <a:p>
            <a:r>
              <a:rPr lang="en-US" sz="2200" dirty="0"/>
              <a:t>We should hide the navigation bar; and only show it when it is needed.</a:t>
            </a:r>
          </a:p>
          <a:p>
            <a:endParaRPr lang="en-US" dirty="0"/>
          </a:p>
        </p:txBody>
      </p:sp>
      <p:pic>
        <p:nvPicPr>
          <p:cNvPr id="4" name="Picture 3"/>
          <p:cNvPicPr>
            <a:picLocks noChangeAspect="1"/>
          </p:cNvPicPr>
          <p:nvPr/>
        </p:nvPicPr>
        <p:blipFill>
          <a:blip r:embed="rId2"/>
          <a:stretch>
            <a:fillRect/>
          </a:stretch>
        </p:blipFill>
        <p:spPr>
          <a:xfrm>
            <a:off x="2895600" y="2177257"/>
            <a:ext cx="4322762" cy="2714625"/>
          </a:xfrm>
          <a:prstGeom prst="rect">
            <a:avLst/>
          </a:prstGeom>
        </p:spPr>
      </p:pic>
      <p:pic>
        <p:nvPicPr>
          <p:cNvPr id="5" name="Picture 4"/>
          <p:cNvPicPr>
            <a:picLocks noChangeAspect="1"/>
          </p:cNvPicPr>
          <p:nvPr/>
        </p:nvPicPr>
        <p:blipFill>
          <a:blip r:embed="rId3"/>
          <a:stretch>
            <a:fillRect/>
          </a:stretch>
        </p:blipFill>
        <p:spPr>
          <a:xfrm>
            <a:off x="939800" y="3989390"/>
            <a:ext cx="5422900" cy="2714625"/>
          </a:xfrm>
          <a:prstGeom prst="rect">
            <a:avLst/>
          </a:prstGeom>
        </p:spPr>
      </p:pic>
      <p:sp>
        <p:nvSpPr>
          <p:cNvPr id="6" name="Slide Number Placeholder 5"/>
          <p:cNvSpPr>
            <a:spLocks noGrp="1"/>
          </p:cNvSpPr>
          <p:nvPr>
            <p:ph type="sldNum" sz="quarter" idx="12"/>
          </p:nvPr>
        </p:nvSpPr>
        <p:spPr/>
        <p:txBody>
          <a:bodyPr/>
          <a:lstStyle/>
          <a:p>
            <a:fld id="{8DA51BC9-D520-4D4A-AB80-07C257F4F400}" type="slidenum">
              <a:rPr lang="en-US" smtClean="0"/>
              <a:t>42</a:t>
            </a:fld>
            <a:endParaRPr lang="en-US"/>
          </a:p>
        </p:txBody>
      </p:sp>
    </p:spTree>
    <p:extLst>
      <p:ext uri="{BB962C8B-B14F-4D97-AF65-F5344CB8AC3E}">
        <p14:creationId xmlns:p14="http://schemas.microsoft.com/office/powerpoint/2010/main" val="1185463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sz="quarter" idx="1"/>
          </p:nvPr>
        </p:nvSpPr>
        <p:spPr/>
        <p:txBody>
          <a:bodyPr/>
          <a:lstStyle/>
          <a:p>
            <a:r>
              <a:rPr lang="en-US" dirty="0"/>
              <a:t>Bootstrap provides three types of form layouts:</a:t>
            </a:r>
          </a:p>
          <a:p>
            <a:pPr lvl="1"/>
            <a:r>
              <a:rPr lang="en-US" dirty="0"/>
              <a:t>Vertical form (this is default)</a:t>
            </a:r>
          </a:p>
          <a:p>
            <a:pPr lvl="1"/>
            <a:r>
              <a:rPr lang="en-US" dirty="0"/>
              <a:t>Horizontal form</a:t>
            </a:r>
          </a:p>
          <a:p>
            <a:pPr lvl="1"/>
            <a:r>
              <a:rPr lang="en-US" dirty="0"/>
              <a:t>Inline </a:t>
            </a:r>
            <a:r>
              <a:rPr lang="en-US" dirty="0" smtClean="0"/>
              <a:t>form</a:t>
            </a:r>
          </a:p>
          <a:p>
            <a:r>
              <a:rPr lang="en-US" dirty="0" smtClean="0"/>
              <a:t>Standard </a:t>
            </a:r>
            <a:r>
              <a:rPr lang="en-US" dirty="0"/>
              <a:t>rules for all three form layouts</a:t>
            </a:r>
            <a:r>
              <a:rPr lang="en-US" dirty="0" smtClean="0"/>
              <a:t>:</a:t>
            </a:r>
          </a:p>
          <a:p>
            <a:pPr lvl="1"/>
            <a:r>
              <a:rPr lang="en-US" dirty="0"/>
              <a:t>Wrap labels and form controls </a:t>
            </a:r>
            <a:r>
              <a:rPr lang="en-US" dirty="0" smtClean="0"/>
              <a:t>in </a:t>
            </a:r>
            <a:r>
              <a:rPr lang="en-US" b="1" dirty="0"/>
              <a:t>&lt;div class="form-group</a:t>
            </a:r>
            <a:r>
              <a:rPr lang="en-US" b="1" dirty="0" smtClean="0"/>
              <a:t>"&gt;</a:t>
            </a:r>
          </a:p>
          <a:p>
            <a:pPr lvl="1"/>
            <a:r>
              <a:rPr lang="en-US" dirty="0"/>
              <a:t>Add </a:t>
            </a:r>
            <a:r>
              <a:rPr lang="en-US" dirty="0" smtClean="0"/>
              <a:t>class </a:t>
            </a:r>
            <a:r>
              <a:rPr lang="en-US" b="1" dirty="0" smtClean="0"/>
              <a:t>.form-control </a:t>
            </a:r>
            <a:r>
              <a:rPr lang="en-US" dirty="0"/>
              <a:t>to all textual &lt;input</a:t>
            </a:r>
            <a:r>
              <a:rPr lang="en-US" dirty="0" smtClean="0"/>
              <a:t>&gt;, </a:t>
            </a:r>
            <a:r>
              <a:rPr lang="en-US" dirty="0"/>
              <a:t>&lt;</a:t>
            </a:r>
            <a:r>
              <a:rPr lang="en-US" dirty="0" err="1"/>
              <a:t>textarea</a:t>
            </a:r>
            <a:r>
              <a:rPr lang="en-US" dirty="0" smtClean="0"/>
              <a:t>&gt; and </a:t>
            </a:r>
            <a:r>
              <a:rPr lang="en-US" dirty="0"/>
              <a:t>&lt;select</a:t>
            </a:r>
            <a:r>
              <a:rPr lang="en-US" dirty="0" smtClean="0"/>
              <a:t>&gt; elements.</a:t>
            </a:r>
            <a:endParaRPr lang="en-US" dirty="0"/>
          </a:p>
          <a:p>
            <a:endParaRPr lang="en-US" dirty="0"/>
          </a:p>
        </p:txBody>
      </p:sp>
      <p:sp>
        <p:nvSpPr>
          <p:cNvPr id="4" name="Slide Number Placeholder 3"/>
          <p:cNvSpPr>
            <a:spLocks noGrp="1"/>
          </p:cNvSpPr>
          <p:nvPr>
            <p:ph type="sldNum" sz="quarter" idx="12"/>
          </p:nvPr>
        </p:nvSpPr>
        <p:spPr/>
        <p:txBody>
          <a:bodyPr/>
          <a:lstStyle/>
          <a:p>
            <a:fld id="{8DA51BC9-D520-4D4A-AB80-07C257F4F400}" type="slidenum">
              <a:rPr lang="en-US" smtClean="0"/>
              <a:t>43</a:t>
            </a:fld>
            <a:endParaRPr lang="en-US"/>
          </a:p>
        </p:txBody>
      </p:sp>
    </p:spTree>
    <p:extLst>
      <p:ext uri="{BB962C8B-B14F-4D97-AF65-F5344CB8AC3E}">
        <p14:creationId xmlns:p14="http://schemas.microsoft.com/office/powerpoint/2010/main" val="1944910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Vertical Form (default</a:t>
            </a:r>
            <a:r>
              <a:rPr lang="en-US" dirty="0" smtClean="0"/>
              <a:t>)</a:t>
            </a:r>
            <a:endParaRPr lang="en-US" dirty="0"/>
          </a:p>
        </p:txBody>
      </p:sp>
      <p:pic>
        <p:nvPicPr>
          <p:cNvPr id="4" name="Picture 3"/>
          <p:cNvPicPr>
            <a:picLocks noChangeAspect="1"/>
          </p:cNvPicPr>
          <p:nvPr/>
        </p:nvPicPr>
        <p:blipFill>
          <a:blip r:embed="rId2"/>
          <a:stretch>
            <a:fillRect/>
          </a:stretch>
        </p:blipFill>
        <p:spPr>
          <a:xfrm>
            <a:off x="933450" y="1250950"/>
            <a:ext cx="8267700" cy="2171700"/>
          </a:xfrm>
          <a:prstGeom prst="rect">
            <a:avLst/>
          </a:prstGeom>
        </p:spPr>
      </p:pic>
      <p:pic>
        <p:nvPicPr>
          <p:cNvPr id="6" name="Picture 5"/>
          <p:cNvPicPr>
            <a:picLocks noChangeAspect="1"/>
          </p:cNvPicPr>
          <p:nvPr/>
        </p:nvPicPr>
        <p:blipFill>
          <a:blip r:embed="rId3"/>
          <a:stretch>
            <a:fillRect/>
          </a:stretch>
        </p:blipFill>
        <p:spPr>
          <a:xfrm>
            <a:off x="2295525" y="3209925"/>
            <a:ext cx="5772150" cy="3333750"/>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44</a:t>
            </a:fld>
            <a:endParaRPr lang="en-US"/>
          </a:p>
        </p:txBody>
      </p:sp>
    </p:spTree>
    <p:extLst>
      <p:ext uri="{BB962C8B-B14F-4D97-AF65-F5344CB8AC3E}">
        <p14:creationId xmlns:p14="http://schemas.microsoft.com/office/powerpoint/2010/main" val="12643722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Inline </a:t>
            </a:r>
            <a:r>
              <a:rPr lang="en-US" dirty="0" smtClean="0"/>
              <a:t>Form</a:t>
            </a:r>
            <a:endParaRPr lang="en-US" dirty="0"/>
          </a:p>
        </p:txBody>
      </p:sp>
      <p:sp>
        <p:nvSpPr>
          <p:cNvPr id="3" name="Content Placeholder 2"/>
          <p:cNvSpPr>
            <a:spLocks noGrp="1"/>
          </p:cNvSpPr>
          <p:nvPr>
            <p:ph sz="quarter" idx="1"/>
          </p:nvPr>
        </p:nvSpPr>
        <p:spPr>
          <a:xfrm>
            <a:off x="838200" y="1825625"/>
            <a:ext cx="10515600" cy="549275"/>
          </a:xfrm>
        </p:spPr>
        <p:txBody>
          <a:bodyPr/>
          <a:lstStyle/>
          <a:p>
            <a:r>
              <a:rPr lang="en-US" dirty="0"/>
              <a:t>Add </a:t>
            </a:r>
            <a:r>
              <a:rPr lang="en-US" dirty="0" smtClean="0"/>
              <a:t>class </a:t>
            </a:r>
            <a:r>
              <a:rPr lang="en-US" dirty="0"/>
              <a:t>.</a:t>
            </a:r>
            <a:r>
              <a:rPr lang="en-US" dirty="0" smtClean="0"/>
              <a:t>form-inline </a:t>
            </a:r>
            <a:r>
              <a:rPr lang="en-US" dirty="0"/>
              <a:t>to </a:t>
            </a:r>
            <a:r>
              <a:rPr lang="en-US" dirty="0" smtClean="0"/>
              <a:t>the </a:t>
            </a:r>
            <a:r>
              <a:rPr lang="en-US" dirty="0"/>
              <a:t>&lt;form</a:t>
            </a:r>
            <a:r>
              <a:rPr lang="en-US" dirty="0" smtClean="0"/>
              <a:t>&gt; </a:t>
            </a:r>
            <a:r>
              <a:rPr lang="en-US" dirty="0"/>
              <a:t>element</a:t>
            </a:r>
          </a:p>
        </p:txBody>
      </p:sp>
      <p:pic>
        <p:nvPicPr>
          <p:cNvPr id="4" name="Picture 3"/>
          <p:cNvPicPr>
            <a:picLocks noChangeAspect="1"/>
          </p:cNvPicPr>
          <p:nvPr/>
        </p:nvPicPr>
        <p:blipFill>
          <a:blip r:embed="rId2"/>
          <a:stretch>
            <a:fillRect/>
          </a:stretch>
        </p:blipFill>
        <p:spPr>
          <a:xfrm>
            <a:off x="1455737" y="2374900"/>
            <a:ext cx="7629525" cy="457200"/>
          </a:xfrm>
          <a:prstGeom prst="rect">
            <a:avLst/>
          </a:prstGeom>
        </p:spPr>
      </p:pic>
      <p:pic>
        <p:nvPicPr>
          <p:cNvPr id="5" name="Picture 4"/>
          <p:cNvPicPr>
            <a:picLocks noChangeAspect="1"/>
          </p:cNvPicPr>
          <p:nvPr/>
        </p:nvPicPr>
        <p:blipFill>
          <a:blip r:embed="rId3"/>
          <a:stretch>
            <a:fillRect/>
          </a:stretch>
        </p:blipFill>
        <p:spPr>
          <a:xfrm>
            <a:off x="2105025" y="2924175"/>
            <a:ext cx="5467350" cy="3181350"/>
          </a:xfrm>
          <a:prstGeom prst="rect">
            <a:avLst/>
          </a:prstGeom>
        </p:spPr>
      </p:pic>
      <p:sp>
        <p:nvSpPr>
          <p:cNvPr id="6" name="Slide Number Placeholder 5"/>
          <p:cNvSpPr>
            <a:spLocks noGrp="1"/>
          </p:cNvSpPr>
          <p:nvPr>
            <p:ph type="sldNum" sz="quarter" idx="12"/>
          </p:nvPr>
        </p:nvSpPr>
        <p:spPr/>
        <p:txBody>
          <a:bodyPr/>
          <a:lstStyle/>
          <a:p>
            <a:fld id="{8DA51BC9-D520-4D4A-AB80-07C257F4F400}" type="slidenum">
              <a:rPr lang="en-US" smtClean="0"/>
              <a:t>45</a:t>
            </a:fld>
            <a:endParaRPr lang="en-US"/>
          </a:p>
        </p:txBody>
      </p:sp>
    </p:spTree>
    <p:extLst>
      <p:ext uri="{BB962C8B-B14F-4D97-AF65-F5344CB8AC3E}">
        <p14:creationId xmlns:p14="http://schemas.microsoft.com/office/powerpoint/2010/main" val="27046757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Horizontal </a:t>
            </a:r>
            <a:r>
              <a:rPr lang="en-US" dirty="0" smtClean="0"/>
              <a:t>Form</a:t>
            </a:r>
            <a:endParaRPr lang="en-US" dirty="0"/>
          </a:p>
        </p:txBody>
      </p:sp>
      <p:sp>
        <p:nvSpPr>
          <p:cNvPr id="3" name="Content Placeholder 2"/>
          <p:cNvSpPr>
            <a:spLocks noGrp="1"/>
          </p:cNvSpPr>
          <p:nvPr>
            <p:ph sz="quarter" idx="1"/>
          </p:nvPr>
        </p:nvSpPr>
        <p:spPr>
          <a:xfrm>
            <a:off x="838200" y="1825625"/>
            <a:ext cx="10515600" cy="1509712"/>
          </a:xfrm>
        </p:spPr>
        <p:txBody>
          <a:bodyPr>
            <a:normAutofit/>
          </a:bodyPr>
          <a:lstStyle/>
          <a:p>
            <a:r>
              <a:rPr lang="en-US" dirty="0"/>
              <a:t>Additional rules for a horizontal form</a:t>
            </a:r>
            <a:r>
              <a:rPr lang="en-US" dirty="0" smtClean="0"/>
              <a:t>:</a:t>
            </a:r>
          </a:p>
          <a:p>
            <a:pPr lvl="1"/>
            <a:r>
              <a:rPr lang="en-US" dirty="0"/>
              <a:t>Add </a:t>
            </a:r>
            <a:r>
              <a:rPr lang="en-US" dirty="0" smtClean="0"/>
              <a:t>class </a:t>
            </a:r>
            <a:r>
              <a:rPr lang="en-US" dirty="0"/>
              <a:t>.</a:t>
            </a:r>
            <a:r>
              <a:rPr lang="en-US" dirty="0" smtClean="0"/>
              <a:t>form-horizontal </a:t>
            </a:r>
            <a:r>
              <a:rPr lang="en-US" dirty="0"/>
              <a:t>to </a:t>
            </a:r>
            <a:r>
              <a:rPr lang="en-US" dirty="0" smtClean="0"/>
              <a:t>the &lt;form&gt; element</a:t>
            </a:r>
          </a:p>
          <a:p>
            <a:pPr lvl="1"/>
            <a:r>
              <a:rPr lang="en-US" dirty="0" smtClean="0"/>
              <a:t>Add class .control-label to all &lt;label&gt; elements</a:t>
            </a:r>
            <a:endParaRPr lang="en-US" dirty="0"/>
          </a:p>
        </p:txBody>
      </p:sp>
      <p:pic>
        <p:nvPicPr>
          <p:cNvPr id="5" name="Picture 4"/>
          <p:cNvPicPr>
            <a:picLocks noChangeAspect="1"/>
          </p:cNvPicPr>
          <p:nvPr/>
        </p:nvPicPr>
        <p:blipFill>
          <a:blip r:embed="rId2"/>
          <a:stretch>
            <a:fillRect/>
          </a:stretch>
        </p:blipFill>
        <p:spPr>
          <a:xfrm>
            <a:off x="1473200" y="3335337"/>
            <a:ext cx="7924800" cy="2057400"/>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46</a:t>
            </a:fld>
            <a:endParaRPr lang="en-US"/>
          </a:p>
        </p:txBody>
      </p:sp>
    </p:spTree>
    <p:extLst>
      <p:ext uri="{BB962C8B-B14F-4D97-AF65-F5344CB8AC3E}">
        <p14:creationId xmlns:p14="http://schemas.microsoft.com/office/powerpoint/2010/main" val="3700754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0213"/>
          </a:xfrm>
        </p:spPr>
        <p:txBody>
          <a:bodyPr>
            <a:normAutofit fontScale="90000"/>
          </a:bodyPr>
          <a:lstStyle/>
          <a:p>
            <a:r>
              <a:rPr lang="en-US" dirty="0" smtClean="0"/>
              <a:t>Example: Horizontal Form</a:t>
            </a:r>
            <a:endParaRPr lang="en-US" dirty="0"/>
          </a:p>
        </p:txBody>
      </p:sp>
      <p:pic>
        <p:nvPicPr>
          <p:cNvPr id="5" name="Picture 4"/>
          <p:cNvPicPr>
            <a:picLocks noChangeAspect="1"/>
          </p:cNvPicPr>
          <p:nvPr/>
        </p:nvPicPr>
        <p:blipFill>
          <a:blip r:embed="rId2"/>
          <a:stretch>
            <a:fillRect/>
          </a:stretch>
        </p:blipFill>
        <p:spPr>
          <a:xfrm>
            <a:off x="1204912" y="795338"/>
            <a:ext cx="7496175" cy="5905500"/>
          </a:xfrm>
          <a:prstGeom prst="rect">
            <a:avLst/>
          </a:prstGeom>
        </p:spPr>
      </p:pic>
      <p:sp>
        <p:nvSpPr>
          <p:cNvPr id="3" name="Slide Number Placeholder 2"/>
          <p:cNvSpPr>
            <a:spLocks noGrp="1"/>
          </p:cNvSpPr>
          <p:nvPr>
            <p:ph type="sldNum" sz="quarter" idx="12"/>
          </p:nvPr>
        </p:nvSpPr>
        <p:spPr/>
        <p:txBody>
          <a:bodyPr/>
          <a:lstStyle/>
          <a:p>
            <a:fld id="{8DA51BC9-D520-4D4A-AB80-07C257F4F400}" type="slidenum">
              <a:rPr lang="en-US" smtClean="0"/>
              <a:t>47</a:t>
            </a:fld>
            <a:endParaRPr lang="en-US"/>
          </a:p>
        </p:txBody>
      </p:sp>
    </p:spTree>
    <p:extLst>
      <p:ext uri="{BB962C8B-B14F-4D97-AF65-F5344CB8AC3E}">
        <p14:creationId xmlns:p14="http://schemas.microsoft.com/office/powerpoint/2010/main" val="205961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sz="quarter" idx="1"/>
          </p:nvPr>
        </p:nvSpPr>
        <p:spPr/>
        <p:txBody>
          <a:bodyPr/>
          <a:lstStyle/>
          <a:p>
            <a:r>
              <a:rPr lang="en-US" dirty="0"/>
              <a:t>Filter Tables</a:t>
            </a:r>
          </a:p>
          <a:p>
            <a:endParaRPr lang="en-US" dirty="0"/>
          </a:p>
        </p:txBody>
      </p:sp>
      <p:pic>
        <p:nvPicPr>
          <p:cNvPr id="4" name="Picture 3"/>
          <p:cNvPicPr>
            <a:picLocks noChangeAspect="1"/>
          </p:cNvPicPr>
          <p:nvPr/>
        </p:nvPicPr>
        <p:blipFill>
          <a:blip r:embed="rId2"/>
          <a:stretch>
            <a:fillRect/>
          </a:stretch>
        </p:blipFill>
        <p:spPr>
          <a:xfrm>
            <a:off x="3160712" y="723900"/>
            <a:ext cx="7648575" cy="6134100"/>
          </a:xfrm>
          <a:prstGeom prst="rect">
            <a:avLst/>
          </a:prstGeom>
        </p:spPr>
      </p:pic>
      <p:sp>
        <p:nvSpPr>
          <p:cNvPr id="5" name="Slide Number Placeholder 4"/>
          <p:cNvSpPr>
            <a:spLocks noGrp="1"/>
          </p:cNvSpPr>
          <p:nvPr>
            <p:ph type="sldNum" sz="quarter" idx="12"/>
          </p:nvPr>
        </p:nvSpPr>
        <p:spPr/>
        <p:txBody>
          <a:bodyPr/>
          <a:lstStyle/>
          <a:p>
            <a:fld id="{8DA51BC9-D520-4D4A-AB80-07C257F4F400}" type="slidenum">
              <a:rPr lang="en-US" smtClean="0"/>
              <a:t>48</a:t>
            </a:fld>
            <a:endParaRPr lang="en-US"/>
          </a:p>
        </p:txBody>
      </p:sp>
    </p:spTree>
    <p:extLst>
      <p:ext uri="{BB962C8B-B14F-4D97-AF65-F5344CB8AC3E}">
        <p14:creationId xmlns:p14="http://schemas.microsoft.com/office/powerpoint/2010/main" val="41146484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1487210" y="2216150"/>
            <a:ext cx="7287180" cy="4351338"/>
          </a:xfrm>
          <a:prstGeom prst="rect">
            <a:avLst/>
          </a:prstGeom>
        </p:spPr>
      </p:pic>
      <p:pic>
        <p:nvPicPr>
          <p:cNvPr id="5" name="Picture 4"/>
          <p:cNvPicPr>
            <a:picLocks noChangeAspect="1"/>
          </p:cNvPicPr>
          <p:nvPr/>
        </p:nvPicPr>
        <p:blipFill>
          <a:blip r:embed="rId3"/>
          <a:stretch>
            <a:fillRect/>
          </a:stretch>
        </p:blipFill>
        <p:spPr>
          <a:xfrm>
            <a:off x="1154390" y="365125"/>
            <a:ext cx="7620000" cy="1724025"/>
          </a:xfrm>
          <a:prstGeom prst="rect">
            <a:avLst/>
          </a:prstGeom>
        </p:spPr>
      </p:pic>
      <p:sp>
        <p:nvSpPr>
          <p:cNvPr id="2" name="Slide Number Placeholder 1"/>
          <p:cNvSpPr>
            <a:spLocks noGrp="1"/>
          </p:cNvSpPr>
          <p:nvPr>
            <p:ph type="sldNum" sz="quarter" idx="12"/>
          </p:nvPr>
        </p:nvSpPr>
        <p:spPr/>
        <p:txBody>
          <a:bodyPr/>
          <a:lstStyle/>
          <a:p>
            <a:fld id="{8DA51BC9-D520-4D4A-AB80-07C257F4F400}" type="slidenum">
              <a:rPr lang="en-US" smtClean="0"/>
              <a:t>49</a:t>
            </a:fld>
            <a:endParaRPr lang="en-US"/>
          </a:p>
        </p:txBody>
      </p:sp>
    </p:spTree>
    <p:extLst>
      <p:ext uri="{BB962C8B-B14F-4D97-AF65-F5344CB8AC3E}">
        <p14:creationId xmlns:p14="http://schemas.microsoft.com/office/powerpoint/2010/main" val="1593115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Your First Web Page with Bootstrap</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Step </a:t>
            </a:r>
            <a:r>
              <a:rPr lang="en-US" dirty="0"/>
              <a:t>1: Creating a Basic HTML </a:t>
            </a:r>
            <a:r>
              <a:rPr lang="en-US" dirty="0" smtClean="0"/>
              <a:t>file</a:t>
            </a:r>
          </a:p>
          <a:p>
            <a:pPr marL="457200" lvl="1" indent="0">
              <a:buNone/>
            </a:pPr>
            <a:r>
              <a:rPr lang="en-US" dirty="0" smtClean="0"/>
              <a:t>&lt;!DOCTYPE html&gt;</a:t>
            </a:r>
          </a:p>
          <a:p>
            <a:pPr marL="457200" lvl="1" indent="0">
              <a:buNone/>
            </a:pPr>
            <a:r>
              <a:rPr lang="en-US" dirty="0" smtClean="0"/>
              <a:t>&lt;html&gt;</a:t>
            </a:r>
          </a:p>
          <a:p>
            <a:pPr marL="457200" lvl="1" indent="0">
              <a:buNone/>
            </a:pPr>
            <a:r>
              <a:rPr lang="en-US" dirty="0" smtClean="0"/>
              <a:t>&lt;head&gt;</a:t>
            </a:r>
          </a:p>
          <a:p>
            <a:pPr marL="457200" lvl="1" indent="0">
              <a:buNone/>
            </a:pPr>
            <a:r>
              <a:rPr lang="en-US" dirty="0" smtClean="0"/>
              <a:t>    &lt;meta charset="utf-8"&gt;</a:t>
            </a:r>
          </a:p>
          <a:p>
            <a:pPr marL="457200" lvl="1" indent="0">
              <a:buNone/>
            </a:pPr>
            <a:r>
              <a:rPr lang="en-US" dirty="0" smtClean="0"/>
              <a:t>    &lt;title&gt;Basic HTML File&lt;/title&gt;</a:t>
            </a:r>
          </a:p>
          <a:p>
            <a:pPr marL="457200" lvl="1" indent="0">
              <a:buNone/>
            </a:pPr>
            <a:r>
              <a:rPr lang="en-US" dirty="0" smtClean="0"/>
              <a:t>&lt;/head&gt;</a:t>
            </a:r>
          </a:p>
          <a:p>
            <a:pPr marL="457200" lvl="1" indent="0">
              <a:buNone/>
            </a:pPr>
            <a:r>
              <a:rPr lang="en-US" dirty="0" smtClean="0"/>
              <a:t>&lt;body&gt;</a:t>
            </a:r>
          </a:p>
          <a:p>
            <a:pPr marL="457200" lvl="1" indent="0">
              <a:buNone/>
            </a:pPr>
            <a:r>
              <a:rPr lang="en-US" dirty="0" smtClean="0"/>
              <a:t>    &lt;h1&gt;Hello, world!&lt;/h1&gt;</a:t>
            </a:r>
          </a:p>
          <a:p>
            <a:pPr marL="457200" lvl="1" indent="0">
              <a:buNone/>
            </a:pPr>
            <a:r>
              <a:rPr lang="en-US" dirty="0" smtClean="0"/>
              <a:t>&lt;/body&gt;</a:t>
            </a:r>
          </a:p>
          <a:p>
            <a:pPr marL="457200" lvl="1" indent="0">
              <a:buNone/>
            </a:pPr>
            <a:r>
              <a:rPr lang="en-US" dirty="0" smtClean="0"/>
              <a:t>&lt;/html&gt;</a:t>
            </a:r>
            <a:endParaRPr lang="en-US" dirty="0"/>
          </a:p>
        </p:txBody>
      </p:sp>
      <p:sp>
        <p:nvSpPr>
          <p:cNvPr id="4" name="Slide Number Placeholder 3"/>
          <p:cNvSpPr>
            <a:spLocks noGrp="1"/>
          </p:cNvSpPr>
          <p:nvPr>
            <p:ph type="sldNum" sz="quarter" idx="12"/>
          </p:nvPr>
        </p:nvSpPr>
        <p:spPr/>
        <p:txBody>
          <a:bodyPr/>
          <a:lstStyle/>
          <a:p>
            <a:fld id="{8DA51BC9-D520-4D4A-AB80-07C257F4F400}" type="slidenum">
              <a:rPr lang="en-US" smtClean="0"/>
              <a:t>5</a:t>
            </a:fld>
            <a:endParaRPr lang="en-US"/>
          </a:p>
        </p:txBody>
      </p:sp>
      <p:pic>
        <p:nvPicPr>
          <p:cNvPr id="5" name="Picture 4"/>
          <p:cNvPicPr>
            <a:picLocks noChangeAspect="1"/>
          </p:cNvPicPr>
          <p:nvPr/>
        </p:nvPicPr>
        <p:blipFill>
          <a:blip r:embed="rId2"/>
          <a:stretch>
            <a:fillRect/>
          </a:stretch>
        </p:blipFill>
        <p:spPr>
          <a:xfrm>
            <a:off x="3588845" y="5883274"/>
            <a:ext cx="1743075" cy="333375"/>
          </a:xfrm>
          <a:prstGeom prst="rect">
            <a:avLst/>
          </a:prstGeom>
        </p:spPr>
      </p:pic>
    </p:spTree>
    <p:extLst>
      <p:ext uri="{BB962C8B-B14F-4D97-AF65-F5344CB8AC3E}">
        <p14:creationId xmlns:p14="http://schemas.microsoft.com/office/powerpoint/2010/main" val="4919883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bootsrap</a:t>
            </a:r>
            <a:r>
              <a:rPr lang="en-US" dirty="0" smtClean="0"/>
              <a:t>?</a:t>
            </a:r>
            <a:endParaRPr lang="en-US" dirty="0"/>
          </a:p>
        </p:txBody>
      </p:sp>
      <p:sp>
        <p:nvSpPr>
          <p:cNvPr id="3" name="Slide Number Placeholder 2"/>
          <p:cNvSpPr>
            <a:spLocks noGrp="1"/>
          </p:cNvSpPr>
          <p:nvPr>
            <p:ph type="sldNum" sz="quarter" idx="12"/>
          </p:nvPr>
        </p:nvSpPr>
        <p:spPr/>
        <p:txBody>
          <a:bodyPr/>
          <a:lstStyle/>
          <a:p>
            <a:fld id="{8DA51BC9-D520-4D4A-AB80-07C257F4F400}" type="slidenum">
              <a:rPr lang="en-US" smtClean="0"/>
              <a:t>50</a:t>
            </a:fld>
            <a:endParaRPr lang="en-US"/>
          </a:p>
        </p:txBody>
      </p:sp>
      <p:sp>
        <p:nvSpPr>
          <p:cNvPr id="4" name="Content Placeholder 3"/>
          <p:cNvSpPr>
            <a:spLocks noGrp="1"/>
          </p:cNvSpPr>
          <p:nvPr>
            <p:ph sz="quarter" idx="1"/>
          </p:nvPr>
        </p:nvSpPr>
        <p:spPr/>
        <p:txBody>
          <a:bodyPr>
            <a:normAutofit/>
          </a:bodyPr>
          <a:lstStyle/>
          <a:p>
            <a:pPr marL="0" indent="0">
              <a:buNone/>
            </a:pPr>
            <a:r>
              <a:rPr lang="en-US" sz="3200" dirty="0" smtClean="0"/>
              <a:t>Visit www.W3schools.com</a:t>
            </a:r>
            <a:endParaRPr lang="en-US" sz="3200" dirty="0"/>
          </a:p>
        </p:txBody>
      </p:sp>
    </p:spTree>
    <p:extLst>
      <p:ext uri="{BB962C8B-B14F-4D97-AF65-F5344CB8AC3E}">
        <p14:creationId xmlns:p14="http://schemas.microsoft.com/office/powerpoint/2010/main" val="399294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Step </a:t>
            </a:r>
            <a:r>
              <a:rPr lang="en-US" b="1" dirty="0"/>
              <a:t>2: Making this HTML File a Bootstrap Template</a:t>
            </a:r>
            <a:endParaRPr lang="en-US" b="1" dirty="0" smtClean="0"/>
          </a:p>
          <a:p>
            <a:pPr marL="457200" lvl="1" indent="0" eaLnBrk="0" fontAlgn="base" hangingPunct="0">
              <a:lnSpc>
                <a:spcPct val="100000"/>
              </a:lnSpc>
              <a:spcBef>
                <a:spcPct val="0"/>
              </a:spcBef>
              <a:spcAft>
                <a:spcPct val="0"/>
              </a:spcAft>
              <a:buNone/>
            </a:pPr>
            <a:r>
              <a:rPr lang="en-US" dirty="0" smtClean="0"/>
              <a:t>&lt;!DOCTYPE html&gt;</a:t>
            </a:r>
          </a:p>
          <a:p>
            <a:pPr marL="457200" lvl="1" indent="0" eaLnBrk="0" fontAlgn="base" hangingPunct="0">
              <a:lnSpc>
                <a:spcPct val="100000"/>
              </a:lnSpc>
              <a:spcBef>
                <a:spcPct val="0"/>
              </a:spcBef>
              <a:spcAft>
                <a:spcPct val="0"/>
              </a:spcAft>
              <a:buNone/>
            </a:pPr>
            <a:r>
              <a:rPr lang="en-US" dirty="0" smtClean="0"/>
              <a:t>&lt;html&gt; </a:t>
            </a:r>
          </a:p>
          <a:p>
            <a:pPr marL="457200" lvl="1" indent="0" eaLnBrk="0" fontAlgn="base" hangingPunct="0">
              <a:lnSpc>
                <a:spcPct val="100000"/>
              </a:lnSpc>
              <a:spcBef>
                <a:spcPct val="0"/>
              </a:spcBef>
              <a:spcAft>
                <a:spcPct val="0"/>
              </a:spcAft>
              <a:buNone/>
            </a:pPr>
            <a:r>
              <a:rPr lang="en-US" dirty="0" smtClean="0"/>
              <a:t>&lt;head&gt; </a:t>
            </a:r>
          </a:p>
          <a:p>
            <a:pPr marL="457200" lvl="1" indent="0" eaLnBrk="0" fontAlgn="base" hangingPunct="0">
              <a:lnSpc>
                <a:spcPct val="100000"/>
              </a:lnSpc>
              <a:spcBef>
                <a:spcPct val="0"/>
              </a:spcBef>
              <a:spcAft>
                <a:spcPct val="0"/>
              </a:spcAft>
              <a:buNone/>
            </a:pPr>
            <a:r>
              <a:rPr lang="en-US" dirty="0" smtClean="0"/>
              <a:t>&lt;meta charset="utf-8"&gt; </a:t>
            </a:r>
          </a:p>
          <a:p>
            <a:pPr marL="457200" lvl="1" indent="0" eaLnBrk="0" fontAlgn="base" hangingPunct="0">
              <a:lnSpc>
                <a:spcPct val="100000"/>
              </a:lnSpc>
              <a:spcBef>
                <a:spcPct val="0"/>
              </a:spcBef>
              <a:spcAft>
                <a:spcPct val="0"/>
              </a:spcAft>
              <a:buNone/>
            </a:pPr>
            <a:r>
              <a:rPr lang="en-US" dirty="0" smtClean="0"/>
              <a:t>&lt;title&gt;Basic Bootstrap Template&lt;/title&gt; </a:t>
            </a:r>
          </a:p>
          <a:p>
            <a:pPr marL="457200" lvl="1" indent="0" eaLnBrk="0" fontAlgn="base" hangingPunct="0">
              <a:lnSpc>
                <a:spcPct val="100000"/>
              </a:lnSpc>
              <a:spcBef>
                <a:spcPct val="0"/>
              </a:spcBef>
              <a:spcAft>
                <a:spcPct val="0"/>
              </a:spcAft>
              <a:buNone/>
            </a:pPr>
            <a:r>
              <a:rPr lang="en-US" dirty="0" smtClean="0"/>
              <a:t>&lt;link </a:t>
            </a:r>
            <a:r>
              <a:rPr lang="en-US" dirty="0" err="1" smtClean="0"/>
              <a:t>rel</a:t>
            </a:r>
            <a:r>
              <a:rPr lang="en-US" dirty="0" smtClean="0"/>
              <a:t>="stylesheet" type="text/</a:t>
            </a:r>
            <a:r>
              <a:rPr lang="en-US" dirty="0" err="1" smtClean="0"/>
              <a:t>css</a:t>
            </a:r>
            <a:r>
              <a:rPr lang="en-US" dirty="0" smtClean="0"/>
              <a:t>" </a:t>
            </a:r>
            <a:r>
              <a:rPr lang="en-US" dirty="0" err="1" smtClean="0"/>
              <a:t>href</a:t>
            </a:r>
            <a:r>
              <a:rPr lang="en-US" dirty="0" smtClean="0"/>
              <a:t>="C:/Exercise/bootstrap-3.3.7-dist/css/bootstrap.min.css"&gt; </a:t>
            </a:r>
          </a:p>
          <a:p>
            <a:pPr marL="457200" lvl="1" indent="0" eaLnBrk="0" fontAlgn="base" hangingPunct="0">
              <a:lnSpc>
                <a:spcPct val="100000"/>
              </a:lnSpc>
              <a:spcBef>
                <a:spcPct val="0"/>
              </a:spcBef>
              <a:spcAft>
                <a:spcPct val="0"/>
              </a:spcAft>
              <a:buNone/>
            </a:pPr>
            <a:endParaRPr lang="en-US" dirty="0" smtClean="0"/>
          </a:p>
          <a:p>
            <a:pPr marL="457200" lvl="1" indent="0" eaLnBrk="0" fontAlgn="base" hangingPunct="0">
              <a:lnSpc>
                <a:spcPct val="100000"/>
              </a:lnSpc>
              <a:spcBef>
                <a:spcPct val="0"/>
              </a:spcBef>
              <a:spcAft>
                <a:spcPct val="0"/>
              </a:spcAft>
              <a:buNone/>
            </a:pPr>
            <a:r>
              <a:rPr lang="en-US" dirty="0" smtClean="0"/>
              <a:t>&lt;/head&gt; </a:t>
            </a:r>
          </a:p>
          <a:p>
            <a:pPr marL="457200" lvl="1" indent="0" eaLnBrk="0" fontAlgn="base" hangingPunct="0">
              <a:lnSpc>
                <a:spcPct val="100000"/>
              </a:lnSpc>
              <a:spcBef>
                <a:spcPct val="0"/>
              </a:spcBef>
              <a:spcAft>
                <a:spcPct val="0"/>
              </a:spcAft>
              <a:buNone/>
            </a:pPr>
            <a:r>
              <a:rPr lang="en-US" dirty="0" smtClean="0"/>
              <a:t>&lt;body&gt; </a:t>
            </a:r>
          </a:p>
          <a:p>
            <a:pPr marL="457200" lvl="1" indent="0" eaLnBrk="0" fontAlgn="base" hangingPunct="0">
              <a:lnSpc>
                <a:spcPct val="100000"/>
              </a:lnSpc>
              <a:spcBef>
                <a:spcPct val="0"/>
              </a:spcBef>
              <a:spcAft>
                <a:spcPct val="0"/>
              </a:spcAft>
              <a:buNone/>
            </a:pPr>
            <a:r>
              <a:rPr lang="en-US" dirty="0" smtClean="0"/>
              <a:t>&lt;h1&gt;Hello, world!&lt;/h1&gt; </a:t>
            </a:r>
          </a:p>
          <a:p>
            <a:pPr marL="457200" lvl="1" indent="0" eaLnBrk="0" fontAlgn="base" hangingPunct="0">
              <a:lnSpc>
                <a:spcPct val="100000"/>
              </a:lnSpc>
              <a:spcBef>
                <a:spcPct val="0"/>
              </a:spcBef>
              <a:spcAft>
                <a:spcPct val="0"/>
              </a:spcAft>
              <a:buNone/>
            </a:pPr>
            <a:endParaRPr lang="en-US" dirty="0" smtClean="0"/>
          </a:p>
          <a:p>
            <a:pPr marL="457200" lvl="1" indent="0" eaLnBrk="0" fontAlgn="base" hangingPunct="0">
              <a:lnSpc>
                <a:spcPct val="100000"/>
              </a:lnSpc>
              <a:spcBef>
                <a:spcPct val="0"/>
              </a:spcBef>
              <a:spcAft>
                <a:spcPct val="0"/>
              </a:spcAft>
              <a:buNone/>
            </a:pPr>
            <a:r>
              <a:rPr lang="en-US" dirty="0" smtClean="0"/>
              <a:t>&lt;script </a:t>
            </a:r>
            <a:r>
              <a:rPr lang="en-US" dirty="0" err="1" smtClean="0"/>
              <a:t>src</a:t>
            </a:r>
            <a:r>
              <a:rPr lang="en-US" dirty="0" smtClean="0"/>
              <a:t>="C:/Exercise/bootstrap-3.3.7-dist/js/bootstrap.min.js"&gt;&lt;/script&gt; </a:t>
            </a:r>
          </a:p>
          <a:p>
            <a:pPr marL="457200" lvl="1" indent="0" eaLnBrk="0" fontAlgn="base" hangingPunct="0">
              <a:lnSpc>
                <a:spcPct val="100000"/>
              </a:lnSpc>
              <a:spcBef>
                <a:spcPct val="0"/>
              </a:spcBef>
              <a:spcAft>
                <a:spcPct val="0"/>
              </a:spcAft>
              <a:buNone/>
            </a:pPr>
            <a:r>
              <a:rPr lang="en-US" dirty="0" smtClean="0"/>
              <a:t>&lt;/body&gt; </a:t>
            </a:r>
          </a:p>
          <a:p>
            <a:pPr marL="457200" lvl="1" indent="0" eaLnBrk="0" fontAlgn="base" hangingPunct="0">
              <a:lnSpc>
                <a:spcPct val="100000"/>
              </a:lnSpc>
              <a:spcBef>
                <a:spcPct val="0"/>
              </a:spcBef>
              <a:spcAft>
                <a:spcPct val="0"/>
              </a:spcAft>
              <a:buNone/>
            </a:pPr>
            <a:r>
              <a:rPr lang="en-US" dirty="0" smtClean="0"/>
              <a:t>&lt;/html&gt;</a:t>
            </a:r>
          </a:p>
          <a:p>
            <a:pPr marL="0" indent="0">
              <a:buNone/>
            </a:pPr>
            <a:endParaRPr lang="en-US" dirty="0"/>
          </a:p>
        </p:txBody>
      </p:sp>
      <p:sp>
        <p:nvSpPr>
          <p:cNvPr id="4" name="Slide Number Placeholder 3"/>
          <p:cNvSpPr>
            <a:spLocks noGrp="1"/>
          </p:cNvSpPr>
          <p:nvPr>
            <p:ph type="sldNum" sz="quarter" idx="12"/>
          </p:nvPr>
        </p:nvSpPr>
        <p:spPr/>
        <p:txBody>
          <a:bodyPr/>
          <a:lstStyle/>
          <a:p>
            <a:fld id="{8DA51BC9-D520-4D4A-AB80-07C257F4F400}" type="slidenum">
              <a:rPr lang="en-US" smtClean="0"/>
              <a:t>6</a:t>
            </a:fld>
            <a:endParaRPr lang="en-US"/>
          </a:p>
        </p:txBody>
      </p:sp>
      <p:pic>
        <p:nvPicPr>
          <p:cNvPr id="5" name="Picture 4"/>
          <p:cNvPicPr>
            <a:picLocks noChangeAspect="1"/>
          </p:cNvPicPr>
          <p:nvPr/>
        </p:nvPicPr>
        <p:blipFill>
          <a:blip r:embed="rId2"/>
          <a:stretch>
            <a:fillRect/>
          </a:stretch>
        </p:blipFill>
        <p:spPr>
          <a:xfrm>
            <a:off x="2289471" y="6210300"/>
            <a:ext cx="1971675" cy="485775"/>
          </a:xfrm>
          <a:prstGeom prst="rect">
            <a:avLst/>
          </a:prstGeom>
        </p:spPr>
      </p:pic>
    </p:spTree>
    <p:extLst>
      <p:ext uri="{BB962C8B-B14F-4D97-AF65-F5344CB8AC3E}">
        <p14:creationId xmlns:p14="http://schemas.microsoft.com/office/powerpoint/2010/main" val="3012553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sz="quarter" idx="1"/>
          </p:nvPr>
        </p:nvSpPr>
        <p:spPr>
          <a:xfrm>
            <a:off x="838200" y="1825625"/>
            <a:ext cx="10515600" cy="1819275"/>
          </a:xfrm>
        </p:spPr>
        <p:txBody>
          <a:bodyPr/>
          <a:lstStyle/>
          <a:p>
            <a:r>
              <a:rPr lang="en-US" dirty="0"/>
              <a:t>There are two container classes to choose from</a:t>
            </a:r>
            <a:r>
              <a:rPr lang="en-US" dirty="0" smtClean="0"/>
              <a:t>:</a:t>
            </a:r>
          </a:p>
          <a:p>
            <a:pPr lvl="1"/>
            <a:r>
              <a:rPr lang="en-US" dirty="0" smtClean="0"/>
              <a:t>The .container </a:t>
            </a:r>
            <a:r>
              <a:rPr lang="en-US" dirty="0"/>
              <a:t>class provides a responsive </a:t>
            </a:r>
            <a:r>
              <a:rPr lang="en-US" b="1" dirty="0"/>
              <a:t>fixed width </a:t>
            </a:r>
            <a:r>
              <a:rPr lang="en-US" b="1" dirty="0" smtClean="0"/>
              <a:t>container</a:t>
            </a:r>
          </a:p>
          <a:p>
            <a:pPr lvl="1"/>
            <a:r>
              <a:rPr lang="en-US" dirty="0" smtClean="0"/>
              <a:t>The .container-fluid class </a:t>
            </a:r>
            <a:r>
              <a:rPr lang="en-US" dirty="0"/>
              <a:t>provides a </a:t>
            </a:r>
            <a:r>
              <a:rPr lang="en-US" b="1" dirty="0"/>
              <a:t>full width container</a:t>
            </a:r>
            <a:r>
              <a:rPr lang="en-US" dirty="0"/>
              <a:t>, spanning the entire width of the viewport</a:t>
            </a:r>
          </a:p>
        </p:txBody>
      </p:sp>
      <p:pic>
        <p:nvPicPr>
          <p:cNvPr id="6" name="Picture 5"/>
          <p:cNvPicPr>
            <a:picLocks noChangeAspect="1"/>
          </p:cNvPicPr>
          <p:nvPr/>
        </p:nvPicPr>
        <p:blipFill>
          <a:blip r:embed="rId2"/>
          <a:stretch>
            <a:fillRect/>
          </a:stretch>
        </p:blipFill>
        <p:spPr>
          <a:xfrm>
            <a:off x="1747837" y="3779837"/>
            <a:ext cx="8086725" cy="1447800"/>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7</a:t>
            </a:fld>
            <a:endParaRPr lang="en-US"/>
          </a:p>
        </p:txBody>
      </p:sp>
    </p:spTree>
    <p:extLst>
      <p:ext uri="{BB962C8B-B14F-4D97-AF65-F5344CB8AC3E}">
        <p14:creationId xmlns:p14="http://schemas.microsoft.com/office/powerpoint/2010/main" val="1620920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62500" lnSpcReduction="20000"/>
          </a:bodyPr>
          <a:lstStyle/>
          <a:p>
            <a:pPr marL="0" indent="0">
              <a:lnSpc>
                <a:spcPct val="120000"/>
              </a:lnSpc>
              <a:spcBef>
                <a:spcPts val="0"/>
              </a:spcBef>
              <a:buNone/>
            </a:pPr>
            <a:r>
              <a:rPr lang="en-US" dirty="0" smtClean="0"/>
              <a:t>&lt;!DOCTYPE html&gt;</a:t>
            </a:r>
          </a:p>
          <a:p>
            <a:pPr marL="0" indent="0">
              <a:lnSpc>
                <a:spcPct val="120000"/>
              </a:lnSpc>
              <a:spcBef>
                <a:spcPts val="0"/>
              </a:spcBef>
              <a:buNone/>
            </a:pPr>
            <a:r>
              <a:rPr lang="en-US" dirty="0" smtClean="0"/>
              <a:t>&lt;html </a:t>
            </a:r>
            <a:r>
              <a:rPr lang="en-US" dirty="0" err="1" smtClean="0"/>
              <a:t>lang</a:t>
            </a:r>
            <a:r>
              <a:rPr lang="en-US" dirty="0" smtClean="0"/>
              <a:t>="</a:t>
            </a:r>
            <a:r>
              <a:rPr lang="en-US" dirty="0" err="1" smtClean="0"/>
              <a:t>en</a:t>
            </a:r>
            <a:r>
              <a:rPr lang="en-US" dirty="0" smtClean="0"/>
              <a:t>"&gt;</a:t>
            </a:r>
          </a:p>
          <a:p>
            <a:pPr marL="0" indent="0">
              <a:lnSpc>
                <a:spcPct val="120000"/>
              </a:lnSpc>
              <a:spcBef>
                <a:spcPts val="0"/>
              </a:spcBef>
              <a:buNone/>
            </a:pPr>
            <a:r>
              <a:rPr lang="en-US" dirty="0" smtClean="0"/>
              <a:t>&lt;head&gt;</a:t>
            </a:r>
          </a:p>
          <a:p>
            <a:pPr marL="0" indent="0">
              <a:lnSpc>
                <a:spcPct val="120000"/>
              </a:lnSpc>
              <a:spcBef>
                <a:spcPts val="0"/>
              </a:spcBef>
              <a:buNone/>
            </a:pPr>
            <a:r>
              <a:rPr lang="en-US" dirty="0" smtClean="0"/>
              <a:t>  &lt;title&gt;Bootstrap Example&lt;/title&gt;</a:t>
            </a:r>
          </a:p>
          <a:p>
            <a:pPr marL="0" indent="0">
              <a:lnSpc>
                <a:spcPct val="120000"/>
              </a:lnSpc>
              <a:spcBef>
                <a:spcPts val="0"/>
              </a:spcBef>
              <a:buNone/>
            </a:pPr>
            <a:r>
              <a:rPr lang="en-US" dirty="0" smtClean="0"/>
              <a:t>  &lt;meta charset="utf-8"&gt;</a:t>
            </a:r>
          </a:p>
          <a:p>
            <a:pPr marL="0" indent="0">
              <a:lnSpc>
                <a:spcPct val="120000"/>
              </a:lnSpc>
              <a:spcBef>
                <a:spcPts val="0"/>
              </a:spcBef>
              <a:buNone/>
            </a:pPr>
            <a:r>
              <a:rPr lang="en-US" dirty="0" smtClean="0"/>
              <a:t>  &lt;link </a:t>
            </a:r>
            <a:r>
              <a:rPr lang="en-US" dirty="0" err="1" smtClean="0"/>
              <a:t>rel</a:t>
            </a:r>
            <a:r>
              <a:rPr lang="en-US" dirty="0" smtClean="0"/>
              <a:t>="stylesheet" type="text/</a:t>
            </a:r>
            <a:r>
              <a:rPr lang="en-US" dirty="0" err="1" smtClean="0"/>
              <a:t>css</a:t>
            </a:r>
            <a:r>
              <a:rPr lang="en-US" dirty="0" smtClean="0"/>
              <a:t>" </a:t>
            </a:r>
            <a:r>
              <a:rPr lang="en-US" dirty="0" err="1" smtClean="0"/>
              <a:t>href</a:t>
            </a:r>
            <a:r>
              <a:rPr lang="en-US" dirty="0" smtClean="0"/>
              <a:t>="C:/Exercise/bootstrap-3.3.7-dist/css/bootstrap.min.css"&gt; </a:t>
            </a:r>
          </a:p>
          <a:p>
            <a:pPr marL="0" indent="0">
              <a:lnSpc>
                <a:spcPct val="120000"/>
              </a:lnSpc>
              <a:spcBef>
                <a:spcPts val="0"/>
              </a:spcBef>
              <a:buNone/>
            </a:pPr>
            <a:r>
              <a:rPr lang="en-US" dirty="0" smtClean="0"/>
              <a:t>  &lt;script </a:t>
            </a:r>
            <a:r>
              <a:rPr lang="en-US" dirty="0" err="1" smtClean="0"/>
              <a:t>src</a:t>
            </a:r>
            <a:r>
              <a:rPr lang="en-US" dirty="0" smtClean="0"/>
              <a:t>="C:/Exercise/bootstrap-3.3.7-dist/js/bootstrap.min.js"&gt;&lt;/script&gt; </a:t>
            </a:r>
          </a:p>
          <a:p>
            <a:pPr marL="0" indent="0">
              <a:lnSpc>
                <a:spcPct val="120000"/>
              </a:lnSpc>
              <a:spcBef>
                <a:spcPts val="0"/>
              </a:spcBef>
              <a:buNone/>
            </a:pPr>
            <a:r>
              <a:rPr lang="en-US" dirty="0" smtClean="0"/>
              <a:t>&lt;/head&gt;</a:t>
            </a:r>
          </a:p>
          <a:p>
            <a:pPr marL="0" indent="0">
              <a:lnSpc>
                <a:spcPct val="120000"/>
              </a:lnSpc>
              <a:spcBef>
                <a:spcPts val="0"/>
              </a:spcBef>
              <a:buNone/>
            </a:pPr>
            <a:r>
              <a:rPr lang="en-US" dirty="0" smtClean="0"/>
              <a:t>&lt;body&gt;</a:t>
            </a:r>
          </a:p>
          <a:p>
            <a:pPr marL="0" indent="0">
              <a:lnSpc>
                <a:spcPct val="120000"/>
              </a:lnSpc>
              <a:spcBef>
                <a:spcPts val="0"/>
              </a:spcBef>
              <a:buNone/>
            </a:pPr>
            <a:endParaRPr lang="en-US" dirty="0" smtClean="0"/>
          </a:p>
          <a:p>
            <a:pPr marL="0" indent="0">
              <a:lnSpc>
                <a:spcPct val="120000"/>
              </a:lnSpc>
              <a:spcBef>
                <a:spcPts val="0"/>
              </a:spcBef>
              <a:buNone/>
            </a:pPr>
            <a:r>
              <a:rPr lang="en-US" dirty="0" smtClean="0"/>
              <a:t>&lt;div class="container-fluid"&gt;</a:t>
            </a:r>
          </a:p>
          <a:p>
            <a:pPr marL="0" indent="0">
              <a:lnSpc>
                <a:spcPct val="120000"/>
              </a:lnSpc>
              <a:spcBef>
                <a:spcPts val="0"/>
              </a:spcBef>
              <a:buNone/>
            </a:pPr>
            <a:r>
              <a:rPr lang="en-US" dirty="0" smtClean="0"/>
              <a:t>  &lt;h1&gt;My First Bootstrap Page&lt;/h1&gt;</a:t>
            </a:r>
          </a:p>
          <a:p>
            <a:pPr marL="0" indent="0">
              <a:lnSpc>
                <a:spcPct val="120000"/>
              </a:lnSpc>
              <a:spcBef>
                <a:spcPts val="0"/>
              </a:spcBef>
              <a:buNone/>
            </a:pPr>
            <a:r>
              <a:rPr lang="en-US" dirty="0" smtClean="0"/>
              <a:t>  &lt;p&gt;This is some text.&lt;/p&gt; </a:t>
            </a:r>
          </a:p>
          <a:p>
            <a:pPr marL="0" indent="0">
              <a:lnSpc>
                <a:spcPct val="120000"/>
              </a:lnSpc>
              <a:spcBef>
                <a:spcPts val="0"/>
              </a:spcBef>
              <a:buNone/>
            </a:pPr>
            <a:r>
              <a:rPr lang="en-US" dirty="0" smtClean="0"/>
              <a:t>&lt;/div&gt;</a:t>
            </a:r>
          </a:p>
          <a:p>
            <a:pPr marL="0" indent="0">
              <a:lnSpc>
                <a:spcPct val="120000"/>
              </a:lnSpc>
              <a:spcBef>
                <a:spcPts val="0"/>
              </a:spcBef>
              <a:buNone/>
            </a:pPr>
            <a:endParaRPr lang="en-US" dirty="0" smtClean="0"/>
          </a:p>
          <a:p>
            <a:pPr marL="0" indent="0">
              <a:lnSpc>
                <a:spcPct val="120000"/>
              </a:lnSpc>
              <a:spcBef>
                <a:spcPts val="0"/>
              </a:spcBef>
              <a:buNone/>
            </a:pPr>
            <a:r>
              <a:rPr lang="en-US" dirty="0" smtClean="0"/>
              <a:t>&lt;/body&gt;</a:t>
            </a:r>
          </a:p>
          <a:p>
            <a:pPr marL="0" indent="0">
              <a:lnSpc>
                <a:spcPct val="120000"/>
              </a:lnSpc>
              <a:spcBef>
                <a:spcPts val="0"/>
              </a:spcBef>
              <a:buNone/>
            </a:pPr>
            <a:r>
              <a:rPr lang="en-US" dirty="0" smtClean="0"/>
              <a:t>&lt;/html&gt; </a:t>
            </a:r>
            <a:endParaRPr lang="en-US" dirty="0"/>
          </a:p>
        </p:txBody>
      </p:sp>
      <p:sp>
        <p:nvSpPr>
          <p:cNvPr id="4" name="Slide Number Placeholder 3"/>
          <p:cNvSpPr>
            <a:spLocks noGrp="1"/>
          </p:cNvSpPr>
          <p:nvPr>
            <p:ph type="sldNum" sz="quarter" idx="12"/>
          </p:nvPr>
        </p:nvSpPr>
        <p:spPr/>
        <p:txBody>
          <a:bodyPr/>
          <a:lstStyle/>
          <a:p>
            <a:fld id="{8DA51BC9-D520-4D4A-AB80-07C257F4F400}" type="slidenum">
              <a:rPr lang="en-US" smtClean="0"/>
              <a:t>8</a:t>
            </a:fld>
            <a:endParaRPr lang="en-US"/>
          </a:p>
        </p:txBody>
      </p:sp>
    </p:spTree>
    <p:extLst>
      <p:ext uri="{BB962C8B-B14F-4D97-AF65-F5344CB8AC3E}">
        <p14:creationId xmlns:p14="http://schemas.microsoft.com/office/powerpoint/2010/main" val="234501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Grids</a:t>
            </a:r>
          </a:p>
        </p:txBody>
      </p:sp>
      <p:sp>
        <p:nvSpPr>
          <p:cNvPr id="3" name="Content Placeholder 2"/>
          <p:cNvSpPr>
            <a:spLocks noGrp="1"/>
          </p:cNvSpPr>
          <p:nvPr>
            <p:ph sz="quarter" idx="1"/>
          </p:nvPr>
        </p:nvSpPr>
        <p:spPr>
          <a:xfrm>
            <a:off x="838200" y="1452562"/>
            <a:ext cx="10515600" cy="1489075"/>
          </a:xfrm>
        </p:spPr>
        <p:txBody>
          <a:bodyPr/>
          <a:lstStyle/>
          <a:p>
            <a:r>
              <a:rPr lang="en-US" dirty="0"/>
              <a:t>Bootstrap's grid system allows up to 12 columns across the page</a:t>
            </a:r>
            <a:r>
              <a:rPr lang="en-US" dirty="0" smtClean="0"/>
              <a:t>.</a:t>
            </a:r>
          </a:p>
          <a:p>
            <a:r>
              <a:rPr lang="en-US" dirty="0"/>
              <a:t>If you do not want to use all 12 columns individually, you can group the columns together to create wider columns:</a:t>
            </a:r>
          </a:p>
        </p:txBody>
      </p:sp>
      <p:pic>
        <p:nvPicPr>
          <p:cNvPr id="6" name="Picture 5"/>
          <p:cNvPicPr>
            <a:picLocks noChangeAspect="1"/>
          </p:cNvPicPr>
          <p:nvPr/>
        </p:nvPicPr>
        <p:blipFill>
          <a:blip r:embed="rId2"/>
          <a:stretch>
            <a:fillRect/>
          </a:stretch>
        </p:blipFill>
        <p:spPr>
          <a:xfrm>
            <a:off x="1747837" y="2778125"/>
            <a:ext cx="7934325" cy="2219325"/>
          </a:xfrm>
          <a:prstGeom prst="rect">
            <a:avLst/>
          </a:prstGeom>
        </p:spPr>
      </p:pic>
      <p:pic>
        <p:nvPicPr>
          <p:cNvPr id="7" name="Picture 6"/>
          <p:cNvPicPr>
            <a:picLocks noChangeAspect="1"/>
          </p:cNvPicPr>
          <p:nvPr/>
        </p:nvPicPr>
        <p:blipFill>
          <a:blip r:embed="rId3"/>
          <a:stretch>
            <a:fillRect/>
          </a:stretch>
        </p:blipFill>
        <p:spPr>
          <a:xfrm>
            <a:off x="833437" y="5048249"/>
            <a:ext cx="6572250" cy="1514475"/>
          </a:xfrm>
          <a:prstGeom prst="rect">
            <a:avLst/>
          </a:prstGeom>
        </p:spPr>
      </p:pic>
      <p:sp>
        <p:nvSpPr>
          <p:cNvPr id="4" name="Slide Number Placeholder 3"/>
          <p:cNvSpPr>
            <a:spLocks noGrp="1"/>
          </p:cNvSpPr>
          <p:nvPr>
            <p:ph type="sldNum" sz="quarter" idx="12"/>
          </p:nvPr>
        </p:nvSpPr>
        <p:spPr/>
        <p:txBody>
          <a:bodyPr/>
          <a:lstStyle/>
          <a:p>
            <a:fld id="{8DA51BC9-D520-4D4A-AB80-07C257F4F400}" type="slidenum">
              <a:rPr lang="en-US" smtClean="0"/>
              <a:t>9</a:t>
            </a:fld>
            <a:endParaRPr lang="en-US"/>
          </a:p>
        </p:txBody>
      </p:sp>
    </p:spTree>
    <p:extLst>
      <p:ext uri="{BB962C8B-B14F-4D97-AF65-F5344CB8AC3E}">
        <p14:creationId xmlns:p14="http://schemas.microsoft.com/office/powerpoint/2010/main" val="450502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1058</TotalTime>
  <Words>2250</Words>
  <Application>Microsoft Office PowerPoint</Application>
  <PresentationFormat>Widescreen</PresentationFormat>
  <Paragraphs>335</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Franklin Gothic Book</vt:lpstr>
      <vt:lpstr>Perpetua</vt:lpstr>
      <vt:lpstr>Segoe UI</vt:lpstr>
      <vt:lpstr>Verdana</vt:lpstr>
      <vt:lpstr>Wingdings 2</vt:lpstr>
      <vt:lpstr>Equity</vt:lpstr>
      <vt:lpstr>Bootstrap</vt:lpstr>
      <vt:lpstr>What is bootsrap?</vt:lpstr>
      <vt:lpstr>Why Use Bootstrap?</vt:lpstr>
      <vt:lpstr>Understanding the File Structure</vt:lpstr>
      <vt:lpstr>Creating Your First Web Page with Bootstrap</vt:lpstr>
      <vt:lpstr>Cont’d</vt:lpstr>
      <vt:lpstr>Containers</vt:lpstr>
      <vt:lpstr>Example</vt:lpstr>
      <vt:lpstr>Bootstrap Grids</vt:lpstr>
      <vt:lpstr>Examples</vt:lpstr>
      <vt:lpstr>Creating Multi-Column Layouts</vt:lpstr>
      <vt:lpstr>Example 1</vt:lpstr>
      <vt:lpstr>Example1(cont’d)</vt:lpstr>
      <vt:lpstr>Example1(cont’d)</vt:lpstr>
      <vt:lpstr>Example 2</vt:lpstr>
      <vt:lpstr>Nesting of Grid Columns</vt:lpstr>
      <vt:lpstr>Nesting of Grid Columns(con’td)</vt:lpstr>
      <vt:lpstr>Tables</vt:lpstr>
      <vt:lpstr>Example: Striped</vt:lpstr>
      <vt:lpstr>Example: hover</vt:lpstr>
      <vt:lpstr>Example: condensed</vt:lpstr>
      <vt:lpstr>Example: contextual class with tables</vt:lpstr>
      <vt:lpstr>Example: responsive tables</vt:lpstr>
      <vt:lpstr>Buttons</vt:lpstr>
      <vt:lpstr>Outline buttons</vt:lpstr>
      <vt:lpstr>Button Sizes</vt:lpstr>
      <vt:lpstr>Block Level Buttons</vt:lpstr>
      <vt:lpstr>Badges</vt:lpstr>
      <vt:lpstr>Progress Bars</vt:lpstr>
      <vt:lpstr>Progress Bar With Label</vt:lpstr>
      <vt:lpstr>Colored Progress Bars</vt:lpstr>
      <vt:lpstr>Animated Progress Bar</vt:lpstr>
      <vt:lpstr>Basic Pagination</vt:lpstr>
      <vt:lpstr>Active State</vt:lpstr>
      <vt:lpstr>Pager</vt:lpstr>
      <vt:lpstr>Dropdown and Drop up</vt:lpstr>
      <vt:lpstr>Tabs</vt:lpstr>
      <vt:lpstr>Navigation Bars</vt:lpstr>
      <vt:lpstr>Navigation Bar With Dropdown</vt:lpstr>
      <vt:lpstr>Right-Aligned Navigation Bar</vt:lpstr>
      <vt:lpstr>Navbar Forms</vt:lpstr>
      <vt:lpstr>Collapsing The Navigation Bar</vt:lpstr>
      <vt:lpstr>Forms</vt:lpstr>
      <vt:lpstr>Bootstrap Vertical Form (default)</vt:lpstr>
      <vt:lpstr>Bootstrap Inline Form</vt:lpstr>
      <vt:lpstr>Bootstrap Horizontal Form</vt:lpstr>
      <vt:lpstr>Example: Horizontal Form</vt:lpstr>
      <vt:lpstr>Filters</vt:lpstr>
      <vt:lpstr>PowerPoint Presentation</vt:lpstr>
      <vt:lpstr>More about bootsrap?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Intaps</dc:creator>
  <cp:lastModifiedBy>PCuser</cp:lastModifiedBy>
  <cp:revision>104</cp:revision>
  <dcterms:created xsi:type="dcterms:W3CDTF">2018-05-08T07:17:06Z</dcterms:created>
  <dcterms:modified xsi:type="dcterms:W3CDTF">2018-05-09T05:25:26Z</dcterms:modified>
</cp:coreProperties>
</file>