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71" r:id="rId1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8080"/>
    <a:srgbClr val="0066CC"/>
    <a:srgbClr val="CC66FF"/>
    <a:srgbClr val="660066"/>
    <a:srgbClr val="660033"/>
    <a:srgbClr val="CCFF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69981" autoAdjust="0"/>
  </p:normalViewPr>
  <p:slideViewPr>
    <p:cSldViewPr>
      <p:cViewPr varScale="1">
        <p:scale>
          <a:sx n="54" d="100"/>
          <a:sy n="54" d="100"/>
        </p:scale>
        <p:origin x="10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66"/>
    </p:cViewPr>
  </p:sorterViewPr>
  <p:notesViewPr>
    <p:cSldViewPr>
      <p:cViewPr varScale="1">
        <p:scale>
          <a:sx n="72" d="100"/>
          <a:sy n="72" d="100"/>
        </p:scale>
        <p:origin x="-357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TT2120: Java 7 and OO Essentials Student Guide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Copyright © 2014 Trivera Technologies LLC., Worldwide. All rights reserved.                   TT2120v7.2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fld id="{7EEBDAF8-59B3-43D1-B2E0-5A88C7601E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6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8200" y="685800"/>
            <a:ext cx="5886450" cy="441483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17" name="Rectangle 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6425" y="5600700"/>
            <a:ext cx="6140450" cy="357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150" tIns="51076" rIns="102150" bIns="510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68325" y="9180513"/>
            <a:ext cx="5934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150" tIns="51076" rIns="102150" bIns="51076" numCol="1" anchor="b" anchorCtr="0" compatLnSpc="1">
            <a:prstTxWarp prst="textNoShape">
              <a:avLst/>
            </a:prstTxWarp>
          </a:bodyPr>
          <a:lstStyle>
            <a:lvl1pPr algn="l" defTabSz="1022350" eaLnBrk="0" hangingPunct="0">
              <a:spcBef>
                <a:spcPct val="0"/>
              </a:spcBef>
              <a:defRPr sz="900"/>
            </a:lvl1pPr>
          </a:lstStyle>
          <a:p>
            <a:r>
              <a:rPr lang="en-US"/>
              <a:t>Copyright © 2014 Trivera Technologies LLC., Worldwide. All rights reserved.                   TT2120v7.2</a:t>
            </a:r>
          </a:p>
        </p:txBody>
      </p:sp>
      <p:sp>
        <p:nvSpPr>
          <p:cNvPr id="8219" name="Rectangle 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3363" y="9266238"/>
            <a:ext cx="487362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150" tIns="51076" rIns="102150" bIns="51076" numCol="1" anchor="b" anchorCtr="0" compatLnSpc="1">
            <a:prstTxWarp prst="textNoShape">
              <a:avLst/>
            </a:prstTxWarp>
          </a:bodyPr>
          <a:lstStyle>
            <a:lvl1pPr algn="r" defTabSz="1022350" eaLnBrk="0" hangingPunct="0">
              <a:spcBef>
                <a:spcPct val="0"/>
              </a:spcBef>
              <a:defRPr sz="900"/>
            </a:lvl1pPr>
          </a:lstStyle>
          <a:p>
            <a:fld id="{DC6826B3-EE0D-47F2-9999-745960A31E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244" name="Rectangle 5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7200" y="228600"/>
            <a:ext cx="64770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900"/>
            </a:lvl1pPr>
          </a:lstStyle>
          <a:p>
            <a:r>
              <a:rPr lang="en-US"/>
              <a:t>TT2120: Java 7 and OO Essentials Student Guide</a:t>
            </a:r>
            <a:endParaRPr lang="en-US" sz="1000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533400" y="533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644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775DA-0565-44CB-93E6-E73E4EF5A116}" type="slidenum">
              <a:rPr lang="en-US"/>
              <a:pPr/>
              <a:t>1</a:t>
            </a:fld>
            <a:endParaRPr lang="en-US"/>
          </a:p>
        </p:txBody>
      </p:sp>
      <p:sp>
        <p:nvSpPr>
          <p:cNvPr id="43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C766B-EBE9-41B5-9215-93D335E9D1FF}" type="slidenum">
              <a:rPr lang="en-US"/>
              <a:pPr/>
              <a:t>10</a:t>
            </a:fld>
            <a:endParaRPr lang="en-US"/>
          </a:p>
        </p:txBody>
      </p:sp>
      <p:sp>
        <p:nvSpPr>
          <p:cNvPr id="44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BFC41-7507-419F-8E33-3720DBEB43B9}" type="slidenum">
              <a:rPr lang="en-US"/>
              <a:pPr/>
              <a:t>11</a:t>
            </a:fld>
            <a:endParaRPr lang="en-US"/>
          </a:p>
        </p:txBody>
      </p:sp>
      <p:sp>
        <p:nvSpPr>
          <p:cNvPr id="44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FA388-9123-428C-8BD9-EEACE8A14835}" type="slidenum">
              <a:rPr lang="en-US"/>
              <a:pPr/>
              <a:t>12</a:t>
            </a:fld>
            <a:endParaRPr lang="en-US"/>
          </a:p>
        </p:txBody>
      </p:sp>
      <p:sp>
        <p:nvSpPr>
          <p:cNvPr id="44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2D3EC-A684-4A3C-8586-E66BC31E2F75}" type="slidenum">
              <a:rPr lang="en-US"/>
              <a:pPr/>
              <a:t>13</a:t>
            </a:fld>
            <a:endParaRPr lang="en-US"/>
          </a:p>
        </p:txBody>
      </p:sp>
      <p:sp>
        <p:nvSpPr>
          <p:cNvPr id="44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US"/>
              <a:t>Copyright © 2016 Trivera Technologies LLC., Worldwide. All rights reserved.                       TT4675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826B3-EE0D-47F2-9999-745960A31E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TT4675: Mastering JavaScript and jQuery                                                                        Student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9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AA05E-52CE-4589-BFEE-3EE4A5273349}" type="slidenum">
              <a:rPr lang="en-US"/>
              <a:pPr/>
              <a:t>15</a:t>
            </a:fld>
            <a:endParaRPr lang="en-US"/>
          </a:p>
        </p:txBody>
      </p:sp>
      <p:sp>
        <p:nvSpPr>
          <p:cNvPr id="44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0D2A9-0718-497F-B7DB-060F763E61EE}" type="slidenum">
              <a:rPr lang="en-US"/>
              <a:pPr/>
              <a:t>2</a:t>
            </a:fld>
            <a:endParaRPr lang="en-US"/>
          </a:p>
        </p:txBody>
      </p:sp>
      <p:sp>
        <p:nvSpPr>
          <p:cNvPr id="43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r>
              <a:rPr lang="en-US"/>
              <a:t>Note: There is some overlap here.  For example, slice, substr, and substring all give you portions of the string.  They just work in different ways.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4C271-DE06-4F11-B136-97E57BA5A59A}" type="slidenum">
              <a:rPr lang="en-US"/>
              <a:pPr/>
              <a:t>3</a:t>
            </a:fld>
            <a:endParaRPr lang="en-US"/>
          </a:p>
        </p:txBody>
      </p:sp>
      <p:sp>
        <p:nvSpPr>
          <p:cNvPr id="43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r>
              <a:rPr lang="en-US"/>
              <a:t>Regular expressions: abbreviated as regex or regexp, with plural forms regexes, regexps, or regexen, regular expressions provide a concise and flexible means for identifying strings of text .</a:t>
            </a:r>
          </a:p>
          <a:p>
            <a:r>
              <a:rPr lang="en-US"/>
              <a:t>There is an excellent on-line tutorial for regular expressions at:</a:t>
            </a:r>
          </a:p>
          <a:p>
            <a:r>
              <a:rPr lang="en-US"/>
              <a:t>http://www.regular-expressions.info/tutorial.html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26782-3947-4223-8DB4-3A915AC39CE4}" type="slidenum">
              <a:rPr lang="en-US"/>
              <a:pPr/>
              <a:t>4</a:t>
            </a:fld>
            <a:endParaRPr lang="en-US"/>
          </a:p>
        </p:txBody>
      </p:sp>
      <p:sp>
        <p:nvSpPr>
          <p:cNvPr id="43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r>
              <a:rPr lang="en-US"/>
              <a:t>American Standard Code for Information Interchange (ASCII): ASCII codes represent text.</a:t>
            </a:r>
          </a:p>
          <a:p>
            <a:r>
              <a:rPr lang="en-US"/>
              <a:t>Unicode: an industry standard allowing consistent representation and manipulation of text and character sets in the majority of systems worldwide.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7FD30-2BFB-4ED7-A0A5-FB548705D06D}" type="slidenum">
              <a:rPr lang="en-US"/>
              <a:pPr/>
              <a:t>5</a:t>
            </a:fld>
            <a:endParaRPr lang="en-US"/>
          </a:p>
        </p:txBody>
      </p:sp>
      <p:sp>
        <p:nvSpPr>
          <p:cNvPr id="44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2379D-FC36-4EFA-8BC4-71D4C6DA86B5}" type="slidenum">
              <a:rPr lang="en-US"/>
              <a:pPr/>
              <a:t>6</a:t>
            </a:fld>
            <a:endParaRPr lang="en-US"/>
          </a:p>
        </p:txBody>
      </p:sp>
      <p:sp>
        <p:nvSpPr>
          <p:cNvPr id="44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r>
              <a:rPr lang="en-US"/>
              <a:t>Note that ^ outside of a group means the start of a string.  ^ inside of a group means the negative of the character set.</a:t>
            </a:r>
          </a:p>
          <a:p>
            <a:endParaRPr lang="en-US"/>
          </a:p>
          <a:p>
            <a:r>
              <a:rPr lang="en-US"/>
              <a:t>Word boundary: The metacharacter \b is an anchor like the caret and the dollar sign. It matches at a position that is called a "word boundary". This match is zero-length.</a:t>
            </a:r>
          </a:p>
          <a:p>
            <a:r>
              <a:rPr lang="en-US"/>
              <a:t>There are four different positions that qualify as word boundaries:</a:t>
            </a:r>
          </a:p>
          <a:p>
            <a:r>
              <a:rPr lang="en-US"/>
              <a:t>Before the first character in the string, if the first character is a word character. </a:t>
            </a:r>
          </a:p>
          <a:p>
            <a:r>
              <a:rPr lang="en-US"/>
              <a:t>After the last character in the string, if the last character is a word character. </a:t>
            </a:r>
          </a:p>
          <a:p>
            <a:r>
              <a:rPr lang="en-US"/>
              <a:t>Between a word character and a non-word character following right after the word character. </a:t>
            </a:r>
          </a:p>
          <a:p>
            <a:r>
              <a:rPr lang="en-US"/>
              <a:t>Between a non-word character and a word character following right after the non-word character. </a:t>
            </a:r>
          </a:p>
          <a:p>
            <a:r>
              <a:rPr lang="en-US"/>
              <a:t>Simply put: \b allows you to perform a "whole words only" search using a regular expression in the form of \bword\b. A "word character" is a character that can be used to form words. All characters that are not "word characters" are "non-word characters".</a:t>
            </a:r>
          </a:p>
          <a:p>
            <a:r>
              <a:rPr lang="en-US"/>
              <a:t>Page URL: http://www.Regular-Expressions.info/wordboundaries.html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1295B-520D-4498-9E20-6A17779277D2}" type="slidenum">
              <a:rPr lang="en-US"/>
              <a:pPr/>
              <a:t>7</a:t>
            </a:fld>
            <a:endParaRPr lang="en-US"/>
          </a:p>
        </p:txBody>
      </p:sp>
      <p:sp>
        <p:nvSpPr>
          <p:cNvPr id="44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355F8-3509-4CEA-826D-BDD7776D6639}" type="slidenum">
              <a:rPr lang="en-US"/>
              <a:pPr/>
              <a:t>8</a:t>
            </a:fld>
            <a:endParaRPr lang="en-US"/>
          </a:p>
        </p:txBody>
      </p:sp>
      <p:sp>
        <p:nvSpPr>
          <p:cNvPr id="44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TT4110: Introduction to JavaScript                                                                                       Student Guide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2016 Trivera Technologies LLC, Worldwide. All rights reserved.        TT4110v1.6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1F93A-0A70-4540-A75B-33B9BF32D74C}" type="slidenum">
              <a:rPr lang="en-US"/>
              <a:pPr/>
              <a:t>9</a:t>
            </a:fld>
            <a:endParaRPr lang="en-US"/>
          </a:p>
        </p:txBody>
      </p:sp>
      <p:sp>
        <p:nvSpPr>
          <p:cNvPr id="44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5029200"/>
            <a:ext cx="5851525" cy="41608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762" name="Titles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544888"/>
            <a:ext cx="6019800" cy="235743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725763" name="Title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2296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4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771E24-7898-41A4-8516-BB6F908085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254000"/>
            <a:ext cx="2187575" cy="607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0" y="254000"/>
            <a:ext cx="6410325" cy="607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45F52A-0B3B-4085-BFD5-C341ECEFDB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005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5438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77000"/>
            <a:ext cx="457200" cy="244475"/>
          </a:xfrm>
        </p:spPr>
        <p:txBody>
          <a:bodyPr/>
          <a:lstStyle>
            <a:lvl1pPr>
              <a:defRPr/>
            </a:lvl1pPr>
          </a:lstStyle>
          <a:p>
            <a:fld id="{B37F5FD1-A2A3-4FCC-B609-933A7C95D9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778F06-0891-479B-AF58-0182C910C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8B6AF-CA9A-4F28-8EA4-0721050D90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5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00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000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00518E-6460-4329-98F7-05E32F6B71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A7274C-AD8A-49A8-BA27-110A3D7E67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1D9889-439F-4218-8658-E41401002C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911DA-5F75-4EFC-BDD0-6732C6B440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04DD1B-99C1-4457-AE08-2EBCDFA2F4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136F5B-04CD-4992-A4B3-52A81533C0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4738" name="Content_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24739" name="Title_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254000"/>
            <a:ext cx="87503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30E1F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724740" name="Footer_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7543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/>
            </a:lvl1pPr>
          </a:lstStyle>
          <a:p>
            <a:r>
              <a:rPr lang="en-US"/>
              <a:t>Copyright © 2014 Trivera Technologies  LLC., Worldwide. All rights reserved.  | www.triveratech.com                                           TT2120v7.1</a:t>
            </a:r>
          </a:p>
        </p:txBody>
      </p:sp>
      <p:sp>
        <p:nvSpPr>
          <p:cNvPr id="47247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45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C64186F9-16CF-4B73-BE00-67EF631385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l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u"/>
        <a:defRPr sz="1800" b="1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24scfc(v=vs.110).aspx" TargetMode="External"/><Relationship Id="rId7" Type="http://schemas.openxmlformats.org/officeDocument/2006/relationships/hyperlink" Target="http://www.regexlib.com/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ex101.com/" TargetMode="External"/><Relationship Id="rId5" Type="http://schemas.openxmlformats.org/officeDocument/2006/relationships/hyperlink" Target="http://www.w3schools.com/jsref/jsref_obj_regexp.asp" TargetMode="External"/><Relationship Id="rId4" Type="http://schemas.openxmlformats.org/officeDocument/2006/relationships/hyperlink" Target="https://developer.mozilla.org/en-US/docs/Web/JavaScript/Guide/Regular_Express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43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sz="2200"/>
              <a:t>Concatenation</a:t>
            </a:r>
          </a:p>
          <a:p>
            <a:pPr lvl="1"/>
            <a:r>
              <a:rPr lang="en-US" sz="2000"/>
              <a:t>"hello" + "world"</a:t>
            </a:r>
          </a:p>
          <a:p>
            <a:r>
              <a:rPr lang="en-US" sz="2200"/>
              <a:t>Methods</a:t>
            </a:r>
          </a:p>
          <a:p>
            <a:pPr lvl="1"/>
            <a:r>
              <a:rPr lang="en-US" sz="2000">
                <a:latin typeface="Courier New" pitchFamily="49" charset="0"/>
              </a:rPr>
              <a:t>s.length </a:t>
            </a:r>
            <a:r>
              <a:rPr lang="en-US" sz="2000"/>
              <a:t>gives the length of a string</a:t>
            </a:r>
          </a:p>
          <a:p>
            <a:pPr lvl="1"/>
            <a:r>
              <a:rPr lang="en-US" sz="2000">
                <a:latin typeface="Courier New" pitchFamily="49" charset="0"/>
              </a:rPr>
              <a:t>s.charAt(s.length -1)</a:t>
            </a:r>
            <a:r>
              <a:rPr lang="en-US" sz="2000"/>
              <a:t> gives the last character</a:t>
            </a:r>
          </a:p>
          <a:p>
            <a:pPr lvl="1"/>
            <a:r>
              <a:rPr lang="en-US" sz="2000">
                <a:latin typeface="Courier New" pitchFamily="49" charset="0"/>
              </a:rPr>
              <a:t>s.indexOf('a')</a:t>
            </a:r>
            <a:r>
              <a:rPr lang="en-US" sz="2000"/>
              <a:t> gives the first position of a</a:t>
            </a:r>
          </a:p>
          <a:p>
            <a:pPr lvl="2"/>
            <a:r>
              <a:rPr lang="en-US" sz="2000"/>
              <a:t>Returns -1 if not present</a:t>
            </a:r>
          </a:p>
          <a:p>
            <a:r>
              <a:rPr lang="en-US" sz="2200"/>
              <a:t>Conversions</a:t>
            </a:r>
          </a:p>
          <a:p>
            <a:pPr lvl="1"/>
            <a:r>
              <a:rPr lang="en-US" sz="2000"/>
              <a:t>Numbers are converted to strings when needed </a:t>
            </a:r>
          </a:p>
          <a:p>
            <a:pPr lvl="1"/>
            <a:r>
              <a:rPr lang="en-US" sz="2000"/>
              <a:t>Strings are converted to numbers automatically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num = s - 0;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num = Number(s);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</a:rPr>
              <a:t>parseInt("99 bottles") returns 99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Creating Regular Expressions</a:t>
            </a:r>
          </a:p>
        </p:txBody>
      </p:sp>
      <p:sp>
        <p:nvSpPr>
          <p:cNvPr id="44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regular expression can be created as a literal string that will be evaluated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qualPattern</a:t>
            </a:r>
            <a:r>
              <a:rPr lang="en-US" sz="1800" dirty="0">
                <a:latin typeface="Courier New" pitchFamily="49" charset="0"/>
              </a:rPr>
              <a:t> = /^\d{5}$/</a:t>
            </a:r>
          </a:p>
          <a:p>
            <a:pPr lvl="2">
              <a:lnSpc>
                <a:spcPct val="9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A regular expression can also be created dynamically using a constructor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patternChecker</a:t>
            </a:r>
            <a:r>
              <a:rPr lang="en-US" sz="1800" dirty="0">
                <a:latin typeface="Courier New" pitchFamily="49" charset="0"/>
              </a:rPr>
              <a:t> = new </a:t>
            </a:r>
            <a:r>
              <a:rPr lang="en-US" sz="1800" dirty="0" err="1">
                <a:latin typeface="Courier New" pitchFamily="49" charset="0"/>
              </a:rPr>
              <a:t>RegExp</a:t>
            </a:r>
            <a:r>
              <a:rPr lang="en-US" sz="1800" dirty="0">
                <a:latin typeface="Courier New" pitchFamily="49" charset="0"/>
              </a:rPr>
              <a:t>("^\d{5}$");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RegExp</a:t>
            </a:r>
            <a:r>
              <a:rPr lang="en-US" dirty="0"/>
              <a:t> constructor allows you to build the search pattern dynamically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example, build a search pattern based on another value entered into the page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RegExp</a:t>
            </a:r>
            <a:r>
              <a:rPr lang="en-US" dirty="0"/>
              <a:t> object has its own usage and result patterns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Using Regular Expressions – String Match</a:t>
            </a:r>
          </a:p>
        </p:txBody>
      </p:sp>
      <p:sp>
        <p:nvSpPr>
          <p:cNvPr id="441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String's </a:t>
            </a:r>
            <a:r>
              <a:rPr lang="en-US">
                <a:latin typeface="Courier New" pitchFamily="49" charset="0"/>
              </a:rPr>
              <a:t>match</a:t>
            </a:r>
            <a:r>
              <a:rPr lang="en-US"/>
              <a:t> method searches for matches of a regular expression within a string</a:t>
            </a:r>
          </a:p>
          <a:p>
            <a:pPr lvl="1"/>
            <a:r>
              <a:rPr lang="en-US"/>
              <a:t>Returns an array of matched values</a:t>
            </a:r>
          </a:p>
          <a:p>
            <a:pPr lvl="1"/>
            <a:endParaRPr lang="en-US"/>
          </a:p>
          <a:p>
            <a:pPr lvl="1"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var teststring=</a:t>
            </a:r>
          </a:p>
          <a:p>
            <a:pPr lvl="1"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     "Item 1 costs $5 and item 2 costs $10";</a:t>
            </a:r>
          </a:p>
          <a:p>
            <a:pPr lvl="1"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values=teststring.match(/\d+/g)</a:t>
            </a:r>
          </a:p>
          <a:p>
            <a:pPr lvl="1"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//returns the array [1, 5, 2, 10] </a:t>
            </a:r>
          </a:p>
          <a:p>
            <a:pPr lvl="1"/>
            <a:endParaRPr lang="en-US" sz="1800">
              <a:latin typeface="Courier New" pitchFamily="49" charset="0"/>
            </a:endParaRPr>
          </a:p>
          <a:p>
            <a:pPr lvl="1"/>
            <a:r>
              <a:rPr lang="en-US"/>
              <a:t>Note that the 'g' at the end of the regular expression indicates the expression should be applied globally rather than just once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 sz="2800"/>
              <a:t>Using Regular Expressions – String Replace</a:t>
            </a:r>
          </a:p>
        </p:txBody>
      </p:sp>
      <p:sp>
        <p:nvSpPr>
          <p:cNvPr id="441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String's </a:t>
            </a:r>
            <a:r>
              <a:rPr lang="en-US">
                <a:latin typeface="Courier New" pitchFamily="49" charset="0"/>
              </a:rPr>
              <a:t>replace</a:t>
            </a:r>
            <a:r>
              <a:rPr lang="en-US"/>
              <a:t> method searches for matches of a regular expression within a string and then replaces them with the specified value</a:t>
            </a:r>
          </a:p>
          <a:p>
            <a:pPr lvl="1"/>
            <a:r>
              <a:rPr lang="en-US"/>
              <a:t>Returns a string (that may or may not be modified)</a:t>
            </a:r>
          </a:p>
          <a:p>
            <a:pPr lvl="2">
              <a:buFont typeface="Wingdings" pitchFamily="2" charset="2"/>
              <a:buNone/>
            </a:pPr>
            <a:endParaRPr lang="en-US" sz="150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var teststring="Item 1 costs $5 and item 2 costs $10"</a:t>
            </a:r>
          </a:p>
          <a:p>
            <a:pPr lvl="1"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values=teststring.replace(/\$/g , "USD ") </a:t>
            </a:r>
          </a:p>
          <a:p>
            <a:pPr lvl="1">
              <a:buFont typeface="Wingdings" pitchFamily="2" charset="2"/>
              <a:buNone/>
            </a:pPr>
            <a:r>
              <a:rPr lang="en-US" sz="1700">
                <a:latin typeface="Courier New" pitchFamily="49" charset="0"/>
              </a:rPr>
              <a:t>//returns "Item 1 costs USD 5 and item 2 costs USD 10"</a:t>
            </a:r>
          </a:p>
          <a:p>
            <a:pPr lvl="1"/>
            <a:endParaRPr lang="en-US"/>
          </a:p>
          <a:p>
            <a:pPr lvl="1"/>
            <a:r>
              <a:rPr lang="en-US"/>
              <a:t>Note that the 'g' at the end of the regular expression indicates the expression should be applied globally rather than just once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Using Regular Expressions – String Split</a:t>
            </a:r>
          </a:p>
        </p:txBody>
      </p:sp>
      <p:sp>
        <p:nvSpPr>
          <p:cNvPr id="44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sz="2200" dirty="0"/>
              <a:t>String's </a:t>
            </a:r>
            <a:r>
              <a:rPr lang="en-US" sz="2200" dirty="0">
                <a:latin typeface="Courier New" pitchFamily="49" charset="0"/>
              </a:rPr>
              <a:t>split </a:t>
            </a:r>
            <a:r>
              <a:rPr lang="en-US" sz="2200" dirty="0"/>
              <a:t>method searches for matches of a regular expression within a string and breaks the string at that location, removing the characters that matched the regular expression</a:t>
            </a:r>
          </a:p>
          <a:p>
            <a:pPr lvl="1"/>
            <a:r>
              <a:rPr lang="en-US" sz="2000" dirty="0"/>
              <a:t>Returns an array of split strings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teststring</a:t>
            </a:r>
            <a:r>
              <a:rPr lang="en-US" sz="1800" dirty="0">
                <a:latin typeface="Courier New" pitchFamily="49" charset="0"/>
              </a:rPr>
              <a:t>="Item 1 costs $5 and item 2 costs $10"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values=</a:t>
            </a:r>
            <a:r>
              <a:rPr lang="en-US" sz="1800" dirty="0" err="1">
                <a:latin typeface="Courier New" pitchFamily="49" charset="0"/>
              </a:rPr>
              <a:t>teststring.split</a:t>
            </a:r>
            <a:r>
              <a:rPr lang="en-US" sz="1800" dirty="0">
                <a:latin typeface="Courier New" pitchFamily="49" charset="0"/>
              </a:rPr>
              <a:t>(/ and /g)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//returns an array of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</a:rPr>
              <a:t>// ["Item 1 costs $5, "item 2 costs $10"]</a:t>
            </a:r>
          </a:p>
          <a:p>
            <a:pPr lvl="1"/>
            <a:endParaRPr lang="en-US" sz="1600" dirty="0">
              <a:latin typeface="Courier New" pitchFamily="49" charset="0"/>
            </a:endParaRPr>
          </a:p>
          <a:p>
            <a:pPr lvl="1"/>
            <a:r>
              <a:rPr lang="en-US" sz="2000" dirty="0"/>
              <a:t>Note that the 'g' at the end of the regular expression indicates the expression should be applied globally rather than just once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 dirty="0"/>
              <a:t>Using Regular Expressions – String Search</a:t>
            </a:r>
          </a:p>
        </p:txBody>
      </p:sp>
      <p:sp>
        <p:nvSpPr>
          <p:cNvPr id="44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dirty="0"/>
              <a:t>String's </a:t>
            </a:r>
            <a:r>
              <a:rPr lang="en-US" dirty="0">
                <a:latin typeface="Courier New" pitchFamily="49" charset="0"/>
              </a:rPr>
              <a:t>search </a:t>
            </a:r>
            <a:r>
              <a:rPr lang="en-US" dirty="0"/>
              <a:t>method searches for a match of a regular expression within a string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Returns the index of the match or -1 if there is no match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1800" dirty="0" err="1">
                <a:latin typeface="Courier New" pitchFamily="49" charset="0"/>
              </a:rPr>
              <a:t>var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teststring</a:t>
            </a:r>
            <a:r>
              <a:rPr lang="en-US" sz="1800" dirty="0">
                <a:latin typeface="Courier New" pitchFamily="49" charset="0"/>
              </a:rPr>
              <a:t>="Item 1 costs $5 and item 2 costs $10"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</a:rPr>
              <a:t>                0123456789012345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</a:rPr>
              <a:t>values=</a:t>
            </a:r>
            <a:r>
              <a:rPr lang="en-US" sz="1800" dirty="0" err="1">
                <a:latin typeface="Courier New" pitchFamily="49" charset="0"/>
              </a:rPr>
              <a:t>teststring.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search</a:t>
            </a:r>
            <a:r>
              <a:rPr lang="en-US" sz="1800" dirty="0">
                <a:latin typeface="Courier New" pitchFamily="49" charset="0"/>
              </a:rPr>
              <a:t>(/5/) 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//returns 14</a:t>
            </a:r>
          </a:p>
          <a:p>
            <a:pPr lvl="1"/>
            <a:endParaRPr lang="en-US" sz="1600" dirty="0">
              <a:latin typeface="Courier New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Note that the 'g' at the end of the regular expression is not supported for the search functionality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2016 Trivera Technologies  LLC., Worldwide. All rights reserved.  | www.triveratech.com                                           TT4675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78F06-0891-479B-AF58-0182C910CB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 dirty="0"/>
              <a:t>Working with the </a:t>
            </a:r>
            <a:r>
              <a:rPr lang="en-US" dirty="0" err="1"/>
              <a:t>RegExp</a:t>
            </a:r>
            <a:r>
              <a:rPr lang="en-US" dirty="0"/>
              <a:t> Object</a:t>
            </a:r>
          </a:p>
        </p:txBody>
      </p:sp>
      <p:sp>
        <p:nvSpPr>
          <p:cNvPr id="44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RegExp</a:t>
            </a:r>
            <a:r>
              <a:rPr lang="en-US" dirty="0"/>
              <a:t> object is created based on a regular expression</a:t>
            </a:r>
          </a:p>
          <a:p>
            <a:pPr lvl="1"/>
            <a:r>
              <a:rPr lang="en-US" dirty="0"/>
              <a:t>It provides similar (mirrored) functionality to the String methods</a:t>
            </a:r>
          </a:p>
          <a:p>
            <a:pPr lvl="2"/>
            <a:r>
              <a:rPr lang="en-US" dirty="0"/>
              <a:t>The test method checks a string for a pattern match and returns a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lvl="2"/>
            <a:r>
              <a:rPr lang="en-US" dirty="0"/>
              <a:t>The exec method searches a string for a pattern</a:t>
            </a:r>
          </a:p>
          <a:p>
            <a:pPr lvl="3"/>
            <a:r>
              <a:rPr lang="en-US" dirty="0"/>
              <a:t>Returns null if nothing found</a:t>
            </a:r>
          </a:p>
          <a:p>
            <a:pPr lvl="3"/>
            <a:r>
              <a:rPr lang="en-US" dirty="0"/>
              <a:t>Returns an array of the match results if found</a:t>
            </a:r>
          </a:p>
          <a:p>
            <a:r>
              <a:rPr lang="en-US" dirty="0"/>
              <a:t>The </a:t>
            </a:r>
            <a:r>
              <a:rPr lang="en-US" dirty="0" err="1"/>
              <a:t>RegExp</a:t>
            </a:r>
            <a:r>
              <a:rPr lang="en-US" dirty="0"/>
              <a:t> object also has various properties that can be used as well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Regular Expression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>
                <a:hlinkClick r:id="rId2"/>
              </a:rPr>
              <a:t>http://www.regular-expressions.info/</a:t>
            </a:r>
            <a:endParaRPr lang="en-US"/>
          </a:p>
          <a:p>
            <a:r>
              <a:rPr lang="en-US">
                <a:hlinkClick r:id="rId3"/>
              </a:rPr>
              <a:t>https://msdn.microsoft.com/en-us/library/az24scfc(v=vs.110).aspx</a:t>
            </a:r>
            <a:endParaRPr lang="en-US"/>
          </a:p>
          <a:p>
            <a:r>
              <a:rPr lang="en-US">
                <a:hlinkClick r:id="rId4"/>
              </a:rPr>
              <a:t>https://developer.mozilla.org/en-US/docs/Web/JavaScript/Guide/Regular_Expressions</a:t>
            </a:r>
            <a:endParaRPr lang="en-US"/>
          </a:p>
          <a:p>
            <a:r>
              <a:rPr lang="en-US">
                <a:hlinkClick r:id="rId5"/>
              </a:rPr>
              <a:t>http://www.w3schools.com/jsref/jsref_obj_regexp.asp</a:t>
            </a:r>
            <a:endParaRPr lang="en-US"/>
          </a:p>
          <a:p>
            <a:r>
              <a:rPr lang="en-US">
                <a:hlinkClick r:id="rId6"/>
              </a:rPr>
              <a:t>https://regex101.com/</a:t>
            </a:r>
            <a:endParaRPr lang="en-US"/>
          </a:p>
          <a:p>
            <a:endParaRPr lang="en-US"/>
          </a:p>
          <a:p>
            <a:r>
              <a:rPr lang="en-US">
                <a:hlinkClick r:id="rId7"/>
              </a:rPr>
              <a:t>http://www.regexlib.com/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String Objects</a:t>
            </a:r>
          </a:p>
        </p:txBody>
      </p:sp>
      <p:sp>
        <p:nvSpPr>
          <p:cNvPr id="43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Java Strings are objects</a:t>
            </a:r>
          </a:p>
          <a:p>
            <a:pPr lvl="3"/>
            <a:endParaRPr lang="en-US"/>
          </a:p>
          <a:p>
            <a:endParaRPr lang="en-US"/>
          </a:p>
          <a:p>
            <a:r>
              <a:rPr lang="en-US"/>
              <a:t>Members:</a:t>
            </a:r>
          </a:p>
        </p:txBody>
      </p:sp>
      <p:sp>
        <p:nvSpPr>
          <p:cNvPr id="1492996" name="Rectangle 4"/>
          <p:cNvSpPr>
            <a:spLocks noChangeArrowheads="1"/>
          </p:cNvSpPr>
          <p:nvPr/>
        </p:nvSpPr>
        <p:spPr bwMode="auto">
          <a:xfrm>
            <a:off x="1066800" y="1676400"/>
            <a:ext cx="5505450" cy="584200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string myString = </a:t>
            </a:r>
            <a:r>
              <a:rPr lang="en-GB" sz="1400" b="1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</a:rPr>
              <a:t>new</a:t>
            </a: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 string(</a:t>
            </a:r>
            <a:r>
              <a:rPr lang="en-GB" altLang="en-US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GB" altLang="ja-JP" sz="140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</a:rPr>
              <a:t>this is my string</a:t>
            </a:r>
            <a:r>
              <a:rPr lang="en-GB" altLang="en-US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”</a:t>
            </a:r>
            <a:r>
              <a:rPr lang="en-GB" altLang="ja-JP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);</a:t>
            </a:r>
          </a:p>
          <a:p>
            <a:pPr algn="l">
              <a:spcBef>
                <a:spcPct val="30000"/>
              </a:spcBef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string myString = </a:t>
            </a:r>
            <a:r>
              <a:rPr lang="en-GB" altLang="en-US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“</a:t>
            </a:r>
            <a:r>
              <a:rPr lang="en-GB" altLang="ja-JP" sz="1400">
                <a:solidFill>
                  <a:srgbClr val="0000FF"/>
                </a:solidFill>
                <a:latin typeface="Courier New" pitchFamily="49" charset="0"/>
                <a:ea typeface="ＭＳ Ｐゴシック" pitchFamily="34" charset="-128"/>
              </a:rPr>
              <a:t>this is my string</a:t>
            </a:r>
            <a:r>
              <a:rPr lang="en-GB" altLang="en-US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”</a:t>
            </a:r>
            <a:r>
              <a:rPr lang="en-GB" altLang="ja-JP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;</a:t>
            </a:r>
            <a:endParaRPr lang="en-GB" sz="140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492997" name="Text Box 5"/>
          <p:cNvSpPr txBox="1">
            <a:spLocks noChangeArrowheads="1"/>
          </p:cNvSpPr>
          <p:nvPr/>
        </p:nvSpPr>
        <p:spPr bwMode="auto">
          <a:xfrm>
            <a:off x="2438400" y="3048000"/>
            <a:ext cx="3181350" cy="33575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anchor(name)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big()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blink()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bold()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charAt(position)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charCodeAt(position)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concat(string)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fixed()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fontcolor(color)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fontsize(size)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fromCharCode(n1[,n2,…])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indexOf(string [,start])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italics()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None/>
            </a:pPr>
            <a:r>
              <a:rPr lang="en-GB" sz="140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Times New Roman" pitchFamily="18" charset="0"/>
              </a:rPr>
              <a:t>lastIndexOf(string [,start])</a:t>
            </a:r>
            <a:endParaRPr lang="en-GB" sz="1400">
              <a:solidFill>
                <a:schemeClr val="bg2"/>
              </a:solidFill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1492998" name="Text Box 6"/>
          <p:cNvSpPr txBox="1">
            <a:spLocks noChangeArrowheads="1"/>
          </p:cNvSpPr>
          <p:nvPr/>
        </p:nvSpPr>
        <p:spPr bwMode="auto">
          <a:xfrm>
            <a:off x="5867400" y="2819400"/>
            <a:ext cx="2862263" cy="35925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length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link()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match(regexpr)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replace(regexpr,string)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search(regexpr)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slice(start,end)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small()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split(delimiter[, start])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strike()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sub()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substr(start[,length])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substring(start, end)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sup()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toLowerCase()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charset="0"/>
              <a:buNone/>
              <a:defRPr/>
            </a:pPr>
            <a:r>
              <a:rPr lang="en-GB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toUpperCase()</a:t>
            </a:r>
            <a:endParaRPr lang="en-GB" sz="1400">
              <a:solidFill>
                <a:schemeClr val="bg2"/>
              </a:solidFill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JavaScript and Regular Expressions</a:t>
            </a:r>
          </a:p>
        </p:txBody>
      </p:sp>
      <p:sp>
        <p:nvSpPr>
          <p:cNvPr id="43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dirty="0"/>
              <a:t>JavaScript provides the constructs to define and use regular expressions</a:t>
            </a:r>
          </a:p>
          <a:p>
            <a:r>
              <a:rPr lang="en-US" dirty="0"/>
              <a:t>Regular expressions are a way of expressing a pattern describing text</a:t>
            </a:r>
          </a:p>
          <a:p>
            <a:pPr lvl="1"/>
            <a:r>
              <a:rPr lang="en-US" dirty="0"/>
              <a:t>Regex engines </a:t>
            </a:r>
            <a:r>
              <a:rPr lang="en-US"/>
              <a:t>process regular expressions, </a:t>
            </a:r>
            <a:r>
              <a:rPr lang="en-US" dirty="0"/>
              <a:t>applying them to a given string</a:t>
            </a:r>
          </a:p>
          <a:p>
            <a:pPr lvl="1"/>
            <a:r>
              <a:rPr lang="en-US" dirty="0"/>
              <a:t>Differences in engines</a:t>
            </a:r>
          </a:p>
          <a:p>
            <a:pPr lvl="1"/>
            <a:r>
              <a:rPr lang="en-US" dirty="0"/>
              <a:t>Various tools to help develop and test </a:t>
            </a:r>
          </a:p>
          <a:p>
            <a:r>
              <a:rPr lang="en-US" dirty="0"/>
              <a:t>More efficient for complex text matching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Regex Content</a:t>
            </a:r>
          </a:p>
        </p:txBody>
      </p:sp>
      <p:sp>
        <p:nvSpPr>
          <p:cNvPr id="439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Literal characters</a:t>
            </a:r>
          </a:p>
          <a:p>
            <a:pPr lvl="1"/>
            <a:r>
              <a:rPr lang="en-US"/>
              <a:t>Single or combined in specific sequences</a:t>
            </a:r>
          </a:p>
          <a:p>
            <a:r>
              <a:rPr lang="en-US"/>
              <a:t>Metacharacters </a:t>
            </a:r>
          </a:p>
          <a:p>
            <a:pPr lvl="2"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( ) ? \ ^ $ . * + [ ]| </a:t>
            </a:r>
          </a:p>
          <a:p>
            <a:pPr lvl="1"/>
            <a:r>
              <a:rPr lang="en-US"/>
              <a:t>To use one as literal, need to escape it with backslash</a:t>
            </a:r>
          </a:p>
          <a:p>
            <a:r>
              <a:rPr lang="en-US"/>
              <a:t>Character sequences for non-printables</a:t>
            </a:r>
          </a:p>
          <a:p>
            <a:pPr lvl="1"/>
            <a:r>
              <a:rPr lang="en-US">
                <a:latin typeface="Courier New" pitchFamily="49" charset="0"/>
              </a:rPr>
              <a:t>\t</a:t>
            </a:r>
            <a:r>
              <a:rPr lang="en-US"/>
              <a:t> – tab, </a:t>
            </a:r>
            <a:r>
              <a:rPr lang="en-US">
                <a:latin typeface="Courier New" pitchFamily="49" charset="0"/>
              </a:rPr>
              <a:t>\n</a:t>
            </a:r>
            <a:r>
              <a:rPr lang="en-US"/>
              <a:t> – line feed, </a:t>
            </a:r>
            <a:r>
              <a:rPr lang="en-US">
                <a:latin typeface="Courier New" pitchFamily="49" charset="0"/>
              </a:rPr>
              <a:t>\r</a:t>
            </a:r>
            <a:r>
              <a:rPr lang="en-US"/>
              <a:t> – carriage return</a:t>
            </a:r>
          </a:p>
          <a:p>
            <a:r>
              <a:rPr lang="en-US"/>
              <a:t>Hex ASCII code and Unicode are supported</a:t>
            </a:r>
          </a:p>
          <a:p>
            <a:r>
              <a:rPr lang="en-US"/>
              <a:t>Most regex engines support Unicode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Regex - Character Sets and Alternation</a:t>
            </a:r>
          </a:p>
        </p:txBody>
      </p:sp>
      <p:sp>
        <p:nvSpPr>
          <p:cNvPr id="439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Place character set in square brackets</a:t>
            </a:r>
          </a:p>
          <a:p>
            <a:pPr lvl="1"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gr[ae]y</a:t>
            </a:r>
            <a:r>
              <a:rPr lang="en-US" sz="2000">
                <a:latin typeface="Courier New" pitchFamily="49" charset="0"/>
              </a:rPr>
              <a:t> →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gray</a:t>
            </a:r>
            <a:r>
              <a:rPr lang="en-US" sz="2000">
                <a:latin typeface="Courier New" pitchFamily="49" charset="0"/>
              </a:rPr>
              <a:t> or 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</a:rPr>
              <a:t>grey</a:t>
            </a:r>
          </a:p>
          <a:p>
            <a:pPr lvl="1"/>
            <a:r>
              <a:rPr lang="en-US"/>
              <a:t>Matches single character (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graay</a:t>
            </a:r>
            <a:r>
              <a:rPr lang="en-US"/>
              <a:t> will not match)</a:t>
            </a:r>
          </a:p>
          <a:p>
            <a:pPr lvl="1"/>
            <a:r>
              <a:rPr lang="en-US"/>
              <a:t>Ranges are indicated with dash </a:t>
            </a:r>
            <a:r>
              <a:rPr lang="en-US">
                <a:latin typeface="Courier New" pitchFamily="49" charset="0"/>
              </a:rPr>
              <a:t>[0-9]</a:t>
            </a:r>
          </a:p>
          <a:p>
            <a:pPr lvl="1"/>
            <a:r>
              <a:rPr lang="en-US"/>
              <a:t>Shorthand characters in character class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\d == [0-9]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\w == [A-Za-z_0-9]</a:t>
            </a:r>
            <a:endParaRPr lang="en-US" altLang="ja-JP">
              <a:ea typeface="ＭＳ Ｐゴシック" pitchFamily="34" charset="-128"/>
            </a:endParaRP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\s == [\t\r\n]</a:t>
            </a:r>
          </a:p>
          <a:p>
            <a:pPr lvl="1"/>
            <a:r>
              <a:rPr lang="en-US"/>
              <a:t>^ in first slot of a set indicates negative of entire character set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[^abc]</a:t>
            </a:r>
            <a:r>
              <a:rPr lang="en-US">
                <a:latin typeface="Courier New" pitchFamily="49" charset="0"/>
              </a:rPr>
              <a:t> → </a:t>
            </a: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f not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Regex - Additional Constructs</a:t>
            </a:r>
          </a:p>
        </p:txBody>
      </p:sp>
      <p:sp>
        <p:nvSpPr>
          <p:cNvPr id="44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Alternation (matches either what is to the right or to the left) is indicated with a vertical bar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Courier New" pitchFamily="49" charset="0"/>
              </a:rPr>
              <a:t>cat|dog → cat or dog</a:t>
            </a:r>
          </a:p>
          <a:p>
            <a:r>
              <a:rPr lang="en-US"/>
              <a:t>Dot (.) matches any single character</a:t>
            </a:r>
          </a:p>
          <a:p>
            <a:r>
              <a:rPr lang="en-US"/>
              <a:t>Start of string (</a:t>
            </a:r>
            <a:r>
              <a:rPr lang="en-US">
                <a:latin typeface="Courier New" pitchFamily="49" charset="0"/>
              </a:rPr>
              <a:t>^</a:t>
            </a:r>
            <a:r>
              <a:rPr lang="en-US"/>
              <a:t>) and end of string (</a:t>
            </a:r>
            <a:r>
              <a:rPr lang="en-US">
                <a:latin typeface="Courier New" pitchFamily="49" charset="0"/>
              </a:rPr>
              <a:t>$</a:t>
            </a:r>
            <a:r>
              <a:rPr lang="en-US"/>
              <a:t>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^a → abc not dca</a:t>
            </a:r>
            <a:r>
              <a:rPr lang="en-US"/>
              <a:t>      </a:t>
            </a:r>
            <a:r>
              <a:rPr lang="en-US">
                <a:latin typeface="Courier New" pitchFamily="49" charset="0"/>
              </a:rPr>
              <a:t>a$ → dca not abc</a:t>
            </a:r>
          </a:p>
          <a:p>
            <a:r>
              <a:rPr lang="en-US"/>
              <a:t>Word boundary </a:t>
            </a:r>
            <a:r>
              <a:rPr lang="en-US">
                <a:latin typeface="Courier New" pitchFamily="49" charset="0"/>
              </a:rPr>
              <a:t>(\b)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\b4\b → 4 not a4</a:t>
            </a:r>
          </a:p>
          <a:p>
            <a:r>
              <a:rPr lang="en-US">
                <a:latin typeface="Courier New" pitchFamily="49" charset="0"/>
              </a:rPr>
              <a:t>()</a:t>
            </a:r>
            <a:r>
              <a:rPr lang="en-US"/>
              <a:t> indicate a grouping that can be optional or repeated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Regex - Multipliers indicate repetition</a:t>
            </a:r>
          </a:p>
        </p:txBody>
      </p:sp>
      <p:sp>
        <p:nvSpPr>
          <p:cNvPr id="44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 sz="2200"/>
              <a:t>Multipliers are always applied to the RegEx just to its left</a:t>
            </a:r>
          </a:p>
          <a:p>
            <a:r>
              <a:rPr lang="en-US" sz="2200">
                <a:latin typeface="Courier New" pitchFamily="49" charset="0"/>
              </a:rPr>
              <a:t>{min, max}</a:t>
            </a:r>
            <a:r>
              <a:rPr lang="en-US" sz="2200"/>
              <a:t> indicates a range of repetitions</a:t>
            </a:r>
          </a:p>
          <a:p>
            <a:pPr lvl="1"/>
            <a:r>
              <a:rPr lang="en-US" sz="2000">
                <a:latin typeface="Courier New" pitchFamily="49" charset="0"/>
              </a:rPr>
              <a:t>{3,9}</a:t>
            </a:r>
            <a:r>
              <a:rPr lang="en-US" sz="2000"/>
              <a:t> indicates 3 to 9 repetitions</a:t>
            </a:r>
          </a:p>
          <a:p>
            <a:pPr lvl="1"/>
            <a:r>
              <a:rPr lang="en-US" sz="2000">
                <a:latin typeface="Courier New" pitchFamily="49" charset="0"/>
              </a:rPr>
              <a:t>{3}</a:t>
            </a:r>
            <a:r>
              <a:rPr lang="en-US" sz="2000"/>
              <a:t> indicates exactly 3 repetitions</a:t>
            </a:r>
          </a:p>
          <a:p>
            <a:pPr lvl="1"/>
            <a:r>
              <a:rPr lang="en-US" sz="2000">
                <a:latin typeface="Courier New" pitchFamily="49" charset="0"/>
              </a:rPr>
              <a:t>{3,}</a:t>
            </a:r>
            <a:r>
              <a:rPr lang="en-US" sz="2000"/>
              <a:t> indicates 3 to infinite repetitions</a:t>
            </a:r>
          </a:p>
          <a:p>
            <a:r>
              <a:rPr lang="en-US" sz="2200"/>
              <a:t>RegEx provides us with some shortcuts for common multipliers:</a:t>
            </a:r>
          </a:p>
          <a:p>
            <a:pPr lvl="1"/>
            <a:r>
              <a:rPr lang="en-US" sz="2000">
                <a:latin typeface="Courier New" pitchFamily="49" charset="0"/>
              </a:rPr>
              <a:t>*</a:t>
            </a:r>
            <a:r>
              <a:rPr lang="en-US" sz="2000"/>
              <a:t> indicates any number (0 or more)</a:t>
            </a:r>
          </a:p>
          <a:p>
            <a:pPr lvl="2"/>
            <a:r>
              <a:rPr lang="en-US" sz="2000"/>
              <a:t>Same as </a:t>
            </a:r>
            <a:r>
              <a:rPr lang="en-US" sz="2000">
                <a:latin typeface="Courier New" pitchFamily="49" charset="0"/>
              </a:rPr>
              <a:t>{0,}</a:t>
            </a:r>
          </a:p>
          <a:p>
            <a:pPr lvl="1"/>
            <a:r>
              <a:rPr lang="en-US" sz="2000">
                <a:latin typeface="Courier New" pitchFamily="49" charset="0"/>
              </a:rPr>
              <a:t>+</a:t>
            </a:r>
            <a:r>
              <a:rPr lang="en-US" sz="2000"/>
              <a:t> indicates 1 or more</a:t>
            </a:r>
          </a:p>
          <a:p>
            <a:pPr lvl="2"/>
            <a:r>
              <a:rPr lang="en-US" sz="2000"/>
              <a:t>Same as </a:t>
            </a:r>
            <a:r>
              <a:rPr lang="en-US" sz="2000">
                <a:latin typeface="Courier New" pitchFamily="49" charset="0"/>
              </a:rPr>
              <a:t>{1,}</a:t>
            </a:r>
          </a:p>
          <a:p>
            <a:pPr lvl="1"/>
            <a:r>
              <a:rPr lang="en-US" sz="2000">
                <a:latin typeface="Courier New" pitchFamily="49" charset="0"/>
              </a:rPr>
              <a:t>?</a:t>
            </a:r>
            <a:r>
              <a:rPr lang="en-US" sz="2000"/>
              <a:t> indicates preceding token is optional</a:t>
            </a:r>
          </a:p>
          <a:p>
            <a:pPr lvl="2"/>
            <a:r>
              <a:rPr lang="en-US" sz="2000"/>
              <a:t>Same as </a:t>
            </a:r>
            <a:r>
              <a:rPr lang="en-US" sz="2000">
                <a:latin typeface="Courier New" pitchFamily="49" charset="0"/>
              </a:rPr>
              <a:t>{0,1}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Regex Example:</a:t>
            </a:r>
          </a:p>
        </p:txBody>
      </p:sp>
      <p:sp>
        <p:nvSpPr>
          <p:cNvPr id="44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(19|20)\d{2}[- /.](0\d|1[012])[- /.](0\d|[12]\d|3[01])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example matches dates of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format between 1900-01-01 and 2099-12-13 with a choice of a dash, space, forward slash, or dot as a separator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54000"/>
            <a:ext cx="8750300" cy="612775"/>
          </a:xfrm>
        </p:spPr>
        <p:txBody>
          <a:bodyPr/>
          <a:lstStyle/>
          <a:p>
            <a:r>
              <a:rPr lang="en-US"/>
              <a:t>A note on client-side validation</a:t>
            </a:r>
          </a:p>
        </p:txBody>
      </p:sp>
      <p:sp>
        <p:nvSpPr>
          <p:cNvPr id="440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05400"/>
          </a:xfrm>
        </p:spPr>
        <p:txBody>
          <a:bodyPr/>
          <a:lstStyle/>
          <a:p>
            <a:r>
              <a:rPr lang="en-US"/>
              <a:t>JavaScript's use of regular expressions is often discussed in the context of client-side validation</a:t>
            </a:r>
          </a:p>
          <a:p>
            <a:pPr lvl="1"/>
            <a:r>
              <a:rPr lang="en-US"/>
              <a:t>From a security perspective, there is no such thing as client-side validation</a:t>
            </a:r>
          </a:p>
          <a:p>
            <a:pPr lvl="2"/>
            <a:r>
              <a:rPr lang="en-US"/>
              <a:t>Anything "qualified" on the client-side MUST be validated on the server side</a:t>
            </a:r>
          </a:p>
          <a:p>
            <a:pPr lvl="1"/>
            <a:r>
              <a:rPr lang="en-US"/>
              <a:t>There are several reasons for this</a:t>
            </a:r>
          </a:p>
          <a:p>
            <a:pPr lvl="2"/>
            <a:r>
              <a:rPr lang="en-US"/>
              <a:t>JavaScript may be disabled</a:t>
            </a:r>
          </a:p>
          <a:p>
            <a:pPr lvl="2"/>
            <a:r>
              <a:rPr lang="en-US"/>
              <a:t>The input data from the incoming HTTP Request may not be coming from your web page at all</a:t>
            </a:r>
          </a:p>
          <a:p>
            <a:pPr lvl="3"/>
            <a:r>
              <a:rPr lang="en-US"/>
              <a:t>Recall using the Fiddler tool</a:t>
            </a:r>
          </a:p>
          <a:p>
            <a:pPr lvl="2"/>
            <a:r>
              <a:rPr lang="en-US"/>
              <a:t>Anything implemented in JavaScript is immediately open and available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T2009_Master_Template">
  <a:themeElements>
    <a:clrScheme name="">
      <a:dk1>
        <a:srgbClr val="000000"/>
      </a:dk1>
      <a:lt1>
        <a:srgbClr val="FFFFFF"/>
      </a:lt1>
      <a:dk2>
        <a:srgbClr val="FFFFFF"/>
      </a:dk2>
      <a:lt2>
        <a:srgbClr val="969696"/>
      </a:lt2>
      <a:accent1>
        <a:srgbClr val="092F68"/>
      </a:accent1>
      <a:accent2>
        <a:srgbClr val="0000FF"/>
      </a:accent2>
      <a:accent3>
        <a:srgbClr val="FFFFFF"/>
      </a:accent3>
      <a:accent4>
        <a:srgbClr val="000000"/>
      </a:accent4>
      <a:accent5>
        <a:srgbClr val="AAADB9"/>
      </a:accent5>
      <a:accent6>
        <a:srgbClr val="0000E7"/>
      </a:accent6>
      <a:hlink>
        <a:srgbClr val="CC0000"/>
      </a:hlink>
      <a:folHlink>
        <a:srgbClr val="B98F00"/>
      </a:folHlink>
    </a:clrScheme>
    <a:fontScheme name="TT2009_Master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1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T2009_Master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2009_Master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2009_Master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2009_Master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2009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2009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2009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11588</TotalTime>
  <Words>1828</Words>
  <Application>Microsoft Office PowerPoint</Application>
  <PresentationFormat>On-screen Show (4:3)</PresentationFormat>
  <Paragraphs>242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Courier New</vt:lpstr>
      <vt:lpstr>Monotype Sorts</vt:lpstr>
      <vt:lpstr>Times New Roman</vt:lpstr>
      <vt:lpstr>Wingdings</vt:lpstr>
      <vt:lpstr>TT2009_Master_Template</vt:lpstr>
      <vt:lpstr>Strings</vt:lpstr>
      <vt:lpstr>String Objects</vt:lpstr>
      <vt:lpstr>JavaScript and Regular Expressions</vt:lpstr>
      <vt:lpstr>Regex Content</vt:lpstr>
      <vt:lpstr>Regex - Character Sets and Alternation</vt:lpstr>
      <vt:lpstr>Regex - Additional Constructs</vt:lpstr>
      <vt:lpstr>Regex - Multipliers indicate repetition</vt:lpstr>
      <vt:lpstr>Regex Example:</vt:lpstr>
      <vt:lpstr>A note on client-side validation</vt:lpstr>
      <vt:lpstr>Creating Regular Expressions</vt:lpstr>
      <vt:lpstr>Using Regular Expressions – String Match</vt:lpstr>
      <vt:lpstr>Using Regular Expressions – String Replace</vt:lpstr>
      <vt:lpstr>Using Regular Expressions – String Split</vt:lpstr>
      <vt:lpstr>Using Regular Expressions – String Search</vt:lpstr>
      <vt:lpstr>Working with the RegExp Object</vt:lpstr>
      <vt:lpstr>Regular Expression Resources</vt:lpstr>
    </vt:vector>
  </TitlesOfParts>
  <Manager>www.triveratech.com</Manager>
  <Company>Trivera Technologies LLC., Worldwide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 and J2EE</dc:title>
  <dc:subject>TT5010</dc:subject>
  <dc:creator>Kimberly A. Morello</dc:creator>
  <dc:description>Trivera Technologies LLC., Worldwide_x000d_
Training, Courseware &amp; Mentoring_x000d_
Training@triveratech.com - 609.953.1515</dc:description>
  <cp:lastModifiedBy>Dan Corsberg</cp:lastModifiedBy>
  <cp:revision>932</cp:revision>
  <dcterms:created xsi:type="dcterms:W3CDTF">2004-01-26T15:22:50Z</dcterms:created>
  <dcterms:modified xsi:type="dcterms:W3CDTF">2016-10-28T05:48:08Z</dcterms:modified>
</cp:coreProperties>
</file>