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61" r:id="rId5"/>
    <p:sldId id="263" r:id="rId6"/>
    <p:sldId id="275" r:id="rId7"/>
    <p:sldId id="276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8" r:id="rId17"/>
    <p:sldId id="272" r:id="rId18"/>
    <p:sldId id="259" r:id="rId19"/>
    <p:sldId id="26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73B-906A-0044-9D5A-571EA2B0BA0A}" type="datetime1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6B10-B382-C946-A0C2-53E111450A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53986-4ED1-3E46-BEA7-5DF942129501}" type="datetime1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35F3-6511-BD41-B173-E8D630FA7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76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35F3-6511-BD41-B173-E8D630FA71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9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AA2E-9E11-A942-ACDD-56B33716162B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5211-1CB9-6A44-82ED-7BC2B9470C12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26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F55C-B7A7-8141-ADD3-34F75D9CB4BE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B324-A755-C24F-96ED-60263B36222F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7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97FB-B2B8-0D45-B5B9-825D9E89C95B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B916-B189-BA40-AC8D-3608B80E0B7A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E02F-1B90-2A4D-BDCD-C633EF0C222E}" type="datetime1">
              <a:rPr lang="fr-FR" smtClean="0"/>
              <a:t>24/03/2014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2563-F8B7-944B-8955-FBDE0691AD4B}" type="datetime1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081-91BD-854C-B963-7793E38F5742}" type="datetime1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71B8-E750-CA45-BABE-F625B97983A7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14AB-6DCE-0642-B4AA-1E5F2AFB14D4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3689-F66D-A946-B28B-7D79D30B6314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0C20-DCF9-D24F-B1B9-0C5B7BBCD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1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marionettejs.com" TargetMode="External"/><Relationship Id="rId5" Type="http://schemas.openxmlformats.org/officeDocument/2006/relationships/hyperlink" Target="https://github.com/marionettejs/backbone.marionette" TargetMode="External"/><Relationship Id="rId6" Type="http://schemas.openxmlformats.org/officeDocument/2006/relationships/hyperlink" Target="https://github.com/rlemaire/bb-meetup-marionett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rion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3" y="1055310"/>
            <a:ext cx="2540000" cy="3175000"/>
          </a:xfrm>
          <a:prstGeom prst="rect">
            <a:avLst/>
          </a:prstGeom>
        </p:spPr>
      </p:pic>
      <p:pic>
        <p:nvPicPr>
          <p:cNvPr id="5" name="Image 4" descr="backbonemeetu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03" y="5102661"/>
            <a:ext cx="1157641" cy="115764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89300" y="5436314"/>
            <a:ext cx="2959123" cy="38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Backbone</a:t>
            </a:r>
            <a:r>
              <a:rPr lang="fr-FR" dirty="0" smtClean="0"/>
              <a:t> </a:t>
            </a:r>
            <a:r>
              <a:rPr lang="fr-FR" dirty="0" err="1" smtClean="0"/>
              <a:t>Meetup</a:t>
            </a:r>
            <a:r>
              <a:rPr lang="fr-FR" dirty="0" smtClean="0"/>
              <a:t> S01E01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Backbone</a:t>
            </a:r>
            <a:r>
              <a:rPr lang="fr-FR" dirty="0" smtClean="0"/>
              <a:t> </a:t>
            </a:r>
            <a:r>
              <a:rPr lang="fr-FR" dirty="0" err="1" smtClean="0"/>
              <a:t>Meetup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1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Template dynamique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76770" y="2712378"/>
            <a:ext cx="7607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/>
                <a:cs typeface="Consolas"/>
              </a:rPr>
              <a:t>MyView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Backbone.Marionette.ItemView.extend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getTemplate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 err="1">
                <a:latin typeface="Consolas"/>
                <a:cs typeface="Consolas"/>
              </a:rPr>
              <a:t>function</a:t>
            </a:r>
            <a:r>
              <a:rPr lang="fr-FR" sz="1400" dirty="0">
                <a:latin typeface="Consolas"/>
                <a:cs typeface="Consolas"/>
              </a:rPr>
              <a:t>(){</a:t>
            </a:r>
          </a:p>
          <a:p>
            <a:r>
              <a:rPr lang="fr-FR" sz="1400" dirty="0">
                <a:latin typeface="Consolas"/>
                <a:cs typeface="Consolas"/>
              </a:rPr>
              <a:t>    </a:t>
            </a:r>
            <a:r>
              <a:rPr lang="fr-FR" sz="1400" b="1" dirty="0">
                <a:latin typeface="Consolas"/>
                <a:cs typeface="Consolas"/>
              </a:rPr>
              <a:t>if</a:t>
            </a:r>
            <a:r>
              <a:rPr lang="fr-FR" sz="1400" dirty="0">
                <a:latin typeface="Consolas"/>
                <a:cs typeface="Consolas"/>
              </a:rPr>
              <a:t> (</a:t>
            </a:r>
            <a:r>
              <a:rPr lang="fr-FR" sz="1400" b="1" dirty="0" err="1">
                <a:latin typeface="Consolas"/>
                <a:cs typeface="Consolas"/>
              </a:rPr>
              <a:t>this</a:t>
            </a:r>
            <a:r>
              <a:rPr lang="fr-FR" sz="1400" dirty="0" err="1">
                <a:latin typeface="Consolas"/>
                <a:cs typeface="Consolas"/>
              </a:rPr>
              <a:t>.model.get</a:t>
            </a:r>
            <a:r>
              <a:rPr lang="fr-FR" sz="1400" dirty="0">
                <a:latin typeface="Consolas"/>
                <a:cs typeface="Consolas"/>
              </a:rPr>
              <a:t>("</a:t>
            </a:r>
            <a:r>
              <a:rPr lang="fr-FR" sz="1400" dirty="0" err="1">
                <a:latin typeface="Consolas"/>
                <a:cs typeface="Consolas"/>
              </a:rPr>
              <a:t>foo</a:t>
            </a:r>
            <a:r>
              <a:rPr lang="fr-FR" sz="1400" dirty="0">
                <a:latin typeface="Consolas"/>
                <a:cs typeface="Consolas"/>
              </a:rPr>
              <a:t>")){</a:t>
            </a:r>
          </a:p>
          <a:p>
            <a:r>
              <a:rPr lang="fr-FR" sz="1400" dirty="0">
                <a:latin typeface="Consolas"/>
                <a:cs typeface="Consolas"/>
              </a:rPr>
              <a:t>      </a:t>
            </a:r>
            <a:r>
              <a:rPr lang="fr-FR" sz="1400" b="1" dirty="0">
                <a:latin typeface="Consolas"/>
                <a:cs typeface="Consolas"/>
              </a:rPr>
              <a:t>return</a:t>
            </a:r>
            <a:r>
              <a:rPr lang="fr-FR" sz="1400" dirty="0">
                <a:latin typeface="Consolas"/>
                <a:cs typeface="Consolas"/>
              </a:rPr>
              <a:t> "#</a:t>
            </a:r>
            <a:r>
              <a:rPr lang="fr-FR" sz="1400" dirty="0" err="1">
                <a:latin typeface="Consolas"/>
                <a:cs typeface="Consolas"/>
              </a:rPr>
              <a:t>some-template</a:t>
            </a:r>
            <a:r>
              <a:rPr lang="fr-FR" sz="1400" dirty="0">
                <a:latin typeface="Consolas"/>
                <a:cs typeface="Consolas"/>
              </a:rPr>
              <a:t>";</a:t>
            </a:r>
          </a:p>
          <a:p>
            <a:r>
              <a:rPr lang="da-DK" sz="1400" dirty="0">
                <a:latin typeface="Consolas"/>
                <a:cs typeface="Consolas"/>
              </a:rPr>
              <a:t>    } </a:t>
            </a:r>
            <a:r>
              <a:rPr lang="da-DK" sz="1400" b="1" dirty="0" err="1">
                <a:latin typeface="Consolas"/>
                <a:cs typeface="Consolas"/>
              </a:rPr>
              <a:t>else</a:t>
            </a:r>
            <a:r>
              <a:rPr lang="da-DK" sz="1400" dirty="0">
                <a:latin typeface="Consolas"/>
                <a:cs typeface="Consolas"/>
              </a:rPr>
              <a:t> {</a:t>
            </a:r>
          </a:p>
          <a:p>
            <a:r>
              <a:rPr lang="da-DK" sz="1400" dirty="0">
                <a:latin typeface="Consolas"/>
                <a:cs typeface="Consolas"/>
              </a:rPr>
              <a:t>      </a:t>
            </a:r>
            <a:r>
              <a:rPr lang="da-DK" sz="1400" b="1" dirty="0" err="1">
                <a:latin typeface="Consolas"/>
                <a:cs typeface="Consolas"/>
              </a:rPr>
              <a:t>return</a:t>
            </a:r>
            <a:r>
              <a:rPr lang="da-DK" sz="1400" dirty="0">
                <a:latin typeface="Consolas"/>
                <a:cs typeface="Consolas"/>
              </a:rPr>
              <a:t> "#a-</a:t>
            </a:r>
            <a:r>
              <a:rPr lang="da-DK" sz="1400" dirty="0" err="1">
                <a:latin typeface="Consolas"/>
                <a:cs typeface="Consolas"/>
              </a:rPr>
              <a:t>different</a:t>
            </a:r>
            <a:r>
              <a:rPr lang="da-DK" sz="1400" dirty="0">
                <a:latin typeface="Consolas"/>
                <a:cs typeface="Consolas"/>
              </a:rPr>
              <a:t>-template";</a:t>
            </a:r>
          </a:p>
          <a:p>
            <a:r>
              <a:rPr lang="da-DK" sz="1400" dirty="0">
                <a:latin typeface="Consolas"/>
                <a:cs typeface="Consolas"/>
              </a:rPr>
              <a:t>    }</a:t>
            </a:r>
          </a:p>
          <a:p>
            <a:r>
              <a:rPr lang="da-DK" sz="1400" dirty="0">
                <a:latin typeface="Consolas"/>
                <a:cs typeface="Consolas"/>
              </a:rPr>
              <a:t>  }</a:t>
            </a:r>
          </a:p>
          <a:p>
            <a:r>
              <a:rPr lang="da-DK" sz="1400" dirty="0">
                <a:latin typeface="Consolas"/>
                <a:cs typeface="Consolas"/>
              </a:rPr>
              <a:t>});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2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Accès aux éléments du DOM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01068" y="1861677"/>
            <a:ext cx="79346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/>
                <a:cs typeface="Consolas"/>
              </a:rPr>
              <a:t>Backbone.Marionette.ItemView.extend</a:t>
            </a:r>
            <a:r>
              <a:rPr lang="fr-FR" sz="1400" dirty="0" smtClean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</a:t>
            </a:r>
            <a:r>
              <a:rPr lang="fr-FR" sz="1400" dirty="0" err="1" smtClean="0">
                <a:latin typeface="Consolas"/>
                <a:cs typeface="Consolas"/>
              </a:rPr>
              <a:t>tagName</a:t>
            </a:r>
            <a:r>
              <a:rPr lang="fr-FR" sz="1400" dirty="0" smtClean="0">
                <a:latin typeface="Consolas"/>
                <a:cs typeface="Consolas"/>
              </a:rPr>
              <a:t>: "tr",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</a:t>
            </a:r>
            <a:r>
              <a:rPr lang="fr-FR" sz="1400" dirty="0" err="1" smtClean="0">
                <a:latin typeface="Consolas"/>
                <a:cs typeface="Consolas"/>
              </a:rPr>
              <a:t>ui</a:t>
            </a:r>
            <a:r>
              <a:rPr lang="fr-FR" sz="1400" dirty="0" smtClean="0">
                <a:latin typeface="Consolas"/>
                <a:cs typeface="Consolas"/>
              </a:rPr>
              <a:t>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checkbox</a:t>
            </a:r>
            <a:r>
              <a:rPr lang="fr-FR" sz="1400" dirty="0" smtClean="0">
                <a:latin typeface="Consolas"/>
                <a:cs typeface="Consolas"/>
              </a:rPr>
              <a:t>: "input[type=</a:t>
            </a:r>
            <a:r>
              <a:rPr lang="fr-FR" sz="1400" dirty="0" err="1" smtClean="0">
                <a:latin typeface="Consolas"/>
                <a:cs typeface="Consolas"/>
              </a:rPr>
              <a:t>checkbox</a:t>
            </a:r>
            <a:r>
              <a:rPr lang="fr-FR" sz="1400" dirty="0" smtClean="0">
                <a:latin typeface="Consolas"/>
                <a:cs typeface="Consolas"/>
              </a:rPr>
              <a:t>]"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},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</a:t>
            </a:r>
            <a:r>
              <a:rPr lang="fr-FR" sz="1400" dirty="0" err="1" smtClean="0">
                <a:latin typeface="Consolas"/>
                <a:cs typeface="Consolas"/>
              </a:rPr>
              <a:t>onRender</a:t>
            </a:r>
            <a:r>
              <a:rPr lang="fr-FR" sz="1400" dirty="0" smtClean="0">
                <a:latin typeface="Consolas"/>
                <a:cs typeface="Consolas"/>
              </a:rPr>
              <a:t>: </a:t>
            </a:r>
            <a:r>
              <a:rPr lang="fr-FR" sz="1400" dirty="0" err="1" smtClean="0">
                <a:latin typeface="Consolas"/>
                <a:cs typeface="Consolas"/>
              </a:rPr>
              <a:t>function</a:t>
            </a:r>
            <a:r>
              <a:rPr lang="fr-FR" sz="1400" dirty="0" smtClean="0">
                <a:latin typeface="Consolas"/>
                <a:cs typeface="Consolas"/>
              </a:rPr>
              <a:t>()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if (</a:t>
            </a:r>
            <a:r>
              <a:rPr lang="fr-FR" sz="1400" dirty="0" err="1" smtClean="0">
                <a:latin typeface="Consolas"/>
                <a:cs typeface="Consolas"/>
              </a:rPr>
              <a:t>this.model.get</a:t>
            </a:r>
            <a:r>
              <a:rPr lang="fr-FR" sz="1400" dirty="0" smtClean="0">
                <a:latin typeface="Consolas"/>
                <a:cs typeface="Consolas"/>
              </a:rPr>
              <a:t>('</a:t>
            </a:r>
            <a:r>
              <a:rPr lang="fr-FR" sz="1400" dirty="0" err="1" smtClean="0">
                <a:latin typeface="Consolas"/>
                <a:cs typeface="Consolas"/>
              </a:rPr>
              <a:t>selected</a:t>
            </a:r>
            <a:r>
              <a:rPr lang="fr-FR" sz="1400" dirty="0" smtClean="0">
                <a:latin typeface="Consolas"/>
                <a:cs typeface="Consolas"/>
              </a:rPr>
              <a:t>'))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</a:t>
            </a:r>
            <a:r>
              <a:rPr lang="fr-FR" sz="1400" dirty="0" err="1" smtClean="0">
                <a:latin typeface="Consolas"/>
                <a:cs typeface="Consolas"/>
              </a:rPr>
              <a:t>this.ui.checkbox.addClass</a:t>
            </a:r>
            <a:r>
              <a:rPr lang="fr-FR" sz="1400" dirty="0" smtClean="0">
                <a:latin typeface="Consolas"/>
                <a:cs typeface="Consolas"/>
              </a:rPr>
              <a:t>('</a:t>
            </a:r>
            <a:r>
              <a:rPr lang="fr-FR" sz="1400" dirty="0" err="1" smtClean="0">
                <a:latin typeface="Consolas"/>
                <a:cs typeface="Consolas"/>
              </a:rPr>
              <a:t>checked</a:t>
            </a:r>
            <a:r>
              <a:rPr lang="fr-FR" sz="1400" dirty="0" smtClean="0">
                <a:latin typeface="Consolas"/>
                <a:cs typeface="Consolas"/>
              </a:rPr>
              <a:t>');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});</a:t>
            </a:r>
          </a:p>
          <a:p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6157" y="50396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 smtClean="0">
                <a:latin typeface="Baskerville Old Face"/>
                <a:cs typeface="Baskerville Old Face"/>
              </a:rPr>
              <a:t>On s’en sert souvent</a:t>
            </a:r>
            <a:endParaRPr lang="fr-FR" sz="3000" dirty="0">
              <a:latin typeface="Baskerville Old Face"/>
              <a:cs typeface="Baskerville Old Face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9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Model </a:t>
            </a:r>
            <a:r>
              <a:rPr lang="fr-FR" dirty="0" err="1" smtClean="0">
                <a:latin typeface="Baskerville Old Face"/>
                <a:cs typeface="Baskerville Old Face"/>
              </a:rPr>
              <a:t>events</a:t>
            </a:r>
            <a:r>
              <a:rPr lang="fr-FR" dirty="0" smtClean="0">
                <a:latin typeface="Baskerville Old Face"/>
                <a:cs typeface="Baskerville Old Face"/>
              </a:rPr>
              <a:t> et collection </a:t>
            </a:r>
            <a:r>
              <a:rPr lang="fr-FR" dirty="0" err="1" smtClean="0">
                <a:latin typeface="Baskerville Old Face"/>
                <a:cs typeface="Baskerville Old Face"/>
              </a:rPr>
              <a:t>events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78132" y="1306873"/>
            <a:ext cx="78416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/>
                <a:cs typeface="Consolas"/>
              </a:rPr>
              <a:t>Marionette.ItemView.extend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modelEvents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{ // Item </a:t>
            </a:r>
            <a:r>
              <a:rPr lang="fr-FR" sz="1400" dirty="0" err="1" smtClean="0">
                <a:latin typeface="Consolas"/>
                <a:cs typeface="Consolas"/>
              </a:rPr>
              <a:t>view</a:t>
            </a:r>
            <a:r>
              <a:rPr lang="fr-FR" sz="1400" dirty="0" smtClean="0">
                <a:latin typeface="Consolas"/>
                <a:cs typeface="Consolas"/>
              </a:rPr>
              <a:t> et composite </a:t>
            </a:r>
            <a:r>
              <a:rPr lang="fr-FR" sz="1400" dirty="0" err="1" smtClean="0">
                <a:latin typeface="Consolas"/>
                <a:cs typeface="Consolas"/>
              </a:rPr>
              <a:t>view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  "change"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"</a:t>
            </a:r>
            <a:r>
              <a:rPr lang="fr-FR" sz="1400" dirty="0" err="1">
                <a:latin typeface="Consolas"/>
                <a:cs typeface="Consolas"/>
              </a:rPr>
              <a:t>modelChanged</a:t>
            </a:r>
            <a:r>
              <a:rPr lang="fr-FR" sz="1400" dirty="0">
                <a:latin typeface="Consolas"/>
                <a:cs typeface="Consolas"/>
              </a:rPr>
              <a:t>"</a:t>
            </a:r>
          </a:p>
          <a:p>
            <a:r>
              <a:rPr lang="fr-FR" sz="1400" dirty="0">
                <a:latin typeface="Consolas"/>
                <a:cs typeface="Consolas"/>
              </a:rPr>
              <a:t>  },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collectionEvents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{ // collection </a:t>
            </a:r>
            <a:r>
              <a:rPr lang="fr-FR" sz="1400" dirty="0" err="1" smtClean="0">
                <a:latin typeface="Consolas"/>
                <a:cs typeface="Consolas"/>
              </a:rPr>
              <a:t>view</a:t>
            </a:r>
            <a:r>
              <a:rPr lang="fr-FR" sz="1400" dirty="0" smtClean="0">
                <a:latin typeface="Consolas"/>
                <a:cs typeface="Consolas"/>
              </a:rPr>
              <a:t> et composite </a:t>
            </a:r>
            <a:r>
              <a:rPr lang="fr-FR" sz="1400" dirty="0" err="1" smtClean="0">
                <a:latin typeface="Consolas"/>
                <a:cs typeface="Consolas"/>
              </a:rPr>
              <a:t>view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  "</a:t>
            </a:r>
            <a:r>
              <a:rPr lang="fr-FR" sz="1400" dirty="0" err="1">
                <a:latin typeface="Consolas"/>
                <a:cs typeface="Consolas"/>
              </a:rPr>
              <a:t>add</a:t>
            </a:r>
            <a:r>
              <a:rPr lang="fr-FR" sz="1400" dirty="0">
                <a:latin typeface="Consolas"/>
                <a:cs typeface="Consolas"/>
              </a:rPr>
              <a:t>"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"</a:t>
            </a:r>
            <a:r>
              <a:rPr lang="fr-FR" sz="1400" dirty="0" err="1">
                <a:latin typeface="Consolas"/>
                <a:cs typeface="Consolas"/>
              </a:rPr>
              <a:t>modelAdded</a:t>
            </a:r>
            <a:r>
              <a:rPr lang="fr-FR" sz="1400" dirty="0">
                <a:latin typeface="Consolas"/>
                <a:cs typeface="Consolas"/>
              </a:rPr>
              <a:t>"</a:t>
            </a:r>
          </a:p>
          <a:p>
            <a:r>
              <a:rPr lang="fr-FR" sz="1400" dirty="0">
                <a:latin typeface="Consolas"/>
                <a:cs typeface="Consolas"/>
              </a:rPr>
              <a:t>  }</a:t>
            </a:r>
          </a:p>
          <a:p>
            <a:r>
              <a:rPr lang="fr-FR" sz="1400" dirty="0">
                <a:latin typeface="Consolas"/>
                <a:cs typeface="Consolas"/>
              </a:rPr>
              <a:t>});</a:t>
            </a:r>
          </a:p>
          <a:p>
            <a:endParaRPr lang="fr-FR" sz="1400" dirty="0" smtClean="0">
              <a:latin typeface="Consolas"/>
              <a:cs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8132" y="3673507"/>
            <a:ext cx="78416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/>
                <a:cs typeface="Consolas"/>
              </a:rPr>
              <a:t>modelEvents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"</a:t>
            </a:r>
            <a:r>
              <a:rPr lang="fr-FR" sz="1400" dirty="0">
                <a:latin typeface="Consolas"/>
                <a:cs typeface="Consolas"/>
              </a:rPr>
              <a:t>change"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 "handler1 handler2" // On peut en avoir plusieurs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}</a:t>
            </a:r>
            <a:r>
              <a:rPr lang="fr-FR" sz="1400" dirty="0">
                <a:latin typeface="Consolas"/>
                <a:cs typeface="Consolas"/>
              </a:rPr>
              <a:t>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 err="1" smtClean="0">
                <a:latin typeface="Consolas"/>
                <a:cs typeface="Consolas"/>
              </a:rPr>
              <a:t>modelEvents</a:t>
            </a:r>
            <a:r>
              <a:rPr lang="fr-FR" sz="1400" b="1" dirty="0" smtClean="0">
                <a:latin typeface="Consolas"/>
                <a:cs typeface="Consolas"/>
              </a:rPr>
              <a:t>:</a:t>
            </a:r>
            <a:r>
              <a:rPr lang="fr-FR" sz="1400" dirty="0" smtClean="0">
                <a:latin typeface="Consolas"/>
                <a:cs typeface="Consolas"/>
              </a:rPr>
              <a:t>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"change"</a:t>
            </a:r>
            <a:r>
              <a:rPr lang="fr-FR" sz="1400" b="1" dirty="0" smtClean="0">
                <a:latin typeface="Consolas"/>
                <a:cs typeface="Consolas"/>
              </a:rPr>
              <a:t>:</a:t>
            </a:r>
            <a:r>
              <a:rPr lang="fr-FR" sz="1400" dirty="0" smtClean="0">
                <a:latin typeface="Consolas"/>
                <a:cs typeface="Consolas"/>
              </a:rPr>
              <a:t>  </a:t>
            </a:r>
            <a:r>
              <a:rPr lang="fr-FR" sz="1400" dirty="0" err="1" smtClean="0">
                <a:latin typeface="Consolas"/>
                <a:cs typeface="Consolas"/>
              </a:rPr>
              <a:t>function</a:t>
            </a:r>
            <a:r>
              <a:rPr lang="fr-FR" sz="1400" dirty="0" smtClean="0">
                <a:latin typeface="Consolas"/>
                <a:cs typeface="Consolas"/>
              </a:rPr>
              <a:t> () { // On </a:t>
            </a:r>
            <a:r>
              <a:rPr lang="fr-FR" sz="1400" dirty="0" err="1" smtClean="0">
                <a:latin typeface="Consolas"/>
                <a:cs typeface="Consolas"/>
              </a:rPr>
              <a:t>inliner</a:t>
            </a:r>
            <a:r>
              <a:rPr lang="fr-FR" sz="1400" dirty="0" smtClean="0">
                <a:latin typeface="Consolas"/>
                <a:cs typeface="Consolas"/>
              </a:rPr>
              <a:t> le </a:t>
            </a:r>
            <a:r>
              <a:rPr lang="fr-FR" sz="1400" dirty="0" err="1" smtClean="0">
                <a:latin typeface="Consolas"/>
                <a:cs typeface="Consolas"/>
              </a:rPr>
              <a:t>handler</a:t>
            </a:r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},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endParaRPr lang="fr-FR" sz="1400" dirty="0" smtClean="0">
              <a:latin typeface="Consolas"/>
              <a:cs typeface="Consola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Template </a:t>
            </a:r>
            <a:r>
              <a:rPr lang="fr-FR" dirty="0" err="1" smtClean="0">
                <a:latin typeface="Baskerville Old Face"/>
                <a:cs typeface="Baskerville Old Face"/>
              </a:rPr>
              <a:t>Helpers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" y="1541123"/>
            <a:ext cx="8229600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/>
                <a:cs typeface="Consolas"/>
              </a:rPr>
              <a:t>&lt;script id</a:t>
            </a:r>
            <a:r>
              <a:rPr lang="fr-FR" sz="1400" dirty="0" smtClean="0">
                <a:latin typeface="Consolas"/>
                <a:cs typeface="Consolas"/>
              </a:rPr>
              <a:t>="</a:t>
            </a:r>
            <a:r>
              <a:rPr lang="fr-FR" sz="1400" dirty="0" err="1" smtClean="0">
                <a:latin typeface="Consolas"/>
                <a:cs typeface="Consolas"/>
              </a:rPr>
              <a:t>meetup-</a:t>
            </a:r>
            <a:r>
              <a:rPr lang="fr-FR" sz="1400" dirty="0" err="1">
                <a:latin typeface="Consolas"/>
                <a:cs typeface="Consolas"/>
              </a:rPr>
              <a:t>template</a:t>
            </a:r>
            <a:r>
              <a:rPr lang="fr-FR" sz="1400" dirty="0">
                <a:latin typeface="Consolas"/>
                <a:cs typeface="Consolas"/>
              </a:rPr>
              <a:t>" type="</a:t>
            </a:r>
            <a:r>
              <a:rPr lang="fr-FR" sz="1400" dirty="0" err="1">
                <a:latin typeface="Consolas"/>
                <a:cs typeface="Consolas"/>
              </a:rPr>
              <a:t>text</a:t>
            </a:r>
            <a:r>
              <a:rPr lang="fr-FR" sz="1400" dirty="0">
                <a:latin typeface="Consolas"/>
                <a:cs typeface="Consolas"/>
              </a:rPr>
              <a:t>/html"&gt;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smtClean="0">
                <a:latin typeface="Consolas"/>
                <a:cs typeface="Consolas"/>
              </a:rPr>
              <a:t>Le &lt;%= </a:t>
            </a:r>
            <a:r>
              <a:rPr lang="fr-FR" sz="1400" dirty="0" err="1" smtClean="0">
                <a:latin typeface="Consolas"/>
                <a:cs typeface="Consolas"/>
              </a:rPr>
              <a:t>getName</a:t>
            </a:r>
            <a:r>
              <a:rPr lang="fr-FR" sz="1400" dirty="0" smtClean="0">
                <a:latin typeface="Consolas"/>
                <a:cs typeface="Consolas"/>
              </a:rPr>
              <a:t>()  %&gt; c’est </a:t>
            </a:r>
            <a:r>
              <a:rPr lang="fr-FR" sz="1400" b="1" dirty="0" smtClean="0">
                <a:latin typeface="Consolas"/>
                <a:cs typeface="Consolas"/>
              </a:rPr>
              <a:t>&lt;</a:t>
            </a:r>
            <a:r>
              <a:rPr lang="fr-FR" sz="1400" b="1" dirty="0">
                <a:latin typeface="Consolas"/>
                <a:cs typeface="Consolas"/>
              </a:rPr>
              <a:t>%=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message(</a:t>
            </a:r>
            <a:r>
              <a:rPr lang="fr-FR" sz="1400" dirty="0">
                <a:latin typeface="Consolas"/>
                <a:cs typeface="Consolas"/>
              </a:rPr>
              <a:t>) </a:t>
            </a:r>
            <a:r>
              <a:rPr lang="fr-FR" sz="1400" b="1" dirty="0">
                <a:latin typeface="Consolas"/>
                <a:cs typeface="Consolas"/>
              </a:rPr>
              <a:t>%&gt;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&lt;/script&gt;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err="1">
                <a:latin typeface="Consolas"/>
                <a:cs typeface="Consolas"/>
              </a:rPr>
              <a:t>MyView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Backbone.Marionette.ItemView.extend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template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"#</a:t>
            </a:r>
            <a:r>
              <a:rPr lang="fr-FR" sz="1400" dirty="0" err="1" smtClean="0">
                <a:latin typeface="Consolas"/>
                <a:cs typeface="Consolas"/>
              </a:rPr>
              <a:t>meetup-</a:t>
            </a:r>
            <a:r>
              <a:rPr lang="fr-FR" sz="1400" dirty="0" err="1">
                <a:latin typeface="Consolas"/>
                <a:cs typeface="Consolas"/>
              </a:rPr>
              <a:t>template</a:t>
            </a:r>
            <a:r>
              <a:rPr lang="fr-FR" sz="1400" dirty="0">
                <a:latin typeface="Consolas"/>
                <a:cs typeface="Consolas"/>
              </a:rPr>
              <a:t>",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templateHelpers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{</a:t>
            </a:r>
          </a:p>
          <a:p>
            <a:r>
              <a:rPr lang="fr-FR" sz="1400" dirty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getName</a:t>
            </a:r>
            <a:r>
              <a:rPr lang="fr-FR" sz="1400" b="1" dirty="0" smtClean="0">
                <a:latin typeface="Consolas"/>
                <a:cs typeface="Consolas"/>
              </a:rPr>
              <a:t>: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b="1" dirty="0" err="1">
                <a:latin typeface="Consolas"/>
                <a:cs typeface="Consolas"/>
              </a:rPr>
              <a:t>function</a:t>
            </a:r>
            <a:r>
              <a:rPr lang="fr-FR" sz="1400" dirty="0">
                <a:latin typeface="Consolas"/>
                <a:cs typeface="Consolas"/>
              </a:rPr>
              <a:t>(){</a:t>
            </a:r>
          </a:p>
          <a:p>
            <a:r>
              <a:rPr lang="fr-FR" sz="1400" dirty="0">
                <a:latin typeface="Consolas"/>
                <a:cs typeface="Consolas"/>
              </a:rPr>
              <a:t>      </a:t>
            </a:r>
            <a:r>
              <a:rPr lang="fr-FR" sz="1400" b="1" dirty="0">
                <a:latin typeface="Consolas"/>
                <a:cs typeface="Consolas"/>
              </a:rPr>
              <a:t>return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this.name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  </a:t>
            </a:r>
            <a:r>
              <a:rPr lang="fr-FR" sz="1400" dirty="0" smtClean="0">
                <a:latin typeface="Consolas"/>
                <a:cs typeface="Consolas"/>
              </a:rPr>
              <a:t>},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message</a:t>
            </a:r>
            <a:r>
              <a:rPr lang="fr-FR" sz="1400" b="1" dirty="0" smtClean="0">
                <a:latin typeface="Consolas"/>
                <a:cs typeface="Consolas"/>
              </a:rPr>
              <a:t>: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b="1" dirty="0" err="1" smtClean="0">
                <a:latin typeface="Consolas"/>
                <a:cs typeface="Consolas"/>
              </a:rPr>
              <a:t>function</a:t>
            </a:r>
            <a:r>
              <a:rPr lang="fr-FR" sz="1400" dirty="0" smtClean="0">
                <a:latin typeface="Consolas"/>
                <a:cs typeface="Consolas"/>
              </a:rPr>
              <a:t>(){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</a:t>
            </a:r>
            <a:r>
              <a:rPr lang="fr-FR" sz="1400" b="1" dirty="0" smtClean="0">
                <a:latin typeface="Consolas"/>
                <a:cs typeface="Consolas"/>
              </a:rPr>
              <a:t>return</a:t>
            </a:r>
            <a:r>
              <a:rPr lang="fr-FR" sz="1400" dirty="0" smtClean="0">
                <a:latin typeface="Consolas"/>
                <a:cs typeface="Consolas"/>
              </a:rPr>
              <a:t> " Génial!"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}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});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model </a:t>
            </a:r>
            <a:r>
              <a:rPr lang="fr-FR" sz="1400" b="1" dirty="0">
                <a:latin typeface="Consolas"/>
                <a:cs typeface="Consolas"/>
              </a:rPr>
              <a:t>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new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Backbone.Model</a:t>
            </a:r>
            <a:r>
              <a:rPr lang="fr-FR" sz="1400" dirty="0">
                <a:latin typeface="Consolas"/>
                <a:cs typeface="Consolas"/>
              </a:rPr>
              <a:t>({</a:t>
            </a:r>
            <a:r>
              <a:rPr lang="fr-FR" sz="1400" dirty="0" err="1">
                <a:latin typeface="Consolas"/>
                <a:cs typeface="Consolas"/>
              </a:rPr>
              <a:t>name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 "</a:t>
            </a:r>
            <a:r>
              <a:rPr lang="fr-FR" sz="1400" dirty="0" err="1" smtClean="0">
                <a:latin typeface="Consolas"/>
                <a:cs typeface="Consolas"/>
              </a:rPr>
              <a:t>Backbone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meetup</a:t>
            </a:r>
            <a:r>
              <a:rPr lang="fr-FR" sz="1400" dirty="0" smtClean="0">
                <a:latin typeface="Consolas"/>
                <a:cs typeface="Consolas"/>
              </a:rPr>
              <a:t>"</a:t>
            </a:r>
            <a:r>
              <a:rPr lang="fr-FR" sz="1400" dirty="0">
                <a:latin typeface="Consolas"/>
                <a:cs typeface="Consolas"/>
              </a:rPr>
              <a:t>});</a:t>
            </a:r>
          </a:p>
          <a:p>
            <a:r>
              <a:rPr lang="fr-FR" sz="1400" dirty="0" err="1">
                <a:latin typeface="Consolas"/>
                <a:cs typeface="Consolas"/>
              </a:rPr>
              <a:t>view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new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MyView</a:t>
            </a:r>
            <a:r>
              <a:rPr lang="fr-FR" sz="1400" dirty="0">
                <a:latin typeface="Consolas"/>
                <a:cs typeface="Consolas"/>
              </a:rPr>
              <a:t>(</a:t>
            </a:r>
            <a:r>
              <a:rPr lang="fr-FR" sz="1400" dirty="0" smtClean="0">
                <a:latin typeface="Consolas"/>
                <a:cs typeface="Consolas"/>
              </a:rPr>
              <a:t>{ model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smtClean="0">
                <a:latin typeface="Consolas"/>
                <a:cs typeface="Consolas"/>
              </a:rPr>
              <a:t>model }</a:t>
            </a:r>
            <a:r>
              <a:rPr lang="fr-FR" sz="1400" dirty="0">
                <a:latin typeface="Consolas"/>
                <a:cs typeface="Consolas"/>
              </a:rPr>
              <a:t>);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 err="1">
                <a:latin typeface="Consolas"/>
                <a:cs typeface="Consolas"/>
              </a:rPr>
              <a:t>view.render</a:t>
            </a:r>
            <a:r>
              <a:rPr lang="fr-FR" sz="1400" dirty="0">
                <a:latin typeface="Consolas"/>
                <a:cs typeface="Consolas"/>
              </a:rPr>
              <a:t>(); </a:t>
            </a:r>
            <a:r>
              <a:rPr lang="fr-FR" sz="1400" i="1" dirty="0">
                <a:latin typeface="Consolas"/>
                <a:cs typeface="Consolas"/>
              </a:rPr>
              <a:t>//=&gt; </a:t>
            </a:r>
            <a:r>
              <a:rPr lang="fr-FR" sz="1400" i="1" dirty="0" smtClean="0">
                <a:latin typeface="Consolas"/>
                <a:cs typeface="Consolas"/>
              </a:rPr>
              <a:t> Le </a:t>
            </a:r>
            <a:r>
              <a:rPr lang="fr-FR" sz="1400" i="1" dirty="0" err="1" smtClean="0">
                <a:latin typeface="Consolas"/>
                <a:cs typeface="Consolas"/>
              </a:rPr>
              <a:t>Backbone</a:t>
            </a:r>
            <a:r>
              <a:rPr lang="fr-FR" sz="1400" i="1" dirty="0" smtClean="0">
                <a:latin typeface="Consolas"/>
                <a:cs typeface="Consolas"/>
              </a:rPr>
              <a:t> </a:t>
            </a:r>
            <a:r>
              <a:rPr lang="fr-FR" sz="1400" i="1" dirty="0" err="1" smtClean="0">
                <a:latin typeface="Consolas"/>
                <a:cs typeface="Consolas"/>
              </a:rPr>
              <a:t>meetup</a:t>
            </a:r>
            <a:r>
              <a:rPr lang="fr-FR" sz="1400" i="1" dirty="0" smtClean="0">
                <a:latin typeface="Consolas"/>
                <a:cs typeface="Consolas"/>
              </a:rPr>
              <a:t> c’est Génial! </a:t>
            </a:r>
            <a:endParaRPr lang="fr-FR" sz="1400" dirty="0">
              <a:latin typeface="Consolas"/>
              <a:cs typeface="Consolas"/>
            </a:endParaRPr>
          </a:p>
          <a:p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3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39019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Plus sur les </a:t>
            </a:r>
            <a:r>
              <a:rPr lang="fr-FR" dirty="0" err="1" smtClean="0">
                <a:latin typeface="Baskerville Old Face"/>
                <a:cs typeface="Baskerville Old Face"/>
              </a:rPr>
              <a:t>CollectionView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8814" y="1838897"/>
            <a:ext cx="817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/>
                <a:cs typeface="Consolas"/>
              </a:rPr>
              <a:t>buildItemView</a:t>
            </a:r>
            <a:r>
              <a:rPr lang="fr-FR" sz="1400" dirty="0">
                <a:latin typeface="Consolas"/>
                <a:cs typeface="Consolas"/>
              </a:rPr>
              <a:t>: </a:t>
            </a:r>
            <a:r>
              <a:rPr lang="fr-FR" sz="1400" dirty="0" err="1">
                <a:latin typeface="Consolas"/>
                <a:cs typeface="Consolas"/>
              </a:rPr>
              <a:t>function</a:t>
            </a:r>
            <a:r>
              <a:rPr lang="fr-FR" sz="1400" dirty="0">
                <a:latin typeface="Consolas"/>
                <a:cs typeface="Consolas"/>
              </a:rPr>
              <a:t>(item, </a:t>
            </a:r>
            <a:r>
              <a:rPr lang="fr-FR" sz="1400" dirty="0" err="1">
                <a:latin typeface="Consolas"/>
                <a:cs typeface="Consolas"/>
              </a:rPr>
              <a:t>ItemViewType</a:t>
            </a:r>
            <a:r>
              <a:rPr lang="fr-FR" sz="1400" dirty="0">
                <a:latin typeface="Consolas"/>
                <a:cs typeface="Consolas"/>
              </a:rPr>
              <a:t>, </a:t>
            </a:r>
            <a:r>
              <a:rPr lang="fr-FR" sz="1400" dirty="0" err="1">
                <a:latin typeface="Consolas"/>
                <a:cs typeface="Consolas"/>
              </a:rPr>
              <a:t>itemViewOptions</a:t>
            </a:r>
            <a:r>
              <a:rPr lang="fr-FR" sz="1400" dirty="0">
                <a:latin typeface="Consolas"/>
                <a:cs typeface="Consolas"/>
              </a:rPr>
              <a:t>){</a:t>
            </a:r>
          </a:p>
          <a:p>
            <a:r>
              <a:rPr lang="fr-FR" sz="1400" dirty="0">
                <a:latin typeface="Consolas"/>
                <a:cs typeface="Consolas"/>
              </a:rPr>
              <a:t>   </a:t>
            </a:r>
            <a:r>
              <a:rPr lang="fr-FR" sz="1400" b="1" dirty="0">
                <a:latin typeface="Consolas"/>
                <a:cs typeface="Consolas"/>
              </a:rPr>
              <a:t>if</a:t>
            </a:r>
            <a:r>
              <a:rPr lang="fr-FR" sz="1400" dirty="0">
                <a:latin typeface="Consolas"/>
                <a:cs typeface="Consolas"/>
              </a:rPr>
              <a:t> (</a:t>
            </a:r>
            <a:r>
              <a:rPr lang="fr-FR" sz="1400" dirty="0" err="1">
                <a:latin typeface="Consolas"/>
                <a:cs typeface="Consolas"/>
              </a:rPr>
              <a:t>item.get</a:t>
            </a:r>
            <a:r>
              <a:rPr lang="fr-FR" sz="1400" dirty="0">
                <a:latin typeface="Consolas"/>
                <a:cs typeface="Consolas"/>
              </a:rPr>
              <a:t>('</a:t>
            </a:r>
            <a:r>
              <a:rPr lang="fr-FR" sz="1400" dirty="0" err="1">
                <a:latin typeface="Consolas"/>
                <a:cs typeface="Consolas"/>
              </a:rPr>
              <a:t>someProperty</a:t>
            </a:r>
            <a:r>
              <a:rPr lang="fr-FR" sz="1400" dirty="0">
                <a:latin typeface="Consolas"/>
                <a:cs typeface="Consolas"/>
              </a:rPr>
              <a:t>')) {</a:t>
            </a:r>
          </a:p>
          <a:p>
            <a:r>
              <a:rPr lang="fr-FR" sz="1400" dirty="0">
                <a:latin typeface="Consolas"/>
                <a:cs typeface="Consolas"/>
              </a:rPr>
              <a:t>      return new </a:t>
            </a:r>
            <a:r>
              <a:rPr lang="fr-FR" sz="1400" dirty="0" err="1">
                <a:latin typeface="Consolas"/>
                <a:cs typeface="Consolas"/>
              </a:rPr>
              <a:t>MyViewUn</a:t>
            </a:r>
            <a:r>
              <a:rPr lang="fr-FR" sz="1400" dirty="0">
                <a:latin typeface="Consolas"/>
                <a:cs typeface="Consolas"/>
              </a:rPr>
              <a:t>();</a:t>
            </a:r>
          </a:p>
          <a:p>
            <a:r>
              <a:rPr lang="fr-FR" sz="1400" dirty="0">
                <a:latin typeface="Consolas"/>
                <a:cs typeface="Consolas"/>
              </a:rPr>
              <a:t>   }</a:t>
            </a:r>
          </a:p>
          <a:p>
            <a:r>
              <a:rPr lang="fr-FR" sz="1400" dirty="0">
                <a:latin typeface="Consolas"/>
                <a:cs typeface="Consolas"/>
              </a:rPr>
              <a:t>   </a:t>
            </a:r>
            <a:r>
              <a:rPr lang="fr-FR" sz="1400" b="1" dirty="0">
                <a:latin typeface="Consolas"/>
                <a:cs typeface="Consolas"/>
              </a:rPr>
              <a:t>return</a:t>
            </a:r>
            <a:r>
              <a:rPr lang="fr-FR" sz="1400" dirty="0">
                <a:latin typeface="Consolas"/>
                <a:cs typeface="Consolas"/>
              </a:rPr>
              <a:t> new MyView2();</a:t>
            </a:r>
          </a:p>
          <a:p>
            <a:r>
              <a:rPr lang="fr-FR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09600" y="973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000" dirty="0" smtClean="0">
                <a:latin typeface="Baskerville Old Face"/>
                <a:cs typeface="Baskerville Old Face"/>
              </a:rPr>
              <a:t>Construction dynamique de l’item </a:t>
            </a:r>
            <a:r>
              <a:rPr lang="fr-FR" sz="3000" dirty="0" err="1" smtClean="0">
                <a:latin typeface="Baskerville Old Face"/>
                <a:cs typeface="Baskerville Old Face"/>
              </a:rPr>
              <a:t>view</a:t>
            </a:r>
            <a:endParaRPr lang="fr-FR" sz="3000" dirty="0">
              <a:latin typeface="Baskerville Old Face"/>
              <a:cs typeface="Baskerville Old Face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09600" y="2907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000" dirty="0" smtClean="0">
                <a:latin typeface="Baskerville Old Face"/>
                <a:cs typeface="Baskerville Old Face"/>
              </a:rPr>
              <a:t>Vue particulière pour les collections vides</a:t>
            </a:r>
            <a:endParaRPr lang="fr-FR" sz="3000" dirty="0">
              <a:latin typeface="Baskerville Old Face"/>
              <a:cs typeface="Baskerville Old Face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64621" y="3915061"/>
            <a:ext cx="8174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/>
                <a:cs typeface="Consolas"/>
              </a:rPr>
              <a:t>Backbone.Marionette.CollectionView.extend</a:t>
            </a:r>
            <a:r>
              <a:rPr lang="fr-FR" sz="1400" dirty="0">
                <a:latin typeface="Consolas"/>
                <a:cs typeface="Consolas"/>
              </a:rPr>
              <a:t>(</a:t>
            </a:r>
            <a:r>
              <a:rPr lang="fr-FR" sz="1400" dirty="0" smtClean="0">
                <a:latin typeface="Consolas"/>
                <a:cs typeface="Consolas"/>
              </a:rPr>
              <a:t>{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emptyView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NoItemsView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});</a:t>
            </a:r>
          </a:p>
          <a:p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14040" y="44039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000" dirty="0" smtClean="0">
                <a:latin typeface="Baskerville Old Face"/>
                <a:cs typeface="Baskerville Old Face"/>
              </a:rPr>
              <a:t>Evénements des enfants</a:t>
            </a:r>
            <a:endParaRPr lang="fr-FR" sz="3000" dirty="0">
              <a:latin typeface="Baskerville Old Face"/>
              <a:cs typeface="Baskerville Old Face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5288031"/>
            <a:ext cx="817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/>
                <a:cs typeface="Consolas"/>
              </a:rPr>
              <a:t>itemEvents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{</a:t>
            </a:r>
          </a:p>
          <a:p>
            <a:r>
              <a:rPr lang="fr-FR" sz="1400" dirty="0">
                <a:latin typeface="Consolas"/>
                <a:cs typeface="Consolas"/>
              </a:rPr>
              <a:t>  "</a:t>
            </a:r>
            <a:r>
              <a:rPr lang="fr-FR" sz="1400" dirty="0" err="1">
                <a:latin typeface="Consolas"/>
                <a:cs typeface="Consolas"/>
              </a:rPr>
              <a:t>render</a:t>
            </a:r>
            <a:r>
              <a:rPr lang="fr-FR" sz="1400" dirty="0">
                <a:latin typeface="Consolas"/>
                <a:cs typeface="Consolas"/>
              </a:rPr>
              <a:t>"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 err="1">
                <a:latin typeface="Consolas"/>
                <a:cs typeface="Consolas"/>
              </a:rPr>
              <a:t>function</a:t>
            </a:r>
            <a:r>
              <a:rPr lang="fr-FR" sz="1400" dirty="0">
                <a:latin typeface="Consolas"/>
                <a:cs typeface="Consolas"/>
              </a:rPr>
              <a:t>() {</a:t>
            </a:r>
          </a:p>
          <a:p>
            <a:r>
              <a:rPr lang="fr-FR" sz="1400" dirty="0">
                <a:latin typeface="Consolas"/>
                <a:cs typeface="Consolas"/>
              </a:rPr>
              <a:t>     // ...</a:t>
            </a:r>
          </a:p>
          <a:p>
            <a:r>
              <a:rPr lang="fr-FR" sz="1400" dirty="0">
                <a:latin typeface="Consolas"/>
                <a:cs typeface="Consolas"/>
              </a:rPr>
              <a:t>  }</a:t>
            </a:r>
          </a:p>
          <a:p>
            <a:r>
              <a:rPr lang="fr-FR" sz="1400" dirty="0">
                <a:latin typeface="Consolas"/>
                <a:cs typeface="Consolas"/>
              </a:rPr>
              <a:t>}</a:t>
            </a:r>
          </a:p>
          <a:p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6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952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Encore du code! </a:t>
            </a:r>
            <a:br>
              <a:rPr lang="fr-FR" dirty="0" smtClean="0"/>
            </a:br>
            <a:endParaRPr lang="fr-FR" sz="3300" i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6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82895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Et </a:t>
            </a:r>
            <a:r>
              <a:rPr lang="fr-FR" dirty="0" smtClean="0"/>
              <a:t>aussi…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83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Behaviors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4264" y="1195912"/>
            <a:ext cx="845253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onsolas"/>
                <a:cs typeface="Consolas"/>
              </a:rPr>
              <a:t>var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MyView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dirty="0" err="1" smtClean="0">
                <a:latin typeface="Consolas"/>
                <a:cs typeface="Consolas"/>
              </a:rPr>
              <a:t>Marionette.ItemView.extend</a:t>
            </a:r>
            <a:r>
              <a:rPr lang="fr-FR" sz="1400" dirty="0" smtClean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behaviors</a:t>
            </a:r>
            <a:r>
              <a:rPr lang="fr-FR" sz="1400" dirty="0" smtClean="0">
                <a:latin typeface="Consolas"/>
                <a:cs typeface="Consolas"/>
              </a:rPr>
              <a:t>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</a:t>
            </a:r>
            <a:r>
              <a:rPr lang="fr-FR" sz="1400" dirty="0" err="1" smtClean="0">
                <a:latin typeface="Consolas"/>
                <a:cs typeface="Consolas"/>
              </a:rPr>
              <a:t>ValidateDate</a:t>
            </a:r>
            <a:r>
              <a:rPr lang="fr-FR" sz="1400" dirty="0" smtClean="0">
                <a:latin typeface="Consolas"/>
                <a:cs typeface="Consolas"/>
              </a:rPr>
              <a:t>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    message: "La date de naissance n'est pas valide!"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});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b="1" dirty="0" smtClean="0">
                <a:latin typeface="Consolas"/>
                <a:cs typeface="Consolas"/>
              </a:rPr>
              <a:t>var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ValidateDate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dirty="0" err="1" smtClean="0">
                <a:latin typeface="Consolas"/>
                <a:cs typeface="Consolas"/>
              </a:rPr>
              <a:t>Marionette.Behavior.extend</a:t>
            </a:r>
            <a:r>
              <a:rPr lang="fr-FR" sz="1400" dirty="0" smtClean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defaults: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"message": "Date non valide!"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  // </a:t>
            </a:r>
            <a:r>
              <a:rPr lang="fr-FR" sz="1400" dirty="0" err="1" smtClean="0">
                <a:latin typeface="Consolas"/>
                <a:cs typeface="Consolas"/>
              </a:rPr>
              <a:t>behaviors</a:t>
            </a:r>
            <a:r>
              <a:rPr lang="fr-FR" sz="1400" dirty="0" smtClean="0">
                <a:latin typeface="Consolas"/>
                <a:cs typeface="Consolas"/>
              </a:rPr>
              <a:t> have </a:t>
            </a:r>
            <a:r>
              <a:rPr lang="fr-FR" sz="1400" dirty="0" err="1" smtClean="0">
                <a:latin typeface="Consolas"/>
                <a:cs typeface="Consolas"/>
              </a:rPr>
              <a:t>events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that</a:t>
            </a:r>
            <a:r>
              <a:rPr lang="fr-FR" sz="1400" dirty="0" smtClean="0">
                <a:latin typeface="Consolas"/>
                <a:cs typeface="Consolas"/>
              </a:rPr>
              <a:t> are </a:t>
            </a:r>
            <a:r>
              <a:rPr lang="fr-FR" sz="1400" dirty="0" err="1" smtClean="0">
                <a:latin typeface="Consolas"/>
                <a:cs typeface="Consolas"/>
              </a:rPr>
              <a:t>bound</a:t>
            </a:r>
            <a:r>
              <a:rPr lang="fr-FR" sz="1400" dirty="0" smtClean="0">
                <a:latin typeface="Consolas"/>
                <a:cs typeface="Consolas"/>
              </a:rPr>
              <a:t> to the </a:t>
            </a:r>
            <a:r>
              <a:rPr lang="fr-FR" sz="1400" dirty="0" err="1" smtClean="0">
                <a:latin typeface="Consolas"/>
                <a:cs typeface="Consolas"/>
              </a:rPr>
              <a:t>views</a:t>
            </a:r>
            <a:r>
              <a:rPr lang="fr-FR" sz="1400" dirty="0" smtClean="0">
                <a:latin typeface="Consolas"/>
                <a:cs typeface="Consolas"/>
              </a:rPr>
              <a:t> DOM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events</a:t>
            </a:r>
            <a:r>
              <a:rPr lang="fr-FR" sz="1400" dirty="0" smtClean="0">
                <a:latin typeface="Consolas"/>
                <a:cs typeface="Consolas"/>
              </a:rPr>
              <a:t>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</a:t>
            </a:r>
            <a:r>
              <a:rPr lang="fr-FR" sz="1400" dirty="0" smtClean="0">
                <a:latin typeface="Consolas"/>
                <a:cs typeface="Consolas"/>
              </a:rPr>
              <a:t>"</a:t>
            </a:r>
            <a:r>
              <a:rPr lang="fr-FR" sz="1400" dirty="0" err="1" smtClean="0">
                <a:latin typeface="Consolas"/>
                <a:cs typeface="Consolas"/>
              </a:rPr>
              <a:t>blur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input.date</a:t>
            </a:r>
            <a:r>
              <a:rPr lang="fr-FR" sz="1400" dirty="0" smtClean="0">
                <a:latin typeface="Consolas"/>
                <a:cs typeface="Consolas"/>
              </a:rPr>
              <a:t>"</a:t>
            </a:r>
            <a:r>
              <a:rPr lang="fr-FR" sz="1400" dirty="0" smtClean="0">
                <a:latin typeface="Consolas"/>
                <a:cs typeface="Consolas"/>
              </a:rPr>
              <a:t>: "</a:t>
            </a:r>
            <a:r>
              <a:rPr lang="fr-FR" sz="1400" dirty="0" err="1" smtClean="0">
                <a:latin typeface="Consolas"/>
                <a:cs typeface="Consolas"/>
              </a:rPr>
              <a:t>validateDate</a:t>
            </a:r>
            <a:r>
              <a:rPr lang="fr-FR" sz="1400" dirty="0" smtClean="0">
                <a:latin typeface="Consolas"/>
                <a:cs typeface="Consolas"/>
              </a:rPr>
              <a:t>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validateDate</a:t>
            </a:r>
            <a:r>
              <a:rPr lang="fr-FR" sz="1400" dirty="0" smtClean="0">
                <a:latin typeface="Consolas"/>
                <a:cs typeface="Consolas"/>
              </a:rPr>
              <a:t>: </a:t>
            </a:r>
            <a:r>
              <a:rPr lang="fr-FR" sz="1400" dirty="0" err="1" smtClean="0">
                <a:latin typeface="Consolas"/>
                <a:cs typeface="Consolas"/>
              </a:rPr>
              <a:t>function</a:t>
            </a:r>
            <a:r>
              <a:rPr lang="fr-FR" sz="1400" dirty="0" smtClean="0">
                <a:latin typeface="Consolas"/>
                <a:cs typeface="Consolas"/>
              </a:rPr>
              <a:t>()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// </a:t>
            </a:r>
            <a:r>
              <a:rPr lang="fr-FR" sz="1400" dirty="0" err="1" smtClean="0">
                <a:latin typeface="Consolas"/>
                <a:cs typeface="Consolas"/>
              </a:rPr>
              <a:t>Validateion</a:t>
            </a:r>
            <a:r>
              <a:rPr lang="fr-FR" sz="1400" dirty="0" smtClean="0">
                <a:latin typeface="Consolas"/>
                <a:cs typeface="Consolas"/>
              </a:rPr>
              <a:t> de la date et ajout du message </a:t>
            </a:r>
            <a:r>
              <a:rPr lang="fr-FR" sz="1400" dirty="0" err="1" smtClean="0">
                <a:latin typeface="Consolas"/>
                <a:cs typeface="Consolas"/>
              </a:rPr>
              <a:t>dsi</a:t>
            </a:r>
            <a:r>
              <a:rPr lang="fr-FR" sz="1400" dirty="0" smtClean="0">
                <a:latin typeface="Consolas"/>
                <a:cs typeface="Consolas"/>
              </a:rPr>
              <a:t> nécessaire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});</a:t>
            </a:r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A retenir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Baskerville Old Face"/>
                <a:cs typeface="Baskerville Old Face"/>
              </a:rPr>
              <a:t>Marionette</a:t>
            </a:r>
            <a:r>
              <a:rPr lang="fr-FR" dirty="0" smtClean="0">
                <a:latin typeface="Baskerville Old Face"/>
                <a:cs typeface="Baskerville Old Face"/>
              </a:rPr>
              <a:t> est une librairie pour </a:t>
            </a:r>
            <a:r>
              <a:rPr lang="fr-FR" dirty="0" err="1" smtClean="0">
                <a:latin typeface="Baskerville Old Face"/>
                <a:cs typeface="Baskerville Old Face"/>
              </a:rPr>
              <a:t>backbone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smtClean="0">
                <a:latin typeface="Baskerville Old Face"/>
                <a:cs typeface="Baskerville Old Face"/>
              </a:rPr>
              <a:t>Plus précisément, c’est un ensemble d’utilitaires </a:t>
            </a:r>
            <a:r>
              <a:rPr lang="fr-FR" i="1" dirty="0" smtClean="0">
                <a:latin typeface="Baskerville Old Face"/>
                <a:cs typeface="Baskerville Old Face"/>
              </a:rPr>
              <a:t>simplifiant</a:t>
            </a:r>
            <a:r>
              <a:rPr lang="fr-FR" dirty="0" smtClean="0">
                <a:latin typeface="Baskerville Old Face"/>
                <a:cs typeface="Baskerville Old Face"/>
              </a:rPr>
              <a:t> la construction d’applications</a:t>
            </a:r>
          </a:p>
          <a:p>
            <a:r>
              <a:rPr lang="fr-FR" dirty="0" smtClean="0">
                <a:latin typeface="Baskerville Old Face"/>
                <a:cs typeface="Baskerville Old Face"/>
              </a:rPr>
              <a:t>En particulier </a:t>
            </a:r>
            <a:r>
              <a:rPr lang="fr-FR" dirty="0" err="1" smtClean="0">
                <a:latin typeface="Baskerville Old Face"/>
                <a:cs typeface="Baskerville Old Face"/>
              </a:rPr>
              <a:t>Marionette</a:t>
            </a:r>
            <a:r>
              <a:rPr lang="fr-FR" dirty="0" smtClean="0">
                <a:latin typeface="Baskerville Old Face"/>
                <a:cs typeface="Baskerville Old Face"/>
              </a:rPr>
              <a:t> fournie un ensemble de vues très très </a:t>
            </a:r>
            <a:r>
              <a:rPr lang="fr-FR" dirty="0" smtClean="0">
                <a:latin typeface="Baskerville Old Face"/>
                <a:cs typeface="Baskerville Old Face"/>
              </a:rPr>
              <a:t>pratiques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rio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69" y="394332"/>
            <a:ext cx="2424199" cy="3030249"/>
          </a:xfrm>
          <a:prstGeom prst="rect">
            <a:avLst/>
          </a:prstGeom>
        </p:spPr>
      </p:pic>
      <p:pic>
        <p:nvPicPr>
          <p:cNvPr id="5" name="Image 4" descr="backbonemeetu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11" y="5337682"/>
            <a:ext cx="1157641" cy="115764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55838" y="3746210"/>
            <a:ext cx="8130962" cy="1270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200" dirty="0" smtClean="0">
                <a:latin typeface="Baskerville Old Face"/>
                <a:cs typeface="Baskerville Old Face"/>
              </a:rPr>
              <a:t>Le site : </a:t>
            </a:r>
            <a:r>
              <a:rPr lang="fr-FR" sz="2200" dirty="0" smtClean="0">
                <a:latin typeface="Baskerville Old Face"/>
                <a:cs typeface="Baskerville Old Face"/>
                <a:hlinkClick r:id="rId4"/>
              </a:rPr>
              <a:t>http://marionettejs.com</a:t>
            </a:r>
            <a:endParaRPr lang="fr-FR" sz="2200" dirty="0" smtClean="0">
              <a:latin typeface="Baskerville Old Face"/>
              <a:cs typeface="Baskerville Old Face"/>
            </a:endParaRPr>
          </a:p>
          <a:p>
            <a:pPr marL="0" indent="0" algn="ctr">
              <a:buNone/>
            </a:pPr>
            <a:r>
              <a:rPr lang="fr-FR" sz="2200" dirty="0" smtClean="0">
                <a:latin typeface="Baskerville Old Face"/>
                <a:cs typeface="Baskerville Old Face"/>
              </a:rPr>
              <a:t>La Doc : </a:t>
            </a:r>
            <a:r>
              <a:rPr lang="fr-FR" sz="2200" dirty="0" smtClean="0">
                <a:latin typeface="Baskerville Old Face"/>
                <a:cs typeface="Baskerville Old Face"/>
                <a:hlinkClick r:id="rId5"/>
              </a:rPr>
              <a:t>https://github.com/marionettejs/backbone.marionette</a:t>
            </a:r>
            <a:endParaRPr lang="fr-FR" sz="2200" dirty="0" smtClean="0">
              <a:latin typeface="Baskerville Old Face"/>
              <a:cs typeface="Baskerville Old Face"/>
            </a:endParaRPr>
          </a:p>
          <a:p>
            <a:pPr marL="0" indent="0" algn="ctr">
              <a:buNone/>
            </a:pPr>
            <a:r>
              <a:rPr lang="fr-FR" sz="2200" dirty="0" smtClean="0">
                <a:latin typeface="Baskerville Old Face"/>
                <a:cs typeface="Baskerville Old Face"/>
              </a:rPr>
              <a:t>Code de la </a:t>
            </a:r>
            <a:r>
              <a:rPr lang="fr-FR" sz="2200" dirty="0">
                <a:latin typeface="Baskerville Old Face"/>
                <a:cs typeface="Baskerville Old Face"/>
              </a:rPr>
              <a:t>démo : </a:t>
            </a:r>
            <a:r>
              <a:rPr lang="fr-FR" sz="2200" dirty="0">
                <a:latin typeface="Baskerville Old Face"/>
                <a:cs typeface="Baskerville Old Face"/>
                <a:hlinkClick r:id="rId6"/>
              </a:rPr>
              <a:t>https://github.com/rlemaire/bb-meetup-</a:t>
            </a:r>
            <a:r>
              <a:rPr lang="fr-FR" sz="2200" dirty="0" smtClean="0">
                <a:latin typeface="Baskerville Old Face"/>
                <a:cs typeface="Baskerville Old Face"/>
                <a:hlinkClick r:id="rId6"/>
              </a:rPr>
              <a:t>marionette</a:t>
            </a:r>
            <a:endParaRPr lang="fr-FR" sz="2200" dirty="0" smtClean="0">
              <a:latin typeface="Baskerville Old Face"/>
              <a:cs typeface="Baskerville Old Face"/>
            </a:endParaRPr>
          </a:p>
          <a:p>
            <a:pPr marL="0" indent="0" algn="ctr">
              <a:buNone/>
            </a:pPr>
            <a:endParaRPr lang="fr-FR" sz="2800" dirty="0"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146510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438" y="23375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Baskerville Old Face"/>
                <a:cs typeface="Baskerville Old Face"/>
              </a:rPr>
              <a:t>C’est quoi ? </a:t>
            </a:r>
            <a:br>
              <a:rPr lang="fr-FR" dirty="0" smtClean="0">
                <a:latin typeface="Baskerville Old Face"/>
                <a:cs typeface="Baskerville Old Face"/>
              </a:rPr>
            </a:br>
            <a:r>
              <a:rPr lang="fr-FR" dirty="0" smtClean="0">
                <a:latin typeface="Baskerville Old Face"/>
                <a:cs typeface="Baskerville Old Face"/>
              </a:rPr>
              <a:t/>
            </a:r>
            <a:br>
              <a:rPr lang="fr-FR" dirty="0" smtClean="0">
                <a:latin typeface="Baskerville Old Face"/>
                <a:cs typeface="Baskerville Old Face"/>
              </a:rPr>
            </a:br>
            <a:r>
              <a:rPr lang="fr-FR" dirty="0" smtClean="0">
                <a:latin typeface="Baskerville Old Face"/>
                <a:cs typeface="Baskerville Old Face"/>
              </a:rPr>
              <a:t>Ca apporte quoi ?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51692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err="1" smtClean="0">
                <a:latin typeface="Baskerville Old Face"/>
                <a:cs typeface="Baskerville Old Face"/>
              </a:rPr>
              <a:t>Disclaimer</a:t>
            </a:r>
            <a:r>
              <a:rPr lang="fr-FR" sz="2000" i="1" dirty="0" smtClean="0">
                <a:latin typeface="Baskerville Old Face"/>
                <a:cs typeface="Baskerville Old Face"/>
              </a:rPr>
              <a:t> : cette présentation n’est pas exhaustive!</a:t>
            </a:r>
            <a:endParaRPr lang="fr-FR" sz="2000" i="1" dirty="0">
              <a:latin typeface="Baskerville Old Face"/>
              <a:cs typeface="Baskerville Old Face"/>
            </a:endParaRPr>
          </a:p>
        </p:txBody>
      </p:sp>
      <p:pic>
        <p:nvPicPr>
          <p:cNvPr id="3" name="Image 2" descr="Point-d-interro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041">
            <a:off x="444870" y="254000"/>
            <a:ext cx="1866586" cy="1866586"/>
          </a:xfrm>
          <a:prstGeom prst="rect">
            <a:avLst/>
          </a:prstGeom>
        </p:spPr>
      </p:pic>
      <p:pic>
        <p:nvPicPr>
          <p:cNvPr id="6" name="Image 5" descr="Point-d-interro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0868">
            <a:off x="6762110" y="3254396"/>
            <a:ext cx="1866586" cy="186658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2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rionnette-a-fils-en-bois-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2564">
            <a:off x="6727544" y="86304"/>
            <a:ext cx="2798680" cy="27986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9781" y="899820"/>
            <a:ext cx="79649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Backbone 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b="1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UneVueBackBone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Backbone.View.extend</a:t>
            </a:r>
            <a:r>
              <a:rPr lang="en-US" sz="1400" dirty="0" smtClean="0">
                <a:latin typeface="Consolas"/>
                <a:cs typeface="Consolas"/>
              </a:rPr>
              <a:t>({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template: _.template($(’#template').html()),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tagName</a:t>
            </a:r>
            <a:r>
              <a:rPr lang="en-US" sz="1400" dirty="0" smtClean="0">
                <a:latin typeface="Consolas"/>
                <a:cs typeface="Consolas"/>
              </a:rPr>
              <a:t> : '</a:t>
            </a:r>
            <a:r>
              <a:rPr lang="en-US" sz="1400" dirty="0" err="1" smtClean="0">
                <a:latin typeface="Consolas"/>
                <a:cs typeface="Consolas"/>
              </a:rPr>
              <a:t>tr</a:t>
            </a:r>
            <a:r>
              <a:rPr lang="en-US" sz="1400" dirty="0" smtClean="0">
                <a:latin typeface="Consolas"/>
                <a:cs typeface="Consolas"/>
              </a:rPr>
              <a:t>',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initialize: </a:t>
            </a:r>
            <a:r>
              <a:rPr lang="en-US" sz="1400" b="1" dirty="0" smtClean="0">
                <a:latin typeface="Consolas"/>
                <a:cs typeface="Consolas"/>
              </a:rPr>
              <a:t>function</a:t>
            </a:r>
            <a:r>
              <a:rPr lang="en-US" sz="1400" dirty="0" smtClean="0">
                <a:latin typeface="Consolas"/>
                <a:cs typeface="Consolas"/>
              </a:rPr>
              <a:t> (options)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this.model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options.model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this.listenTo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this.model</a:t>
            </a:r>
            <a:r>
              <a:rPr lang="en-US" sz="1400" dirty="0" smtClean="0">
                <a:latin typeface="Consolas"/>
                <a:cs typeface="Consolas"/>
              </a:rPr>
              <a:t>, 'change', </a:t>
            </a:r>
            <a:r>
              <a:rPr lang="en-US" sz="1400" dirty="0" err="1" smtClean="0">
                <a:latin typeface="Consolas"/>
                <a:cs typeface="Consolas"/>
              </a:rPr>
              <a:t>this.render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destroy: </a:t>
            </a:r>
            <a:r>
              <a:rPr lang="en-US" sz="1400" b="1" dirty="0" smtClean="0">
                <a:latin typeface="Consolas"/>
                <a:cs typeface="Consolas"/>
              </a:rPr>
              <a:t>function</a:t>
            </a:r>
            <a:r>
              <a:rPr lang="en-US" sz="1400" dirty="0" smtClean="0">
                <a:latin typeface="Consolas"/>
                <a:cs typeface="Consolas"/>
              </a:rPr>
              <a:t> ()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        delete </a:t>
            </a:r>
            <a:r>
              <a:rPr lang="en-US" sz="1400" dirty="0" err="1" smtClean="0">
                <a:latin typeface="Consolas"/>
                <a:cs typeface="Consolas"/>
              </a:rPr>
              <a:t>this.model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render: </a:t>
            </a:r>
            <a:r>
              <a:rPr lang="en-US" sz="1400" b="1" dirty="0" smtClean="0">
                <a:latin typeface="Consolas"/>
                <a:cs typeface="Consolas"/>
              </a:rPr>
              <a:t>function</a:t>
            </a:r>
            <a:r>
              <a:rPr lang="en-US" sz="1400" dirty="0" smtClean="0">
                <a:latin typeface="Consolas"/>
                <a:cs typeface="Consolas"/>
              </a:rPr>
              <a:t> ()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this.$</a:t>
            </a:r>
            <a:r>
              <a:rPr lang="en-US" sz="1400" dirty="0" err="1" smtClean="0">
                <a:latin typeface="Consolas"/>
                <a:cs typeface="Consolas"/>
              </a:rPr>
              <a:t>el.html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this.template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this.model.toJSON</a:t>
            </a:r>
            <a:r>
              <a:rPr lang="en-US" sz="1400" dirty="0" smtClean="0">
                <a:latin typeface="Consolas"/>
                <a:cs typeface="Consolas"/>
              </a:rPr>
              <a:t>()));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return</a:t>
            </a:r>
            <a:r>
              <a:rPr lang="en-US" sz="1400" dirty="0" smtClean="0">
                <a:latin typeface="Consolas"/>
                <a:cs typeface="Consolas"/>
              </a:rPr>
              <a:t> this;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</a:t>
            </a:r>
          </a:p>
          <a:p>
            <a:r>
              <a:rPr lang="en-US" sz="1400" dirty="0" smtClean="0">
                <a:latin typeface="Consolas"/>
                <a:cs typeface="Consolas"/>
              </a:rPr>
              <a:t>});</a:t>
            </a:r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9781" y="4672436"/>
            <a:ext cx="7077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Marionette</a:t>
            </a:r>
          </a:p>
          <a:p>
            <a:endParaRPr lang="en-US" sz="1400" b="1" dirty="0">
              <a:latin typeface="Courier"/>
              <a:cs typeface="Courier"/>
            </a:endParaRPr>
          </a:p>
          <a:p>
            <a:r>
              <a:rPr lang="en-US" sz="1400" b="1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UneVueMarionette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Backbone.Marionette.ItemView.extend</a:t>
            </a:r>
            <a:r>
              <a:rPr lang="en-US" sz="1400" dirty="0" smtClean="0">
                <a:latin typeface="Consolas"/>
                <a:cs typeface="Consolas"/>
              </a:rPr>
              <a:t>({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template: ’#template',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tagName</a:t>
            </a:r>
            <a:r>
              <a:rPr lang="en-US" sz="1400" dirty="0" smtClean="0">
                <a:latin typeface="Consolas"/>
                <a:cs typeface="Consolas"/>
              </a:rPr>
              <a:t> : '</a:t>
            </a:r>
            <a:r>
              <a:rPr lang="en-US" sz="1400" dirty="0" err="1" smtClean="0">
                <a:latin typeface="Consolas"/>
                <a:cs typeface="Consolas"/>
              </a:rPr>
              <a:t>tr</a:t>
            </a:r>
            <a:r>
              <a:rPr lang="en-US" sz="1400" dirty="0" smtClean="0">
                <a:latin typeface="Consolas"/>
                <a:cs typeface="Consolas"/>
              </a:rPr>
              <a:t>',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modelEvents</a:t>
            </a:r>
            <a:r>
              <a:rPr lang="en-US" sz="1400" dirty="0" smtClean="0">
                <a:latin typeface="Consolas"/>
                <a:cs typeface="Consolas"/>
              </a:rPr>
              <a:t> :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 'change' : 'render'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</a:t>
            </a:r>
          </a:p>
          <a:p>
            <a:r>
              <a:rPr lang="en-US" sz="1400" dirty="0" smtClean="0">
                <a:latin typeface="Consolas"/>
                <a:cs typeface="Consolas"/>
              </a:rPr>
              <a:t>});</a:t>
            </a:r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-147948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Vues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5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skerville Old Face"/>
                <a:cs typeface="Baskerville Old Face"/>
              </a:rPr>
              <a:t>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Baskerville Old Face"/>
                <a:cs typeface="Baskerville Old Face"/>
              </a:rPr>
              <a:t>ItemView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err="1" smtClean="0">
                <a:latin typeface="Baskerville Old Face"/>
                <a:cs typeface="Baskerville Old Face"/>
              </a:rPr>
              <a:t>CollectionView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err="1" smtClean="0">
                <a:latin typeface="Baskerville Old Face"/>
                <a:cs typeface="Baskerville Old Face"/>
              </a:rPr>
              <a:t>CompositeView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smtClean="0">
                <a:latin typeface="Baskerville Old Face"/>
                <a:cs typeface="Baskerville Old Face"/>
              </a:rPr>
              <a:t>Régions et </a:t>
            </a:r>
            <a:r>
              <a:rPr lang="fr-FR" dirty="0" err="1" smtClean="0">
                <a:latin typeface="Baskerville Old Face"/>
                <a:cs typeface="Baskerville Old Face"/>
              </a:rPr>
              <a:t>Layouts</a:t>
            </a:r>
            <a:endParaRPr lang="fr-FR" dirty="0">
              <a:latin typeface="Baskerville Old Face"/>
              <a:cs typeface="Baskerville Old Face"/>
            </a:endParaRPr>
          </a:p>
        </p:txBody>
      </p:sp>
      <p:pic>
        <p:nvPicPr>
          <p:cNvPr id="6" name="Image 5" descr="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48" y="3888943"/>
            <a:ext cx="6296025" cy="24098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9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llection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9" y="1742240"/>
            <a:ext cx="4143375" cy="6858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93320" y="287419"/>
            <a:ext cx="6522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nsolas"/>
                <a:cs typeface="Consolas"/>
              </a:rPr>
              <a:t>v</a:t>
            </a:r>
            <a:r>
              <a:rPr lang="fr-FR" sz="1400" b="1" dirty="0" smtClean="0">
                <a:latin typeface="Consolas"/>
                <a:cs typeface="Consolas"/>
              </a:rPr>
              <a:t>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MyView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b="1" dirty="0">
                <a:latin typeface="Consolas"/>
                <a:cs typeface="Consolas"/>
              </a:rPr>
              <a:t>=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Backbone.Marionette.ItemView.extend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smtClean="0">
                <a:latin typeface="Consolas"/>
                <a:cs typeface="Consolas"/>
              </a:rPr>
              <a:t>   </a:t>
            </a:r>
            <a:r>
              <a:rPr lang="fr-FR" sz="1400" dirty="0" err="1" smtClean="0">
                <a:latin typeface="Consolas"/>
                <a:cs typeface="Consolas"/>
              </a:rPr>
              <a:t>template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"#</a:t>
            </a:r>
            <a:r>
              <a:rPr lang="fr-FR" sz="1400" dirty="0" err="1">
                <a:latin typeface="Consolas"/>
                <a:cs typeface="Consolas"/>
              </a:rPr>
              <a:t>some-template</a:t>
            </a:r>
            <a:r>
              <a:rPr lang="fr-FR" sz="1400" dirty="0">
                <a:latin typeface="Consolas"/>
                <a:cs typeface="Consolas"/>
              </a:rPr>
              <a:t>"</a:t>
            </a:r>
          </a:p>
          <a:p>
            <a:r>
              <a:rPr lang="fr-FR" sz="1400" dirty="0">
                <a:latin typeface="Consolas"/>
                <a:cs typeface="Consolas"/>
              </a:rPr>
              <a:t>})</a:t>
            </a:r>
            <a:r>
              <a:rPr lang="fr-FR" sz="1400" dirty="0" smtClean="0">
                <a:latin typeface="Consolas"/>
                <a:cs typeface="Consolas"/>
              </a:rPr>
              <a:t>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b="1" dirty="0">
                <a:latin typeface="Consolas"/>
                <a:cs typeface="Consolas"/>
              </a:rPr>
              <a:t>v</a:t>
            </a:r>
            <a:r>
              <a:rPr lang="fr-FR" sz="1400" b="1" dirty="0" smtClean="0">
                <a:latin typeface="Consolas"/>
                <a:cs typeface="Consolas"/>
              </a:rPr>
              <a:t>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view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b="1" dirty="0" smtClean="0">
                <a:latin typeface="Consolas"/>
                <a:cs typeface="Consolas"/>
              </a:rPr>
              <a:t>new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MyView</a:t>
            </a:r>
            <a:r>
              <a:rPr lang="fr-FR" sz="1400" dirty="0" smtClean="0">
                <a:latin typeface="Consolas"/>
                <a:cs typeface="Consolas"/>
              </a:rPr>
              <a:t>({ model : </a:t>
            </a:r>
            <a:r>
              <a:rPr lang="fr-FR" sz="1400" dirty="0" err="1" smtClean="0">
                <a:latin typeface="Consolas"/>
                <a:cs typeface="Consolas"/>
              </a:rPr>
              <a:t>monModel</a:t>
            </a:r>
            <a:r>
              <a:rPr lang="fr-FR" sz="1400" dirty="0" smtClean="0">
                <a:latin typeface="Consolas"/>
                <a:cs typeface="Consolas"/>
              </a:rPr>
              <a:t> });</a:t>
            </a:r>
            <a:endParaRPr lang="fr-FR" sz="1400" dirty="0">
              <a:latin typeface="Consolas"/>
              <a:cs typeface="Consolas"/>
            </a:endParaRPr>
          </a:p>
          <a:p>
            <a:endParaRPr lang="fr-FR" dirty="0">
              <a:latin typeface="Consolas"/>
              <a:cs typeface="Consolas"/>
            </a:endParaRPr>
          </a:p>
        </p:txBody>
      </p:sp>
      <p:pic>
        <p:nvPicPr>
          <p:cNvPr id="7" name="Image 6" descr="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1" y="275090"/>
            <a:ext cx="1323975" cy="685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26766" y="2494232"/>
            <a:ext cx="6283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nsolas"/>
                <a:cs typeface="Consolas"/>
              </a:rPr>
              <a:t>v</a:t>
            </a:r>
            <a:r>
              <a:rPr lang="fr-FR" sz="1400" b="1" dirty="0" smtClean="0">
                <a:latin typeface="Consolas"/>
                <a:cs typeface="Consolas"/>
              </a:rPr>
              <a:t>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ColView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dirty="0" err="1" smtClean="0">
                <a:latin typeface="Consolas"/>
                <a:cs typeface="Consolas"/>
              </a:rPr>
              <a:t>Backbone.Marionette.CollectionView.extend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itemView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dirty="0" err="1">
                <a:latin typeface="Consolas"/>
                <a:cs typeface="Consolas"/>
              </a:rPr>
              <a:t>MyItemView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});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b="1" dirty="0">
                <a:latin typeface="Consolas"/>
                <a:cs typeface="Consolas"/>
              </a:rPr>
              <a:t>v</a:t>
            </a:r>
            <a:r>
              <a:rPr lang="fr-FR" sz="1400" b="1" dirty="0" smtClean="0">
                <a:latin typeface="Consolas"/>
                <a:cs typeface="Consolas"/>
              </a:rPr>
              <a:t>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colview</a:t>
            </a:r>
            <a:r>
              <a:rPr lang="fr-FR" sz="1400" dirty="0" smtClean="0">
                <a:latin typeface="Consolas"/>
                <a:cs typeface="Consolas"/>
              </a:rPr>
              <a:t> = new </a:t>
            </a:r>
            <a:r>
              <a:rPr lang="fr-FR" sz="1400" dirty="0" err="1" smtClean="0">
                <a:latin typeface="Consolas"/>
                <a:cs typeface="Consolas"/>
              </a:rPr>
              <a:t>ColView</a:t>
            </a:r>
            <a:r>
              <a:rPr lang="fr-FR" sz="1400" dirty="0" smtClean="0">
                <a:latin typeface="Consolas"/>
                <a:cs typeface="Consolas"/>
              </a:rPr>
              <a:t>({ collection : </a:t>
            </a:r>
            <a:r>
              <a:rPr lang="fr-FR" sz="1400" dirty="0" err="1" smtClean="0">
                <a:latin typeface="Consolas"/>
                <a:cs typeface="Consolas"/>
              </a:rPr>
              <a:t>maCollection</a:t>
            </a:r>
            <a:r>
              <a:rPr lang="fr-FR" sz="1400" dirty="0" smtClean="0">
                <a:latin typeface="Consolas"/>
                <a:cs typeface="Consolas"/>
              </a:rPr>
              <a:t>});</a:t>
            </a:r>
            <a:endParaRPr lang="fr-FR" sz="1400" dirty="0">
              <a:latin typeface="Consolas"/>
              <a:cs typeface="Consolas"/>
            </a:endParaRPr>
          </a:p>
        </p:txBody>
      </p:sp>
      <p:pic>
        <p:nvPicPr>
          <p:cNvPr id="11" name="Image 10" descr="composit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" y="4269683"/>
            <a:ext cx="4191000" cy="6858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479562" y="5178175"/>
            <a:ext cx="73361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onsolas"/>
                <a:cs typeface="Consolas"/>
              </a:rPr>
              <a:t>Var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CompoView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dirty="0" err="1" smtClean="0">
                <a:latin typeface="Consolas"/>
                <a:cs typeface="Consolas"/>
              </a:rPr>
              <a:t>Backbone.Marionette.CompositeView.extend</a:t>
            </a:r>
            <a:r>
              <a:rPr lang="fr-FR" sz="1400" dirty="0" smtClean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    </a:t>
            </a:r>
            <a:r>
              <a:rPr lang="fr-FR" sz="1400" dirty="0" err="1" smtClean="0">
                <a:latin typeface="Consolas"/>
                <a:cs typeface="Consolas"/>
              </a:rPr>
              <a:t>template</a:t>
            </a:r>
            <a:r>
              <a:rPr lang="fr-FR" sz="1400" dirty="0" smtClean="0">
                <a:latin typeface="Consolas"/>
                <a:cs typeface="Consolas"/>
              </a:rPr>
              <a:t>: '#</a:t>
            </a:r>
            <a:r>
              <a:rPr lang="fr-FR" sz="1400" dirty="0" err="1" smtClean="0">
                <a:latin typeface="Consolas"/>
                <a:cs typeface="Consolas"/>
              </a:rPr>
              <a:t>some-template</a:t>
            </a:r>
            <a:r>
              <a:rPr lang="fr-FR" sz="1400" dirty="0" smtClean="0">
                <a:latin typeface="Consolas"/>
                <a:cs typeface="Consolas"/>
              </a:rPr>
              <a:t>',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    </a:t>
            </a:r>
            <a:r>
              <a:rPr lang="fr-FR" sz="1400" dirty="0" err="1" smtClean="0">
                <a:latin typeface="Consolas"/>
                <a:cs typeface="Consolas"/>
              </a:rPr>
              <a:t>itemView</a:t>
            </a:r>
            <a:r>
              <a:rPr lang="fr-FR" sz="1400" dirty="0" smtClean="0">
                <a:latin typeface="Consolas"/>
                <a:cs typeface="Consolas"/>
              </a:rPr>
              <a:t> : </a:t>
            </a:r>
            <a:r>
              <a:rPr lang="fr-FR" sz="1400" dirty="0" err="1" smtClean="0">
                <a:latin typeface="Consolas"/>
                <a:cs typeface="Consolas"/>
              </a:rPr>
              <a:t>MyItemView</a:t>
            </a:r>
            <a:r>
              <a:rPr lang="fr-FR" sz="1400" dirty="0" smtClean="0">
                <a:latin typeface="Consolas"/>
                <a:cs typeface="Consolas"/>
              </a:rPr>
              <a:t>,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        </a:t>
            </a:r>
            <a:r>
              <a:rPr lang="fr-FR" sz="1400" dirty="0" err="1" smtClean="0">
                <a:latin typeface="Consolas"/>
                <a:cs typeface="Consolas"/>
              </a:rPr>
              <a:t>itemViewContainer</a:t>
            </a:r>
            <a:r>
              <a:rPr lang="fr-FR" sz="1400" dirty="0" smtClean="0">
                <a:latin typeface="Consolas"/>
                <a:cs typeface="Consolas"/>
              </a:rPr>
              <a:t> : '</a:t>
            </a:r>
            <a:r>
              <a:rPr lang="fr-FR" sz="1400" dirty="0" err="1" smtClean="0">
                <a:latin typeface="Consolas"/>
                <a:cs typeface="Consolas"/>
              </a:rPr>
              <a:t>tbody</a:t>
            </a:r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});</a:t>
            </a:r>
          </a:p>
          <a:p>
            <a:endParaRPr lang="fr-FR" sz="1400" dirty="0">
              <a:latin typeface="Consolas"/>
              <a:cs typeface="Consolas"/>
            </a:endParaRPr>
          </a:p>
          <a:p>
            <a:r>
              <a:rPr lang="fr-FR" sz="1400" b="1" dirty="0">
                <a:latin typeface="Consolas"/>
                <a:cs typeface="Consolas"/>
              </a:rPr>
              <a:t>v</a:t>
            </a:r>
            <a:r>
              <a:rPr lang="fr-FR" sz="1400" b="1" dirty="0" smtClean="0">
                <a:latin typeface="Consolas"/>
                <a:cs typeface="Consolas"/>
              </a:rPr>
              <a:t>ar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compoView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b="1" dirty="0" smtClean="0">
                <a:latin typeface="Consolas"/>
                <a:cs typeface="Consolas"/>
              </a:rPr>
              <a:t>new</a:t>
            </a:r>
            <a:r>
              <a:rPr lang="fr-FR" sz="1400" dirty="0" smtClean="0">
                <a:latin typeface="Consolas"/>
                <a:cs typeface="Consolas"/>
              </a:rPr>
              <a:t> </a:t>
            </a:r>
            <a:r>
              <a:rPr lang="fr-FR" sz="1400" dirty="0" err="1" smtClean="0">
                <a:latin typeface="Consolas"/>
                <a:cs typeface="Consolas"/>
              </a:rPr>
              <a:t>CompoView</a:t>
            </a:r>
            <a:r>
              <a:rPr lang="fr-FR" sz="1400" dirty="0" smtClean="0">
                <a:latin typeface="Consolas"/>
                <a:cs typeface="Consolas"/>
              </a:rPr>
              <a:t>({ model : m, collection : c});</a:t>
            </a:r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et régions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419" y="1405309"/>
            <a:ext cx="77183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nsolas"/>
                <a:cs typeface="Consolas"/>
              </a:rPr>
              <a:t>&lt;script id="mon-premier-</a:t>
            </a:r>
            <a:r>
              <a:rPr lang="fr-FR" sz="1400" dirty="0" err="1" smtClean="0">
                <a:latin typeface="Consolas"/>
                <a:cs typeface="Consolas"/>
              </a:rPr>
              <a:t>layout</a:t>
            </a:r>
            <a:r>
              <a:rPr lang="fr-FR" sz="1400" dirty="0" smtClean="0">
                <a:latin typeface="Consolas"/>
                <a:cs typeface="Consolas"/>
              </a:rPr>
              <a:t>" type="</a:t>
            </a:r>
            <a:r>
              <a:rPr lang="fr-FR" sz="1400" dirty="0" err="1" smtClean="0">
                <a:latin typeface="Consolas"/>
                <a:cs typeface="Consolas"/>
              </a:rPr>
              <a:t>text</a:t>
            </a:r>
            <a:r>
              <a:rPr lang="fr-FR" sz="1400" dirty="0" smtClean="0">
                <a:latin typeface="Consolas"/>
                <a:cs typeface="Consolas"/>
              </a:rPr>
              <a:t>/</a:t>
            </a:r>
            <a:r>
              <a:rPr lang="fr-FR" sz="1400" dirty="0" err="1" smtClean="0">
                <a:latin typeface="Consolas"/>
                <a:cs typeface="Consolas"/>
              </a:rPr>
              <a:t>template</a:t>
            </a:r>
            <a:r>
              <a:rPr lang="fr-FR" sz="1400" dirty="0" smtClean="0">
                <a:latin typeface="Consolas"/>
                <a:cs typeface="Consolas"/>
              </a:rPr>
              <a:t>"&gt;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&lt;div id="bloc-premier"&gt;&lt;/div&gt;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&lt;div id="bloc-second"&gt;&lt;/div&gt;</a:t>
            </a:r>
          </a:p>
          <a:p>
            <a:r>
              <a:rPr lang="fr-FR" sz="1400" dirty="0" smtClean="0">
                <a:latin typeface="Consolas"/>
                <a:cs typeface="Consolas"/>
              </a:rPr>
              <a:t>&lt;/script&gt;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var </a:t>
            </a:r>
            <a:r>
              <a:rPr lang="fr-FR" sz="1400" dirty="0" err="1" smtClean="0">
                <a:latin typeface="Consolas"/>
                <a:cs typeface="Consolas"/>
              </a:rPr>
              <a:t>AppLayout</a:t>
            </a:r>
            <a:r>
              <a:rPr lang="fr-FR" sz="1400" dirty="0" smtClean="0">
                <a:latin typeface="Consolas"/>
                <a:cs typeface="Consolas"/>
              </a:rPr>
              <a:t> = </a:t>
            </a:r>
            <a:r>
              <a:rPr lang="fr-FR" sz="1400" dirty="0" err="1" smtClean="0">
                <a:latin typeface="Consolas"/>
                <a:cs typeface="Consolas"/>
              </a:rPr>
              <a:t>Backbone.Marionette.Layout.extend</a:t>
            </a:r>
            <a:r>
              <a:rPr lang="fr-FR" sz="1400" dirty="0" smtClean="0">
                <a:latin typeface="Consolas"/>
                <a:cs typeface="Consolas"/>
              </a:rPr>
              <a:t>({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</a:t>
            </a:r>
            <a:r>
              <a:rPr lang="fr-FR" sz="1400" dirty="0" err="1" smtClean="0">
                <a:latin typeface="Consolas"/>
                <a:cs typeface="Consolas"/>
              </a:rPr>
              <a:t>template</a:t>
            </a:r>
            <a:r>
              <a:rPr lang="fr-FR" sz="1400" dirty="0" smtClean="0">
                <a:latin typeface="Consolas"/>
                <a:cs typeface="Consolas"/>
              </a:rPr>
              <a:t>: "#mon-premier-</a:t>
            </a:r>
            <a:r>
              <a:rPr lang="fr-FR" sz="1400" dirty="0" err="1" smtClean="0">
                <a:latin typeface="Consolas"/>
                <a:cs typeface="Consolas"/>
              </a:rPr>
              <a:t>layout</a:t>
            </a:r>
            <a:r>
              <a:rPr lang="fr-FR" sz="1400" dirty="0" smtClean="0">
                <a:latin typeface="Consolas"/>
                <a:cs typeface="Consolas"/>
              </a:rPr>
              <a:t>",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  </a:t>
            </a:r>
            <a:r>
              <a:rPr lang="fr-FR" sz="1400" dirty="0" err="1" smtClean="0">
                <a:latin typeface="Consolas"/>
                <a:cs typeface="Consolas"/>
              </a:rPr>
              <a:t>regions</a:t>
            </a:r>
            <a:r>
              <a:rPr lang="fr-FR" sz="1400" dirty="0" smtClean="0">
                <a:latin typeface="Consolas"/>
                <a:cs typeface="Consolas"/>
              </a:rPr>
              <a:t>: {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blocPremier</a:t>
            </a:r>
            <a:r>
              <a:rPr lang="fr-FR" sz="1400" dirty="0" smtClean="0">
                <a:latin typeface="Consolas"/>
                <a:cs typeface="Consolas"/>
              </a:rPr>
              <a:t>: "#bloc-premier",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  </a:t>
            </a:r>
            <a:r>
              <a:rPr lang="fr-FR" sz="1400" dirty="0" err="1" smtClean="0">
                <a:latin typeface="Consolas"/>
                <a:cs typeface="Consolas"/>
              </a:rPr>
              <a:t>blocSecond</a:t>
            </a:r>
            <a:r>
              <a:rPr lang="fr-FR" sz="1400" dirty="0" smtClean="0">
                <a:latin typeface="Consolas"/>
                <a:cs typeface="Consolas"/>
              </a:rPr>
              <a:t>: "#bloc-second"</a:t>
            </a:r>
          </a:p>
          <a:p>
            <a:r>
              <a:rPr lang="fr-FR" sz="1400" dirty="0" smtClean="0">
                <a:latin typeface="Consolas"/>
                <a:cs typeface="Consolas"/>
              </a:rPr>
              <a:t>  }</a:t>
            </a:r>
          </a:p>
          <a:p>
            <a:r>
              <a:rPr lang="fr-FR" sz="1400" dirty="0" smtClean="0">
                <a:latin typeface="Consolas"/>
                <a:cs typeface="Consolas"/>
              </a:rPr>
              <a:t>});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smtClean="0">
                <a:latin typeface="Consolas"/>
                <a:cs typeface="Consolas"/>
              </a:rPr>
              <a:t>...</a:t>
            </a:r>
          </a:p>
          <a:p>
            <a:endParaRPr lang="fr-FR" sz="1400" dirty="0" smtClean="0">
              <a:latin typeface="Consolas"/>
              <a:cs typeface="Consolas"/>
            </a:endParaRPr>
          </a:p>
          <a:p>
            <a:r>
              <a:rPr lang="fr-FR" sz="1400" dirty="0" err="1" smtClean="0">
                <a:latin typeface="Consolas"/>
                <a:cs typeface="Consolas"/>
              </a:rPr>
              <a:t>layout.blocPremier.show</a:t>
            </a:r>
            <a:r>
              <a:rPr lang="fr-FR" sz="1400" dirty="0" smtClean="0">
                <a:latin typeface="Consolas"/>
                <a:cs typeface="Consolas"/>
              </a:rPr>
              <a:t>(</a:t>
            </a:r>
            <a:r>
              <a:rPr lang="fr-FR" sz="1400" dirty="0" err="1" smtClean="0">
                <a:latin typeface="Consolas"/>
                <a:cs typeface="Consolas"/>
              </a:rPr>
              <a:t>maVuePremiere</a:t>
            </a:r>
            <a:r>
              <a:rPr lang="fr-FR" sz="1400" dirty="0" smtClean="0">
                <a:latin typeface="Consolas"/>
                <a:cs typeface="Consolas"/>
              </a:rPr>
              <a:t>);</a:t>
            </a:r>
          </a:p>
          <a:p>
            <a:r>
              <a:rPr lang="fr-FR" sz="1400" dirty="0" err="1" smtClean="0">
                <a:latin typeface="Consolas"/>
                <a:cs typeface="Consolas"/>
              </a:rPr>
              <a:t>layout.blocSecond.show</a:t>
            </a:r>
            <a:r>
              <a:rPr lang="fr-FR" sz="1400" dirty="0" smtClean="0">
                <a:latin typeface="Consolas"/>
                <a:cs typeface="Consolas"/>
              </a:rPr>
              <a:t>(</a:t>
            </a:r>
            <a:r>
              <a:rPr lang="fr-FR" sz="1400" dirty="0" err="1" smtClean="0">
                <a:latin typeface="Consolas"/>
                <a:cs typeface="Consolas"/>
              </a:rPr>
              <a:t>maSecondeVue</a:t>
            </a:r>
            <a:r>
              <a:rPr lang="fr-FR" sz="1400" dirty="0" smtClean="0">
                <a:latin typeface="Consolas"/>
                <a:cs typeface="Consolas"/>
              </a:rPr>
              <a:t>);</a:t>
            </a:r>
            <a:endParaRPr lang="fr-FR" sz="14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361" y="3472150"/>
            <a:ext cx="2704800" cy="2403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868928" y="3654003"/>
            <a:ext cx="241661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868928" y="4720803"/>
            <a:ext cx="2416618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979898" y="4822049"/>
            <a:ext cx="695063" cy="7073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827361" y="4822049"/>
            <a:ext cx="695063" cy="7073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6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marionnette-cheval-en-bois-la-galerie-equi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66"/>
            <a:ext cx="1927347" cy="192734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Application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1933" y="2798485"/>
            <a:ext cx="44510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latin typeface="Consolas"/>
                <a:cs typeface="Consolas"/>
              </a:rPr>
              <a:t>MyApp</a:t>
            </a:r>
            <a:r>
              <a:rPr lang="fr-FR" sz="1300" dirty="0" smtClean="0">
                <a:latin typeface="Consolas"/>
                <a:cs typeface="Consolas"/>
              </a:rPr>
              <a:t> = new </a:t>
            </a:r>
            <a:r>
              <a:rPr lang="fr-FR" sz="1300" dirty="0" err="1" smtClean="0">
                <a:latin typeface="Consolas"/>
                <a:cs typeface="Consolas"/>
              </a:rPr>
              <a:t>Backbone.Marionette.Application</a:t>
            </a:r>
            <a:r>
              <a:rPr lang="fr-FR" sz="1300" dirty="0" smtClean="0">
                <a:latin typeface="Consolas"/>
                <a:cs typeface="Consolas"/>
              </a:rPr>
              <a:t>();</a:t>
            </a:r>
          </a:p>
          <a:p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err="1" smtClean="0">
                <a:latin typeface="Consolas"/>
                <a:cs typeface="Consolas"/>
              </a:rPr>
              <a:t>MyApp.addInitializer</a:t>
            </a:r>
            <a:r>
              <a:rPr lang="fr-FR" sz="1300" dirty="0" smtClean="0">
                <a:latin typeface="Consolas"/>
                <a:cs typeface="Consolas"/>
              </a:rPr>
              <a:t>(</a:t>
            </a:r>
            <a:r>
              <a:rPr lang="fr-FR" sz="1300" dirty="0" err="1" smtClean="0">
                <a:latin typeface="Consolas"/>
                <a:cs typeface="Consolas"/>
              </a:rPr>
              <a:t>function</a:t>
            </a:r>
            <a:r>
              <a:rPr lang="fr-FR" sz="1300" dirty="0" smtClean="0">
                <a:latin typeface="Consolas"/>
                <a:cs typeface="Consolas"/>
              </a:rPr>
              <a:t>(options){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var </a:t>
            </a:r>
            <a:r>
              <a:rPr lang="fr-FR" sz="1300" dirty="0" err="1" smtClean="0">
                <a:latin typeface="Consolas"/>
                <a:cs typeface="Consolas"/>
              </a:rPr>
              <a:t>myView</a:t>
            </a:r>
            <a:r>
              <a:rPr lang="fr-FR" sz="1300" dirty="0" smtClean="0">
                <a:latin typeface="Consolas"/>
                <a:cs typeface="Consolas"/>
              </a:rPr>
              <a:t> = new </a:t>
            </a:r>
            <a:r>
              <a:rPr lang="fr-FR" sz="1300" dirty="0" err="1" smtClean="0">
                <a:latin typeface="Consolas"/>
                <a:cs typeface="Consolas"/>
              </a:rPr>
              <a:t>MyView</a:t>
            </a:r>
            <a:r>
              <a:rPr lang="fr-FR" sz="1300" dirty="0" smtClean="0">
                <a:latin typeface="Consolas"/>
                <a:cs typeface="Consolas"/>
              </a:rPr>
              <a:t>({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    model: </a:t>
            </a:r>
            <a:r>
              <a:rPr lang="fr-FR" sz="1300" dirty="0" err="1" smtClean="0">
                <a:latin typeface="Consolas"/>
                <a:cs typeface="Consolas"/>
              </a:rPr>
              <a:t>options.someModel</a:t>
            </a:r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smtClean="0">
                <a:latin typeface="Consolas"/>
                <a:cs typeface="Consolas"/>
              </a:rPr>
              <a:t>    });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</a:t>
            </a:r>
            <a:r>
              <a:rPr lang="fr-FR" sz="1300" dirty="0" err="1" smtClean="0">
                <a:latin typeface="Consolas"/>
                <a:cs typeface="Consolas"/>
              </a:rPr>
              <a:t>MyApp.mainRegion.show</a:t>
            </a:r>
            <a:r>
              <a:rPr lang="fr-FR" sz="1300" dirty="0" smtClean="0">
                <a:latin typeface="Consolas"/>
                <a:cs typeface="Consolas"/>
              </a:rPr>
              <a:t>(</a:t>
            </a:r>
            <a:r>
              <a:rPr lang="fr-FR" sz="1300" dirty="0" err="1" smtClean="0">
                <a:latin typeface="Consolas"/>
                <a:cs typeface="Consolas"/>
              </a:rPr>
              <a:t>myView</a:t>
            </a:r>
            <a:r>
              <a:rPr lang="fr-FR" sz="1300" dirty="0" smtClean="0">
                <a:latin typeface="Consolas"/>
                <a:cs typeface="Consolas"/>
              </a:rPr>
              <a:t>);</a:t>
            </a:r>
          </a:p>
          <a:p>
            <a:r>
              <a:rPr lang="fr-FR" sz="1300" dirty="0" smtClean="0">
                <a:latin typeface="Consolas"/>
                <a:cs typeface="Consolas"/>
              </a:rPr>
              <a:t>});</a:t>
            </a:r>
          </a:p>
          <a:p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err="1" smtClean="0">
                <a:latin typeface="Consolas"/>
                <a:cs typeface="Consolas"/>
              </a:rPr>
              <a:t>MyApp.addInitializer</a:t>
            </a:r>
            <a:r>
              <a:rPr lang="fr-FR" sz="1300" dirty="0" smtClean="0">
                <a:latin typeface="Consolas"/>
                <a:cs typeface="Consolas"/>
              </a:rPr>
              <a:t>(</a:t>
            </a:r>
            <a:r>
              <a:rPr lang="fr-FR" sz="1300" dirty="0" err="1" smtClean="0">
                <a:latin typeface="Consolas"/>
                <a:cs typeface="Consolas"/>
              </a:rPr>
              <a:t>function</a:t>
            </a:r>
            <a:r>
              <a:rPr lang="fr-FR" sz="1300" dirty="0" smtClean="0">
                <a:latin typeface="Consolas"/>
                <a:cs typeface="Consolas"/>
              </a:rPr>
              <a:t>(options){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new </a:t>
            </a:r>
            <a:r>
              <a:rPr lang="fr-FR" sz="1300" dirty="0" err="1" smtClean="0">
                <a:latin typeface="Consolas"/>
                <a:cs typeface="Consolas"/>
              </a:rPr>
              <a:t>MyAppRouter</a:t>
            </a:r>
            <a:r>
              <a:rPr lang="fr-FR" sz="1300" dirty="0" smtClean="0">
                <a:latin typeface="Consolas"/>
                <a:cs typeface="Consolas"/>
              </a:rPr>
              <a:t>();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</a:t>
            </a:r>
            <a:r>
              <a:rPr lang="fr-FR" sz="1300" dirty="0" err="1" smtClean="0">
                <a:latin typeface="Consolas"/>
                <a:cs typeface="Consolas"/>
              </a:rPr>
              <a:t>Backbone.history.start</a:t>
            </a:r>
            <a:r>
              <a:rPr lang="fr-FR" sz="1300" dirty="0" smtClean="0">
                <a:latin typeface="Consolas"/>
                <a:cs typeface="Consolas"/>
              </a:rPr>
              <a:t>();</a:t>
            </a:r>
          </a:p>
          <a:p>
            <a:r>
              <a:rPr lang="fr-FR" sz="1300" dirty="0" smtClean="0">
                <a:latin typeface="Consolas"/>
                <a:cs typeface="Consolas"/>
              </a:rPr>
              <a:t>})</a:t>
            </a:r>
            <a:r>
              <a:rPr lang="fr-FR" sz="1300" dirty="0" smtClean="0">
                <a:latin typeface="Consolas"/>
                <a:cs typeface="Consolas"/>
              </a:rPr>
              <a:t>;</a:t>
            </a:r>
            <a:endParaRPr lang="fr-FR" sz="1300" dirty="0" smtClean="0">
              <a:latin typeface="Consolas"/>
              <a:cs typeface="Consolas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956797" y="1331335"/>
            <a:ext cx="8229600" cy="4525963"/>
          </a:xfrm>
        </p:spPr>
        <p:txBody>
          <a:bodyPr/>
          <a:lstStyle/>
          <a:p>
            <a:r>
              <a:rPr lang="fr-FR" sz="2400" dirty="0" err="1" smtClean="0">
                <a:latin typeface="Baskerville Old Face"/>
                <a:cs typeface="Baskerville Old Face"/>
              </a:rPr>
              <a:t>Initializers</a:t>
            </a:r>
            <a:endParaRPr lang="fr-FR" sz="2400" dirty="0" smtClean="0">
              <a:latin typeface="Baskerville Old Face"/>
              <a:cs typeface="Baskerville Old Face"/>
            </a:endParaRPr>
          </a:p>
          <a:p>
            <a:r>
              <a:rPr lang="fr-FR" sz="2400" dirty="0" err="1" smtClean="0">
                <a:latin typeface="Baskerville Old Face"/>
                <a:cs typeface="Baskerville Old Face"/>
              </a:rPr>
              <a:t>Regions</a:t>
            </a:r>
            <a:endParaRPr lang="fr-FR" sz="2400" dirty="0" smtClean="0">
              <a:latin typeface="Baskerville Old Face"/>
              <a:cs typeface="Baskerville Old Face"/>
            </a:endParaRPr>
          </a:p>
          <a:p>
            <a:r>
              <a:rPr lang="fr-FR" sz="2400" dirty="0" smtClean="0">
                <a:latin typeface="Baskerville Old Face"/>
                <a:cs typeface="Baskerville Old Face"/>
              </a:rPr>
              <a:t>Events</a:t>
            </a:r>
            <a:endParaRPr lang="fr-FR" sz="2400" dirty="0">
              <a:latin typeface="Baskerville Old Face"/>
              <a:cs typeface="Baskerville Old Fac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34598" y="2625879"/>
            <a:ext cx="4907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err="1" smtClean="0">
                <a:latin typeface="Consolas"/>
                <a:cs typeface="Consolas"/>
              </a:rPr>
              <a:t>MyApp.addRegions</a:t>
            </a:r>
            <a:r>
              <a:rPr lang="fr-FR" sz="1300" dirty="0" smtClean="0">
                <a:latin typeface="Consolas"/>
                <a:cs typeface="Consolas"/>
              </a:rPr>
              <a:t>({</a:t>
            </a:r>
          </a:p>
          <a:p>
            <a:r>
              <a:rPr lang="fr-FR" sz="1300" dirty="0" smtClean="0">
                <a:latin typeface="Consolas"/>
                <a:cs typeface="Consolas"/>
              </a:rPr>
              <a:t>    </a:t>
            </a:r>
            <a:r>
              <a:rPr lang="fr-FR" sz="1300" dirty="0" err="1" smtClean="0">
                <a:latin typeface="Consolas"/>
                <a:cs typeface="Consolas"/>
              </a:rPr>
              <a:t>mainRegion</a:t>
            </a:r>
            <a:r>
              <a:rPr lang="fr-FR" sz="1300" dirty="0" smtClean="0">
                <a:latin typeface="Consolas"/>
                <a:cs typeface="Consolas"/>
              </a:rPr>
              <a:t>: "#content"</a:t>
            </a:r>
          </a:p>
          <a:p>
            <a:r>
              <a:rPr lang="fr-FR" sz="1300" dirty="0" smtClean="0">
                <a:latin typeface="Consolas"/>
                <a:cs typeface="Consolas"/>
              </a:rPr>
              <a:t>});</a:t>
            </a:r>
          </a:p>
          <a:p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err="1">
                <a:latin typeface="Consolas"/>
                <a:cs typeface="Consolas"/>
              </a:rPr>
              <a:t>MyApp.vent.on</a:t>
            </a:r>
            <a:r>
              <a:rPr lang="fr-FR" sz="1300" dirty="0" smtClean="0">
                <a:latin typeface="Consolas"/>
                <a:cs typeface="Consolas"/>
              </a:rPr>
              <a:t>("</a:t>
            </a:r>
            <a:r>
              <a:rPr lang="fr-FR" sz="1300" dirty="0" err="1" smtClean="0">
                <a:latin typeface="Consolas"/>
                <a:cs typeface="Consolas"/>
              </a:rPr>
              <a:t>monEvent</a:t>
            </a:r>
            <a:r>
              <a:rPr lang="fr-FR" sz="1300" dirty="0" smtClean="0">
                <a:latin typeface="Consolas"/>
                <a:cs typeface="Consolas"/>
              </a:rPr>
              <a:t>"</a:t>
            </a:r>
            <a:r>
              <a:rPr lang="fr-FR" sz="1300" dirty="0">
                <a:latin typeface="Consolas"/>
                <a:cs typeface="Consolas"/>
              </a:rPr>
              <a:t>, </a:t>
            </a:r>
            <a:r>
              <a:rPr lang="fr-FR" sz="1300" dirty="0" err="1">
                <a:latin typeface="Consolas"/>
                <a:cs typeface="Consolas"/>
              </a:rPr>
              <a:t>function</a:t>
            </a:r>
            <a:r>
              <a:rPr lang="fr-FR" sz="1300" dirty="0" smtClean="0">
                <a:latin typeface="Consolas"/>
                <a:cs typeface="Consolas"/>
              </a:rPr>
              <a:t>(data)</a:t>
            </a:r>
            <a:r>
              <a:rPr lang="fr-FR" sz="1300" dirty="0">
                <a:latin typeface="Consolas"/>
                <a:cs typeface="Consolas"/>
              </a:rPr>
              <a:t>{</a:t>
            </a:r>
          </a:p>
          <a:p>
            <a:r>
              <a:rPr lang="fr-FR" sz="1300" dirty="0">
                <a:latin typeface="Consolas"/>
                <a:cs typeface="Consolas"/>
              </a:rPr>
              <a:t>  </a:t>
            </a:r>
            <a:r>
              <a:rPr lang="fr-FR" sz="1300" dirty="0" err="1">
                <a:latin typeface="Consolas"/>
                <a:cs typeface="Consolas"/>
              </a:rPr>
              <a:t>alert</a:t>
            </a:r>
            <a:r>
              <a:rPr lang="fr-FR" sz="1300" dirty="0">
                <a:latin typeface="Consolas"/>
                <a:cs typeface="Consolas"/>
              </a:rPr>
              <a:t>("</a:t>
            </a:r>
            <a:r>
              <a:rPr lang="fr-FR" sz="1300" dirty="0" err="1">
                <a:latin typeface="Consolas"/>
                <a:cs typeface="Consolas"/>
              </a:rPr>
              <a:t>Received</a:t>
            </a:r>
            <a:r>
              <a:rPr lang="fr-FR" sz="1300" dirty="0">
                <a:latin typeface="Consolas"/>
                <a:cs typeface="Consolas"/>
              </a:rPr>
              <a:t>", </a:t>
            </a:r>
            <a:r>
              <a:rPr lang="fr-FR" sz="1300" dirty="0" smtClean="0">
                <a:latin typeface="Consolas"/>
                <a:cs typeface="Consolas"/>
              </a:rPr>
              <a:t>data)</a:t>
            </a:r>
            <a:r>
              <a:rPr lang="fr-FR" sz="1300" dirty="0">
                <a:latin typeface="Consolas"/>
                <a:cs typeface="Consolas"/>
              </a:rPr>
              <a:t>;</a:t>
            </a:r>
          </a:p>
          <a:p>
            <a:r>
              <a:rPr lang="fr-FR" sz="1300" dirty="0">
                <a:latin typeface="Consolas"/>
                <a:cs typeface="Consolas"/>
              </a:rPr>
              <a:t>});</a:t>
            </a:r>
          </a:p>
          <a:p>
            <a:endParaRPr lang="fr-FR" sz="1300" dirty="0" smtClean="0">
              <a:latin typeface="Consolas"/>
              <a:cs typeface="Consolas"/>
            </a:endParaRPr>
          </a:p>
          <a:p>
            <a:r>
              <a:rPr lang="fr-FR" sz="1300" dirty="0" err="1" smtClean="0">
                <a:latin typeface="Consolas"/>
                <a:cs typeface="Consolas"/>
              </a:rPr>
              <a:t>MyApp.start</a:t>
            </a:r>
            <a:r>
              <a:rPr lang="fr-FR" sz="1300" dirty="0" smtClean="0">
                <a:latin typeface="Consolas"/>
                <a:cs typeface="Consolas"/>
              </a:rPr>
              <a:t>(); </a:t>
            </a:r>
            <a:endParaRPr lang="fr-FR" sz="1300" dirty="0">
              <a:latin typeface="Consolas"/>
              <a:cs typeface="Consola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952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Baskerville Old Face"/>
                <a:cs typeface="Baskerville Old Face"/>
              </a:rPr>
              <a:t>Du code! </a:t>
            </a:r>
            <a:br>
              <a:rPr lang="fr-FR" dirty="0" smtClean="0">
                <a:latin typeface="Baskerville Old Face"/>
                <a:cs typeface="Baskerville Old Face"/>
              </a:rPr>
            </a:br>
            <a:r>
              <a:rPr lang="fr-FR" dirty="0">
                <a:latin typeface="Baskerville Old Face"/>
                <a:cs typeface="Baskerville Old Face"/>
              </a:rPr>
              <a:t/>
            </a:r>
            <a:br>
              <a:rPr lang="fr-FR" dirty="0">
                <a:latin typeface="Baskerville Old Face"/>
                <a:cs typeface="Baskerville Old Face"/>
              </a:rPr>
            </a:br>
            <a:r>
              <a:rPr lang="fr-FR" dirty="0" smtClean="0">
                <a:latin typeface="Baskerville Old Face"/>
                <a:cs typeface="Baskerville Old Face"/>
              </a:rPr>
              <a:t/>
            </a:r>
            <a:br>
              <a:rPr lang="fr-FR" dirty="0" smtClean="0">
                <a:latin typeface="Baskerville Old Face"/>
                <a:cs typeface="Baskerville Old Face"/>
              </a:rPr>
            </a:br>
            <a:r>
              <a:rPr lang="fr-FR" sz="3300" i="1" dirty="0" smtClean="0">
                <a:latin typeface="Baskerville Old Face"/>
                <a:cs typeface="Baskerville Old Face"/>
              </a:rPr>
              <a:t>(et pas juste copié de la doc!)</a:t>
            </a:r>
            <a:endParaRPr lang="fr-FR" sz="3300" i="1" dirty="0">
              <a:latin typeface="Baskerville Old Face"/>
              <a:cs typeface="Baskerville Old Face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/>
                <a:cs typeface="Baskerville Old Face"/>
              </a:rPr>
              <a:t>Events and callback </a:t>
            </a:r>
            <a:r>
              <a:rPr lang="fr-FR" dirty="0" err="1" smtClean="0">
                <a:latin typeface="Baskerville Old Face"/>
                <a:cs typeface="Baskerville Old Face"/>
              </a:rPr>
              <a:t>methods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Baskerville Old Face"/>
                <a:cs typeface="Baskerville Old Face"/>
              </a:rPr>
              <a:t>onShow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err="1" smtClean="0">
                <a:latin typeface="Baskerville Old Face"/>
                <a:cs typeface="Baskerville Old Face"/>
              </a:rPr>
              <a:t>onBeforeRender</a:t>
            </a:r>
            <a:r>
              <a:rPr lang="fr-FR" dirty="0" smtClean="0">
                <a:latin typeface="Baskerville Old Face"/>
                <a:cs typeface="Baskerville Old Face"/>
              </a:rPr>
              <a:t>, </a:t>
            </a:r>
            <a:r>
              <a:rPr lang="fr-FR" dirty="0" err="1" smtClean="0">
                <a:latin typeface="Baskerville Old Face"/>
                <a:cs typeface="Baskerville Old Face"/>
              </a:rPr>
              <a:t>onRender</a:t>
            </a:r>
            <a:endParaRPr lang="fr-FR" dirty="0" smtClean="0">
              <a:latin typeface="Baskerville Old Face"/>
              <a:cs typeface="Baskerville Old Face"/>
            </a:endParaRPr>
          </a:p>
          <a:p>
            <a:r>
              <a:rPr lang="fr-FR" dirty="0" err="1" smtClean="0">
                <a:latin typeface="Baskerville Old Face"/>
                <a:cs typeface="Baskerville Old Face"/>
              </a:rPr>
              <a:t>onBeforeClose</a:t>
            </a:r>
            <a:r>
              <a:rPr lang="fr-FR" dirty="0" smtClean="0">
                <a:latin typeface="Baskerville Old Face"/>
                <a:cs typeface="Baskerville Old Face"/>
              </a:rPr>
              <a:t>, </a:t>
            </a:r>
            <a:r>
              <a:rPr lang="fr-FR" dirty="0" err="1" smtClean="0">
                <a:latin typeface="Baskerville Old Face"/>
                <a:cs typeface="Baskerville Old Face"/>
              </a:rPr>
              <a:t>onClose</a:t>
            </a:r>
            <a:endParaRPr lang="fr-FR" dirty="0">
              <a:latin typeface="Baskerville Old Face"/>
              <a:cs typeface="Baskerville Old Fac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4154" y="3624723"/>
            <a:ext cx="7582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/>
                <a:cs typeface="Consolas"/>
              </a:rPr>
              <a:t>Backbone.Marionette.ItemView.extend</a:t>
            </a:r>
            <a:r>
              <a:rPr lang="fr-FR" sz="1400" dirty="0">
                <a:latin typeface="Consolas"/>
                <a:cs typeface="Consolas"/>
              </a:rPr>
              <a:t>({</a:t>
            </a:r>
          </a:p>
          <a:p>
            <a:r>
              <a:rPr lang="fr-FR" sz="1400" dirty="0">
                <a:latin typeface="Consolas"/>
                <a:cs typeface="Consolas"/>
              </a:rPr>
              <a:t>  </a:t>
            </a:r>
            <a:r>
              <a:rPr lang="fr-FR" sz="1400" dirty="0" err="1">
                <a:latin typeface="Consolas"/>
                <a:cs typeface="Consolas"/>
              </a:rPr>
              <a:t>onRender</a:t>
            </a:r>
            <a:r>
              <a:rPr lang="fr-FR" sz="1400" b="1" dirty="0">
                <a:latin typeface="Consolas"/>
                <a:cs typeface="Consolas"/>
              </a:rPr>
              <a:t>:</a:t>
            </a:r>
            <a:r>
              <a:rPr lang="fr-FR" sz="1400" dirty="0">
                <a:latin typeface="Consolas"/>
                <a:cs typeface="Consolas"/>
              </a:rPr>
              <a:t> </a:t>
            </a:r>
            <a:r>
              <a:rPr lang="fr-FR" sz="1400" b="1" dirty="0" err="1">
                <a:latin typeface="Consolas"/>
                <a:cs typeface="Consolas"/>
              </a:rPr>
              <a:t>function</a:t>
            </a:r>
            <a:r>
              <a:rPr lang="fr-FR" sz="1400" dirty="0">
                <a:latin typeface="Consolas"/>
                <a:cs typeface="Consolas"/>
              </a:rPr>
              <a:t>(){</a:t>
            </a:r>
          </a:p>
          <a:p>
            <a:r>
              <a:rPr lang="fr-FR" sz="1400" dirty="0">
                <a:latin typeface="Consolas"/>
                <a:cs typeface="Consolas"/>
              </a:rPr>
              <a:t>    </a:t>
            </a:r>
            <a:r>
              <a:rPr lang="fr-FR" sz="1400" i="1" dirty="0">
                <a:latin typeface="Consolas"/>
                <a:cs typeface="Consolas"/>
              </a:rPr>
              <a:t>// </a:t>
            </a:r>
            <a:r>
              <a:rPr lang="fr-FR" sz="1400" i="1" dirty="0" err="1">
                <a:latin typeface="Consolas"/>
                <a:cs typeface="Consolas"/>
              </a:rPr>
              <a:t>manipulate</a:t>
            </a:r>
            <a:r>
              <a:rPr lang="fr-FR" sz="1400" i="1" dirty="0">
                <a:latin typeface="Consolas"/>
                <a:cs typeface="Consolas"/>
              </a:rPr>
              <a:t> the `el` </a:t>
            </a:r>
            <a:r>
              <a:rPr lang="fr-FR" sz="1400" i="1" dirty="0" err="1">
                <a:latin typeface="Consolas"/>
                <a:cs typeface="Consolas"/>
              </a:rPr>
              <a:t>here</a:t>
            </a:r>
            <a:r>
              <a:rPr lang="fr-FR" sz="1400" i="1" dirty="0">
                <a:latin typeface="Consolas"/>
                <a:cs typeface="Consolas"/>
              </a:rPr>
              <a:t>. </a:t>
            </a:r>
            <a:r>
              <a:rPr lang="fr-FR" sz="1400" i="1" dirty="0" err="1">
                <a:latin typeface="Consolas"/>
                <a:cs typeface="Consolas"/>
              </a:rPr>
              <a:t>it's</a:t>
            </a:r>
            <a:r>
              <a:rPr lang="fr-FR" sz="1400" i="1" dirty="0">
                <a:latin typeface="Consolas"/>
                <a:cs typeface="Consolas"/>
              </a:rPr>
              <a:t> </a:t>
            </a:r>
            <a:r>
              <a:rPr lang="fr-FR" sz="1400" i="1" dirty="0" err="1">
                <a:latin typeface="Consolas"/>
                <a:cs typeface="Consolas"/>
              </a:rPr>
              <a:t>already</a:t>
            </a:r>
            <a:endParaRPr lang="fr-FR" sz="1400" dirty="0">
              <a:latin typeface="Consolas"/>
              <a:cs typeface="Consolas"/>
            </a:endParaRPr>
          </a:p>
          <a:p>
            <a:r>
              <a:rPr lang="fr-FR" sz="1400" dirty="0">
                <a:latin typeface="Consolas"/>
                <a:cs typeface="Consolas"/>
              </a:rPr>
              <a:t>    </a:t>
            </a:r>
            <a:r>
              <a:rPr lang="fr-FR" sz="1400" i="1" dirty="0">
                <a:latin typeface="Consolas"/>
                <a:cs typeface="Consolas"/>
              </a:rPr>
              <a:t>// been </a:t>
            </a:r>
            <a:r>
              <a:rPr lang="fr-FR" sz="1400" i="1" dirty="0" err="1">
                <a:latin typeface="Consolas"/>
                <a:cs typeface="Consolas"/>
              </a:rPr>
              <a:t>rendered</a:t>
            </a:r>
            <a:r>
              <a:rPr lang="fr-FR" sz="1400" i="1" dirty="0">
                <a:latin typeface="Consolas"/>
                <a:cs typeface="Consolas"/>
              </a:rPr>
              <a:t>, and </a:t>
            </a:r>
            <a:r>
              <a:rPr lang="fr-FR" sz="1400" i="1" dirty="0" err="1">
                <a:latin typeface="Consolas"/>
                <a:cs typeface="Consolas"/>
              </a:rPr>
              <a:t>is</a:t>
            </a:r>
            <a:r>
              <a:rPr lang="fr-FR" sz="1400" i="1" dirty="0">
                <a:latin typeface="Consolas"/>
                <a:cs typeface="Consolas"/>
              </a:rPr>
              <a:t> full of the </a:t>
            </a:r>
            <a:r>
              <a:rPr lang="fr-FR" sz="1400" i="1" dirty="0" err="1">
                <a:latin typeface="Consolas"/>
                <a:cs typeface="Consolas"/>
              </a:rPr>
              <a:t>view's</a:t>
            </a:r>
            <a:endParaRPr lang="fr-FR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HTML, ready to go.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}</a:t>
            </a:r>
          </a:p>
          <a:p>
            <a:r>
              <a:rPr lang="en-US" sz="1400" dirty="0">
                <a:latin typeface="Consolas"/>
                <a:cs typeface="Consolas"/>
              </a:rPr>
              <a:t>});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C20-DCF9-D24F-B1B9-0C5B7BBCD907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Backbone Meetup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7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1177</Words>
  <Application>Microsoft Macintosh PowerPoint</Application>
  <PresentationFormat>Présentation à l'écran (4:3)</PresentationFormat>
  <Paragraphs>269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C’est quoi ?   Ca apporte quoi ?</vt:lpstr>
      <vt:lpstr>Vues</vt:lpstr>
      <vt:lpstr>Vues</vt:lpstr>
      <vt:lpstr>Présentation PowerPoint</vt:lpstr>
      <vt:lpstr>Layout et régions</vt:lpstr>
      <vt:lpstr>Application</vt:lpstr>
      <vt:lpstr>Du code!    (et pas juste copié de la doc!)</vt:lpstr>
      <vt:lpstr>Events and callback methods</vt:lpstr>
      <vt:lpstr>Template dynamique</vt:lpstr>
      <vt:lpstr>Accès aux éléments du DOM</vt:lpstr>
      <vt:lpstr>Model events et collection events</vt:lpstr>
      <vt:lpstr>Template Helpers</vt:lpstr>
      <vt:lpstr>Plus sur les CollectionView</vt:lpstr>
      <vt:lpstr>Encore du code!  </vt:lpstr>
      <vt:lpstr>Et aussi…</vt:lpstr>
      <vt:lpstr>Behaviors </vt:lpstr>
      <vt:lpstr>A retenir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Lemaire</dc:creator>
  <cp:lastModifiedBy>Raphaël Lemaire</cp:lastModifiedBy>
  <cp:revision>98</cp:revision>
  <dcterms:created xsi:type="dcterms:W3CDTF">2014-03-23T18:11:20Z</dcterms:created>
  <dcterms:modified xsi:type="dcterms:W3CDTF">2014-03-24T22:33:40Z</dcterms:modified>
</cp:coreProperties>
</file>