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342" r:id="rId5"/>
    <p:sldId id="359" r:id="rId6"/>
    <p:sldId id="375" r:id="rId7"/>
    <p:sldId id="399" r:id="rId8"/>
    <p:sldId id="398" r:id="rId9"/>
    <p:sldId id="382" r:id="rId10"/>
    <p:sldId id="386" r:id="rId11"/>
    <p:sldId id="383" r:id="rId12"/>
    <p:sldId id="384" r:id="rId13"/>
    <p:sldId id="385" r:id="rId14"/>
    <p:sldId id="392" r:id="rId15"/>
    <p:sldId id="387" r:id="rId16"/>
    <p:sldId id="388" r:id="rId17"/>
    <p:sldId id="389" r:id="rId18"/>
    <p:sldId id="391" r:id="rId19"/>
    <p:sldId id="393" r:id="rId20"/>
    <p:sldId id="395" r:id="rId21"/>
    <p:sldId id="401" r:id="rId22"/>
    <p:sldId id="402" r:id="rId23"/>
    <p:sldId id="37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51" autoAdjust="0"/>
    <p:restoredTop sz="95388" autoAdjust="0"/>
  </p:normalViewPr>
  <p:slideViewPr>
    <p:cSldViewPr snapToGrid="0" snapToObjects="1" showGuides="1">
      <p:cViewPr varScale="1">
        <p:scale>
          <a:sx n="97" d="100"/>
          <a:sy n="97" d="100"/>
        </p:scale>
        <p:origin x="606" y="30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5/9/2025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5/9/2025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DEF1D3-F101-928C-C495-029E6D4431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45851D-0941-943F-1ECB-58EAC0D618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7A08F3-BC95-FE60-6EE1-C367DB48F3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4D751E-E804-CBF2-581B-58B353AE92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3020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190CAC-CF40-48A1-9F11-5005651ED3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FB017B-59CD-75A4-E056-9705B07FDC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B88B4D-E965-F8F1-77F4-3D4F75CBC1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4FBB5A-6B5E-BE17-421E-2D3AE6884B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138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D768F8-8E41-A5D8-EEE7-07E2EA1137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05FCB4-47B5-EFB8-360B-9B4E8E27EC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ADDBE8-915A-A884-4CB6-E5963C3984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A7469-B04F-8E85-825B-2610E49880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8059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72C7F8-0887-86BF-B6CF-83F7A5D6C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F5EF0F-963E-5706-BC08-A8D3639727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7DA428-F927-4533-F6C6-047D3112AC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D96570-6B22-8B11-7EFC-EA5B9FD67F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5544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369A05-B3F5-F5CD-49EC-FA096CFD40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CAF5BC-8289-28B1-55EF-0A4C89E79E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0F9586-3926-3571-A58A-3C6FF8BC0B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DBEEB1-BA30-B2F3-F82B-67413BD637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4857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E0B65F-5D66-DC5A-54C0-EF0B457EB7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6DC0E1-D3CC-0FAF-02D3-3AC48C8FD9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6FA20E-A15C-419C-A74B-9C99B389ED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BAA357-38FD-0B39-1BBC-C46BC8B981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3370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C99512-9A7F-5191-9050-D0C072DBB5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A22140-EC28-A3AE-9721-93B438B272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D4B100-E3E7-D6C0-6433-DD8A2CD3F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3AF755-6EA3-3E23-207B-6338B5BC02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1765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CE2739-F172-CAC1-E0A1-68315F5CD2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462234-26A8-EAFE-9DEF-D65282D8D9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4C920F-4B33-19DD-4E35-7BB2EA17DC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D16876-F534-BDE9-04FC-4F39518AD8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2532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2F1A92-47A8-90AE-C124-D0D5269634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9AEDAB-6D7C-57AF-44C1-DF68CB38CD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928687-678D-433C-21FC-61A65DDE62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9D276D-C6DF-9C9E-6600-0DD4EF1ABC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1098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58FB35-E6E9-4685-F16B-6CA7ED055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9D2BE0-8127-D5CC-A418-51268E84D9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16EE84-680B-B3C8-2B19-B235DA0016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7DDD8A-47AA-868B-16FB-9C531B6114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893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522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80FC71-2B0C-6783-4822-A06DF955D8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D82F63-FD5D-CC26-FA86-C7A2215A41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E067F2-292E-A3C2-C1FE-035F3A1DBC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919190-72DE-B036-7D62-515A499E6C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517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E03198-93F9-3B6B-2A2C-A47A20EDBB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40E3BD-536F-9737-FD2E-4D14858760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1E2B19-E17C-C24B-C63C-4BA0177E72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7F141-BFAA-A9AB-F528-77142E7500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04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449E10-669E-FE0C-5B70-39900A5C4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0DEAC4-166A-DA01-8BF9-18C893DD7C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A85811-369F-5722-DB11-1FB124F96A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FAE79F-7825-8089-A252-0806699B49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302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82E0D7-1C5F-62FA-9C8F-E48DEE34C4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29CB80-0597-C1BC-9F49-5C125C4D91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73E7951-09B1-BF1B-8334-0B9119E77D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F229F-BA9E-85FB-FE28-7ACBBBAAA3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8956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751FCC-6AF5-A5EE-0551-D2CFBE960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56E9B2-0CBA-C870-7D32-31C08B1C24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C708FC-34A4-A909-F29C-005E6ED18E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8CD57-1307-AF5C-4BEC-45D0DF70C9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385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48AA2-F032-5AAF-AD8C-61E6219CF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4AC8D0-E66D-8571-CE35-CEB4D75A64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E14E72-6448-BE0E-3000-D58905F8DD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DBBE4F-306A-4A2A-15F6-5353D5492C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365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ymche/Machine-Learning-Obesity-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anchor="b"/>
          <a:lstStyle/>
          <a:p>
            <a:r>
              <a:rPr lang="en-US" dirty="0"/>
              <a:t>Obesity Prediction Analysis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/>
          <a:lstStyle/>
          <a:p>
            <a:endParaRPr lang="en-US" dirty="0"/>
          </a:p>
          <a:p>
            <a:r>
              <a:rPr lang="en-US" sz="1600" dirty="0">
                <a:latin typeface="+mn-lt"/>
              </a:rPr>
              <a:t>Presented by: Miro Zilaji</a:t>
            </a:r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AD7E95-CFA3-FCFE-526D-F1CD67F3CD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2E08D-1EF8-0197-2AD5-4CD1C471A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dirty="0"/>
              <a:t>Ideas, analysis, Challenges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B6C4B2-187E-AA5D-761F-114CE65007DE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8679854" cy="4121173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  <a:buFontTx/>
              <a:buChar char="-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After few analysis – separate Male/Female</a:t>
            </a:r>
          </a:p>
          <a:p>
            <a:pPr lvl="1">
              <a:lnSpc>
                <a:spcPct val="115000"/>
              </a:lnSpc>
              <a:spcAft>
                <a:spcPts val="800"/>
              </a:spcAft>
              <a:buFontTx/>
              <a:buChar char="-"/>
            </a:pPr>
            <a:r>
              <a:rPr lang="en-US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Dillema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is the difference in number of Male and </a:t>
            </a: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Female participant  (for comparing results)</a:t>
            </a:r>
          </a:p>
          <a:p>
            <a:pPr lvl="2">
              <a:lnSpc>
                <a:spcPct val="115000"/>
              </a:lnSpc>
              <a:spcAft>
                <a:spcPts val="800"/>
              </a:spcAft>
              <a:buFontTx/>
              <a:buChar char="-"/>
            </a:pPr>
            <a:r>
              <a:rPr lang="en-US" sz="16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The difference is negligible (25 e.g. 2,4 % - more Males) </a:t>
            </a:r>
          </a:p>
          <a:p>
            <a:pPr lvl="3">
              <a:lnSpc>
                <a:spcPct val="115000"/>
              </a:lnSpc>
              <a:spcAft>
                <a:spcPts val="800"/>
              </a:spcAft>
              <a:buFontTx/>
              <a:buChar char="-"/>
            </a:pPr>
            <a:r>
              <a:rPr lang="en-US" sz="14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Decision:  no action needed </a:t>
            </a:r>
          </a:p>
          <a:p>
            <a:pPr lvl="1">
              <a:lnSpc>
                <a:spcPct val="115000"/>
              </a:lnSpc>
              <a:spcAft>
                <a:spcPts val="800"/>
              </a:spcAft>
              <a:buFontTx/>
              <a:buChar char="-"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Results have confirmed that that </a:t>
            </a: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Male/Female data separation added value</a:t>
            </a: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529762-91A4-1221-4526-100183490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890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8CC7E2-08C5-7AC8-4578-A6AA867994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49B0F-753B-6B04-07E8-7C830B540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797" y="173736"/>
            <a:ext cx="10483973" cy="903950"/>
          </a:xfrm>
        </p:spPr>
        <p:txBody>
          <a:bodyPr anchor="b">
            <a:normAutofit/>
          </a:bodyPr>
          <a:lstStyle/>
          <a:p>
            <a:r>
              <a:rPr lang="en-US" dirty="0"/>
              <a:t>Male/female separation</a:t>
            </a:r>
          </a:p>
        </p:txBody>
      </p:sp>
      <p:pic>
        <p:nvPicPr>
          <p:cNvPr id="7" name="Content Placeholder 6" descr="A graph with blue and white text&#10;&#10;AI-generated content may be incorrect.">
            <a:extLst>
              <a:ext uri="{FF2B5EF4-FFF2-40B4-BE49-F238E27FC236}">
                <a16:creationId xmlns:a16="http://schemas.microsoft.com/office/drawing/2014/main" id="{EB9E899F-C829-8515-A805-52FA31FE31AC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>
          <a:blip r:embed="rId3"/>
          <a:stretch/>
        </p:blipFill>
        <p:spPr>
          <a:xfrm>
            <a:off x="336550" y="1483551"/>
            <a:ext cx="5734510" cy="4573270"/>
          </a:xfrm>
          <a:prstGeom prst="rect">
            <a:avLst/>
          </a:prstGeom>
          <a:noFill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40285F-D7D8-6738-38DD-5B4D392CE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E024F78-56A6-7740-B68D-8D4D026EDF3F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pic>
        <p:nvPicPr>
          <p:cNvPr id="8" name="Picture 7" descr="A graph with text on it&#10;&#10;AI-generated content may be incorrect.">
            <a:extLst>
              <a:ext uri="{FF2B5EF4-FFF2-40B4-BE49-F238E27FC236}">
                <a16:creationId xmlns:a16="http://schemas.microsoft.com/office/drawing/2014/main" id="{2D6F9A15-3CCD-60BF-416B-F178C43C3F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5216" y="1483551"/>
            <a:ext cx="5731510" cy="457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318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4FEFF6-7488-6DCB-3788-D665ECC997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F3C75-77C4-B5E1-B7A1-A872FD597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266677"/>
            <a:ext cx="7420819" cy="572703"/>
          </a:xfrm>
        </p:spPr>
        <p:txBody>
          <a:bodyPr/>
          <a:lstStyle/>
          <a:p>
            <a:r>
              <a:rPr lang="en-US" dirty="0"/>
              <a:t>Ideas, analysis, Challenges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964C99-98D4-CD81-7148-7D00FCE92BCA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2676151" y="1174727"/>
            <a:ext cx="9208020" cy="5683273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  <a:buFontTx/>
              <a:buChar char="-"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Raw Data suggests that the  Weight is the sole parameter to classify  person in one of the categories </a:t>
            </a:r>
          </a:p>
          <a:p>
            <a:pPr>
              <a:lnSpc>
                <a:spcPct val="115000"/>
              </a:lnSpc>
              <a:spcAft>
                <a:spcPts val="800"/>
              </a:spcAft>
              <a:buFontTx/>
              <a:buChar char="-"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But I realized </a:t>
            </a: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soon that it is not even correct, because the Height plays important role</a:t>
            </a:r>
          </a:p>
          <a:p>
            <a:pPr>
              <a:lnSpc>
                <a:spcPct val="115000"/>
              </a:lnSpc>
              <a:spcAft>
                <a:spcPts val="800"/>
              </a:spcAft>
              <a:buFontTx/>
              <a:buChar char="-"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 order to put data under the same common denominator, I have calculated BMI (from Weight and Height) and included BMI as a feature (to in fact replace Weight and Height)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60032B-DC57-CF73-0D49-754C1A36D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095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F3DA02-7B5E-F442-F861-B292CECCD1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DAA4A-A505-F069-1C45-45523A00D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266677"/>
            <a:ext cx="7420819" cy="572703"/>
          </a:xfrm>
        </p:spPr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501B91-6AB5-2CA2-3E27-41C376B3F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Content Placeholder 4" descr="A diagram of a chart&#10;&#10;AI-generated content may be incorrect.">
            <a:extLst>
              <a:ext uri="{FF2B5EF4-FFF2-40B4-BE49-F238E27FC236}">
                <a16:creationId xmlns:a16="http://schemas.microsoft.com/office/drawing/2014/main" id="{8535851A-A9D1-D02D-3210-2A97B62858D9}"/>
              </a:ext>
            </a:extLst>
          </p:cNvPr>
          <p:cNvPicPr>
            <a:picLocks noGrp="1" noChangeAspect="1"/>
          </p:cNvPicPr>
          <p:nvPr>
            <p:ph sz="quarter" idx="31"/>
          </p:nvPr>
        </p:nvPicPr>
        <p:blipFill>
          <a:blip r:embed="rId3"/>
          <a:stretch>
            <a:fillRect/>
          </a:stretch>
        </p:blipFill>
        <p:spPr>
          <a:xfrm>
            <a:off x="3670114" y="839381"/>
            <a:ext cx="7864863" cy="587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024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2CC1A9-3835-FC36-8C18-AF1FFEF170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B974A-76CE-8A72-BB30-CAB0BDCA7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620" y="162560"/>
            <a:ext cx="8843050" cy="370840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Challenges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A2D5DE8-DA05-1464-7567-FF66A1DF060C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1355720" y="533400"/>
            <a:ext cx="4845050" cy="4692853"/>
          </a:xfrm>
        </p:spPr>
        <p:txBody>
          <a:bodyPr/>
          <a:lstStyle/>
          <a:p>
            <a:pPr marL="457200">
              <a:lnSpc>
                <a:spcPct val="115000"/>
              </a:lnSpc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# Original Code</a:t>
            </a:r>
          </a:p>
          <a:p>
            <a:pPr marL="457200">
              <a:lnSpc>
                <a:spcPct val="115000"/>
              </a:lnSpc>
              <a:buNone/>
            </a:pP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plt.figure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figsize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=(10, 7))</a:t>
            </a:r>
          </a:p>
          <a:p>
            <a:pPr marL="457200">
              <a:lnSpc>
                <a:spcPct val="115000"/>
              </a:lnSpc>
              <a:buNone/>
            </a:pP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sns.boxplot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(x='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Obesity_Class_BMI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', y='BMI', data=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df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</a:p>
          <a:p>
            <a:pPr marL="457200">
              <a:lnSpc>
                <a:spcPct val="115000"/>
              </a:lnSpc>
              <a:buNone/>
            </a:pP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plt.title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('Box Plot of BMI by BMI-based Obesity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Class'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</a:p>
          <a:p>
            <a:pPr marL="457200">
              <a:lnSpc>
                <a:spcPct val="115000"/>
              </a:lnSpc>
              <a:buNone/>
            </a:pP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plt.xlabel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('Obesity Class (BMI)')</a:t>
            </a:r>
          </a:p>
          <a:p>
            <a:pPr marL="457200">
              <a:lnSpc>
                <a:spcPct val="115000"/>
              </a:lnSpc>
              <a:buNone/>
            </a:pP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plt.ylabel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('BMI')</a:t>
            </a:r>
          </a:p>
          <a:p>
            <a:pPr marL="457200">
              <a:lnSpc>
                <a:spcPct val="115000"/>
              </a:lnSpc>
              <a:buNone/>
            </a:pP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plt.xticks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(rotation=45, ha='right')</a:t>
            </a:r>
          </a:p>
          <a:p>
            <a:pPr marL="457200">
              <a:lnSpc>
                <a:spcPct val="115000"/>
              </a:lnSpc>
              <a:buNone/>
            </a:pP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plt.tight_layout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()</a:t>
            </a:r>
          </a:p>
          <a:p>
            <a:pPr marL="45720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plt.show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()</a:t>
            </a:r>
          </a:p>
          <a:p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6651DEDA-B4E4-FD83-BB7E-1EDC4AC1CA32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200770" y="162560"/>
            <a:ext cx="5476880" cy="6962140"/>
          </a:xfrm>
        </p:spPr>
        <p:txBody>
          <a:bodyPr/>
          <a:lstStyle/>
          <a:p>
            <a:r>
              <a:rPr lang="en-US" dirty="0"/>
              <a:t>      # Corrected Code - added</a:t>
            </a:r>
          </a:p>
          <a:p>
            <a:r>
              <a:rPr lang="en-US" dirty="0"/>
              <a:t> </a:t>
            </a:r>
            <a:r>
              <a:rPr lang="en-US" dirty="0" err="1"/>
              <a:t>order_list</a:t>
            </a:r>
            <a:r>
              <a:rPr lang="en-US" dirty="0"/>
              <a:t> = ['</a:t>
            </a:r>
            <a:r>
              <a:rPr lang="en-US" dirty="0" err="1"/>
              <a:t>Insufficient_Weight</a:t>
            </a:r>
            <a:r>
              <a:rPr lang="en-US" dirty="0"/>
              <a:t>', '</a:t>
            </a:r>
            <a:r>
              <a:rPr lang="en-US" dirty="0" err="1"/>
              <a:t>Normal_Weight</a:t>
            </a:r>
            <a:r>
              <a:rPr lang="en-US" dirty="0"/>
              <a:t>', '</a:t>
            </a:r>
            <a:r>
              <a:rPr lang="en-US" dirty="0" err="1"/>
              <a:t>Overweight_Level_I</a:t>
            </a:r>
            <a:r>
              <a:rPr lang="en-US" dirty="0"/>
              <a:t>', '</a:t>
            </a:r>
            <a:r>
              <a:rPr lang="en-US" dirty="0" err="1"/>
              <a:t>Overweight_Level_II</a:t>
            </a:r>
            <a:r>
              <a:rPr lang="en-US" dirty="0"/>
              <a:t>', '</a:t>
            </a:r>
            <a:r>
              <a:rPr lang="en-US" dirty="0" err="1"/>
              <a:t>Obesity_Type_I</a:t>
            </a:r>
            <a:r>
              <a:rPr lang="en-US" dirty="0"/>
              <a:t>', 'Obesity_Type_II','</a:t>
            </a:r>
            <a:r>
              <a:rPr lang="en-US" dirty="0" err="1"/>
              <a:t>Obesity_Type_III</a:t>
            </a:r>
            <a:r>
              <a:rPr lang="en-US" dirty="0"/>
              <a:t>’]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616D22-16A4-353D-870B-9E5EF2C2B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E024F78-56A6-7740-B68D-8D4D026EDF3F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181B3A-BF32-B483-3C4E-FCDD4E8A1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011" y="2236464"/>
            <a:ext cx="5315136" cy="398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599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9A8F867-21FF-54B9-781E-231C9E098A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DD389-67C4-1DDB-B001-646012A4C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dirty="0"/>
              <a:t>Accuracy per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FCBBD5-5053-A7EE-C367-EC25CBE77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08925D0-F3B2-8298-DB7D-7EBCB9D384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906610"/>
              </p:ext>
            </p:extLst>
          </p:nvPr>
        </p:nvGraphicFramePr>
        <p:xfrm>
          <a:off x="3305668" y="2470150"/>
          <a:ext cx="6886082" cy="2901950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4853290">
                  <a:extLst>
                    <a:ext uri="{9D8B030D-6E8A-4147-A177-3AD203B41FA5}">
                      <a16:colId xmlns:a16="http://schemas.microsoft.com/office/drawing/2014/main" val="4036198982"/>
                    </a:ext>
                  </a:extLst>
                </a:gridCol>
                <a:gridCol w="2032792">
                  <a:extLst>
                    <a:ext uri="{9D8B030D-6E8A-4147-A177-3AD203B41FA5}">
                      <a16:colId xmlns:a16="http://schemas.microsoft.com/office/drawing/2014/main" val="354910471"/>
                    </a:ext>
                  </a:extLst>
                </a:gridCol>
              </a:tblGrid>
              <a:tr h="481432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Model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Accuracy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30087339"/>
                  </a:ext>
                </a:extLst>
              </a:tr>
              <a:tr h="481432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Decision Tree (depth 1)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0.72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74087513"/>
                  </a:ext>
                </a:extLst>
              </a:tr>
              <a:tr h="481432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Decision Tree (depth 3)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0.99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4322196"/>
                  </a:ext>
                </a:extLst>
              </a:tr>
              <a:tr h="447732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Decision Tree (depth 5)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0.98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94446607"/>
                  </a:ext>
                </a:extLst>
              </a:tr>
              <a:tr h="481432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u="none" strike="noStrike">
                          <a:effectLst/>
                        </a:rPr>
                        <a:t>Logistic Regression</a:t>
                      </a:r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>
                          <a:effectLst/>
                        </a:rPr>
                        <a:t>0.67</a:t>
                      </a:r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9089644"/>
                  </a:ext>
                </a:extLst>
              </a:tr>
              <a:tr h="52849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SVC (linear, n_estimators=20)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DE" sz="1100" u="none" strike="noStrike" dirty="0">
                          <a:effectLst/>
                        </a:rPr>
                        <a:t>0.75</a:t>
                      </a:r>
                      <a:endParaRPr lang="en-DE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05054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5537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853E930-6A18-A937-E99E-0F6B60F2C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65570-144A-937F-3C24-5D9418C42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8578502" cy="768646"/>
          </a:xfrm>
        </p:spPr>
        <p:txBody>
          <a:bodyPr/>
          <a:lstStyle/>
          <a:p>
            <a:r>
              <a:rPr lang="en-US" dirty="0"/>
              <a:t>Test vs. Cross-Validation Accuracy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3B6C66-1532-41DF-6B88-99A46E924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 descr="A graph of a bar graph&#10;&#10;AI-generated content may be incorrect.">
            <a:extLst>
              <a:ext uri="{FF2B5EF4-FFF2-40B4-BE49-F238E27FC236}">
                <a16:creationId xmlns:a16="http://schemas.microsoft.com/office/drawing/2014/main" id="{BB5A0CE2-CF6D-9A58-0F71-60E79DED3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487" y="1217167"/>
            <a:ext cx="9270825" cy="537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100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C3F81-5384-D699-FE8F-A4F1BCA9ED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F0CC42BF-0D19-BDB6-EB47-5B56B016D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537" y="1435384"/>
            <a:ext cx="5585751" cy="2282526"/>
          </a:xfrm>
        </p:spPr>
        <p:txBody>
          <a:bodyPr/>
          <a:lstStyle/>
          <a:p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Where is the catch?</a:t>
            </a: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Total number of participants: 2111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Smokers: 46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Non-smokers: 2068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2B9C7C6-BCC9-590D-0872-78C9D09D70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5" y="245639"/>
            <a:ext cx="11622051" cy="934576"/>
          </a:xfrm>
        </p:spPr>
        <p:txBody>
          <a:bodyPr>
            <a:normAutofit/>
          </a:bodyPr>
          <a:lstStyle/>
          <a:p>
            <a:r>
              <a:rPr lang="de-DE" dirty="0" err="1"/>
              <a:t>Don´t</a:t>
            </a:r>
            <a:r>
              <a:rPr lang="de-DE" dirty="0"/>
              <a:t> </a:t>
            </a:r>
            <a:r>
              <a:rPr lang="de-DE" dirty="0" err="1"/>
              <a:t>let</a:t>
            </a:r>
            <a:r>
              <a:rPr lang="de-DE" dirty="0"/>
              <a:t> </a:t>
            </a:r>
            <a:r>
              <a:rPr lang="de-DE" dirty="0" err="1"/>
              <a:t>us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tricked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LID4096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2C9D06-491E-8B73-2377-50A91DA0C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638" y="1439571"/>
            <a:ext cx="5322887" cy="3978858"/>
          </a:xfrm>
          <a:prstGeom prst="rect">
            <a:avLst/>
          </a:prstGeom>
          <a:noFill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D29F04-EA44-CD65-59C5-90833960B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E024F78-56A6-7740-B68D-8D4D026EDF3F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26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4BC787-9934-2F4C-D71B-085EFD79FB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4C311BBD-6A4D-85E1-C240-327E2FF18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537" y="3009002"/>
            <a:ext cx="5585751" cy="2282526"/>
          </a:xfrm>
        </p:spPr>
        <p:txBody>
          <a:bodyPr/>
          <a:lstStyle/>
          <a:p>
            <a:r>
              <a:rPr lang="en-US" sz="1600" dirty="0"/>
              <a:t>Participants consuming alcohol</a:t>
            </a: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No:                    640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Sometimes:    1402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Frequently:       71</a:t>
            </a: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endParaRPr lang="en-US" sz="16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024B613-C0B9-77FC-E18B-D6C959F27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5" y="245639"/>
            <a:ext cx="11622051" cy="934576"/>
          </a:xfrm>
        </p:spPr>
        <p:txBody>
          <a:bodyPr>
            <a:normAutofit/>
          </a:bodyPr>
          <a:lstStyle/>
          <a:p>
            <a:r>
              <a:rPr lang="de-DE" dirty="0" err="1"/>
              <a:t>Don´t</a:t>
            </a:r>
            <a:r>
              <a:rPr lang="de-DE" dirty="0"/>
              <a:t> </a:t>
            </a:r>
            <a:r>
              <a:rPr lang="de-DE" dirty="0" err="1"/>
              <a:t>let</a:t>
            </a:r>
            <a:r>
              <a:rPr lang="de-DE" dirty="0"/>
              <a:t> </a:t>
            </a:r>
            <a:r>
              <a:rPr lang="de-DE" dirty="0" err="1"/>
              <a:t>us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tricked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F30BC3-57F8-55DD-8D5D-C9116343C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E024F78-56A6-7740-B68D-8D4D026EDF3F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9C2B34-D3F5-456E-BABE-5457C4B61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299" y="1267119"/>
            <a:ext cx="5508164" cy="411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945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D8CBFC-5AAE-235A-F979-877BB90BB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13AFC2BA-BCEE-F011-A39D-E5917D4C4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890" y="3805415"/>
            <a:ext cx="5585751" cy="2282526"/>
          </a:xfrm>
        </p:spPr>
        <p:txBody>
          <a:bodyPr/>
          <a:lstStyle/>
          <a:p>
            <a:r>
              <a:rPr lang="en-US" sz="1600" dirty="0"/>
              <a:t>Primary Transportation method</a:t>
            </a: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public t.:                    1581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walking:                         57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Automobile:                 458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Motorbike:                     12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bike:                                   8</a:t>
            </a: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br>
              <a:rPr lang="en-US" sz="1600" dirty="0"/>
            </a:br>
            <a:endParaRPr lang="en-US" sz="16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BDAEBB6-090F-4F49-1F1F-3C1D981A75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5" y="245639"/>
            <a:ext cx="11622051" cy="934576"/>
          </a:xfrm>
        </p:spPr>
        <p:txBody>
          <a:bodyPr>
            <a:normAutofit/>
          </a:bodyPr>
          <a:lstStyle/>
          <a:p>
            <a:r>
              <a:rPr lang="de-DE" dirty="0" err="1"/>
              <a:t>Don´t</a:t>
            </a:r>
            <a:r>
              <a:rPr lang="de-DE" dirty="0"/>
              <a:t> </a:t>
            </a:r>
            <a:r>
              <a:rPr lang="de-DE" dirty="0" err="1"/>
              <a:t>let</a:t>
            </a:r>
            <a:r>
              <a:rPr lang="de-DE" dirty="0"/>
              <a:t> </a:t>
            </a:r>
            <a:r>
              <a:rPr lang="de-DE" dirty="0" err="1"/>
              <a:t>us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tricked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2FE834-9FCE-607B-3EFA-A17642669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E024F78-56A6-7740-B68D-8D4D026EDF3F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825F8F-C22B-B549-D872-520EEEED1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500" y="1180215"/>
            <a:ext cx="5819610" cy="434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58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3097848"/>
            <a:ext cx="4466504" cy="3405187"/>
          </a:xfrm>
        </p:spPr>
        <p:txBody>
          <a:bodyPr anchor="t"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Dataset</a:t>
            </a:r>
          </a:p>
          <a:p>
            <a:r>
              <a:rPr lang="en-US" dirty="0"/>
              <a:t>Original Code</a:t>
            </a:r>
          </a:p>
          <a:p>
            <a:r>
              <a:rPr lang="en-US" dirty="0"/>
              <a:t>Developed Code</a:t>
            </a:r>
          </a:p>
          <a:p>
            <a:r>
              <a:rPr lang="en-US" dirty="0"/>
              <a:t>Challenges   </a:t>
            </a:r>
          </a:p>
        </p:txBody>
      </p:sp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598104"/>
          </a:xfrm>
        </p:spPr>
        <p:txBody>
          <a:bodyPr/>
          <a:lstStyle/>
          <a:p>
            <a:r>
              <a:rPr lang="en-US" dirty="0"/>
              <a:t>Obesity – what and Why?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2939909" y="711201"/>
            <a:ext cx="8679854" cy="6033702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  <a:buFontTx/>
              <a:buChar char="-"/>
            </a:pPr>
            <a:endParaRPr lang="en-US" dirty="0"/>
          </a:p>
          <a:p>
            <a:pPr>
              <a:lnSpc>
                <a:spcPct val="115000"/>
              </a:lnSpc>
              <a:spcAft>
                <a:spcPts val="800"/>
              </a:spcAft>
              <a:buFontTx/>
              <a:buChar char="-"/>
            </a:pPr>
            <a:endParaRPr lang="en-US" dirty="0"/>
          </a:p>
          <a:p>
            <a:pPr>
              <a:lnSpc>
                <a:spcPct val="115000"/>
              </a:lnSpc>
              <a:spcAft>
                <a:spcPts val="800"/>
              </a:spcAft>
              <a:buFontTx/>
              <a:buChar char="-"/>
            </a:pPr>
            <a:endParaRPr lang="en-US" dirty="0"/>
          </a:p>
          <a:p>
            <a:pPr>
              <a:lnSpc>
                <a:spcPct val="115000"/>
              </a:lnSpc>
              <a:spcAft>
                <a:spcPts val="800"/>
              </a:spcAft>
              <a:buFontTx/>
              <a:buChar char="-"/>
            </a:pPr>
            <a:r>
              <a:rPr lang="en-US" dirty="0"/>
              <a:t>Obesity is a medical condition characterized by excessive body fat accumulation that presents a risk to health, typically defined by a Body Mass Index (BMI) of </a:t>
            </a:r>
            <a:r>
              <a:rPr lang="en-US" b="1" dirty="0"/>
              <a:t>30 or higher</a:t>
            </a:r>
            <a:r>
              <a:rPr lang="en-US" dirty="0"/>
              <a:t>.</a:t>
            </a:r>
          </a:p>
          <a:p>
            <a:pPr>
              <a:lnSpc>
                <a:spcPct val="115000"/>
              </a:lnSpc>
              <a:spcAft>
                <a:spcPts val="800"/>
              </a:spcAft>
              <a:buFontTx/>
              <a:buChar char="-"/>
            </a:pPr>
            <a:endParaRPr lang="en-US" dirty="0"/>
          </a:p>
          <a:p>
            <a:pPr>
              <a:lnSpc>
                <a:spcPct val="115000"/>
              </a:lnSpc>
              <a:spcAft>
                <a:spcPts val="800"/>
              </a:spcAft>
              <a:buFontTx/>
              <a:buChar char="-"/>
            </a:pPr>
            <a:endParaRPr lang="en-US" dirty="0"/>
          </a:p>
          <a:p>
            <a:pPr>
              <a:lnSpc>
                <a:spcPct val="115000"/>
              </a:lnSpc>
              <a:spcAft>
                <a:spcPts val="800"/>
              </a:spcAft>
              <a:buFontTx/>
              <a:buChar char="-"/>
            </a:pPr>
            <a:endParaRPr lang="en-US" dirty="0"/>
          </a:p>
          <a:p>
            <a:pPr>
              <a:lnSpc>
                <a:spcPct val="115000"/>
              </a:lnSpc>
              <a:spcAft>
                <a:spcPts val="800"/>
              </a:spcAft>
              <a:buFontTx/>
              <a:buChar char="-"/>
            </a:pPr>
            <a:r>
              <a:rPr lang="en-US" dirty="0"/>
              <a:t>obesity significantly increases the risk of chronic diseases like diabetes, heart disease, and certain cancers, impacting individual health and straining healthcare systems.</a:t>
            </a:r>
          </a:p>
          <a:p>
            <a:pPr>
              <a:lnSpc>
                <a:spcPct val="115000"/>
              </a:lnSpc>
              <a:spcAft>
                <a:spcPts val="800"/>
              </a:spcAft>
              <a:buFontTx/>
              <a:buChar char="-"/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05BE62-C216-F9F3-9D7D-29B279C4B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3943" y="3429000"/>
            <a:ext cx="8491786" cy="159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637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26499E-D1D5-1920-CBFD-EA1291561A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970BB-DED5-ED9D-88FD-3A6EEBE1A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483875"/>
            <a:ext cx="7420819" cy="598103"/>
          </a:xfrm>
        </p:spPr>
        <p:txBody>
          <a:bodyPr/>
          <a:lstStyle/>
          <a:p>
            <a:r>
              <a:rPr lang="de-DE" dirty="0" err="1"/>
              <a:t>Obesity</a:t>
            </a:r>
            <a:r>
              <a:rPr lang="de-DE" dirty="0"/>
              <a:t> - </a:t>
            </a:r>
            <a:r>
              <a:rPr lang="de-DE" dirty="0" err="1"/>
              <a:t>trends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2BF508-D1FD-81A1-5D84-096333FEC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052" name="Picture 4" descr="Image of chart showing adult obesity trends">
            <a:extLst>
              <a:ext uri="{FF2B5EF4-FFF2-40B4-BE49-F238E27FC236}">
                <a16:creationId xmlns:a16="http://schemas.microsoft.com/office/drawing/2014/main" id="{94A44742-7C10-8022-73F0-2E23036B0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983" y="1956391"/>
            <a:ext cx="8734189" cy="4710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9011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76E6E3-FF34-C0A0-E849-212D48147E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527A9-9BFE-2CD5-F6FB-F30CD90E0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2ECCB-E1A1-299C-B7ED-702D203F542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8679854" cy="3676649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Source: 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https://github.com/pymche/Machine-Learning-Obesity-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 	Classification/blob/master/ObesityDataSet_raw_and_data_sinthetic.csv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Participants: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Female: 1043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Male:      1068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Total:       2111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380360-3848-E3E4-5F00-BF91B55EC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082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AD0995-CB45-2E0A-A64F-3E725FBC60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C3BA0-14D0-AF2E-E122-0FBDE2DA0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598103"/>
          </a:xfrm>
        </p:spPr>
        <p:txBody>
          <a:bodyPr/>
          <a:lstStyle/>
          <a:p>
            <a:r>
              <a:rPr lang="en-US" dirty="0"/>
              <a:t>Dataset - </a:t>
            </a:r>
            <a:r>
              <a:rPr lang="de-DE" dirty="0"/>
              <a:t>Feature </a:t>
            </a:r>
            <a:r>
              <a:rPr lang="de-DE" dirty="0" err="1"/>
              <a:t>Descriptions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E6B721-6651-2DD1-484A-458DC2A24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15E781D8-4CA9-BB1B-665F-6D9AF5566A4F}"/>
              </a:ext>
            </a:extLst>
          </p:cNvPr>
          <p:cNvGraphicFramePr>
            <a:graphicFrameLocks noGrp="1"/>
          </p:cNvGraphicFramePr>
          <p:nvPr>
            <p:ph sz="quarter" idx="31"/>
            <p:extLst>
              <p:ext uri="{D42A27DB-BD31-4B8C-83A1-F6EECF244321}">
                <p14:modId xmlns:p14="http://schemas.microsoft.com/office/powerpoint/2010/main" val="750096004"/>
              </p:ext>
            </p:extLst>
          </p:nvPr>
        </p:nvGraphicFramePr>
        <p:xfrm>
          <a:off x="152401" y="924675"/>
          <a:ext cx="11731770" cy="5820228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3366508">
                  <a:extLst>
                    <a:ext uri="{9D8B030D-6E8A-4147-A177-3AD203B41FA5}">
                      <a16:colId xmlns:a16="http://schemas.microsoft.com/office/drawing/2014/main" val="1072027959"/>
                    </a:ext>
                  </a:extLst>
                </a:gridCol>
                <a:gridCol w="8365262">
                  <a:extLst>
                    <a:ext uri="{9D8B030D-6E8A-4147-A177-3AD203B41FA5}">
                      <a16:colId xmlns:a16="http://schemas.microsoft.com/office/drawing/2014/main" val="304178818"/>
                    </a:ext>
                  </a:extLst>
                </a:gridCol>
              </a:tblGrid>
              <a:tr h="32334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0">
                          <a:effectLst/>
                        </a:rPr>
                        <a:t>Column</a:t>
                      </a:r>
                      <a:endParaRPr lang="de-DE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0" dirty="0">
                          <a:effectLst/>
                        </a:rPr>
                        <a:t>Description</a:t>
                      </a:r>
                      <a:endParaRPr lang="de-DE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29567924"/>
                  </a:ext>
                </a:extLst>
              </a:tr>
              <a:tr h="3233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0">
                          <a:effectLst/>
                        </a:rPr>
                        <a:t>Gender</a:t>
                      </a:r>
                      <a:endParaRPr lang="de-DE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>
                          <a:effectLst/>
                        </a:rPr>
                        <a:t>Biological sex of the individual (</a:t>
                      </a:r>
                      <a:r>
                        <a:rPr lang="en-US" sz="1000" kern="0">
                          <a:effectLst/>
                        </a:rPr>
                        <a:t>Male</a:t>
                      </a:r>
                      <a:r>
                        <a:rPr lang="en-US" sz="1200" kern="0">
                          <a:effectLst/>
                        </a:rPr>
                        <a:t> or </a:t>
                      </a:r>
                      <a:r>
                        <a:rPr lang="en-US" sz="1000" kern="0">
                          <a:effectLst/>
                        </a:rPr>
                        <a:t>Female</a:t>
                      </a:r>
                      <a:r>
                        <a:rPr lang="en-US" sz="1200" kern="0">
                          <a:effectLst/>
                        </a:rPr>
                        <a:t>)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06432196"/>
                  </a:ext>
                </a:extLst>
              </a:tr>
              <a:tr h="3233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0">
                          <a:effectLst/>
                        </a:rPr>
                        <a:t>Age</a:t>
                      </a:r>
                      <a:endParaRPr lang="de-DE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0">
                          <a:effectLst/>
                        </a:rPr>
                        <a:t>Age in years</a:t>
                      </a:r>
                      <a:endParaRPr lang="de-DE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11102543"/>
                  </a:ext>
                </a:extLst>
              </a:tr>
              <a:tr h="3233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0">
                          <a:effectLst/>
                        </a:rPr>
                        <a:t>Height</a:t>
                      </a:r>
                      <a:endParaRPr lang="de-DE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0">
                          <a:effectLst/>
                        </a:rPr>
                        <a:t>Height in meters</a:t>
                      </a:r>
                      <a:endParaRPr lang="de-DE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93794965"/>
                  </a:ext>
                </a:extLst>
              </a:tr>
              <a:tr h="3233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0">
                          <a:effectLst/>
                        </a:rPr>
                        <a:t>Weight</a:t>
                      </a:r>
                      <a:endParaRPr lang="de-DE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0">
                          <a:effectLst/>
                        </a:rPr>
                        <a:t>Weight in kilograms</a:t>
                      </a:r>
                      <a:endParaRPr lang="de-DE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46357"/>
                  </a:ext>
                </a:extLst>
              </a:tr>
              <a:tr h="3233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0">
                          <a:effectLst/>
                        </a:rPr>
                        <a:t>family_history_with_overweight</a:t>
                      </a:r>
                      <a:endParaRPr lang="de-DE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>
                          <a:effectLst/>
                        </a:rPr>
                        <a:t>Does the person have a family history of being overweight? (</a:t>
                      </a:r>
                      <a:r>
                        <a:rPr lang="en-US" sz="1000" kern="0">
                          <a:effectLst/>
                        </a:rPr>
                        <a:t>yes</a:t>
                      </a:r>
                      <a:r>
                        <a:rPr lang="en-US" sz="1200" kern="0">
                          <a:effectLst/>
                        </a:rPr>
                        <a:t>/</a:t>
                      </a:r>
                      <a:r>
                        <a:rPr lang="en-US" sz="1000" kern="0">
                          <a:effectLst/>
                        </a:rPr>
                        <a:t>no</a:t>
                      </a:r>
                      <a:r>
                        <a:rPr lang="en-US" sz="1200" kern="0">
                          <a:effectLst/>
                        </a:rPr>
                        <a:t>)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28866040"/>
                  </a:ext>
                </a:extLst>
              </a:tr>
              <a:tr h="3233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0">
                          <a:effectLst/>
                        </a:rPr>
                        <a:t>FAVC</a:t>
                      </a:r>
                      <a:endParaRPr lang="de-DE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>
                          <a:effectLst/>
                        </a:rPr>
                        <a:t>Frequent consumption of high-caloric food? (</a:t>
                      </a:r>
                      <a:r>
                        <a:rPr lang="en-US" sz="1000" kern="0">
                          <a:effectLst/>
                        </a:rPr>
                        <a:t>yes</a:t>
                      </a:r>
                      <a:r>
                        <a:rPr lang="en-US" sz="1200" kern="0">
                          <a:effectLst/>
                        </a:rPr>
                        <a:t>/</a:t>
                      </a:r>
                      <a:r>
                        <a:rPr lang="en-US" sz="1000" kern="0">
                          <a:effectLst/>
                        </a:rPr>
                        <a:t>no</a:t>
                      </a:r>
                      <a:r>
                        <a:rPr lang="en-US" sz="1200" kern="0">
                          <a:effectLst/>
                        </a:rPr>
                        <a:t>)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34824225"/>
                  </a:ext>
                </a:extLst>
              </a:tr>
              <a:tr h="3233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0">
                          <a:effectLst/>
                        </a:rPr>
                        <a:t>FCVC</a:t>
                      </a:r>
                      <a:endParaRPr lang="de-DE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>
                          <a:effectLst/>
                        </a:rPr>
                        <a:t>Frequency of consumption of vegetables (scale 1–3; higher = more frequent)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573584656"/>
                  </a:ext>
                </a:extLst>
              </a:tr>
              <a:tr h="3233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0">
                          <a:effectLst/>
                        </a:rPr>
                        <a:t>NCP</a:t>
                      </a:r>
                      <a:endParaRPr lang="de-DE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>
                          <a:effectLst/>
                        </a:rPr>
                        <a:t>Number of main meals per day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07189725"/>
                  </a:ext>
                </a:extLst>
              </a:tr>
              <a:tr h="3233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0">
                          <a:effectLst/>
                        </a:rPr>
                        <a:t>CAEC</a:t>
                      </a:r>
                      <a:endParaRPr lang="de-DE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>
                          <a:effectLst/>
                        </a:rPr>
                        <a:t>Consumption of food between meals (</a:t>
                      </a:r>
                      <a:r>
                        <a:rPr lang="en-US" sz="1000" kern="0">
                          <a:effectLst/>
                        </a:rPr>
                        <a:t>no</a:t>
                      </a:r>
                      <a:r>
                        <a:rPr lang="en-US" sz="1200" kern="0">
                          <a:effectLst/>
                        </a:rPr>
                        <a:t>, </a:t>
                      </a:r>
                      <a:r>
                        <a:rPr lang="en-US" sz="1000" kern="0">
                          <a:effectLst/>
                        </a:rPr>
                        <a:t>Sometimes</a:t>
                      </a:r>
                      <a:r>
                        <a:rPr lang="en-US" sz="1200" kern="0">
                          <a:effectLst/>
                        </a:rPr>
                        <a:t>, </a:t>
                      </a:r>
                      <a:r>
                        <a:rPr lang="en-US" sz="1000" kern="0">
                          <a:effectLst/>
                        </a:rPr>
                        <a:t>Frequently</a:t>
                      </a:r>
                      <a:r>
                        <a:rPr lang="en-US" sz="1200" kern="0">
                          <a:effectLst/>
                        </a:rPr>
                        <a:t>, </a:t>
                      </a:r>
                      <a:r>
                        <a:rPr lang="en-US" sz="1000" kern="0">
                          <a:effectLst/>
                        </a:rPr>
                        <a:t>Always</a:t>
                      </a:r>
                      <a:r>
                        <a:rPr lang="en-US" sz="1200" kern="0">
                          <a:effectLst/>
                        </a:rPr>
                        <a:t>)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27344919"/>
                  </a:ext>
                </a:extLst>
              </a:tr>
              <a:tr h="3233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0">
                          <a:effectLst/>
                        </a:rPr>
                        <a:t>SMOKE</a:t>
                      </a:r>
                      <a:endParaRPr lang="de-DE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>
                          <a:effectLst/>
                        </a:rPr>
                        <a:t>Does the person smoke? (</a:t>
                      </a:r>
                      <a:r>
                        <a:rPr lang="en-US" sz="1000" kern="0">
                          <a:effectLst/>
                        </a:rPr>
                        <a:t>yes</a:t>
                      </a:r>
                      <a:r>
                        <a:rPr lang="en-US" sz="1200" kern="0">
                          <a:effectLst/>
                        </a:rPr>
                        <a:t>/</a:t>
                      </a:r>
                      <a:r>
                        <a:rPr lang="en-US" sz="1000" kern="0">
                          <a:effectLst/>
                        </a:rPr>
                        <a:t>no</a:t>
                      </a:r>
                      <a:r>
                        <a:rPr lang="en-US" sz="1200" kern="0">
                          <a:effectLst/>
                        </a:rPr>
                        <a:t>)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8718002"/>
                  </a:ext>
                </a:extLst>
              </a:tr>
              <a:tr h="3233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0">
                          <a:effectLst/>
                        </a:rPr>
                        <a:t>CH2O</a:t>
                      </a:r>
                      <a:endParaRPr lang="de-DE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>
                          <a:effectLst/>
                        </a:rPr>
                        <a:t>Daily water intake (in liters)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31244982"/>
                  </a:ext>
                </a:extLst>
              </a:tr>
              <a:tr h="3233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0">
                          <a:effectLst/>
                        </a:rPr>
                        <a:t>SCC</a:t>
                      </a:r>
                      <a:endParaRPr lang="de-DE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>
                          <a:effectLst/>
                        </a:rPr>
                        <a:t>Does the person monitor calorie consumption? (</a:t>
                      </a:r>
                      <a:r>
                        <a:rPr lang="en-US" sz="1000" kern="0">
                          <a:effectLst/>
                        </a:rPr>
                        <a:t>yes</a:t>
                      </a:r>
                      <a:r>
                        <a:rPr lang="en-US" sz="1200" kern="0">
                          <a:effectLst/>
                        </a:rPr>
                        <a:t>/</a:t>
                      </a:r>
                      <a:r>
                        <a:rPr lang="en-US" sz="1000" kern="0">
                          <a:effectLst/>
                        </a:rPr>
                        <a:t>no</a:t>
                      </a:r>
                      <a:r>
                        <a:rPr lang="en-US" sz="1200" kern="0">
                          <a:effectLst/>
                        </a:rPr>
                        <a:t>)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73067350"/>
                  </a:ext>
                </a:extLst>
              </a:tr>
              <a:tr h="3233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0">
                          <a:effectLst/>
                        </a:rPr>
                        <a:t>FAF</a:t>
                      </a:r>
                      <a:endParaRPr lang="de-DE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>
                          <a:effectLst/>
                        </a:rPr>
                        <a:t>Physical activity frequency (hours per week)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917886413"/>
                  </a:ext>
                </a:extLst>
              </a:tr>
              <a:tr h="3233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0">
                          <a:effectLst/>
                        </a:rPr>
                        <a:t>TUE</a:t>
                      </a:r>
                      <a:endParaRPr lang="de-DE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>
                          <a:effectLst/>
                        </a:rPr>
                        <a:t>Time spent using technology devices (hours per day)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89570811"/>
                  </a:ext>
                </a:extLst>
              </a:tr>
              <a:tr h="3233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0">
                          <a:effectLst/>
                        </a:rPr>
                        <a:t>CALC</a:t>
                      </a:r>
                      <a:endParaRPr lang="de-DE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>
                          <a:effectLst/>
                        </a:rPr>
                        <a:t>Alcohol consumption frequency (</a:t>
                      </a:r>
                      <a:r>
                        <a:rPr lang="en-US" sz="1000" kern="0">
                          <a:effectLst/>
                        </a:rPr>
                        <a:t>no</a:t>
                      </a:r>
                      <a:r>
                        <a:rPr lang="en-US" sz="1200" kern="0">
                          <a:effectLst/>
                        </a:rPr>
                        <a:t>, </a:t>
                      </a:r>
                      <a:r>
                        <a:rPr lang="en-US" sz="1000" kern="0">
                          <a:effectLst/>
                        </a:rPr>
                        <a:t>Sometimes</a:t>
                      </a:r>
                      <a:r>
                        <a:rPr lang="en-US" sz="1200" kern="0">
                          <a:effectLst/>
                        </a:rPr>
                        <a:t>, </a:t>
                      </a:r>
                      <a:r>
                        <a:rPr lang="en-US" sz="1000" kern="0">
                          <a:effectLst/>
                        </a:rPr>
                        <a:t>Frequently</a:t>
                      </a:r>
                      <a:r>
                        <a:rPr lang="en-US" sz="1200" kern="0">
                          <a:effectLst/>
                        </a:rPr>
                        <a:t>, </a:t>
                      </a:r>
                      <a:r>
                        <a:rPr lang="en-US" sz="1000" kern="0">
                          <a:effectLst/>
                        </a:rPr>
                        <a:t>Always</a:t>
                      </a:r>
                      <a:r>
                        <a:rPr lang="en-US" sz="1200" kern="0">
                          <a:effectLst/>
                        </a:rPr>
                        <a:t>)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11513346"/>
                  </a:ext>
                </a:extLst>
              </a:tr>
              <a:tr h="3233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0">
                          <a:effectLst/>
                        </a:rPr>
                        <a:t>MTRANS</a:t>
                      </a:r>
                      <a:endParaRPr lang="de-DE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>
                          <a:effectLst/>
                        </a:rPr>
                        <a:t>Primary transportation method (</a:t>
                      </a:r>
                      <a:r>
                        <a:rPr lang="en-US" sz="1000" kern="0">
                          <a:effectLst/>
                        </a:rPr>
                        <a:t>Walking</a:t>
                      </a:r>
                      <a:r>
                        <a:rPr lang="en-US" sz="1200" kern="0">
                          <a:effectLst/>
                        </a:rPr>
                        <a:t>, </a:t>
                      </a:r>
                      <a:r>
                        <a:rPr lang="en-US" sz="1000" kern="0">
                          <a:effectLst/>
                        </a:rPr>
                        <a:t>Bike</a:t>
                      </a:r>
                      <a:r>
                        <a:rPr lang="en-US" sz="1200" kern="0">
                          <a:effectLst/>
                        </a:rPr>
                        <a:t>, </a:t>
                      </a:r>
                      <a:r>
                        <a:rPr lang="en-US" sz="1000" kern="0">
                          <a:effectLst/>
                        </a:rPr>
                        <a:t>Public_Transportation</a:t>
                      </a:r>
                      <a:r>
                        <a:rPr lang="en-US" sz="1200" kern="0">
                          <a:effectLst/>
                        </a:rPr>
                        <a:t>, etc.)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90964000"/>
                  </a:ext>
                </a:extLst>
              </a:tr>
              <a:tr h="3233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0">
                          <a:effectLst/>
                        </a:rPr>
                        <a:t>NObeyesdad</a:t>
                      </a:r>
                      <a:endParaRPr lang="de-DE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0" dirty="0">
                          <a:effectLst/>
                        </a:rPr>
                        <a:t>Target variable: obesity level category (e.g., </a:t>
                      </a:r>
                      <a:r>
                        <a:rPr lang="en-US" sz="1000" kern="0" dirty="0" err="1">
                          <a:effectLst/>
                        </a:rPr>
                        <a:t>Normal_Weight</a:t>
                      </a:r>
                      <a:r>
                        <a:rPr lang="en-US" sz="1200" kern="0" dirty="0">
                          <a:effectLst/>
                        </a:rPr>
                        <a:t>, </a:t>
                      </a:r>
                      <a:r>
                        <a:rPr lang="en-US" sz="1000" kern="0" dirty="0" err="1">
                          <a:effectLst/>
                        </a:rPr>
                        <a:t>Obesity_Type_I</a:t>
                      </a:r>
                      <a:r>
                        <a:rPr lang="en-US" sz="1200" kern="0" dirty="0">
                          <a:effectLst/>
                        </a:rPr>
                        <a:t>, etc.)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420424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9216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E85B15-6862-1129-C890-C2EA7CE210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EDB7F-FFEE-357B-4A10-84BDE2378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dirty="0"/>
              <a:t>categories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DCA3C8-CCE9-F19D-5B00-8EEA04359CFD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8679854" cy="3676649"/>
          </a:xfrm>
        </p:spPr>
        <p:txBody>
          <a:bodyPr/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Insufficient_Weight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Normal_Weight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Overweight_Level_I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Overweight_Level_II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Obesity_Type_I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Obesity_Type_II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Obesity_Type_III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FontTx/>
              <a:buChar char="-"/>
            </a:pP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12153D-605F-8F67-0E8B-6306C6DEF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83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D29D08-1B08-295E-5706-564E46C354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C4A64-747C-F478-B0D2-74191B623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dirty="0"/>
              <a:t>Original Code (GitHub)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9D777E-6D94-8EE1-FD70-C1FF886D7B0E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8679854" cy="3676649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Did not work properly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Produced limited number of Plots 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60F4D6-1989-1E12-5356-D43206CF5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160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5D3F59-AF8B-1C98-877A-35B672B460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85DA6-38CC-F555-2589-FD5FB2620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dirty="0"/>
              <a:t>New Code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B39814-EB46-A844-8F18-310E734951C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8679854" cy="3676649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  <a:buFontTx/>
              <a:buChar char="-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Started with importing few libraries </a:t>
            </a:r>
          </a:p>
          <a:p>
            <a:pPr>
              <a:lnSpc>
                <a:spcPct val="115000"/>
              </a:lnSpc>
              <a:spcAft>
                <a:spcPts val="800"/>
              </a:spcAft>
              <a:buFontTx/>
              <a:buChar char="-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Made few analysis/calculations </a:t>
            </a:r>
          </a:p>
          <a:p>
            <a:pPr>
              <a:lnSpc>
                <a:spcPct val="115000"/>
              </a:lnSpc>
              <a:spcAft>
                <a:spcPts val="800"/>
              </a:spcAft>
              <a:buFontTx/>
              <a:buChar char="-"/>
            </a:pP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Added plots </a:t>
            </a:r>
          </a:p>
          <a:p>
            <a:pPr>
              <a:lnSpc>
                <a:spcPct val="115000"/>
              </a:lnSpc>
              <a:spcAft>
                <a:spcPts val="800"/>
              </a:spcAft>
              <a:buFontTx/>
              <a:buChar char="-"/>
            </a:pP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Added new  analysis</a:t>
            </a:r>
          </a:p>
          <a:p>
            <a:pPr>
              <a:lnSpc>
                <a:spcPct val="115000"/>
              </a:lnSpc>
              <a:spcAft>
                <a:spcPts val="800"/>
              </a:spcAft>
              <a:buFontTx/>
              <a:buChar char="-"/>
            </a:pP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Repaired mistakes </a:t>
            </a:r>
          </a:p>
          <a:p>
            <a:pPr>
              <a:lnSpc>
                <a:spcPct val="115000"/>
              </a:lnSpc>
              <a:spcAft>
                <a:spcPts val="800"/>
              </a:spcAft>
              <a:buFontTx/>
              <a:buChar char="-"/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AE087A-E2B2-C149-F718-739D61927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65395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305301E-11B3-4B9D-A588-21F3C980937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77B561B-3A65-4A22-9691-EB838E7F9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{5CCC8393-2408-4043-83DD-555B01815FA6}tf11936837_win32</Template>
  <TotalTime>187</TotalTime>
  <Words>880</Words>
  <Application>Microsoft Office PowerPoint</Application>
  <PresentationFormat>Widescreen</PresentationFormat>
  <Paragraphs>161</Paragraphs>
  <Slides>20</Slides>
  <Notes>20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Aptos</vt:lpstr>
      <vt:lpstr>Aptos Narrow</vt:lpstr>
      <vt:lpstr>Arial</vt:lpstr>
      <vt:lpstr>Arial Nova</vt:lpstr>
      <vt:lpstr>Biome</vt:lpstr>
      <vt:lpstr>Calibri</vt:lpstr>
      <vt:lpstr>Courier New</vt:lpstr>
      <vt:lpstr>Symbol</vt:lpstr>
      <vt:lpstr>Custom</vt:lpstr>
      <vt:lpstr>Obesity Prediction Analysis</vt:lpstr>
      <vt:lpstr>Agenda</vt:lpstr>
      <vt:lpstr>Obesity – what and Why?</vt:lpstr>
      <vt:lpstr>Obesity - trends</vt:lpstr>
      <vt:lpstr>Dataset</vt:lpstr>
      <vt:lpstr>Dataset - Feature Descriptions</vt:lpstr>
      <vt:lpstr>categories</vt:lpstr>
      <vt:lpstr>Original Code (GitHub)</vt:lpstr>
      <vt:lpstr>New Code </vt:lpstr>
      <vt:lpstr>Ideas, analysis, Challenges</vt:lpstr>
      <vt:lpstr>Male/female separation</vt:lpstr>
      <vt:lpstr>Ideas, analysis, Challenges</vt:lpstr>
      <vt:lpstr>Challenges</vt:lpstr>
      <vt:lpstr>Challenges</vt:lpstr>
      <vt:lpstr>Accuracy per model</vt:lpstr>
      <vt:lpstr>Test vs. Cross-Validation Accuracy</vt:lpstr>
      <vt:lpstr>     Where is the catch?   Total number of participants: 2111  Smokers: 46  Non-smokers: 2068</vt:lpstr>
      <vt:lpstr>Participants consuming alcohol   No:                    640  Sometimes:    1402  Frequently:       71        </vt:lpstr>
      <vt:lpstr>Primary Transportation method   public t.:                    1581  walking:                         57  Automobile:                 458  Motorbike:                     12  bike:                                   8      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Miro Žilaji</dc:creator>
  <cp:lastModifiedBy>Miro Žilaji</cp:lastModifiedBy>
  <cp:revision>28</cp:revision>
  <dcterms:created xsi:type="dcterms:W3CDTF">2025-05-08T19:17:02Z</dcterms:created>
  <dcterms:modified xsi:type="dcterms:W3CDTF">2025-05-09T07:46:54Z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