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7" r:id="rId13"/>
    <p:sldId id="266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67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17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837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139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39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7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348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7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398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404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2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AF8F7F-1FC5-4C2E-A579-E062110C1D79}" type="datetimeFigureOut">
              <a:rPr lang="es-ES" smtClean="0"/>
              <a:t>28/07/2017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B2F4B1C-B475-4D8F-9F42-7BBB2A75D4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5955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trunk/d2/de8/group__core__array.html#ga48af0ab51e36436c5d04340e036ce981" TargetMode="External"/><Relationship Id="rId2" Type="http://schemas.openxmlformats.org/officeDocument/2006/relationships/hyperlink" Target="http://docs.opencv.org/trunk/d7/d1b/group__imgproc__misc.html#ga397ae87e1288a81d2363b61574eb8ca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docs.opencv.org/trunk/df/d57/namespacecv_1_1dnn.html#aa2ef06a8c0c2880c51d5f3e4e86abe4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Changing Colorspaces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PROCESAMIENTO DIGITAL DE IMÁGENES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769" y="2288996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97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Seguimiento de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MX" dirty="0" smtClean="0"/>
              <a:t>Este es el objeto azul que se usó.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47" y="1776544"/>
            <a:ext cx="5460642" cy="32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5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Seguimiento de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MX" dirty="0"/>
              <a:t>Al ejecutar este código, aparece lo siguiente</a:t>
            </a:r>
            <a:r>
              <a:rPr lang="es-MX" dirty="0" smtClean="0"/>
              <a:t>.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Nos muestra el Frame, y alineamos el objeto azul. 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906" y="1423373"/>
            <a:ext cx="7118337" cy="400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Seguimiento de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Se muestra el Mask (Marco), solo detecta los colores azules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788058"/>
            <a:ext cx="7486223" cy="42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4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Se muestra el resultado para la ventana 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7" y="723084"/>
            <a:ext cx="7528535" cy="42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05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Conclusión: Seguimiento de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r>
              <a:rPr lang="es-ES" dirty="0" smtClean="0"/>
              <a:t>Este </a:t>
            </a:r>
            <a:r>
              <a:rPr lang="es-ES" dirty="0"/>
              <a:t>es el método más sencillo en el seguimiento de objetos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Se puede </a:t>
            </a:r>
            <a:r>
              <a:rPr lang="es-ES" dirty="0"/>
              <a:t>hacer muchas cosas como encontrar </a:t>
            </a:r>
            <a:r>
              <a:rPr lang="es-ES" dirty="0" smtClean="0"/>
              <a:t>centroide </a:t>
            </a:r>
            <a:r>
              <a:rPr lang="es-ES" dirty="0"/>
              <a:t>de este objeto y usarlo para rastrear el objeto, dibujar diagramas simplemente moviendo su mano delante de la cámara y muchas otras </a:t>
            </a:r>
            <a:r>
              <a:rPr lang="es-ES" dirty="0" smtClean="0"/>
              <a:t>cosas.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605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8000" b="1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ITMS</a:t>
            </a:r>
            <a:endParaRPr lang="es-ES" sz="8000" b="1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MX" b="1" dirty="0" smtClean="0"/>
              <a:t>EQUIPO: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Cornelio Ramírez </a:t>
            </a:r>
            <a:r>
              <a:rPr lang="es-MX" dirty="0" smtClean="0"/>
              <a:t>Campos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Marco </a:t>
            </a:r>
            <a:r>
              <a:rPr lang="es-MX" dirty="0"/>
              <a:t>Polo Ozuna </a:t>
            </a: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Miguel Antonio Agustín Ramírez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Jorge Bandala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 smtClean="0"/>
              <a:t>Nadia Gabriela Jácome Platas</a:t>
            </a:r>
          </a:p>
          <a:p>
            <a:pPr marL="0" indent="0">
              <a:buNone/>
            </a:pPr>
            <a:endParaRPr lang="es-MX" b="1" dirty="0" smtClean="0"/>
          </a:p>
          <a:p>
            <a:pPr marL="0" indent="0">
              <a:buNone/>
            </a:pPr>
            <a:r>
              <a:rPr lang="es-MX" b="1" dirty="0" smtClean="0"/>
              <a:t>PROFESOR:</a:t>
            </a:r>
          </a:p>
          <a:p>
            <a:pPr marL="0" indent="0">
              <a:buNone/>
            </a:pPr>
            <a:r>
              <a:rPr lang="es-MX" dirty="0" smtClean="0"/>
              <a:t>Ing. Irahan Otoniel José Gu</a:t>
            </a:r>
            <a:r>
              <a:rPr lang="es-MX" dirty="0"/>
              <a:t>z</a:t>
            </a:r>
            <a:r>
              <a:rPr lang="es-MX" dirty="0" smtClean="0"/>
              <a:t>mán</a:t>
            </a: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endParaRPr lang="es-MX" dirty="0" smtClean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920" y="2467165"/>
            <a:ext cx="190500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2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678360"/>
          </a:xfrm>
        </p:spPr>
        <p:txBody>
          <a:bodyPr anchor="t">
            <a:normAutofit fontScale="92500" lnSpcReduction="20000"/>
          </a:bodyPr>
          <a:lstStyle/>
          <a:p>
            <a:r>
              <a:rPr lang="es-MX" dirty="0" smtClean="0"/>
              <a:t>Convertir imágenes de un espacio de color a otro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Crear aplicación que extraiga un objeto de color de un video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r>
              <a:rPr lang="es-MX" dirty="0" smtClean="0"/>
              <a:t>Aprender las funciones </a:t>
            </a:r>
            <a:r>
              <a:rPr lang="es-ES" dirty="0"/>
              <a:t>funciones: </a:t>
            </a:r>
            <a:r>
              <a:rPr lang="es-ES" b="1" dirty="0">
                <a:solidFill>
                  <a:srgbClr val="0070C0"/>
                </a:solidFill>
                <a:hlinkClick r:id="rId2" tooltip="Convierte una imagen de un espacio de color a otro. "/>
              </a:rPr>
              <a:t>cv2.cvtColor </a:t>
            </a:r>
            <a:r>
              <a:rPr lang="es-ES" b="1" dirty="0" smtClean="0">
                <a:solidFill>
                  <a:srgbClr val="0070C0"/>
                </a:solidFill>
                <a:hlinkClick r:id="rId2" tooltip="Convierte una imagen de un espacio de color a otro. "/>
              </a:rPr>
              <a:t>()</a:t>
            </a:r>
            <a:r>
              <a:rPr lang="es-ES" dirty="0" smtClean="0">
                <a:solidFill>
                  <a:srgbClr val="0070C0"/>
                </a:solidFill>
              </a:rPr>
              <a:t>, </a:t>
            </a:r>
            <a:r>
              <a:rPr lang="es-ES" dirty="0">
                <a:solidFill>
                  <a:srgbClr val="0070C0"/>
                </a:solidFill>
              </a:rPr>
              <a:t> </a:t>
            </a:r>
            <a:r>
              <a:rPr lang="es-ES" b="1" dirty="0">
                <a:solidFill>
                  <a:srgbClr val="0070C0"/>
                </a:solidFill>
                <a:hlinkClick r:id="rId3" tooltip="Comprueba si los elementos de la matriz se encuentran entre los elementos de otras dos matrices. "/>
              </a:rPr>
              <a:t>cv2.inRange ()</a:t>
            </a:r>
            <a:endParaRPr lang="es-MX" dirty="0" smtClean="0">
              <a:solidFill>
                <a:srgbClr val="0070C0"/>
              </a:solidFill>
            </a:endParaRPr>
          </a:p>
        </p:txBody>
      </p:sp>
      <p:pic>
        <p:nvPicPr>
          <p:cNvPr id="1026" name="Picture 2" descr="Resultado de imagen para flo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81" y="1123837"/>
            <a:ext cx="3167174" cy="21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extraer imagen de vide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281" y="3703288"/>
            <a:ext cx="3167174" cy="2148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36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Cambiar el color-</a:t>
            </a:r>
            <a:r>
              <a:rPr lang="es-MX" dirty="0" err="1" smtClean="0"/>
              <a:t>space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773956"/>
            <a:ext cx="7315200" cy="5120640"/>
          </a:xfrm>
        </p:spPr>
        <p:txBody>
          <a:bodyPr anchor="t"/>
          <a:lstStyle/>
          <a:p>
            <a:pPr marL="0" indent="0">
              <a:buNone/>
            </a:pPr>
            <a:r>
              <a:rPr lang="es-ES" dirty="0"/>
              <a:t>Hay más de 150 métodos de conversión de espacio de color disponibles en OpenCV. </a:t>
            </a:r>
            <a:endParaRPr lang="es-ES" dirty="0" smtClean="0"/>
          </a:p>
          <a:p>
            <a:pPr marL="0" indent="0">
              <a:buNone/>
            </a:pPr>
            <a:r>
              <a:rPr lang="es-MX" dirty="0" smtClean="0"/>
              <a:t>Pero el tema, solo se enfoca en 2 tipos:</a:t>
            </a:r>
          </a:p>
          <a:p>
            <a:r>
              <a:rPr lang="es-MX" dirty="0" smtClean="0"/>
              <a:t>De BGR a Gray</a:t>
            </a:r>
          </a:p>
          <a:p>
            <a:r>
              <a:rPr lang="es-MX" dirty="0" smtClean="0"/>
              <a:t>De BGR a HSV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En este caso, BGR es el orden no cromático, puesto que es cromático es el RGB (Red, Green, Blue).</a:t>
            </a:r>
            <a:endParaRPr lang="es-MX" dirty="0"/>
          </a:p>
        </p:txBody>
      </p:sp>
      <p:pic>
        <p:nvPicPr>
          <p:cNvPr id="2050" name="Picture 2" descr="Resultado de imagen para 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506" y="3860539"/>
            <a:ext cx="2864724" cy="286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3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Cambiar el color-</a:t>
            </a:r>
            <a:r>
              <a:rPr lang="es-MX" dirty="0" err="1" smtClean="0"/>
              <a:t>space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11037" y="864108"/>
            <a:ext cx="7315200" cy="5120640"/>
          </a:xfrm>
        </p:spPr>
        <p:txBody>
          <a:bodyPr anchor="t"/>
          <a:lstStyle/>
          <a:p>
            <a:pPr marL="0" indent="0">
              <a:buNone/>
            </a:pPr>
            <a:r>
              <a:rPr lang="es-ES" dirty="0"/>
              <a:t>Para la conversión de color, usamos la función cv2.cvtColor (input_image, flag) donde flag determina el tipo de conversión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MX" dirty="0" smtClean="0"/>
              <a:t>Para convertir de BGR a Gray, se usa la bandera </a:t>
            </a:r>
            <a:r>
              <a:rPr lang="es-ES" dirty="0"/>
              <a:t> </a:t>
            </a:r>
            <a:r>
              <a:rPr lang="es-ES" dirty="0" smtClean="0"/>
              <a:t>cv2.COLOR_BGR2GRAY.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Y para convertir de BGR a HSV se usa la bandera </a:t>
            </a:r>
            <a:r>
              <a:rPr lang="es-ES" dirty="0" smtClean="0"/>
              <a:t>cv2.COLOR_BGR2HSV, como vemos, es muy similar a la anterior.</a:t>
            </a:r>
            <a:endParaRPr lang="es-MX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 descr="Resultado de imagen para imagen en g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2" y="2206133"/>
            <a:ext cx="3506235" cy="220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Resultado de imagen para hsv col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712" y="5089398"/>
            <a:ext cx="3506235" cy="159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Cambiar el color-</a:t>
            </a:r>
            <a:r>
              <a:rPr lang="es-MX" dirty="0" err="1" smtClean="0"/>
              <a:t>space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69268" y="864108"/>
            <a:ext cx="3755025" cy="5120640"/>
          </a:xfrm>
        </p:spPr>
        <p:txBody>
          <a:bodyPr anchor="t"/>
          <a:lstStyle/>
          <a:p>
            <a:pPr marL="0" indent="0">
              <a:buNone/>
            </a:pPr>
            <a:r>
              <a:rPr lang="es-MX" dirty="0"/>
              <a:t>Con éstas líneas de código de Python, podemos obtener todas las banderas (</a:t>
            </a:r>
            <a:r>
              <a:rPr lang="es-MX" dirty="0" err="1"/>
              <a:t>flags</a:t>
            </a:r>
            <a:r>
              <a:rPr lang="es-MX" dirty="0"/>
              <a:t>) para usar en el cambio del color-</a:t>
            </a:r>
            <a:r>
              <a:rPr lang="es-MX" dirty="0" err="1"/>
              <a:t>space</a:t>
            </a:r>
            <a:endParaRPr lang="es-MX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&gt;&gt;&gt; import cv2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&gt;&gt;&gt; flags =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in dir(cv2) if i.startswith('COLOR_')]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&gt;&gt;&gt; </a:t>
            </a:r>
            <a:r>
              <a:rPr lang="en-US" dirty="0">
                <a:hlinkClick r:id="rId2"/>
              </a:rPr>
              <a:t>print</a:t>
            </a:r>
            <a:r>
              <a:rPr lang="en-US" dirty="0"/>
              <a:t>( flags )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35486" r="9759"/>
          <a:stretch/>
        </p:blipFill>
        <p:spPr>
          <a:xfrm>
            <a:off x="7753082" y="864108"/>
            <a:ext cx="4005330" cy="538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7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Seguimiento de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MX" dirty="0" smtClean="0"/>
              <a:t>Ya que sabemos como convertir de BGR a HSV, se puede utilizar esto para extraer objetos de color.</a:t>
            </a:r>
          </a:p>
          <a:p>
            <a:pPr marL="0" indent="0">
              <a:buNone/>
            </a:pPr>
            <a:r>
              <a:rPr lang="es-ES" dirty="0" smtClean="0"/>
              <a:t>En </a:t>
            </a:r>
            <a:r>
              <a:rPr lang="es-ES" dirty="0"/>
              <a:t>HSV, es más fácil representar un color que en el espacio de color BGR. En nuestra aplicación, trataremos de extraer un objeto de color </a:t>
            </a:r>
            <a:r>
              <a:rPr lang="es-ES" dirty="0" smtClean="0"/>
              <a:t>azul; este es el método:</a:t>
            </a:r>
          </a:p>
          <a:p>
            <a:r>
              <a:rPr lang="es-MX" dirty="0" smtClean="0"/>
              <a:t>Toma cada fotografía del video</a:t>
            </a:r>
          </a:p>
          <a:p>
            <a:r>
              <a:rPr lang="es-MX" dirty="0" smtClean="0"/>
              <a:t>Convertir el espacio de color de BGR a HSV</a:t>
            </a:r>
          </a:p>
          <a:p>
            <a:r>
              <a:rPr lang="es-MX" dirty="0" smtClean="0"/>
              <a:t>Resaltar la imagen HSV de una gama en azul</a:t>
            </a:r>
          </a:p>
          <a:p>
            <a:r>
              <a:rPr lang="es-MX" dirty="0" smtClean="0"/>
              <a:t>Ya que se extrae el objeto en azul, se hace con  ella lo que se desee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En a siguiente diapositiva se muestra el código.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365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Código para el seguimiento de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47760"/>
          <a:stretch/>
        </p:blipFill>
        <p:spPr>
          <a:xfrm>
            <a:off x="3869268" y="578840"/>
            <a:ext cx="7502777" cy="540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3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Código para el seguimiento de objetos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MX" dirty="0" smtClean="0"/>
              <a:t>Explicación: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3539" t="22139" r="22417" b="10783"/>
          <a:stretch/>
        </p:blipFill>
        <p:spPr>
          <a:xfrm>
            <a:off x="4152603" y="1429554"/>
            <a:ext cx="7031865" cy="490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091273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Marco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Marco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rc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146</TotalTime>
  <Words>325</Words>
  <Application>Microsoft Office PowerPoint</Application>
  <PresentationFormat>Panorámica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 2</vt:lpstr>
      <vt:lpstr>Marco</vt:lpstr>
      <vt:lpstr>Changing Colorspaces</vt:lpstr>
      <vt:lpstr>ITMS</vt:lpstr>
      <vt:lpstr>Objetivos</vt:lpstr>
      <vt:lpstr>Cambiar el color-space</vt:lpstr>
      <vt:lpstr>Cambiar el color-space</vt:lpstr>
      <vt:lpstr>Cambiar el color-space</vt:lpstr>
      <vt:lpstr>Seguimiento de objetos</vt:lpstr>
      <vt:lpstr>Código para el seguimiento de objetos</vt:lpstr>
      <vt:lpstr>Código para el seguimiento de objetos</vt:lpstr>
      <vt:lpstr>Seguimiento de objetos</vt:lpstr>
      <vt:lpstr>Seguimiento de objetos</vt:lpstr>
      <vt:lpstr>Seguimiento de objetos</vt:lpstr>
      <vt:lpstr>Presentación de PowerPoint</vt:lpstr>
      <vt:lpstr>Conclusión: Seguimiento de objetos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Colorspaces</dc:title>
  <dc:creator>Nadia G. Jacome Platas</dc:creator>
  <cp:lastModifiedBy>Nadia G. Jacome Platas</cp:lastModifiedBy>
  <cp:revision>9</cp:revision>
  <dcterms:created xsi:type="dcterms:W3CDTF">2017-07-08T18:06:16Z</dcterms:created>
  <dcterms:modified xsi:type="dcterms:W3CDTF">2017-07-28T18:02:21Z</dcterms:modified>
</cp:coreProperties>
</file>