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4e9d319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4e9d31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b4e9d319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4e9d31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b4e9d3196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4e9d31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b4e9d3196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4e9d31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eveloper.ebay.com/DevZone/finding/CallRef/findCompletedItems.html" TargetMode="External"/><Relationship Id="rId4" Type="http://schemas.openxmlformats.org/officeDocument/2006/relationships/hyperlink" Target="https://vi.vipr.ebaydesc.com/ws/eBayISAPI.dll?ViewItemDescV4&amp;item=(#)" TargetMode="External"/><Relationship Id="rId5" Type="http://schemas.openxmlformats.org/officeDocument/2006/relationships/hyperlink" Target="https://feedback.ebay.com/ws/eBayISAPI.dll?ViewFeedback2&amp;userid=%27%20+%20str(us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kaggle.com/yingyingchen/ebay-online-auction-data-analysis" TargetMode="External"/><Relationship Id="rId4" Type="http://schemas.openxmlformats.org/officeDocument/2006/relationships/hyperlink" Target="http://jaygrossman.com/post/2013/06/10/Predicting-eBay-Auction-Sales-with-Machine-Learning.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28625" y="630225"/>
            <a:ext cx="8556300" cy="8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Ebay Scams</a:t>
            </a:r>
            <a:endParaRPr/>
          </a:p>
        </p:txBody>
      </p:sp>
      <p:sp>
        <p:nvSpPr>
          <p:cNvPr id="73" name="Google Shape;73;p13"/>
          <p:cNvSpPr txBox="1"/>
          <p:nvPr>
            <p:ph idx="1" type="subTitle"/>
          </p:nvPr>
        </p:nvSpPr>
        <p:spPr>
          <a:xfrm>
            <a:off x="428625" y="1415200"/>
            <a:ext cx="6331500" cy="805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Zion Calvo (zcalvo@ucsc.edu)</a:t>
            </a:r>
            <a:endParaRPr/>
          </a:p>
          <a:p>
            <a:pPr indent="0" lvl="0" marL="0" rtl="0" algn="l">
              <a:spcBef>
                <a:spcPts val="0"/>
              </a:spcBef>
              <a:spcAft>
                <a:spcPts val="0"/>
              </a:spcAft>
              <a:buNone/>
            </a:pPr>
            <a:r>
              <a:rPr lang="en"/>
              <a:t>Mark Mileyev (mmileyev@gmail.com) </a:t>
            </a:r>
            <a:endParaRPr/>
          </a:p>
        </p:txBody>
      </p:sp>
      <p:sp>
        <p:nvSpPr>
          <p:cNvPr id="74" name="Google Shape;74;p13"/>
          <p:cNvSpPr txBox="1"/>
          <p:nvPr/>
        </p:nvSpPr>
        <p:spPr>
          <a:xfrm>
            <a:off x="428625" y="2272500"/>
            <a:ext cx="8289300" cy="23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Questions: </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How prevalent are fraudulent listings on ebay?</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Which categories are more prone to having scams?</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Are there any patterns we could find in these items?</a:t>
            </a:r>
            <a:endParaRPr>
              <a:latin typeface="Lato"/>
              <a:ea typeface="Lato"/>
              <a:cs typeface="Lato"/>
              <a:sym typeface="Lato"/>
            </a:endParaRPr>
          </a:p>
          <a:p>
            <a:pPr indent="45720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Data Sources: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Ebay API: </a:t>
            </a:r>
            <a:r>
              <a:rPr lang="en" sz="1100" u="sng">
                <a:solidFill>
                  <a:schemeClr val="hlink"/>
                </a:solidFill>
                <a:hlinkClick r:id="rId3"/>
              </a:rPr>
              <a:t>https://developer.ebay.com/DevZone/finding/CallRef/findCompletedItems.html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Scraped Descriptions:</a:t>
            </a:r>
            <a:r>
              <a:rPr lang="en">
                <a:latin typeface="Lato"/>
                <a:ea typeface="Lato"/>
                <a:cs typeface="Lato"/>
                <a:sym typeface="Lato"/>
              </a:rPr>
              <a:t> </a:t>
            </a:r>
            <a:r>
              <a:rPr lang="en" sz="1200" u="sng">
                <a:solidFill>
                  <a:schemeClr val="hlink"/>
                </a:solidFill>
                <a:latin typeface="Lato"/>
                <a:ea typeface="Lato"/>
                <a:cs typeface="Lato"/>
                <a:sym typeface="Lato"/>
                <a:hlinkClick r:id="rId4"/>
              </a:rPr>
              <a:t>https://vi.vipr.ebaydesc.com/ws/eBayISAPI.dll?ViewItemDescV4&amp;item=( ITEM #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a:t>
            </a:r>
            <a:r>
              <a:rPr lang="en">
                <a:latin typeface="Lato"/>
                <a:ea typeface="Lato"/>
                <a:cs typeface="Lato"/>
                <a:sym typeface="Lato"/>
              </a:rPr>
              <a:t>Scraped Seller History: </a:t>
            </a:r>
            <a:r>
              <a:rPr lang="en" sz="1100" u="sng">
                <a:solidFill>
                  <a:schemeClr val="hlink"/>
                </a:solidFill>
                <a:hlinkClick r:id="rId5"/>
              </a:rPr>
              <a:t>https://feedback.ebay.com/ws/eBayISAPI.dll?ViewFeedback2&amp;userid=%27%20+(USER))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 Viz References</a:t>
            </a:r>
            <a:endParaRPr/>
          </a:p>
          <a:p>
            <a:pPr indent="0" lvl="0" marL="0" rtl="0" algn="l">
              <a:spcBef>
                <a:spcPts val="0"/>
              </a:spcBef>
              <a:spcAft>
                <a:spcPts val="0"/>
              </a:spcAft>
              <a:buNone/>
            </a:pPr>
            <a:r>
              <a:t/>
            </a:r>
            <a:endParaRPr/>
          </a:p>
        </p:txBody>
      </p:sp>
      <p:sp>
        <p:nvSpPr>
          <p:cNvPr id="80" name="Google Shape;80;p14"/>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hlink"/>
                </a:solidFill>
                <a:hlinkClick r:id="rId3"/>
              </a:rPr>
              <a:t>Kaggle</a:t>
            </a:r>
            <a:endParaRPr b="1" sz="2100">
              <a:solidFill>
                <a:schemeClr val="dk1"/>
              </a:solidFill>
            </a:endParaRPr>
          </a:p>
          <a:p>
            <a:pPr indent="-330200" lvl="0" marL="457200" rtl="0" algn="l">
              <a:spcBef>
                <a:spcPts val="1600"/>
              </a:spcBef>
              <a:spcAft>
                <a:spcPts val="0"/>
              </a:spcAft>
              <a:buSzPts val="1600"/>
              <a:buChar char="●"/>
            </a:pPr>
            <a:r>
              <a:rPr lang="en" sz="1600"/>
              <a:t>Shows Auction Data not Buy it now items</a:t>
            </a:r>
            <a:endParaRPr sz="1600"/>
          </a:p>
          <a:p>
            <a:pPr indent="0" lvl="0" marL="457200" rtl="0" algn="l">
              <a:spcBef>
                <a:spcPts val="1200"/>
              </a:spcBef>
              <a:spcAft>
                <a:spcPts val="0"/>
              </a:spcAft>
              <a:buNone/>
            </a:pPr>
            <a:r>
              <a:t/>
            </a:r>
            <a:endParaRPr sz="1600"/>
          </a:p>
          <a:p>
            <a:pPr indent="-330200" lvl="0" marL="457200" rtl="0" algn="l">
              <a:spcBef>
                <a:spcPts val="1200"/>
              </a:spcBef>
              <a:spcAft>
                <a:spcPts val="1200"/>
              </a:spcAft>
              <a:buSzPts val="1600"/>
              <a:buChar char="●"/>
            </a:pPr>
            <a:r>
              <a:rPr lang="en" sz="1600"/>
              <a:t>Gave data structure inspiration</a:t>
            </a:r>
            <a:endParaRPr sz="1600"/>
          </a:p>
        </p:txBody>
      </p:sp>
      <p:sp>
        <p:nvSpPr>
          <p:cNvPr id="81" name="Google Shape;81;p14"/>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u="sng">
                <a:solidFill>
                  <a:schemeClr val="hlink"/>
                </a:solidFill>
                <a:hlinkClick r:id="rId4"/>
              </a:rPr>
              <a:t>Jay Grossman</a:t>
            </a:r>
            <a:endParaRPr b="1" sz="2100">
              <a:solidFill>
                <a:schemeClr val="dk1"/>
              </a:solidFill>
            </a:endParaRPr>
          </a:p>
          <a:p>
            <a:pPr indent="-330200" lvl="0" marL="457200" rtl="0" algn="l">
              <a:spcBef>
                <a:spcPts val="1600"/>
              </a:spcBef>
              <a:spcAft>
                <a:spcPts val="0"/>
              </a:spcAft>
              <a:buSzPts val="1600"/>
              <a:buChar char="●"/>
            </a:pPr>
            <a:r>
              <a:rPr lang="en" sz="1600"/>
              <a:t>Used this machine learning project for inspiration on how to structure our scraped data CSV’s</a:t>
            </a:r>
            <a:endParaRPr sz="1600"/>
          </a:p>
          <a:p>
            <a:pPr indent="-330200" lvl="0" marL="457200" rtl="0" algn="l">
              <a:spcBef>
                <a:spcPts val="1200"/>
              </a:spcBef>
              <a:spcAft>
                <a:spcPts val="1200"/>
              </a:spcAft>
              <a:buSzPts val="1600"/>
              <a:buChar char="●"/>
            </a:pPr>
            <a:r>
              <a:rPr lang="en" sz="1600"/>
              <a:t>Potentially useful graphs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7" name="Google Shape;8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t/>
            </a:r>
            <a:endParaRPr b="1"/>
          </a:p>
          <a:p>
            <a:pPr indent="-342900" lvl="0" marL="457200" rtl="0" algn="l">
              <a:spcBef>
                <a:spcPts val="0"/>
              </a:spcBef>
              <a:spcAft>
                <a:spcPts val="0"/>
              </a:spcAft>
              <a:buSzPts val="1800"/>
              <a:buChar char="●"/>
            </a:pPr>
            <a:r>
              <a:rPr lang="en"/>
              <a:t>iPhones had the highest potential scam rate at 3.3%</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Books and Music categories appear to have very little fraudulent activity</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Other categories vary in the 1-2% range</a:t>
            </a:r>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88" name="Google Shape;88;p15"/>
          <p:cNvPicPr preferRelativeResize="0"/>
          <p:nvPr/>
        </p:nvPicPr>
        <p:blipFill>
          <a:blip r:embed="rId3">
            <a:alphaModFix/>
          </a:blip>
          <a:stretch>
            <a:fillRect/>
          </a:stretch>
        </p:blipFill>
        <p:spPr>
          <a:xfrm>
            <a:off x="148300" y="679775"/>
            <a:ext cx="4279602" cy="3783951"/>
          </a:xfrm>
          <a:prstGeom prst="rect">
            <a:avLst/>
          </a:prstGeom>
          <a:noFill/>
          <a:ln>
            <a:noFill/>
          </a:ln>
        </p:spPr>
      </p:pic>
      <p:sp>
        <p:nvSpPr>
          <p:cNvPr id="89" name="Google Shape;89;p15"/>
          <p:cNvSpPr txBox="1"/>
          <p:nvPr/>
        </p:nvSpPr>
        <p:spPr>
          <a:xfrm>
            <a:off x="1506900" y="0"/>
            <a:ext cx="6046200" cy="7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Lato"/>
                <a:ea typeface="Lato"/>
                <a:cs typeface="Lato"/>
                <a:sym typeface="Lato"/>
              </a:rPr>
              <a:t>RESULTS</a:t>
            </a:r>
            <a:endParaRPr sz="3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95" name="Google Shape;95;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t/>
            </a:r>
            <a:endParaRPr b="1"/>
          </a:p>
          <a:p>
            <a:pPr indent="-342900" lvl="0" marL="457200" rtl="0" algn="l">
              <a:spcBef>
                <a:spcPts val="0"/>
              </a:spcBef>
              <a:spcAft>
                <a:spcPts val="0"/>
              </a:spcAft>
              <a:buSzPts val="1800"/>
              <a:buChar char="●"/>
            </a:pPr>
            <a:r>
              <a:rPr lang="en"/>
              <a:t>Potentially Fraudulent iPhone listings sell 81% faster than other iPhone listings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Many of the fraudulent seller names follow a pattern suggesting they may be computer generated</a:t>
            </a:r>
            <a:endParaRPr/>
          </a:p>
          <a:p>
            <a:pPr indent="0" lvl="0" marL="0" rtl="0" algn="l">
              <a:spcBef>
                <a:spcPts val="1600"/>
              </a:spcBef>
              <a:spcAft>
                <a:spcPts val="0"/>
              </a:spcAft>
              <a:buNone/>
            </a:pPr>
            <a:r>
              <a:t/>
            </a:r>
            <a:endParaRPr sz="700"/>
          </a:p>
          <a:p>
            <a:pPr indent="-342900" lvl="0" marL="457200" rtl="0" algn="l">
              <a:spcBef>
                <a:spcPts val="1600"/>
              </a:spcBef>
              <a:spcAft>
                <a:spcPts val="0"/>
              </a:spcAft>
              <a:buSzPts val="1800"/>
              <a:buChar char="●"/>
            </a:pPr>
            <a:r>
              <a:rPr lang="en"/>
              <a:t>Overall, legitimate items take longer due to higher prices</a:t>
            </a:r>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96" name="Google Shape;96;p16"/>
          <p:cNvPicPr preferRelativeResize="0"/>
          <p:nvPr/>
        </p:nvPicPr>
        <p:blipFill>
          <a:blip r:embed="rId3">
            <a:alphaModFix/>
          </a:blip>
          <a:stretch>
            <a:fillRect/>
          </a:stretch>
        </p:blipFill>
        <p:spPr>
          <a:xfrm>
            <a:off x="166300" y="0"/>
            <a:ext cx="4243599" cy="1855475"/>
          </a:xfrm>
          <a:prstGeom prst="rect">
            <a:avLst/>
          </a:prstGeom>
          <a:noFill/>
          <a:ln>
            <a:noFill/>
          </a:ln>
        </p:spPr>
      </p:pic>
      <p:pic>
        <p:nvPicPr>
          <p:cNvPr id="97" name="Google Shape;97;p16"/>
          <p:cNvPicPr preferRelativeResize="0"/>
          <p:nvPr/>
        </p:nvPicPr>
        <p:blipFill>
          <a:blip r:embed="rId4">
            <a:alphaModFix/>
          </a:blip>
          <a:stretch>
            <a:fillRect/>
          </a:stretch>
        </p:blipFill>
        <p:spPr>
          <a:xfrm>
            <a:off x="419750" y="1855475"/>
            <a:ext cx="3890951" cy="1780050"/>
          </a:xfrm>
          <a:prstGeom prst="rect">
            <a:avLst/>
          </a:prstGeom>
          <a:noFill/>
          <a:ln>
            <a:noFill/>
          </a:ln>
        </p:spPr>
      </p:pic>
      <p:pic>
        <p:nvPicPr>
          <p:cNvPr id="98" name="Google Shape;98;p16"/>
          <p:cNvPicPr preferRelativeResize="0"/>
          <p:nvPr/>
        </p:nvPicPr>
        <p:blipFill>
          <a:blip r:embed="rId5">
            <a:alphaModFix/>
          </a:blip>
          <a:stretch>
            <a:fillRect/>
          </a:stretch>
        </p:blipFill>
        <p:spPr>
          <a:xfrm>
            <a:off x="810550" y="3684675"/>
            <a:ext cx="3379000" cy="124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04" name="Google Shape;104;p17"/>
          <p:cNvSpPr txBox="1"/>
          <p:nvPr>
            <p:ph idx="2" type="body"/>
          </p:nvPr>
        </p:nvSpPr>
        <p:spPr>
          <a:xfrm>
            <a:off x="4939500" y="1003125"/>
            <a:ext cx="3837000" cy="34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t/>
            </a:r>
            <a:endParaRPr b="1"/>
          </a:p>
          <a:p>
            <a:pPr indent="-342900" lvl="0" marL="457200" rtl="0" algn="l">
              <a:spcBef>
                <a:spcPts val="0"/>
              </a:spcBef>
              <a:spcAft>
                <a:spcPts val="0"/>
              </a:spcAft>
              <a:buSzPts val="1800"/>
              <a:buChar char="●"/>
            </a:pPr>
            <a:r>
              <a:rPr lang="en"/>
              <a:t>IBM Watson Tone Analyzer shows that the overall sentiment in reviews is positive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We leave out listings with reviews in our possible scam listings because of this positive sentiment</a:t>
            </a:r>
            <a:endParaRPr/>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pic>
        <p:nvPicPr>
          <p:cNvPr id="105" name="Google Shape;105;p17"/>
          <p:cNvPicPr preferRelativeResize="0"/>
          <p:nvPr/>
        </p:nvPicPr>
        <p:blipFill>
          <a:blip r:embed="rId3">
            <a:alphaModFix/>
          </a:blip>
          <a:stretch>
            <a:fillRect/>
          </a:stretch>
        </p:blipFill>
        <p:spPr>
          <a:xfrm>
            <a:off x="119325" y="354363"/>
            <a:ext cx="4337525" cy="374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 Used</a:t>
            </a:r>
            <a:endParaRPr/>
          </a:p>
        </p:txBody>
      </p:sp>
      <p:sp>
        <p:nvSpPr>
          <p:cNvPr id="111" name="Google Shape;111;p18"/>
          <p:cNvSpPr txBox="1"/>
          <p:nvPr>
            <p:ph idx="1" type="body"/>
          </p:nvPr>
        </p:nvSpPr>
        <p:spPr>
          <a:xfrm>
            <a:off x="2400300" y="1091650"/>
            <a:ext cx="3071400" cy="3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Pandas</a:t>
            </a:r>
            <a:endParaRPr b="1" sz="2100">
              <a:solidFill>
                <a:schemeClr val="dk1"/>
              </a:solidFill>
            </a:endParaRPr>
          </a:p>
          <a:p>
            <a:pPr indent="0" lvl="0" marL="0" rtl="0" algn="l">
              <a:spcBef>
                <a:spcPts val="1600"/>
              </a:spcBef>
              <a:spcAft>
                <a:spcPts val="0"/>
              </a:spcAft>
              <a:buNone/>
            </a:pPr>
            <a:r>
              <a:rPr b="1" lang="en" sz="2100">
                <a:solidFill>
                  <a:schemeClr val="dk1"/>
                </a:solidFill>
              </a:rPr>
              <a:t>Requests</a:t>
            </a:r>
            <a:endParaRPr b="1" sz="2100">
              <a:solidFill>
                <a:schemeClr val="dk1"/>
              </a:solidFill>
            </a:endParaRPr>
          </a:p>
          <a:p>
            <a:pPr indent="0" lvl="0" marL="0" rtl="0" algn="l">
              <a:spcBef>
                <a:spcPts val="1600"/>
              </a:spcBef>
              <a:spcAft>
                <a:spcPts val="0"/>
              </a:spcAft>
              <a:buNone/>
            </a:pPr>
            <a:r>
              <a:rPr b="1" lang="en" sz="2100">
                <a:solidFill>
                  <a:schemeClr val="dk1"/>
                </a:solidFill>
              </a:rPr>
              <a:t>BeautifulSoup</a:t>
            </a:r>
            <a:endParaRPr b="1" sz="2100">
              <a:solidFill>
                <a:schemeClr val="dk1"/>
              </a:solidFill>
            </a:endParaRPr>
          </a:p>
          <a:p>
            <a:pPr indent="0" lvl="0" marL="0" rtl="0" algn="l">
              <a:spcBef>
                <a:spcPts val="1600"/>
              </a:spcBef>
              <a:spcAft>
                <a:spcPts val="0"/>
              </a:spcAft>
              <a:buNone/>
            </a:pPr>
            <a:r>
              <a:rPr b="1" lang="en" sz="2100">
                <a:solidFill>
                  <a:schemeClr val="dk1"/>
                </a:solidFill>
              </a:rPr>
              <a:t>MatPlotLib</a:t>
            </a:r>
            <a:endParaRPr b="1" sz="2100">
              <a:solidFill>
                <a:schemeClr val="dk1"/>
              </a:solidFill>
            </a:endParaRPr>
          </a:p>
          <a:p>
            <a:pPr indent="0" lvl="0" marL="0" rtl="0" algn="l">
              <a:spcBef>
                <a:spcPts val="1600"/>
              </a:spcBef>
              <a:spcAft>
                <a:spcPts val="0"/>
              </a:spcAft>
              <a:buNone/>
            </a:pPr>
            <a:r>
              <a:rPr b="1" lang="en" sz="2100">
                <a:solidFill>
                  <a:schemeClr val="dk1"/>
                </a:solidFill>
              </a:rPr>
              <a:t>SKLearn</a:t>
            </a:r>
            <a:endParaRPr b="1" sz="2100">
              <a:solidFill>
                <a:schemeClr val="dk1"/>
              </a:solidFill>
            </a:endParaRPr>
          </a:p>
          <a:p>
            <a:pPr indent="0" lvl="0" marL="0" rtl="0" algn="l">
              <a:spcBef>
                <a:spcPts val="1600"/>
              </a:spcBef>
              <a:spcAft>
                <a:spcPts val="0"/>
              </a:spcAft>
              <a:buNone/>
            </a:pPr>
            <a:r>
              <a:rPr b="1" lang="en" sz="2100">
                <a:solidFill>
                  <a:schemeClr val="dk1"/>
                </a:solidFill>
              </a:rPr>
              <a:t>IBM Watson API</a:t>
            </a:r>
            <a:endParaRPr b="1" sz="2100">
              <a:solidFill>
                <a:schemeClr val="dk1"/>
              </a:solidFill>
            </a:endParaRPr>
          </a:p>
          <a:p>
            <a:pPr indent="0" lvl="0" marL="0" rtl="0" algn="l">
              <a:spcBef>
                <a:spcPts val="1600"/>
              </a:spcBef>
              <a:spcAft>
                <a:spcPts val="0"/>
              </a:spcAft>
              <a:buNone/>
            </a:pPr>
            <a:r>
              <a:t/>
            </a:r>
            <a:endParaRPr b="1" sz="2100">
              <a:solidFill>
                <a:schemeClr val="dk1"/>
              </a:solidFill>
            </a:endParaRPr>
          </a:p>
          <a:p>
            <a:pPr indent="0" lvl="0" marL="0" rtl="0" algn="l">
              <a:spcBef>
                <a:spcPts val="16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400300" y="5654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Accomplishments</a:t>
            </a:r>
            <a:endParaRPr/>
          </a:p>
        </p:txBody>
      </p:sp>
      <p:sp>
        <p:nvSpPr>
          <p:cNvPr id="117" name="Google Shape;117;p19"/>
          <p:cNvSpPr txBox="1"/>
          <p:nvPr>
            <p:ph idx="1" type="body"/>
          </p:nvPr>
        </p:nvSpPr>
        <p:spPr>
          <a:xfrm>
            <a:off x="2368950" y="1121425"/>
            <a:ext cx="6352800" cy="3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 Wrangling</a:t>
            </a:r>
            <a:r>
              <a:rPr b="1" lang="en" sz="2100">
                <a:solidFill>
                  <a:schemeClr val="dk1"/>
                </a:solidFill>
              </a:rPr>
              <a:t> </a:t>
            </a:r>
            <a:endParaRPr b="1" sz="2100">
              <a:solidFill>
                <a:schemeClr val="dk1"/>
              </a:solidFill>
            </a:endParaRPr>
          </a:p>
          <a:p>
            <a:pPr indent="0" lvl="0" marL="0" rtl="0" algn="l">
              <a:spcBef>
                <a:spcPts val="1600"/>
              </a:spcBef>
              <a:spcAft>
                <a:spcPts val="0"/>
              </a:spcAft>
              <a:buNone/>
            </a:pPr>
            <a:r>
              <a:rPr b="1" lang="en">
                <a:solidFill>
                  <a:srgbClr val="000000"/>
                </a:solidFill>
              </a:rPr>
              <a:t>Converging multiple data sources into one CSV for each ebay category</a:t>
            </a:r>
            <a:endParaRPr b="1">
              <a:solidFill>
                <a:srgbClr val="000000"/>
              </a:solidFill>
            </a:endParaRPr>
          </a:p>
          <a:p>
            <a:pPr indent="0" lvl="0" marL="0" rtl="0" algn="l">
              <a:spcBef>
                <a:spcPts val="1600"/>
              </a:spcBef>
              <a:spcAft>
                <a:spcPts val="0"/>
              </a:spcAft>
              <a:buNone/>
            </a:pPr>
            <a:r>
              <a:rPr b="1" lang="en" sz="2100">
                <a:solidFill>
                  <a:schemeClr val="dk1"/>
                </a:solidFill>
              </a:rPr>
              <a:t>Analysis</a:t>
            </a:r>
            <a:endParaRPr b="1" sz="2100">
              <a:solidFill>
                <a:schemeClr val="dk1"/>
              </a:solidFill>
            </a:endParaRPr>
          </a:p>
          <a:p>
            <a:pPr indent="0" lvl="0" marL="0" rtl="0" algn="l">
              <a:spcBef>
                <a:spcPts val="1600"/>
              </a:spcBef>
              <a:spcAft>
                <a:spcPts val="0"/>
              </a:spcAft>
              <a:buNone/>
            </a:pPr>
            <a:r>
              <a:rPr b="1" lang="en"/>
              <a:t>Using Pandas to effectively answer our questions and filter relevant items</a:t>
            </a:r>
            <a:endParaRPr b="1"/>
          </a:p>
          <a:p>
            <a:pPr indent="0" lvl="0" marL="0" rtl="0" algn="l">
              <a:spcBef>
                <a:spcPts val="1600"/>
              </a:spcBef>
              <a:spcAft>
                <a:spcPts val="0"/>
              </a:spcAft>
              <a:buNone/>
            </a:pPr>
            <a:r>
              <a:rPr b="1" lang="en"/>
              <a:t> </a:t>
            </a:r>
            <a:r>
              <a:rPr b="1" lang="en" sz="2100">
                <a:solidFill>
                  <a:schemeClr val="dk1"/>
                </a:solidFill>
              </a:rPr>
              <a:t>Visualization</a:t>
            </a:r>
            <a:endParaRPr b="1"/>
          </a:p>
          <a:p>
            <a:pPr indent="0" lvl="0" marL="0" rtl="0" algn="l">
              <a:spcBef>
                <a:spcPts val="1600"/>
              </a:spcBef>
              <a:spcAft>
                <a:spcPts val="0"/>
              </a:spcAft>
              <a:buNone/>
            </a:pPr>
            <a:r>
              <a:rPr b="1" lang="en"/>
              <a:t>Plotted our findings in a format that is easy to understand and visualize </a:t>
            </a:r>
            <a:endParaRPr b="1"/>
          </a:p>
          <a:p>
            <a:pPr indent="0" lvl="0" marL="0" rtl="0" algn="l">
              <a:spcBef>
                <a:spcPts val="1600"/>
              </a:spcBef>
              <a:spcAft>
                <a:spcPts val="0"/>
              </a:spcAft>
              <a:buClr>
                <a:schemeClr val="dk2"/>
              </a:buClr>
              <a:buSzPts val="1100"/>
              <a:buFont typeface="Arial"/>
              <a:buNone/>
            </a:pPr>
            <a:r>
              <a:t/>
            </a:r>
            <a:endParaRPr b="1" sz="2100">
              <a:solidFill>
                <a:schemeClr val="dk1"/>
              </a:solidFill>
            </a:endParaRPr>
          </a:p>
          <a:p>
            <a:pPr indent="0" lvl="0" marL="0" rtl="0" algn="l">
              <a:spcBef>
                <a:spcPts val="1600"/>
              </a:spcBef>
              <a:spcAft>
                <a:spcPts val="0"/>
              </a:spcAft>
              <a:buNone/>
            </a:pPr>
            <a:r>
              <a:t/>
            </a:r>
            <a:endParaRPr b="1" sz="2100">
              <a:solidFill>
                <a:schemeClr val="dk1"/>
              </a:solidFill>
            </a:endParaRPr>
          </a:p>
          <a:p>
            <a:pPr indent="0" lvl="0" marL="0" rtl="0" algn="l">
              <a:spcBef>
                <a:spcPts val="16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400300" y="5654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23" name="Google Shape;123;p20"/>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Scraping / Building our datasets </a:t>
            </a:r>
            <a:endParaRPr b="1" sz="2100">
              <a:solidFill>
                <a:schemeClr val="dk1"/>
              </a:solidFill>
            </a:endParaRPr>
          </a:p>
          <a:p>
            <a:pPr indent="0" lvl="0" marL="0" rtl="0" algn="l">
              <a:spcBef>
                <a:spcPts val="1600"/>
              </a:spcBef>
              <a:spcAft>
                <a:spcPts val="0"/>
              </a:spcAft>
              <a:buNone/>
            </a:pPr>
            <a:r>
              <a:rPr b="1" lang="en">
                <a:solidFill>
                  <a:srgbClr val="000000"/>
                </a:solidFill>
              </a:rPr>
              <a:t>Building multiple CSV’s through a multistep process with unpredictable data was a new problem for us</a:t>
            </a:r>
            <a:endParaRPr b="1">
              <a:solidFill>
                <a:srgbClr val="000000"/>
              </a:solidFill>
            </a:endParaRPr>
          </a:p>
          <a:p>
            <a:pPr indent="0" lvl="0" marL="0" rtl="0" algn="l">
              <a:spcBef>
                <a:spcPts val="1600"/>
              </a:spcBef>
              <a:spcAft>
                <a:spcPts val="0"/>
              </a:spcAft>
              <a:buNone/>
            </a:pPr>
            <a:r>
              <a:rPr b="1" lang="en">
                <a:solidFill>
                  <a:srgbClr val="000000"/>
                </a:solidFill>
              </a:rPr>
              <a:t>Each scraped item went through a process of first being pulled from ebay API, storing attributes from the API call, then using beautifulsoup to look up the description page of the item and adding onto the attributes. After that, the seller id for the item gets their last 5 reviews scraped with beautifulsoup and requests</a:t>
            </a:r>
            <a:endParaRPr b="1">
              <a:solidFill>
                <a:srgbClr val="000000"/>
              </a:solidFill>
            </a:endParaRPr>
          </a:p>
          <a:p>
            <a:pPr indent="0" lvl="0" marL="0" rtl="0" algn="l">
              <a:spcBef>
                <a:spcPts val="1600"/>
              </a:spcBef>
              <a:spcAft>
                <a:spcPts val="0"/>
              </a:spcAft>
              <a:buNone/>
            </a:pPr>
            <a:r>
              <a:t/>
            </a:r>
            <a:endParaRPr b="1" sz="2100">
              <a:solidFill>
                <a:schemeClr val="dk1"/>
              </a:solidFill>
            </a:endParaRPr>
          </a:p>
          <a:p>
            <a:pPr indent="0" lvl="0" marL="0" rtl="0" algn="l">
              <a:spcBef>
                <a:spcPts val="16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