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8" r:id="rId8"/>
    <p:sldId id="262" r:id="rId9"/>
    <p:sldId id="266" r:id="rId10"/>
    <p:sldId id="267" r:id="rId11"/>
    <p:sldId id="261" r:id="rId12"/>
    <p:sldId id="263" r:id="rId13"/>
    <p:sldId id="264" r:id="rId14"/>
    <p:sldId id="265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77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82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215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66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9230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556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7487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007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98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78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137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85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0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3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91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60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220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DCD886-4F29-4E95-8ACB-051FF572F234}" type="datetimeFigureOut">
              <a:rPr lang="pl-PL" smtClean="0"/>
              <a:t>20.04.2023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6099-389D-468B-974A-D30995E6A2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8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46270CE-7BAD-27DF-87F0-02AD8A7B4AE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84094" y="1483659"/>
                <a:ext cx="11430000" cy="3329581"/>
              </a:xfrm>
            </p:spPr>
            <p:txBody>
              <a:bodyPr/>
              <a:lstStyle/>
              <a:p>
                <a:r>
                  <a:rPr lang="pl-PL" sz="4800" dirty="0"/>
                  <a:t>16.) </a:t>
                </a:r>
                <a:r>
                  <a:rPr lang="pl-PL" sz="4400" dirty="0"/>
                  <a:t>Rozwiązywanie równania macierzowego AX = B</a:t>
                </a:r>
                <a:br>
                  <a:rPr lang="pl-PL" sz="4400" dirty="0"/>
                </a:br>
                <a:r>
                  <a:rPr lang="pl-PL" sz="4400" dirty="0"/>
                  <a:t>metodą </a:t>
                </a:r>
                <a:r>
                  <a:rPr lang="pl-PL" sz="4400" dirty="0" err="1"/>
                  <a:t>Cholesky’ego</a:t>
                </a:r>
                <a:r>
                  <a:rPr lang="pl-PL" sz="4400" dirty="0"/>
                  <a:t>-Banachiewicza</a:t>
                </a:r>
                <a:br>
                  <a:rPr lang="pl-PL" sz="4400" dirty="0"/>
                </a:br>
                <a:r>
                  <a:rPr lang="pl-PL" sz="4400" dirty="0"/>
                  <a:t>(rozkład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4400" b="0" i="1" smtClean="0"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  <m:sup>
                        <m:r>
                          <a:rPr lang="pl-PL" sz="4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4400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46270CE-7BAD-27DF-87F0-02AD8A7B4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84094" y="1483659"/>
                <a:ext cx="11430000" cy="3329581"/>
              </a:xfrm>
              <a:blipFill>
                <a:blip r:embed="rId2"/>
                <a:stretch>
                  <a:fillRect l="-2400" b="-87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>
            <a:extLst>
              <a:ext uri="{FF2B5EF4-FFF2-40B4-BE49-F238E27FC236}">
                <a16:creationId xmlns:a16="http://schemas.microsoft.com/office/drawing/2014/main" id="{1F91C41C-45DB-13E9-9118-A7A8ABC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249" y="6113122"/>
            <a:ext cx="2009586" cy="422149"/>
          </a:xfrm>
        </p:spPr>
        <p:txBody>
          <a:bodyPr>
            <a:normAutofit fontScale="92500"/>
          </a:bodyPr>
          <a:lstStyle/>
          <a:p>
            <a:r>
              <a:rPr lang="pl-PL" dirty="0"/>
              <a:t>Michał Kukla</a:t>
            </a:r>
          </a:p>
        </p:txBody>
      </p:sp>
    </p:spTree>
    <p:extLst>
      <p:ext uri="{BB962C8B-B14F-4D97-AF65-F5344CB8AC3E}">
        <p14:creationId xmlns:p14="http://schemas.microsoft.com/office/powerpoint/2010/main" val="282144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ytuł 1">
                <a:extLst>
                  <a:ext uri="{FF2B5EF4-FFF2-40B4-BE49-F238E27FC236}">
                    <a16:creationId xmlns:a16="http://schemas.microsoft.com/office/drawing/2014/main" id="{C0257B66-1EF5-2E26-FCCB-60BC948C60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9404723" cy="1400530"/>
              </a:xfrm>
            </p:spPr>
            <p:txBody>
              <a:bodyPr/>
              <a:lstStyle/>
              <a:p>
                <a:r>
                  <a:rPr lang="pl-PL" dirty="0"/>
                  <a:t>Rozwiązywanie układu równań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 sz="4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sz="44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pl-PL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4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sz="4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dirty="0"/>
                  <a:t>X = B  </a:t>
                </a:r>
                <a:r>
                  <a:rPr lang="pl-PL" dirty="0">
                    <a:sym typeface="Wingdings" panose="05000000000000000000" pitchFamily="2" charset="2"/>
                  </a:rPr>
                  <a:t> funkcja </a:t>
                </a:r>
                <a:r>
                  <a:rPr lang="pl-PL" dirty="0" err="1">
                    <a:sym typeface="Wingdings" panose="05000000000000000000" pitchFamily="2" charset="2"/>
                  </a:rPr>
                  <a:t>rref</a:t>
                </a:r>
                <a:endParaRPr lang="pl-PL" dirty="0"/>
              </a:p>
            </p:txBody>
          </p:sp>
        </mc:Choice>
        <mc:Fallback xmlns="">
          <p:sp>
            <p:nvSpPr>
              <p:cNvPr id="6" name="Tytuł 1">
                <a:extLst>
                  <a:ext uri="{FF2B5EF4-FFF2-40B4-BE49-F238E27FC236}">
                    <a16:creationId xmlns:a16="http://schemas.microsoft.com/office/drawing/2014/main" id="{C0257B66-1EF5-2E26-FCCB-60BC948C6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9404723" cy="1400530"/>
              </a:xfrm>
              <a:blipFill>
                <a:blip r:embed="rId2"/>
                <a:stretch>
                  <a:fillRect l="-2528" t="-8696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E91A853F-A61C-E78B-13DB-7D5DCF44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5" y="2306739"/>
            <a:ext cx="6254750" cy="36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4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74EA695-7D01-E43C-7ABD-FA412C6870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Rozwiązywanie układu równań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 sz="4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sz="44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pl-PL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4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sz="4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dirty="0"/>
                  <a:t>X = B  </a:t>
                </a:r>
                <a:r>
                  <a:rPr lang="pl-PL" dirty="0">
                    <a:sym typeface="Wingdings" panose="05000000000000000000" pitchFamily="2" charset="2"/>
                  </a:rPr>
                  <a:t> moja funkcja</a:t>
                </a:r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74EA695-7D01-E43C-7ABD-FA412C687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F1E263-B759-A5C3-537B-5FF81C0A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962" y="3275352"/>
            <a:ext cx="5642262" cy="1729401"/>
          </a:xfrm>
        </p:spPr>
        <p:txBody>
          <a:bodyPr/>
          <a:lstStyle/>
          <a:p>
            <a:r>
              <a:rPr lang="pl-PL" sz="1800" dirty="0">
                <a:latin typeface="Menlo"/>
              </a:rPr>
              <a:t>W</a:t>
            </a:r>
            <a:r>
              <a:rPr lang="pl-PL" sz="1800" b="0" i="0" dirty="0">
                <a:effectLst/>
                <a:latin typeface="Menlo"/>
              </a:rPr>
              <a:t>yliczamy i-tą współrzędną w i-tym wierszu na podstawie współrzędnych od 1 do i-1</a:t>
            </a:r>
          </a:p>
          <a:p>
            <a:r>
              <a:rPr lang="pl-PL" sz="1800" b="0" i="0" dirty="0">
                <a:effectLst/>
                <a:latin typeface="Menlo"/>
              </a:rPr>
              <a:t>Liczymy iloczyn wiersza i-tego aż do przekątnej oraz rozwiązań układu aż do i-tego elementu</a:t>
            </a:r>
          </a:p>
          <a:p>
            <a:endParaRPr lang="pl-PL" sz="1800" b="0" i="0" dirty="0">
              <a:effectLst/>
              <a:latin typeface="Menlo"/>
            </a:endParaRPr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34C0850-E5D8-DF95-0132-7619474F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448712"/>
            <a:ext cx="2636347" cy="39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3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4EA695-7D01-E43C-7ABD-FA412C68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Prezentacja wyników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F1E263-B759-A5C3-537B-5FF81C0A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381" y="1513273"/>
            <a:ext cx="8946541" cy="4195481"/>
          </a:xfrm>
        </p:spPr>
        <p:txBody>
          <a:bodyPr/>
          <a:lstStyle/>
          <a:p>
            <a:r>
              <a:rPr lang="pl-PL" dirty="0"/>
              <a:t>Tworzyłem przykładowe 4 macierze A oraz 4 macierze B</a:t>
            </a:r>
          </a:p>
          <a:p>
            <a:r>
              <a:rPr lang="pl-PL" dirty="0"/>
              <a:t>Wygenerowałem 4 macierze A i 4 macierze B o różnych wielkościach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E23335C-9D35-2ECD-60F6-C248E3A8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56" y="3039036"/>
            <a:ext cx="2972215" cy="269595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ECD74A0-6251-BDA6-A103-F295D26D6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3" y="2572245"/>
            <a:ext cx="405821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4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4EA695-7D01-E43C-7ABD-FA412C68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czasów wykonania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CEEF18E-E05F-780A-E0D4-BFAE5326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2" y="1429326"/>
            <a:ext cx="2343477" cy="84784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A17839-4359-9B9C-6FFE-D292176F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6473"/>
            <a:ext cx="3839111" cy="110505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2CD3262-4031-0D6D-6887-025162448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6" y="4056626"/>
            <a:ext cx="3801005" cy="106694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B119E94-F84B-2BD0-C499-DA60CCEC9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6" y="5428673"/>
            <a:ext cx="3801005" cy="107647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937A8A23-3FB2-1ACD-3AC3-A93DD496D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39" y="2678426"/>
            <a:ext cx="3734321" cy="103837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88BE869-A11D-F4A8-505A-AEDE1501F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839" y="4070834"/>
            <a:ext cx="3810532" cy="1028844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D8A64E46-FC3B-2708-0137-1542457BD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8839" y="5453717"/>
            <a:ext cx="3791479" cy="1076475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AE6C2739-2D28-1BD0-554F-0CD700CD3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094" y="2668899"/>
            <a:ext cx="3791479" cy="1057423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5539B36-ABE1-7E1B-612C-53DD992983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5094" y="4080361"/>
            <a:ext cx="3858163" cy="1019317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48579F4-B938-FBD2-7264-6C05F069CBD8}"/>
              </a:ext>
            </a:extLst>
          </p:cNvPr>
          <p:cNvSpPr txBox="1"/>
          <p:nvPr/>
        </p:nvSpPr>
        <p:spPr>
          <a:xfrm>
            <a:off x="2785679" y="1387267"/>
            <a:ext cx="1334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Czerwony</a:t>
            </a:r>
          </a:p>
          <a:p>
            <a:r>
              <a:rPr lang="pl-PL" sz="1400" dirty="0"/>
              <a:t>Zielony</a:t>
            </a:r>
          </a:p>
          <a:p>
            <a:r>
              <a:rPr lang="pl-PL" sz="1400" dirty="0"/>
              <a:t>Niebieski</a:t>
            </a:r>
          </a:p>
          <a:p>
            <a:r>
              <a:rPr lang="pl-PL" sz="1400" dirty="0"/>
              <a:t>Czarny</a:t>
            </a:r>
          </a:p>
        </p:txBody>
      </p:sp>
    </p:spTree>
    <p:extLst>
      <p:ext uri="{BB962C8B-B14F-4D97-AF65-F5344CB8AC3E}">
        <p14:creationId xmlns:p14="http://schemas.microsoft.com/office/powerpoint/2010/main" val="280456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4EA695-7D01-E43C-7ABD-FA412C68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czasów wykonania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D186A3-E647-3C48-4FBF-AF80F332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2" y="1429326"/>
            <a:ext cx="2343477" cy="84784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8D97BA7-0EC2-F065-DA04-26254409557C}"/>
              </a:ext>
            </a:extLst>
          </p:cNvPr>
          <p:cNvSpPr txBox="1"/>
          <p:nvPr/>
        </p:nvSpPr>
        <p:spPr>
          <a:xfrm>
            <a:off x="2785679" y="1387267"/>
            <a:ext cx="1334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Czerwony</a:t>
            </a:r>
          </a:p>
          <a:p>
            <a:r>
              <a:rPr lang="pl-PL" sz="1400" dirty="0"/>
              <a:t>Zielony</a:t>
            </a:r>
          </a:p>
          <a:p>
            <a:r>
              <a:rPr lang="pl-PL" sz="1400" dirty="0"/>
              <a:t>Niebieski</a:t>
            </a:r>
          </a:p>
          <a:p>
            <a:r>
              <a:rPr lang="pl-PL" sz="1400" dirty="0"/>
              <a:t>Czarny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F219E0B-132D-ACCD-EE8A-5BC771A8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84" y="4228356"/>
            <a:ext cx="342948" cy="240063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FBD8692-51B7-379B-B9A3-D8BA097FC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636" y="2751775"/>
            <a:ext cx="362001" cy="387721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52A0BB9-C1D5-7F73-F9CA-27B65C1F2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041" y="2866091"/>
            <a:ext cx="304843" cy="37629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5903E808-F7AC-72DE-621B-28EA969C8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252" y="3228091"/>
            <a:ext cx="314369" cy="34009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ECDFDC2-9E2C-7DDC-7C52-8DB9F7542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989" y="2418353"/>
            <a:ext cx="342948" cy="4210638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CA4A180-B8A1-DFE0-B6F8-F558AC897F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8289" y="2837240"/>
            <a:ext cx="333422" cy="3801005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0C733542-3670-E326-889A-E23E0A9769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4694" y="2435450"/>
            <a:ext cx="219106" cy="4220164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6F647C3C-283F-40F8-34F7-4BC0F4EA09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2889" y="2321134"/>
            <a:ext cx="209579" cy="433448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F7124F3C-A2A5-9745-0881-5C90119F5B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9371" y="1853247"/>
            <a:ext cx="5479303" cy="433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CFD5D6-A2BE-86FD-C5ED-988774D6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930" y="272836"/>
            <a:ext cx="9404723" cy="1400530"/>
          </a:xfrm>
        </p:spPr>
        <p:txBody>
          <a:bodyPr/>
          <a:lstStyle/>
          <a:p>
            <a:r>
              <a:rPr lang="pl-PL" dirty="0"/>
              <a:t>Badanie błędu rozkładu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761849B-54B5-5D2F-E4E8-9622755E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993"/>
            <a:ext cx="2913530" cy="232688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E8BC136-D5AD-85D8-29D2-DB955EC24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79" y="3966527"/>
            <a:ext cx="2963087" cy="243875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CE0E3C4-E133-83F8-FD3E-D893F5A2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28" y="1384993"/>
            <a:ext cx="3014338" cy="241064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B21EBAD-4512-7677-11D1-0C55CE7E9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728" y="3966527"/>
            <a:ext cx="3078159" cy="243875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058E6159-49E8-E5EF-EE17-CF5FA8226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1384993"/>
            <a:ext cx="3014337" cy="2404148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59BB3D1-15C1-3F26-8E5F-7790C1716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115" y="3966527"/>
            <a:ext cx="3014337" cy="2377619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BC849872-0D09-8097-6BB3-E2D500BD6A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4652" y="1384993"/>
            <a:ext cx="2937348" cy="232688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1C62C579-BEF2-3738-B2C7-2EA465B2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4652" y="3966527"/>
            <a:ext cx="2954715" cy="23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1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CFD5D6-A2BE-86FD-C5ED-988774D6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77" y="227866"/>
            <a:ext cx="11076197" cy="1400530"/>
          </a:xfrm>
        </p:spPr>
        <p:txBody>
          <a:bodyPr/>
          <a:lstStyle/>
          <a:p>
            <a:r>
              <a:rPr lang="pl-PL" dirty="0"/>
              <a:t>Badanie błędu rozkładu, </a:t>
            </a:r>
            <a:r>
              <a:rPr lang="pl-PL" dirty="0" err="1"/>
              <a:t>cond</a:t>
            </a:r>
            <a:r>
              <a:rPr lang="pl-PL" dirty="0"/>
              <a:t> macierzy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5C7A1A0-F57A-5F5A-5673-D9BF5E640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0737" y="2552981"/>
                <a:ext cx="2312776" cy="10117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l-PL" dirty="0"/>
                  <a:t>Suma elementów macierzy różnicy </a:t>
                </a:r>
                <a:r>
                  <a:rPr lang="pl-PL" dirty="0" err="1"/>
                  <a:t>A</a:t>
                </a:r>
                <a:r>
                  <a:rPr lang="pl-PL" sz="1000" dirty="0" err="1"/>
                  <a:t>i</a:t>
                </a:r>
                <a:r>
                  <a:rPr lang="pl-PL" dirty="0"/>
                  <a:t> -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𝐿𝐷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5C7A1A0-F57A-5F5A-5673-D9BF5E640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0737" y="2552981"/>
                <a:ext cx="2312776" cy="1011751"/>
              </a:xfrm>
              <a:blipFill>
                <a:blip r:embed="rId2"/>
                <a:stretch>
                  <a:fillRect l="-2639" t="-3012" r="-2375" b="-542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7F9CD142-AC97-146D-F537-5EE36485D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50" y="1304144"/>
            <a:ext cx="2124170" cy="505918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4FF5EF7-758C-435F-6EF4-6D028794A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842" y="1508250"/>
            <a:ext cx="1478845" cy="48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8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ED864E-0DE0-D800-0832-1AE96AF2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błędy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BE73FE-C5C6-E8A3-C3F9-86CD4513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14" y="1489932"/>
            <a:ext cx="1947069" cy="4545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Błędy rozkładu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A12381-E3A3-1195-CCDA-0D769972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35691"/>
            <a:ext cx="1619476" cy="412490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B1E9767-B2B4-C8B8-3B3B-E7A3E93F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08" y="2002348"/>
            <a:ext cx="1657581" cy="424874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4786743-512D-B21E-BA20-D7142C7983D1}"/>
              </a:ext>
            </a:extLst>
          </p:cNvPr>
          <p:cNvSpPr txBox="1"/>
          <p:nvPr/>
        </p:nvSpPr>
        <p:spPr>
          <a:xfrm>
            <a:off x="3135100" y="1483916"/>
            <a:ext cx="203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Błędy względne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B56D710-C316-262E-AFAF-F95BBEFB0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54" y="2002348"/>
            <a:ext cx="1638529" cy="4163006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CC0E436-8996-FDAD-3733-5FFB4D1A7AB9}"/>
              </a:ext>
            </a:extLst>
          </p:cNvPr>
          <p:cNvSpPr txBox="1"/>
          <p:nvPr/>
        </p:nvSpPr>
        <p:spPr>
          <a:xfrm>
            <a:off x="5809129" y="1483916"/>
            <a:ext cx="31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Współczynnik stabilności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749FFF33-E7DF-FCA2-8F3F-08B274C43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127" y="2035691"/>
            <a:ext cx="1657581" cy="4172532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1641CEA-D46C-6153-3B47-A2E6982D7581}"/>
              </a:ext>
            </a:extLst>
          </p:cNvPr>
          <p:cNvSpPr txBox="1"/>
          <p:nvPr/>
        </p:nvSpPr>
        <p:spPr>
          <a:xfrm>
            <a:off x="9231589" y="1281467"/>
            <a:ext cx="271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Współczynnik poprawności</a:t>
            </a:r>
          </a:p>
        </p:txBody>
      </p:sp>
    </p:spTree>
    <p:extLst>
      <p:ext uri="{BB962C8B-B14F-4D97-AF65-F5344CB8AC3E}">
        <p14:creationId xmlns:p14="http://schemas.microsoft.com/office/powerpoint/2010/main" val="26036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1B4CC-02E1-6B34-1F5C-3143B55C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852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91DEA40-7256-004B-4552-1DC15EC56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1" y="1218500"/>
            <a:ext cx="3443849" cy="392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F2781C3-33BD-44AB-3BA6-40192F80504E}"/>
              </a:ext>
            </a:extLst>
          </p:cNvPr>
          <p:cNvSpPr txBox="1"/>
          <p:nvPr/>
        </p:nvSpPr>
        <p:spPr>
          <a:xfrm>
            <a:off x="1251697" y="5450682"/>
            <a:ext cx="2510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0" i="0" dirty="0" err="1">
                <a:effectLst/>
                <a:latin typeface="Linux Libertine"/>
              </a:rPr>
              <a:t>André</a:t>
            </a:r>
            <a:r>
              <a:rPr lang="pl-PL" b="0" i="0" dirty="0">
                <a:effectLst/>
                <a:latin typeface="Linux Libertine"/>
              </a:rPr>
              <a:t>-Louis </a:t>
            </a:r>
            <a:r>
              <a:rPr lang="pl-PL" b="0" i="0" dirty="0" err="1">
                <a:effectLst/>
                <a:latin typeface="Linux Libertine"/>
              </a:rPr>
              <a:t>Cholesky</a:t>
            </a:r>
            <a:endParaRPr lang="pl-PL" b="0" i="0" dirty="0">
              <a:effectLst/>
              <a:latin typeface="Linux Libertine"/>
            </a:endParaRP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E52B8D7F-17A8-0C3A-9B21-9BF1A312FD00}"/>
                  </a:ext>
                </a:extLst>
              </p:cNvPr>
              <p:cNvSpPr txBox="1"/>
              <p:nvPr/>
            </p:nvSpPr>
            <p:spPr>
              <a:xfrm>
                <a:off x="5276538" y="1028343"/>
                <a:ext cx="475188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15 października 1875 – 31 sierpnia 1918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Francuski oficer wojskowy, geodeta, matematyk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Jego ojciec był potomkiem rodziny </a:t>
                </a:r>
                <a:r>
                  <a:rPr lang="pl-PL" dirty="0" err="1"/>
                  <a:t>Cholewskich</a:t>
                </a:r>
                <a:r>
                  <a:rPr lang="pl-PL" dirty="0"/>
                  <a:t>, która wyemigrowała z Polski podczas Wielkiej Emigracji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Był zaangażowany w badanie (jako geodeta) Krety i Północnej Afryki przed I wojną światową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Znany przede wszystkim z rozkładu macierzy A =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dirty="0"/>
                  <a:t> oraz A =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Zginął na kilka miesięcy przed końcem I wojny światowej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Jego badania były opublikowane przez kolegę oficera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/>
              </a:p>
            </p:txBody>
          </p:sp>
        </mc:Choice>
        <mc:Fallback xmlns="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E52B8D7F-17A8-0C3A-9B21-9BF1A312F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38" y="1028343"/>
                <a:ext cx="4751882" cy="4801314"/>
              </a:xfrm>
              <a:prstGeom prst="rect">
                <a:avLst/>
              </a:prstGeom>
              <a:blipFill>
                <a:blip r:embed="rId3"/>
                <a:stretch>
                  <a:fillRect l="-899" t="-762" r="-19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5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4D60CE-3EE3-EDCD-6CD8-16BF2D88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043" y="1511009"/>
            <a:ext cx="7000448" cy="369284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13 lutego 1882 – 17 listopada 1954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Polski uczony: astronom, matematyk i geodeta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 czasie studiów w 1903 roku opublikował swoją pierwszą pracę naukową „</a:t>
            </a:r>
            <a:r>
              <a:rPr lang="pl-PL" dirty="0" err="1"/>
              <a:t>Astronomische</a:t>
            </a:r>
            <a:r>
              <a:rPr lang="pl-PL" dirty="0"/>
              <a:t> </a:t>
            </a:r>
            <a:r>
              <a:rPr lang="pl-PL" dirty="0" err="1"/>
              <a:t>Nachrichten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Należał do Towarzystwa Kursów Naukowych w Warszawie, gdzie wykładał astronomię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Profesor astronomii na UJ w 1919 roku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 1927 roku wynalazł chronokinematograf do precyzyjnej obserwacji całkowitych zaćmień Słońca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Aresztowany podczas </a:t>
            </a:r>
            <a:r>
              <a:rPr lang="pl-PL" dirty="0" err="1"/>
              <a:t>Sonderaktion</a:t>
            </a:r>
            <a:r>
              <a:rPr lang="pl-PL" dirty="0"/>
              <a:t> </a:t>
            </a:r>
            <a:r>
              <a:rPr lang="pl-PL" dirty="0" err="1"/>
              <a:t>Krakau</a:t>
            </a:r>
            <a:r>
              <a:rPr lang="pl-PL" dirty="0"/>
              <a:t> i przewieziony do obozu Sachsenhausen – został zwolniony po 3 miesiącach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Opracował krakowiany – specjalnego typu macierze stosowane w geodezji oraz mechanice nieba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2050" name="Picture 2" descr="Ilustracja">
            <a:extLst>
              <a:ext uri="{FF2B5EF4-FFF2-40B4-BE49-F238E27FC236}">
                <a16:creationId xmlns:a16="http://schemas.microsoft.com/office/drawing/2014/main" id="{B47FD785-386E-472D-3854-5ADFB59E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20" y="1511009"/>
            <a:ext cx="3046595" cy="369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1374B65-E126-5E91-8CB0-005CBD309A6F}"/>
              </a:ext>
            </a:extLst>
          </p:cNvPr>
          <p:cNvSpPr txBox="1"/>
          <p:nvPr/>
        </p:nvSpPr>
        <p:spPr>
          <a:xfrm>
            <a:off x="1103312" y="5351489"/>
            <a:ext cx="304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Tadeusz Banachiewicz</a:t>
            </a:r>
          </a:p>
        </p:txBody>
      </p:sp>
    </p:spTree>
    <p:extLst>
      <p:ext uri="{BB962C8B-B14F-4D97-AF65-F5344CB8AC3E}">
        <p14:creationId xmlns:p14="http://schemas.microsoft.com/office/powerpoint/2010/main" val="149396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0F16564D-9320-0BCB-6422-64A2A71FE6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Do czego służy rozkład A =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dirty="0"/>
                  <a:t>?</a:t>
                </a:r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0F16564D-9320-0BCB-6422-64A2A71FE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D1013B-AAAE-1FDF-295C-458F2989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9665" cy="419548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Jak wiemy, macierz dowolnego typu można rozłożyć na iloczyn A = LU, stosując metodę LU. Jedynie w przypadku macierzy symetrycznych i dodatnio określonych możliwy jest rozkład </a:t>
            </a:r>
            <a:r>
              <a:rPr lang="pl-PL" dirty="0" err="1"/>
              <a:t>Cholesky’ego</a:t>
            </a:r>
            <a:r>
              <a:rPr lang="pl-PL" dirty="0"/>
              <a:t> – Banachiewicza.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Podobnie jak rozkład LU, rozkład </a:t>
            </a:r>
            <a:r>
              <a:rPr lang="pl-PL" dirty="0" err="1"/>
              <a:t>Cholesky’ego</a:t>
            </a:r>
            <a:r>
              <a:rPr lang="pl-PL" dirty="0"/>
              <a:t> stosuje się w rozwiązywaniu równań liniowych. Stosuje się go również przy generowaniu wektorów losowych o wielowymiarowym rozkładzie normalnym</a:t>
            </a:r>
          </a:p>
        </p:txBody>
      </p:sp>
    </p:spTree>
    <p:extLst>
      <p:ext uri="{BB962C8B-B14F-4D97-AF65-F5344CB8AC3E}">
        <p14:creationId xmlns:p14="http://schemas.microsoft.com/office/powerpoint/2010/main" val="342227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2B9CB0-9662-DDE1-AFAD-FA9B8C31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Generowanie macierzy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78D6B8C-3CC0-2ADA-BD2C-6B1083CF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97" y="2482691"/>
            <a:ext cx="7659169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A6889-35D5-E5F8-2168-E8BAA056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157" y="272836"/>
            <a:ext cx="5266228" cy="1400530"/>
          </a:xfrm>
        </p:spPr>
        <p:txBody>
          <a:bodyPr/>
          <a:lstStyle/>
          <a:p>
            <a:r>
              <a:rPr lang="pl-PL" dirty="0"/>
              <a:t>Algorytm rozkładu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7DFFAF-70F6-F18D-7546-F4EEE149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047" y="1491660"/>
            <a:ext cx="4248743" cy="4744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A0A57715-A9A2-E58E-A584-FC03FE030FB6}"/>
                  </a:ext>
                </a:extLst>
              </p:cNvPr>
              <p:cNvSpPr txBox="1"/>
              <p:nvPr/>
            </p:nvSpPr>
            <p:spPr>
              <a:xfrm>
                <a:off x="1499016" y="2985072"/>
                <a:ext cx="2203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3600" dirty="0"/>
                  <a:t>A = </a:t>
                </a:r>
                <a14:m>
                  <m:oMath xmlns:m="http://schemas.openxmlformats.org/officeDocument/2006/math">
                    <m:r>
                      <a:rPr lang="pl-PL" sz="3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l-PL" sz="3600" dirty="0"/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A0A57715-A9A2-E58E-A584-FC03FE030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16" y="2985072"/>
                <a:ext cx="2203554" cy="646331"/>
              </a:xfrm>
              <a:prstGeom prst="rect">
                <a:avLst/>
              </a:prstGeom>
              <a:blipFill>
                <a:blip r:embed="rId3"/>
                <a:stretch>
                  <a:fillRect l="-8587" t="-15094" b="-3490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07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A6889-35D5-E5F8-2168-E8BAA056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157" y="272836"/>
            <a:ext cx="5266228" cy="1400530"/>
          </a:xfrm>
        </p:spPr>
        <p:txBody>
          <a:bodyPr/>
          <a:lstStyle/>
          <a:p>
            <a:r>
              <a:rPr lang="pl-PL" dirty="0"/>
              <a:t>Algorytm rozkładu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A0A57715-A9A2-E58E-A584-FC03FE030FB6}"/>
                  </a:ext>
                </a:extLst>
              </p:cNvPr>
              <p:cNvSpPr txBox="1"/>
              <p:nvPr/>
            </p:nvSpPr>
            <p:spPr>
              <a:xfrm>
                <a:off x="1499016" y="2985072"/>
                <a:ext cx="2203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3600" dirty="0"/>
                  <a:t>A = </a:t>
                </a:r>
                <a14:m>
                  <m:oMath xmlns:m="http://schemas.openxmlformats.org/officeDocument/2006/math">
                    <m:r>
                      <a:rPr lang="pl-PL" sz="3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pl-PL" sz="3600" dirty="0"/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A0A57715-A9A2-E58E-A584-FC03FE030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16" y="2985072"/>
                <a:ext cx="2203554" cy="646331"/>
              </a:xfrm>
              <a:prstGeom prst="rect">
                <a:avLst/>
              </a:prstGeom>
              <a:blipFill>
                <a:blip r:embed="rId2"/>
                <a:stretch>
                  <a:fillRect l="-8587" t="-15094" b="-3490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FA740E38-8E1A-DD26-9BBF-9695B61D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70" y="1206279"/>
            <a:ext cx="4984648" cy="51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4CD47DC-11D8-47F8-9355-1630006B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47128"/>
            <a:ext cx="10812738" cy="2983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ytuł 1">
                <a:extLst>
                  <a:ext uri="{FF2B5EF4-FFF2-40B4-BE49-F238E27FC236}">
                    <a16:creationId xmlns:a16="http://schemas.microsoft.com/office/drawing/2014/main" id="{C0257B66-1EF5-2E26-FCCB-60BC948C60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9404723" cy="1400530"/>
              </a:xfrm>
            </p:spPr>
            <p:txBody>
              <a:bodyPr/>
              <a:lstStyle/>
              <a:p>
                <a:r>
                  <a:rPr lang="pl-PL" dirty="0"/>
                  <a:t>Rozwiązywanie układu równań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 sz="4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sz="44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pl-PL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4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sz="4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dirty="0"/>
                  <a:t>X = B </a:t>
                </a:r>
              </a:p>
            </p:txBody>
          </p:sp>
        </mc:Choice>
        <mc:Fallback xmlns="">
          <p:sp>
            <p:nvSpPr>
              <p:cNvPr id="6" name="Tytuł 1">
                <a:extLst>
                  <a:ext uri="{FF2B5EF4-FFF2-40B4-BE49-F238E27FC236}">
                    <a16:creationId xmlns:a16="http://schemas.microsoft.com/office/drawing/2014/main" id="{C0257B66-1EF5-2E26-FCCB-60BC948C6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9404723" cy="1400530"/>
              </a:xfrm>
              <a:blipFill>
                <a:blip r:embed="rId3"/>
                <a:stretch>
                  <a:fillRect l="-2528" t="-8696" b="-1913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0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ytuł 1">
                <a:extLst>
                  <a:ext uri="{FF2B5EF4-FFF2-40B4-BE49-F238E27FC236}">
                    <a16:creationId xmlns:a16="http://schemas.microsoft.com/office/drawing/2014/main" id="{C0257B66-1EF5-2E26-FCCB-60BC948C60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9404723" cy="1400530"/>
              </a:xfrm>
            </p:spPr>
            <p:txBody>
              <a:bodyPr/>
              <a:lstStyle/>
              <a:p>
                <a:r>
                  <a:rPr lang="pl-PL" dirty="0"/>
                  <a:t>Rozwiązywanie układu równań</a:t>
                </a:r>
                <a:br>
                  <a:rPr lang="pl-PL" dirty="0"/>
                </a:br>
                <a14:m>
                  <m:oMath xmlns:m="http://schemas.openxmlformats.org/officeDocument/2006/math">
                    <m:r>
                      <a:rPr lang="pl-PL" sz="4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sz="44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pl-PL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4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sz="4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dirty="0"/>
                  <a:t>X = B  </a:t>
                </a:r>
                <a:r>
                  <a:rPr lang="pl-PL" dirty="0">
                    <a:sym typeface="Wingdings" panose="05000000000000000000" pitchFamily="2" charset="2"/>
                  </a:rPr>
                  <a:t> funkcja \</a:t>
                </a:r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6" name="Tytuł 1">
                <a:extLst>
                  <a:ext uri="{FF2B5EF4-FFF2-40B4-BE49-F238E27FC236}">
                    <a16:creationId xmlns:a16="http://schemas.microsoft.com/office/drawing/2014/main" id="{C0257B66-1EF5-2E26-FCCB-60BC948C6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9404723" cy="1400530"/>
              </a:xfrm>
              <a:blipFill>
                <a:blip r:embed="rId2"/>
                <a:stretch>
                  <a:fillRect l="-2528" t="-8696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50AC06E9-1834-6215-39DB-310C99C7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99" y="2827545"/>
            <a:ext cx="2799269" cy="21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9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405</Words>
  <Application>Microsoft Office PowerPoint</Application>
  <PresentationFormat>Panoramiczny</PresentationFormat>
  <Paragraphs>56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Linux Libertine</vt:lpstr>
      <vt:lpstr>Menlo</vt:lpstr>
      <vt:lpstr>Arial</vt:lpstr>
      <vt:lpstr>Cambria Math</vt:lpstr>
      <vt:lpstr>Century Gothic</vt:lpstr>
      <vt:lpstr>Wingdings 3</vt:lpstr>
      <vt:lpstr>Jon</vt:lpstr>
      <vt:lpstr>16.) Rozwiązywanie równania macierzowego AX = B metodą Cholesky’ego-Banachiewicza (rozkład A = 〖LDL〗^T)</vt:lpstr>
      <vt:lpstr>Prezentacja programu PowerPoint</vt:lpstr>
      <vt:lpstr>Prezentacja programu PowerPoint</vt:lpstr>
      <vt:lpstr>Do czego służy rozkład A = LDL^T?</vt:lpstr>
      <vt:lpstr>Generowanie macierzy</vt:lpstr>
      <vt:lpstr>Algorytm rozkładu</vt:lpstr>
      <vt:lpstr>Algorytm rozkładu</vt:lpstr>
      <vt:lpstr>Rozwiązywanie układu równań LDL^TX = B </vt:lpstr>
      <vt:lpstr>Rozwiązywanie układu równań LDL^TX = B   funkcja \ </vt:lpstr>
      <vt:lpstr>Rozwiązywanie układu równań LDL^TX = B   funkcja rref</vt:lpstr>
      <vt:lpstr>Rozwiązywanie układu równań LDL^TX = B   moja funkcja</vt:lpstr>
      <vt:lpstr>Prezentacja wyników</vt:lpstr>
      <vt:lpstr>Porównanie czasów wykonania</vt:lpstr>
      <vt:lpstr>Porównanie czasów wykonania</vt:lpstr>
      <vt:lpstr>Badanie błędu rozkładu</vt:lpstr>
      <vt:lpstr>Badanie błędu rozkładu, cond macierzy</vt:lpstr>
      <vt:lpstr>Inne błędy</vt:lpstr>
      <vt:lpstr>Dziękuję za uwagę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16.) Rozwiązywanie równania macierzowego AX = B metodą Cholesky’ego-Banachiewicza (rozkład A = 〖LDL〗^T)</dc:title>
  <dc:creator>Michał Kukla</dc:creator>
  <cp:lastModifiedBy>Michał Kukla</cp:lastModifiedBy>
  <cp:revision>2</cp:revision>
  <dcterms:created xsi:type="dcterms:W3CDTF">2023-04-19T14:52:57Z</dcterms:created>
  <dcterms:modified xsi:type="dcterms:W3CDTF">2023-04-20T13:55:21Z</dcterms:modified>
</cp:coreProperties>
</file>