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 id="2147483721" r:id="rId2"/>
  </p:sldMasterIdLst>
  <p:notesMasterIdLst>
    <p:notesMasterId r:id="rId10"/>
  </p:notesMasterIdLst>
  <p:handoutMasterIdLst>
    <p:handoutMasterId r:id="rId11"/>
  </p:handoutMasterIdLst>
  <p:sldIdLst>
    <p:sldId id="403" r:id="rId3"/>
    <p:sldId id="412" r:id="rId4"/>
    <p:sldId id="413" r:id="rId5"/>
    <p:sldId id="406" r:id="rId6"/>
    <p:sldId id="407" r:id="rId7"/>
    <p:sldId id="411" r:id="rId8"/>
    <p:sldId id="414" r:id="rId9"/>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autoAdjust="0"/>
    <p:restoredTop sz="77864" autoAdjust="0"/>
  </p:normalViewPr>
  <p:slideViewPr>
    <p:cSldViewPr snapToGrid="0" snapToObjects="1">
      <p:cViewPr>
        <p:scale>
          <a:sx n="62" d="100"/>
          <a:sy n="62" d="100"/>
        </p:scale>
        <p:origin x="1929" y="54"/>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14-5-2018</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14-5-2018</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a:t>Klik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our team name is </a:t>
            </a:r>
            <a:r>
              <a:rPr lang="en-US" dirty="0" err="1"/>
              <a:t>MLoB</a:t>
            </a:r>
            <a:r>
              <a:rPr lang="en-US" dirty="0"/>
              <a:t> and we’re Mick and Roel. Our team consists of ourselves, Brian, Dennis and Joost. We’re currently doing the </a:t>
            </a:r>
            <a:r>
              <a:rPr lang="en-US" dirty="0" err="1"/>
              <a:t>iMaterialist</a:t>
            </a:r>
            <a:r>
              <a:rPr lang="en-US" dirty="0"/>
              <a:t> Challenge, which is a challenge where </a:t>
            </a:r>
          </a:p>
          <a:p>
            <a:r>
              <a:rPr lang="en-US" dirty="0"/>
              <a:t>Competitors are tasked to classify images.</a:t>
            </a:r>
          </a:p>
        </p:txBody>
      </p:sp>
    </p:spTree>
    <p:extLst>
      <p:ext uri="{BB962C8B-B14F-4D97-AF65-F5344CB8AC3E}">
        <p14:creationId xmlns:p14="http://schemas.microsoft.com/office/powerpoint/2010/main" val="405491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presentation we’ll talk about the task distribution, basic data analysis, methods and what we’re going to do for the remaining period of the competition.</a:t>
            </a:r>
          </a:p>
        </p:txBody>
      </p:sp>
    </p:spTree>
    <p:extLst>
      <p:ext uri="{BB962C8B-B14F-4D97-AF65-F5344CB8AC3E}">
        <p14:creationId xmlns:p14="http://schemas.microsoft.com/office/powerpoint/2010/main" val="66492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past few weeks, Brian was responsible for developing the F1 Metric, Dennis and Joost focused on testing pre-trained models and Roel and myself did the basic data analysis and developed a batch generator.</a:t>
            </a:r>
          </a:p>
        </p:txBody>
      </p:sp>
    </p:spTree>
    <p:extLst>
      <p:ext uri="{BB962C8B-B14F-4D97-AF65-F5344CB8AC3E}">
        <p14:creationId xmlns:p14="http://schemas.microsoft.com/office/powerpoint/2010/main" val="30588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training dataset consists of about 1 million images and the test dataset consists of about 40 thousand images. Looking at figure 1, we can see that the dataset is strongly imbalanced. Furthermore, we also noticed that there’s no clear labeling available. Figure 3 shows Five of the images from label 24 and we cannot see any clear connection. We do know that this is a multi-label problem, </a:t>
            </a:r>
            <a:r>
              <a:rPr lang="en-US" dirty="0" err="1"/>
              <a:t>dus</a:t>
            </a:r>
            <a:r>
              <a:rPr lang="en-US" dirty="0"/>
              <a:t> the images that are shown can also be related to other label numbers. However, as the structure of these labels isn’t available, it’s hard for us to interpret. We do suspect that there’s some form of a tree structure, but we do not have any information about this at all.</a:t>
            </a:r>
          </a:p>
        </p:txBody>
      </p:sp>
    </p:spTree>
    <p:extLst>
      <p:ext uri="{BB962C8B-B14F-4D97-AF65-F5344CB8AC3E}">
        <p14:creationId xmlns:p14="http://schemas.microsoft.com/office/powerpoint/2010/main" val="158460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So far we’ve developed a Batch generator because of size dataset. This generator takes care of the pre processing of the images, which include the dimensions, normalization, horizontal flipping etc.</a:t>
            </a:r>
          </a:p>
          <a:p>
            <a:pPr marL="285750" indent="-285750">
              <a:buFontTx/>
              <a:buChar char="-"/>
            </a:pPr>
            <a:r>
              <a:rPr lang="en-US" dirty="0"/>
              <a:t>Of course we use convolutional neural networks,  for this challenge we used pre-trained models because it performs better and our computational powers are limited to build a model from scratch. </a:t>
            </a:r>
          </a:p>
          <a:p>
            <a:pPr marL="285750" indent="-285750">
              <a:buFontTx/>
              <a:buChar char="-"/>
            </a:pPr>
            <a:r>
              <a:rPr lang="en-US" dirty="0"/>
              <a:t>So far we’ve experimented with two pre-trained networks, the inceptionv3 and the </a:t>
            </a:r>
            <a:r>
              <a:rPr lang="en-US" dirty="0" err="1"/>
              <a:t>resnet</a:t>
            </a:r>
            <a:r>
              <a:rPr lang="en-US" dirty="0"/>
              <a:t>. For this we keep all </a:t>
            </a:r>
            <a:r>
              <a:rPr lang="en-US"/>
              <a:t>parameters intact </a:t>
            </a:r>
            <a:r>
              <a:rPr lang="en-US" dirty="0"/>
              <a:t>but we unfreeze the last layers to decrease complexity but still be able to capture higher </a:t>
            </a:r>
            <a:r>
              <a:rPr lang="en-US"/>
              <a:t>order complexity.</a:t>
            </a:r>
            <a:endParaRPr lang="en-US" dirty="0"/>
          </a:p>
        </p:txBody>
      </p:sp>
    </p:spTree>
    <p:extLst>
      <p:ext uri="{BB962C8B-B14F-4D97-AF65-F5344CB8AC3E}">
        <p14:creationId xmlns:p14="http://schemas.microsoft.com/office/powerpoint/2010/main" val="131735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the course we plan to do a multi label loss function, since each sample image contain many zero class labels, models easily overfit to naïve predictions.</a:t>
            </a:r>
          </a:p>
          <a:p>
            <a:r>
              <a:rPr lang="en-US" dirty="0"/>
              <a:t>If we have multiple working models we plan to ensemble these together for a final prediction</a:t>
            </a:r>
          </a:p>
        </p:txBody>
      </p:sp>
    </p:spTree>
    <p:extLst>
      <p:ext uri="{BB962C8B-B14F-4D97-AF65-F5344CB8AC3E}">
        <p14:creationId xmlns:p14="http://schemas.microsoft.com/office/powerpoint/2010/main" val="1638414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a:t>Tekststijl van het model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14-5-2018</a:t>
            </a:fld>
            <a:endParaRPr lang="nl-NL" altLang="nl-NL"/>
          </a:p>
        </p:txBody>
      </p:sp>
      <p:pic>
        <p:nvPicPr>
          <p:cNvPr id="9" name="Afbeelding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725420" y="9147199"/>
            <a:ext cx="2364395" cy="5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a:t>Tekststijl van het model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14-5-2018</a:t>
            </a:fld>
            <a:endParaRPr lang="nl-NL" altLang="nl-NL" dirty="0"/>
          </a:p>
        </p:txBody>
      </p:sp>
      <p:pic>
        <p:nvPicPr>
          <p:cNvPr id="10" name="Afbeelding 6"/>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3729499" y="9147199"/>
            <a:ext cx="2360316"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14-5-2018</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pic>
        <p:nvPicPr>
          <p:cNvPr id="11" name="Afbeelding 6"/>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3725738" y="9147199"/>
            <a:ext cx="2364395" cy="5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spTree>
    <p:extLst>
      <p:ext uri="{BB962C8B-B14F-4D97-AF65-F5344CB8AC3E}">
        <p14:creationId xmlns:p14="http://schemas.microsoft.com/office/powerpoint/2010/main" val="55423367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14-5-2018</a:t>
            </a:fld>
            <a:endParaRPr lang="nl-NL" altLang="nl-NL" dirty="0"/>
          </a:p>
        </p:txBody>
      </p:sp>
      <p:sp>
        <p:nvSpPr>
          <p:cNvPr id="10" name="Tijdelijke aanduiding voor inhoud 3"/>
          <p:cNvSpPr>
            <a:spLocks noGrp="1"/>
          </p:cNvSpPr>
          <p:nvPr>
            <p:ph sz="half" idx="2"/>
          </p:nvPr>
        </p:nvSpPr>
        <p:spPr>
          <a:xfrm>
            <a:off x="1200884" y="2157047"/>
            <a:ext cx="14889249" cy="6224953"/>
          </a:xfrm>
        </p:spPr>
        <p:txBody>
          <a:bodyPr/>
          <a:lstStyle>
            <a:lvl1pPr algn="l">
              <a:defRPr baseline="0"/>
            </a:lvl1pPr>
            <a:lvl2pPr algn="l">
              <a:defRPr/>
            </a:lvl2pPr>
            <a:lvl3pPr algn="l">
              <a:defRPr/>
            </a:lvl3pPr>
            <a:lvl4pPr algn="l">
              <a:defRPr/>
            </a:lvl4pPr>
            <a:lvl5pPr algn="l">
              <a:defRPr/>
            </a:lvl5pPr>
          </a:lstStyle>
          <a:p>
            <a:pPr lvl="0"/>
            <a:endParaRPr lang="nl-NL" dirty="0"/>
          </a:p>
        </p:txBody>
      </p:sp>
      <p:pic>
        <p:nvPicPr>
          <p:cNvPr id="11" name="Afbeelding 6"/>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3725738" y="9147199"/>
            <a:ext cx="2364395" cy="5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3093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14-5-2018</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 id="2147483733" r:id="rId2"/>
  </p:sldLayoutIdLst>
  <p:transition spd="med">
    <p:fade/>
  </p:transition>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14-5-2018</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 id="2147483722" r:id="rId2"/>
  </p:sldLayoutIdLst>
  <p:transition spd="med">
    <p:fade/>
  </p:transition>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iMaterialist</a:t>
            </a:r>
            <a:r>
              <a:rPr lang="nl-NL" dirty="0"/>
              <a:t> </a:t>
            </a:r>
            <a:r>
              <a:rPr lang="nl-NL" dirty="0" err="1"/>
              <a:t>challenge</a:t>
            </a:r>
            <a:endParaRPr lang="nl-NL" dirty="0"/>
          </a:p>
        </p:txBody>
      </p:sp>
      <p:sp>
        <p:nvSpPr>
          <p:cNvPr id="5" name="Tijdelijke aanduiding voor inhoud 4"/>
          <p:cNvSpPr>
            <a:spLocks noGrp="1"/>
          </p:cNvSpPr>
          <p:nvPr>
            <p:ph sz="half" idx="2"/>
          </p:nvPr>
        </p:nvSpPr>
        <p:spPr/>
        <p:txBody>
          <a:bodyPr/>
          <a:lstStyle/>
          <a:p>
            <a:r>
              <a:rPr lang="nl-NL" dirty="0" err="1"/>
              <a:t>MLoB</a:t>
            </a:r>
            <a:endParaRPr lang="nl-NL" dirty="0"/>
          </a:p>
          <a:p>
            <a:endParaRPr lang="nl-NL" dirty="0"/>
          </a:p>
          <a:p>
            <a:endParaRPr lang="nl-NL" dirty="0"/>
          </a:p>
          <a:p>
            <a:endParaRPr lang="nl-NL" dirty="0"/>
          </a:p>
          <a:p>
            <a:endParaRPr lang="nl-NL" dirty="0"/>
          </a:p>
          <a:p>
            <a:r>
              <a:rPr lang="nl-NL" dirty="0"/>
              <a:t>											</a:t>
            </a:r>
            <a:r>
              <a:rPr lang="nl-NL" sz="9600" dirty="0">
                <a:solidFill>
                  <a:schemeClr val="bg1"/>
                </a:solidFill>
              </a:rPr>
              <a:t>+</a:t>
            </a:r>
          </a:p>
        </p:txBody>
      </p:sp>
      <p:pic>
        <p:nvPicPr>
          <p:cNvPr id="6" name="Picture 2" descr="C:\Users\rburg\Downloads\8242B4B2-7A79-449A-8DEB-879EDEE43A96.jpeg">
            <a:extLst>
              <a:ext uri="{FF2B5EF4-FFF2-40B4-BE49-F238E27FC236}">
                <a16:creationId xmlns:a16="http://schemas.microsoft.com/office/drawing/2014/main" id="{AB03BC8A-16EC-43FB-9938-8FF0D3A4B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088" y="3777897"/>
            <a:ext cx="6225015" cy="46687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rburg\Downloads\0731849B-A915-4D45-A32F-7DE89E3D855C.jpeg">
            <a:extLst>
              <a:ext uri="{FF2B5EF4-FFF2-40B4-BE49-F238E27FC236}">
                <a16:creationId xmlns:a16="http://schemas.microsoft.com/office/drawing/2014/main" id="{031BBA9B-B838-49D1-91D1-173B2B573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4101" y="4393718"/>
            <a:ext cx="2872780" cy="383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3478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4897-1D3C-47B4-9234-C284ED0743A4}"/>
              </a:ext>
            </a:extLst>
          </p:cNvPr>
          <p:cNvSpPr>
            <a:spLocks noGrp="1"/>
          </p:cNvSpPr>
          <p:nvPr>
            <p:ph type="title"/>
          </p:nvPr>
        </p:nvSpPr>
        <p:spPr/>
        <p:txBody>
          <a:bodyPr/>
          <a:lstStyle/>
          <a:p>
            <a:r>
              <a:rPr lang="en-GB" dirty="0"/>
              <a:t>Outline</a:t>
            </a:r>
            <a:endParaRPr lang="en-NL" dirty="0"/>
          </a:p>
        </p:txBody>
      </p:sp>
      <p:sp>
        <p:nvSpPr>
          <p:cNvPr id="3" name="Content Placeholder 2">
            <a:extLst>
              <a:ext uri="{FF2B5EF4-FFF2-40B4-BE49-F238E27FC236}">
                <a16:creationId xmlns:a16="http://schemas.microsoft.com/office/drawing/2014/main" id="{D3964BCA-D38E-4090-8D40-2C148B41D856}"/>
              </a:ext>
            </a:extLst>
          </p:cNvPr>
          <p:cNvSpPr>
            <a:spLocks noGrp="1"/>
          </p:cNvSpPr>
          <p:nvPr>
            <p:ph idx="1"/>
          </p:nvPr>
        </p:nvSpPr>
        <p:spPr/>
        <p:txBody>
          <a:bodyPr/>
          <a:lstStyle/>
          <a:p>
            <a:r>
              <a:rPr lang="nl-NL" dirty="0" err="1"/>
              <a:t>Task</a:t>
            </a:r>
            <a:r>
              <a:rPr lang="nl-NL" dirty="0"/>
              <a:t> </a:t>
            </a:r>
            <a:r>
              <a:rPr lang="nl-NL" dirty="0" err="1"/>
              <a:t>distribution</a:t>
            </a:r>
            <a:endParaRPr lang="nl-NL" dirty="0"/>
          </a:p>
          <a:p>
            <a:r>
              <a:rPr lang="nl-NL" dirty="0"/>
              <a:t>Basic data analysis</a:t>
            </a:r>
          </a:p>
          <a:p>
            <a:r>
              <a:rPr lang="en-GB" dirty="0"/>
              <a:t>Methods</a:t>
            </a:r>
            <a:endParaRPr lang="nl-NL" dirty="0"/>
          </a:p>
          <a:p>
            <a:r>
              <a:rPr lang="nl-NL" dirty="0" err="1"/>
              <a:t>To</a:t>
            </a:r>
            <a:r>
              <a:rPr lang="nl-NL" dirty="0"/>
              <a:t> do</a:t>
            </a:r>
          </a:p>
        </p:txBody>
      </p:sp>
    </p:spTree>
    <p:extLst>
      <p:ext uri="{BB962C8B-B14F-4D97-AF65-F5344CB8AC3E}">
        <p14:creationId xmlns:p14="http://schemas.microsoft.com/office/powerpoint/2010/main" val="414197664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88A1-EE94-4059-B1E7-76975BE6B7ED}"/>
              </a:ext>
            </a:extLst>
          </p:cNvPr>
          <p:cNvSpPr>
            <a:spLocks noGrp="1"/>
          </p:cNvSpPr>
          <p:nvPr>
            <p:ph type="title"/>
          </p:nvPr>
        </p:nvSpPr>
        <p:spPr/>
        <p:txBody>
          <a:bodyPr/>
          <a:lstStyle/>
          <a:p>
            <a:r>
              <a:rPr lang="en-US" dirty="0"/>
              <a:t>Task distribution</a:t>
            </a:r>
          </a:p>
        </p:txBody>
      </p:sp>
      <p:sp>
        <p:nvSpPr>
          <p:cNvPr id="3" name="Content Placeholder 2">
            <a:extLst>
              <a:ext uri="{FF2B5EF4-FFF2-40B4-BE49-F238E27FC236}">
                <a16:creationId xmlns:a16="http://schemas.microsoft.com/office/drawing/2014/main" id="{DFB31B12-9390-4049-ABCE-E91A2269A0E6}"/>
              </a:ext>
            </a:extLst>
          </p:cNvPr>
          <p:cNvSpPr>
            <a:spLocks noGrp="1"/>
          </p:cNvSpPr>
          <p:nvPr>
            <p:ph idx="1"/>
          </p:nvPr>
        </p:nvSpPr>
        <p:spPr>
          <a:xfrm>
            <a:off x="1200732" y="1799999"/>
            <a:ext cx="14889083" cy="6783067"/>
          </a:xfrm>
        </p:spPr>
        <p:txBody>
          <a:bodyPr>
            <a:normAutofit fontScale="85000" lnSpcReduction="20000"/>
          </a:bodyPr>
          <a:lstStyle/>
          <a:p>
            <a:r>
              <a:rPr lang="en-US" sz="3000" b="1" dirty="0"/>
              <a:t>Brian</a:t>
            </a:r>
          </a:p>
          <a:p>
            <a:pPr lvl="1"/>
            <a:r>
              <a:rPr lang="en-US" sz="3000" i="1" dirty="0"/>
              <a:t>F1 metric</a:t>
            </a:r>
            <a:endParaRPr lang="en-US" sz="3000" b="1" dirty="0"/>
          </a:p>
          <a:p>
            <a:r>
              <a:rPr lang="en-US" sz="3000" b="1" dirty="0"/>
              <a:t>Dennis</a:t>
            </a:r>
          </a:p>
          <a:p>
            <a:pPr lvl="1"/>
            <a:r>
              <a:rPr lang="en-US" sz="3000" i="1" dirty="0"/>
              <a:t>Pre-trained models</a:t>
            </a:r>
          </a:p>
          <a:p>
            <a:r>
              <a:rPr lang="en-US" sz="3000" b="1" dirty="0"/>
              <a:t>Joost</a:t>
            </a:r>
          </a:p>
          <a:p>
            <a:pPr lvl="1"/>
            <a:r>
              <a:rPr lang="en-US" sz="3000" i="1" dirty="0"/>
              <a:t>Pre-trained models</a:t>
            </a:r>
          </a:p>
          <a:p>
            <a:r>
              <a:rPr lang="en-US" sz="3000" b="1" dirty="0"/>
              <a:t>Mick</a:t>
            </a:r>
          </a:p>
          <a:p>
            <a:pPr lvl="1"/>
            <a:r>
              <a:rPr lang="en-US" sz="3000" i="1" dirty="0"/>
              <a:t>Basic data analysis</a:t>
            </a:r>
          </a:p>
          <a:p>
            <a:pPr lvl="1"/>
            <a:r>
              <a:rPr lang="en-US" sz="3000" i="1" dirty="0"/>
              <a:t>Batch generator</a:t>
            </a:r>
            <a:endParaRPr lang="en-US" sz="3000" b="1" dirty="0"/>
          </a:p>
          <a:p>
            <a:r>
              <a:rPr lang="en-US" sz="3000" b="1" dirty="0"/>
              <a:t>Roel</a:t>
            </a:r>
          </a:p>
          <a:p>
            <a:pPr lvl="1"/>
            <a:r>
              <a:rPr lang="en-US" sz="3000" i="1" dirty="0"/>
              <a:t>Basic data analysis</a:t>
            </a:r>
          </a:p>
          <a:p>
            <a:pPr lvl="1"/>
            <a:r>
              <a:rPr lang="en-US" sz="3000" i="1" dirty="0"/>
              <a:t>Batch generator</a:t>
            </a:r>
            <a:endParaRPr lang="en-US" sz="3000" dirty="0"/>
          </a:p>
          <a:p>
            <a:endParaRPr lang="en-US" dirty="0"/>
          </a:p>
        </p:txBody>
      </p:sp>
    </p:spTree>
    <p:extLst>
      <p:ext uri="{BB962C8B-B14F-4D97-AF65-F5344CB8AC3E}">
        <p14:creationId xmlns:p14="http://schemas.microsoft.com/office/powerpoint/2010/main" val="368816797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A17E-9361-446D-BBFD-4F5D3F949391}"/>
              </a:ext>
            </a:extLst>
          </p:cNvPr>
          <p:cNvSpPr>
            <a:spLocks noGrp="1"/>
          </p:cNvSpPr>
          <p:nvPr>
            <p:ph type="title"/>
          </p:nvPr>
        </p:nvSpPr>
        <p:spPr/>
        <p:txBody>
          <a:bodyPr/>
          <a:lstStyle/>
          <a:p>
            <a:r>
              <a:rPr lang="en-GB" dirty="0"/>
              <a:t>Basic data analysis</a:t>
            </a:r>
            <a:endParaRPr lang="en-NL" dirty="0"/>
          </a:p>
        </p:txBody>
      </p:sp>
      <p:sp>
        <p:nvSpPr>
          <p:cNvPr id="3" name="Content Placeholder 2">
            <a:extLst>
              <a:ext uri="{FF2B5EF4-FFF2-40B4-BE49-F238E27FC236}">
                <a16:creationId xmlns:a16="http://schemas.microsoft.com/office/drawing/2014/main" id="{5C635783-D955-4898-877E-92DA8E4D189B}"/>
              </a:ext>
            </a:extLst>
          </p:cNvPr>
          <p:cNvSpPr>
            <a:spLocks noGrp="1"/>
          </p:cNvSpPr>
          <p:nvPr>
            <p:ph idx="1"/>
          </p:nvPr>
        </p:nvSpPr>
        <p:spPr/>
        <p:txBody>
          <a:bodyPr/>
          <a:lstStyle/>
          <a:p>
            <a:r>
              <a:rPr lang="en-US" dirty="0"/>
              <a:t>1.014.544 training images (+- 80gb)</a:t>
            </a:r>
          </a:p>
          <a:p>
            <a:r>
              <a:rPr lang="en-US" dirty="0"/>
              <a:t>39.706 test images (+- 3gb)</a:t>
            </a:r>
            <a:endParaRPr lang="en-GB" dirty="0"/>
          </a:p>
          <a:p>
            <a:r>
              <a:rPr lang="en-GB" dirty="0"/>
              <a:t>Imbalanced dataset</a:t>
            </a:r>
          </a:p>
          <a:p>
            <a:r>
              <a:rPr lang="en-GB" dirty="0"/>
              <a:t>Unclear labelling</a:t>
            </a:r>
          </a:p>
          <a:p>
            <a:endParaRPr lang="en-GB" dirty="0"/>
          </a:p>
          <a:p>
            <a:endParaRPr lang="en-GB" dirty="0"/>
          </a:p>
          <a:p>
            <a:pPr marL="0" indent="0">
              <a:buNone/>
            </a:pPr>
            <a:endParaRPr lang="en-NL" sz="1400" dirty="0"/>
          </a:p>
        </p:txBody>
      </p:sp>
      <p:pic>
        <p:nvPicPr>
          <p:cNvPr id="4" name="Picture 3">
            <a:extLst>
              <a:ext uri="{FF2B5EF4-FFF2-40B4-BE49-F238E27FC236}">
                <a16:creationId xmlns:a16="http://schemas.microsoft.com/office/drawing/2014/main" id="{14C25764-5FBE-4F97-A067-E7EBCF8E94C6}"/>
              </a:ext>
            </a:extLst>
          </p:cNvPr>
          <p:cNvPicPr>
            <a:picLocks noChangeAspect="1"/>
          </p:cNvPicPr>
          <p:nvPr/>
        </p:nvPicPr>
        <p:blipFill>
          <a:blip r:embed="rId3"/>
          <a:stretch>
            <a:fillRect/>
          </a:stretch>
        </p:blipFill>
        <p:spPr>
          <a:xfrm>
            <a:off x="8985797" y="662064"/>
            <a:ext cx="6570521" cy="4647935"/>
          </a:xfrm>
          <a:prstGeom prst="rect">
            <a:avLst/>
          </a:prstGeom>
        </p:spPr>
      </p:pic>
      <p:pic>
        <p:nvPicPr>
          <p:cNvPr id="7" name="Picture 6">
            <a:extLst>
              <a:ext uri="{FF2B5EF4-FFF2-40B4-BE49-F238E27FC236}">
                <a16:creationId xmlns:a16="http://schemas.microsoft.com/office/drawing/2014/main" id="{C94CEA6F-7805-4D62-940D-0B1F710A1A06}"/>
              </a:ext>
            </a:extLst>
          </p:cNvPr>
          <p:cNvPicPr>
            <a:picLocks noChangeAspect="1"/>
          </p:cNvPicPr>
          <p:nvPr/>
        </p:nvPicPr>
        <p:blipFill>
          <a:blip r:embed="rId4"/>
          <a:stretch>
            <a:fillRect/>
          </a:stretch>
        </p:blipFill>
        <p:spPr>
          <a:xfrm>
            <a:off x="8411645" y="5557979"/>
            <a:ext cx="7844947" cy="2602253"/>
          </a:xfrm>
          <a:prstGeom prst="rect">
            <a:avLst/>
          </a:prstGeom>
        </p:spPr>
      </p:pic>
    </p:spTree>
    <p:extLst>
      <p:ext uri="{BB962C8B-B14F-4D97-AF65-F5344CB8AC3E}">
        <p14:creationId xmlns:p14="http://schemas.microsoft.com/office/powerpoint/2010/main" val="101031838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4964-ECA0-44AB-AA0A-056A04BA9C39}"/>
              </a:ext>
            </a:extLst>
          </p:cNvPr>
          <p:cNvSpPr>
            <a:spLocks noGrp="1"/>
          </p:cNvSpPr>
          <p:nvPr>
            <p:ph type="title"/>
          </p:nvPr>
        </p:nvSpPr>
        <p:spPr/>
        <p:txBody>
          <a:bodyPr/>
          <a:lstStyle/>
          <a:p>
            <a:r>
              <a:rPr lang="en-GB" dirty="0"/>
              <a:t>Methods</a:t>
            </a:r>
            <a:endParaRPr lang="en-NL" dirty="0"/>
          </a:p>
        </p:txBody>
      </p:sp>
      <p:sp>
        <p:nvSpPr>
          <p:cNvPr id="3" name="Content Placeholder 2">
            <a:extLst>
              <a:ext uri="{FF2B5EF4-FFF2-40B4-BE49-F238E27FC236}">
                <a16:creationId xmlns:a16="http://schemas.microsoft.com/office/drawing/2014/main" id="{944BE2B1-FE7B-4A0E-A020-DD11E0838E9B}"/>
              </a:ext>
            </a:extLst>
          </p:cNvPr>
          <p:cNvSpPr>
            <a:spLocks noGrp="1"/>
          </p:cNvSpPr>
          <p:nvPr>
            <p:ph idx="1"/>
          </p:nvPr>
        </p:nvSpPr>
        <p:spPr/>
        <p:txBody>
          <a:bodyPr/>
          <a:lstStyle/>
          <a:p>
            <a:r>
              <a:rPr lang="en-GB" dirty="0"/>
              <a:t>Batch generator</a:t>
            </a:r>
          </a:p>
          <a:p>
            <a:r>
              <a:rPr lang="en-GB" dirty="0"/>
              <a:t>Pre-trained models</a:t>
            </a:r>
          </a:p>
          <a:p>
            <a:pPr lvl="1"/>
            <a:r>
              <a:rPr lang="en-GB" dirty="0"/>
              <a:t>Inceptionv3</a:t>
            </a:r>
          </a:p>
          <a:p>
            <a:pPr lvl="1"/>
            <a:r>
              <a:rPr lang="en-GB" dirty="0" err="1"/>
              <a:t>ResNet</a:t>
            </a:r>
            <a:endParaRPr lang="en-GB" dirty="0"/>
          </a:p>
        </p:txBody>
      </p:sp>
    </p:spTree>
    <p:extLst>
      <p:ext uri="{BB962C8B-B14F-4D97-AF65-F5344CB8AC3E}">
        <p14:creationId xmlns:p14="http://schemas.microsoft.com/office/powerpoint/2010/main" val="304058383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3323-D3A4-4890-9C04-102267386823}"/>
              </a:ext>
            </a:extLst>
          </p:cNvPr>
          <p:cNvSpPr>
            <a:spLocks noGrp="1"/>
          </p:cNvSpPr>
          <p:nvPr>
            <p:ph type="title"/>
          </p:nvPr>
        </p:nvSpPr>
        <p:spPr/>
        <p:txBody>
          <a:bodyPr/>
          <a:lstStyle/>
          <a:p>
            <a:r>
              <a:rPr lang="en-GB" dirty="0"/>
              <a:t>To do</a:t>
            </a:r>
            <a:endParaRPr lang="en-NL" dirty="0"/>
          </a:p>
        </p:txBody>
      </p:sp>
      <p:sp>
        <p:nvSpPr>
          <p:cNvPr id="3" name="Content Placeholder 2">
            <a:extLst>
              <a:ext uri="{FF2B5EF4-FFF2-40B4-BE49-F238E27FC236}">
                <a16:creationId xmlns:a16="http://schemas.microsoft.com/office/drawing/2014/main" id="{8CA7B8CE-A3D1-4412-9521-88C03A280491}"/>
              </a:ext>
            </a:extLst>
          </p:cNvPr>
          <p:cNvSpPr>
            <a:spLocks noGrp="1"/>
          </p:cNvSpPr>
          <p:nvPr>
            <p:ph idx="1"/>
          </p:nvPr>
        </p:nvSpPr>
        <p:spPr/>
        <p:txBody>
          <a:bodyPr/>
          <a:lstStyle/>
          <a:p>
            <a:r>
              <a:rPr lang="en-GB" dirty="0"/>
              <a:t>Address multi-label class issues</a:t>
            </a:r>
          </a:p>
          <a:p>
            <a:r>
              <a:rPr lang="en-GB" dirty="0"/>
              <a:t>Ensemble best performing methods</a:t>
            </a:r>
            <a:endParaRPr lang="en-NL" dirty="0"/>
          </a:p>
        </p:txBody>
      </p:sp>
    </p:spTree>
    <p:extLst>
      <p:ext uri="{BB962C8B-B14F-4D97-AF65-F5344CB8AC3E}">
        <p14:creationId xmlns:p14="http://schemas.microsoft.com/office/powerpoint/2010/main" val="50691854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6102-97D9-43F6-99EC-A2DC032F977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A1261C7-A150-467C-B8F2-B355B05D31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8322571"/>
      </p:ext>
    </p:extLst>
  </p:cSld>
  <p:clrMapOvr>
    <a:masterClrMapping/>
  </p:clrMapOvr>
  <p:transition spd="med">
    <p:fade/>
  </p:transition>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thm15="http://schemas.microsoft.com/office/thememl/2012/main" name="RU_PPT_NL_Algemeen" id="{86836686-F471-7742-B28E-E98D69952499}" vid="{2BAC25B1-1415-3B4E-A156-CFC38684E8EB}"/>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thm15="http://schemas.microsoft.com/office/thememl/2012/main" name="RU_PPT_NL_Algemeen" id="{86836686-F471-7742-B28E-E98D69952499}" vid="{F5B933A8-1ED1-BC44-8E12-2C8117424C5F}"/>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RU_PPT_NL_Algemeen</Template>
  <TotalTime>0</TotalTime>
  <Words>473</Words>
  <Application>Microsoft Office PowerPoint</Application>
  <PresentationFormat>Custom</PresentationFormat>
  <Paragraphs>50</Paragraphs>
  <Slides>7</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Helvetica</vt:lpstr>
      <vt:lpstr>1_Basis NL</vt:lpstr>
      <vt:lpstr>Titel NL</vt:lpstr>
      <vt:lpstr>iMaterialist challenge</vt:lpstr>
      <vt:lpstr>Outline</vt:lpstr>
      <vt:lpstr>Task distribution</vt:lpstr>
      <vt:lpstr>Basic data analysis</vt:lpstr>
      <vt:lpstr>Methods</vt:lpstr>
      <vt:lpstr>To do</vt:lpstr>
      <vt:lpstr>Questions</vt:lpstr>
    </vt:vector>
  </TitlesOfParts>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Mick van Hulst</cp:lastModifiedBy>
  <cp:revision>42</cp:revision>
  <cp:lastPrinted>2017-01-24T09:58:55Z</cp:lastPrinted>
  <dcterms:created xsi:type="dcterms:W3CDTF">2017-03-20T07:59:42Z</dcterms:created>
  <dcterms:modified xsi:type="dcterms:W3CDTF">2018-05-14T11:49:31Z</dcterms:modified>
</cp:coreProperties>
</file>