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Poppi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Poppins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-italic.fntdata"/><Relationship Id="rId16" Type="http://schemas.openxmlformats.org/officeDocument/2006/relationships/slide" Target="slides/slide11.xml"/><Relationship Id="rId38" Type="http://schemas.openxmlformats.org/officeDocument/2006/relationships/font" Target="fonts/Poppi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5973f67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5973f67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973f67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5973f67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973f67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973f67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973f67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5973f67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5aad3bf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5aad3bf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aad3bf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5aad3bf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aad3bf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5aad3bf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aad3bf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aad3bf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aad3bf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5aad3bf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aad3bfe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5aad3bf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5aad3bf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5aad3bf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5aad3bfe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5aad3bf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5aad3bf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5aad3bf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5928f9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5928f9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928f99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928f99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973f67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973f67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5973f67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5973f67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5973f67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5973f67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973f67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5973f67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Restaurant Revenue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91900" y="2571750"/>
            <a:ext cx="62298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highlight>
                  <a:schemeClr val="dk1"/>
                </a:highlight>
              </a:rPr>
              <a:t>Objective:</a:t>
            </a:r>
            <a:r>
              <a:rPr lang="en" sz="2200">
                <a:solidFill>
                  <a:srgbClr val="FFFFFF"/>
                </a:solidFill>
                <a:highlight>
                  <a:schemeClr val="dk1"/>
                </a:highlight>
              </a:rPr>
              <a:t> The main objective of the project is to gain insights into the restaurant's sales performance, identify top-selling products, and understand trends in customer purchasing behavior.</a:t>
            </a:r>
            <a:endParaRPr sz="22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119775" y="192600"/>
            <a:ext cx="88218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% of Sales by Pizza Size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pizza_size, CAST(SUM(total_price) AS DECIMAL(10,2)) as total_revenue,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CAST(SUM(total_price) * 100 / (SELECT SUM(total_price) from pizza_sales) AS DECIMAL(10,2)) AS PCT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 BY pizza_size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 BY pizza_size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1st Quarter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SELECT pizza_size, CAST(SUM(total_price) AS DECIMAL(10,2)) as total_revenue,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CAST(SUM(total_price) * 100 / (SELECT SUM(total_price) from pizza_sales WHERE DATEPART(quarter, order_date)=1) AS DECIMAL(10,2)) AS PCT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FROM pizza_sales WHERE DATEPART(quarter, order_date)=1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GROUP BY pizza_size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ORDER BY pizza_size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119775" y="192600"/>
            <a:ext cx="88218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Total Pizzas Sold by Pizza Category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pizza_category,SUM(quantity) AS Total_Pizza_Sold 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 BY pizza_category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 BY pizza_category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Top 5 Best Sellers by Total Pizzas Sold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Top 5 pizza_name, SUM(quantity) AS Total_Pizza_Sold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 BY pizza_name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 BY Total_Pizza_Sold DESC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4294967295" type="title"/>
          </p:nvPr>
        </p:nvSpPr>
        <p:spPr>
          <a:xfrm>
            <a:off x="119775" y="192600"/>
            <a:ext cx="88218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USNIG CTE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WITH PizzaRank AS (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SELECT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pizza_name,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SUM(quantity) AS total_quantity,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RANK() OVER (ORDER BY SUM(quantity) DESC) AS sales_rank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FROM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GROUP BY 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pizza_name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pizza_name,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total_quantity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PizzaRank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sales_rank &lt;= 5;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4294967295" type="title"/>
          </p:nvPr>
        </p:nvSpPr>
        <p:spPr>
          <a:xfrm>
            <a:off x="119775" y="192600"/>
            <a:ext cx="88218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Bottom 5 Best Sellers by Total Pizzas Sold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TOP 5 pizza_name, SUM(quantity) AS Total_Pizza_Sold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 BY pizza_name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 BY Total_Pizza_Sold ASC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Using CTE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WITH PizzaRank AS (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SELECT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pizza_name,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SUM(quantity) AS total_quantity,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RANK() OVER (ORDER BY SUM(quantity) ASC) AS sales_rank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FROM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GROUP BY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pizza_name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pizza_name,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total_quantity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PizzaRank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sales_rank &lt;= 5;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Steps Performed</a:t>
            </a:r>
            <a:endParaRPr sz="1300"/>
          </a:p>
        </p:txBody>
      </p:sp>
      <p:sp>
        <p:nvSpPr>
          <p:cNvPr id="146" name="Google Shape;146;p26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2. Data Cleaning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Converted pizza_size column values. </a:t>
            </a:r>
            <a:endParaRPr b="0" sz="15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S -&gt; Small, M -&gt; Medium, L -&gt; Large, XL -&gt; X-Large and XXL - &gt; XX-Large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3. Data Preprocessing: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Fetched Day name from order_date column.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 = TEXT(E2, “dddd”)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Converted order_id to distinct Order Id using: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=1/(COUNTIF(B:B,B2))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Steps Performed</a:t>
            </a:r>
            <a:endParaRPr sz="1300"/>
          </a:p>
        </p:txBody>
      </p:sp>
      <p:sp>
        <p:nvSpPr>
          <p:cNvPr id="152" name="Google Shape;152;p27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 Data Analysis: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Calculated the KPI’s required for the dashboard using Pivot Table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KPI’ 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: Total Revenue,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Average Order Value,  Total Pizzas Sold. Total Orders and  Average Pizzas Per Order</a:t>
            </a:r>
            <a:endParaRPr b="0" sz="14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12" y="1087074"/>
            <a:ext cx="7767976" cy="2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88025" y="3830125"/>
            <a:ext cx="77679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bar chart to show the trend of total orders day-wise. 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 weekend(Friday/Saturday) the orders are highest.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688025" y="3830125"/>
            <a:ext cx="77679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line chart to show the trend of total orders hourly. 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maximum orders between 12-01 PM and 5-6PM.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25" y="1084325"/>
            <a:ext cx="7767901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1388025" y="3830125"/>
            <a:ext cx="65058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donut chart to show the category-wise % of sales of Pizzas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Classic pizza has the highest % of total orders(26.91%) followed by Supreme(25.46%).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50" y="1084325"/>
            <a:ext cx="6505700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388025" y="3830125"/>
            <a:ext cx="65058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pie chart to show the size-wise % of sales of Pizzas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Large size pizza has the highest % of total orders(45.89%) followed by Medium(30.49%).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24" y="1084325"/>
            <a:ext cx="6505799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Problem Statement</a:t>
            </a:r>
            <a:endParaRPr sz="16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KPI’s Requirement</a:t>
            </a:r>
            <a:br>
              <a:rPr lang="en" sz="1900">
                <a:latin typeface="Lato"/>
                <a:ea typeface="Lato"/>
                <a:cs typeface="Lato"/>
                <a:sym typeface="Lato"/>
              </a:rPr>
            </a:br>
            <a:r>
              <a:rPr b="0" lang="en" sz="1500">
                <a:latin typeface="Lato"/>
                <a:ea typeface="Lato"/>
                <a:cs typeface="Lato"/>
                <a:sym typeface="Lato"/>
              </a:rPr>
              <a:t>We need to analyze key indicators for our pizza sales data to gain insights into our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business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performance. Specifically, we want to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calculate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following metrics: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latin typeface="Lato"/>
                <a:ea typeface="Lato"/>
                <a:cs typeface="Lato"/>
                <a:sym typeface="Lato"/>
              </a:rPr>
              <a:t>1. Total Revenue: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sum of total price of all pizza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orders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2. Average Order Value: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average amount spent per order,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calculated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by dividing the total revenue by the total number of orders.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3. Total Pizzas Sold: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sum of the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quantities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of all pizzas sold.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4. Total Orders: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total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number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of orders placed.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 Average Pizzas Per Order: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Calculated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by dividing the total number of pizzas sold by the total number of orders.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388025" y="3830125"/>
            <a:ext cx="65058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bar chart to show the total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pizza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sold by each category 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Classic  pizza has the highest  total orders  followed by Supreme.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25" y="1084325"/>
            <a:ext cx="6505801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388025" y="3830125"/>
            <a:ext cx="65058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bar chart to show the Top 5 Best selling pizzas.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Classic Deluxe  pizza Best-Selling pizza.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24" y="1084325"/>
            <a:ext cx="6505800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375775" y="364025"/>
            <a:ext cx="698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5.</a:t>
            </a: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</a:rPr>
              <a:t> Data Visualization and Dashboard Building</a:t>
            </a: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</a:rPr>
              <a:t>: 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1388025" y="3830125"/>
            <a:ext cx="6505800" cy="9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bar chart to show the Bottom 5 Worst selling pizzas.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Brie Carre  pizza Worst-Selling pizza.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24" y="1084325"/>
            <a:ext cx="6505800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265500" y="120075"/>
            <a:ext cx="58902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Final Dashboard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4582175" y="28175"/>
            <a:ext cx="4561825" cy="511532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25" y="803300"/>
            <a:ext cx="8528573" cy="41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Problem Statement</a:t>
            </a:r>
            <a:endParaRPr sz="16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Charts Requirement</a:t>
            </a:r>
            <a:br>
              <a:rPr lang="en" sz="1900">
                <a:latin typeface="Lato"/>
                <a:ea typeface="Lato"/>
                <a:cs typeface="Lato"/>
                <a:sym typeface="Lato"/>
              </a:rPr>
            </a:br>
            <a:r>
              <a:rPr b="0" lang="en" sz="1500">
                <a:latin typeface="Lato"/>
                <a:ea typeface="Lato"/>
                <a:cs typeface="Lato"/>
                <a:sym typeface="Lato"/>
              </a:rPr>
              <a:t>We would like to visualize various aspects of our pizza sales data to gain insights and understand key trends. We have identified the following requirements for creating charts: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latin typeface="Lato"/>
                <a:ea typeface="Lato"/>
                <a:cs typeface="Lato"/>
                <a:sym typeface="Lato"/>
              </a:rPr>
              <a:t>1.Daily Trend for Total Orders: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Create a bar chart that displays the daily trend of total orders over a specific time period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 This chart will help us identify any patterns or fluctuations in order volumes on a daily basis.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2. Hourly Trend for Total Orders: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Create a line chart that illustrates the hourly trend of total orders throughout the day. This chart will allow us to identify peak hours or periods of high order activity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3. Percentage of Sales by Pizza Category: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Create a pie chart that shows the distribution of sales across different pizza categories. This chart will provide insights into the popularity of various pizza category and their contribution of overall sales.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Problem Statement</a:t>
            </a:r>
            <a:endParaRPr sz="16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Charts Requirement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latin typeface="Lato"/>
                <a:ea typeface="Lato"/>
                <a:cs typeface="Lato"/>
                <a:sym typeface="Lato"/>
              </a:rPr>
              <a:t>4. Percentage of Sales by Pizza Size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Generate a pie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chart that represents the percentage of sales attributed to different pizza sizes. This chart will help us understand customer preferences for pizza sizes and their impact on sales.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5. Total Pizzas Sold by Pizza Category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Create a funnel chart that presents the total number of pizzas sold for each pizza category.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6. Top 5 Best Sellers by Total Pizzas Sold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Create a bar chart highlighting the top 5 best-selling pizzas based on the total number of pizzas sold.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7.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Bottom 5 Worst  Sellers by Total Pizzas Sold: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Create a bar chart highlighting the bottom 5 worst-selling pizzas based on the total number of pizzas sold.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Tools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 Office/ Excel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 SQL Server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224450" y="156275"/>
            <a:ext cx="50283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Steps Performed</a:t>
            </a:r>
            <a:endParaRPr sz="1300"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Imported Data into MS SQL Database: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Created a database named Pizza DB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 Imported the table pizza_sales in this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database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.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After importing the file,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fired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 the following SQL queries :</a:t>
            </a: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Total Revenue </a:t>
            </a:r>
            <a:endParaRPr sz="13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SUM(total_price) as Total_Revenue FROM pizza_sales</a:t>
            </a:r>
            <a:endParaRPr b="0"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lang="en" sz="13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" sz="13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Value</a:t>
            </a:r>
            <a:endParaRPr sz="13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SUM(total_price)/ COUNT(DISTINCT order_id) as Avg_Order_value from pizza_sales</a:t>
            </a:r>
            <a:endParaRPr b="0"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Total Pizza Sold</a:t>
            </a:r>
            <a:endParaRPr sz="13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SUM(quantity) AS Total_Pizza_Sold from pizza_sales</a:t>
            </a:r>
            <a:endParaRPr b="0"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Total Orders</a:t>
            </a:r>
            <a:endParaRPr sz="13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COUNT(DISTINCT order_id) AS TotalOrders from pizza_sales</a:t>
            </a:r>
            <a:endParaRPr b="0"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Average Pizza Per Order</a:t>
            </a:r>
            <a:endParaRPr sz="13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CAST(CAST(SUM(quantity) AS DECIMAL(10,2)) / 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CAST(COUNT(DISTINCT order_id) AS DECIMAL(10,2)) AS DECIMAL(10,2))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Avg_Pizzas_per_order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202350" y="677600"/>
            <a:ext cx="8739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Daily Trend for Total Orders</a:t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DATENAME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DW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order_date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order_day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order_id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total_orders 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pizza_sales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DATENAME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DW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order_date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Hourly Trend for Orders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DATEPART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HOUR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order_time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order_hours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order_id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total_orders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pizza_sales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DATEPART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HOUR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order_time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DATEPART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HOUR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100">
                <a:latin typeface="Consolas"/>
                <a:ea typeface="Consolas"/>
                <a:cs typeface="Consolas"/>
                <a:sym typeface="Consolas"/>
              </a:rPr>
              <a:t> order_time</a:t>
            </a:r>
            <a:r>
              <a:rPr b="0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119775" y="192600"/>
            <a:ext cx="88218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386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% of Sales by Pizza Category</a:t>
            </a:r>
            <a:endParaRPr sz="1600">
              <a:solidFill>
                <a:srgbClr val="1F386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pizza_category, CAST(SUM(total_price) AS DECIMAL(10,2)) as total_revenue,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CAST(SUM(total_price) * 100 / (SELECT SUM(total_price) from pizza_sales) AS DECIMAL(10,2)) AS PCT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pizza_sales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 BY pizza_category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# for January Month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SELECT pizza_category, CAST(SUM(total_price) AS DECIMAL(10,2)) as total_revenue,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CAST(SUM(total_price) * 100 / (SELECT SUM(total_price) from pizza_sales WHERE MONTH(order_date) = 1) AS DECIMAL(10,2)) AS PCT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FROM pizza_sales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WHERE MONTH(order_date) = 1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GROUP BY pizza_category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br>
              <a:rPr b="0" lang="en" sz="1500">
                <a:latin typeface="Lato"/>
                <a:ea typeface="Lato"/>
                <a:cs typeface="Lato"/>
                <a:sym typeface="Lato"/>
              </a:rPr>
            </a:b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