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1" r:id="rId11"/>
    <p:sldId id="263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0" autoAdjust="0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36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22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25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9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8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6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1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cQDr1o-G8bw4J0ojcjYsAam_hW0vle6G/edit?usp=drive_link&amp;ouid=107867137160825801298&amp;rtpof=true&amp;sd=tru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 sz="1600" dirty="0"/>
          </a:p>
        </p:txBody>
      </p:sp>
      <p:sp>
        <p:nvSpPr>
          <p:cNvPr id="4" name="Text 2"/>
          <p:cNvSpPr/>
          <p:nvPr/>
        </p:nvSpPr>
        <p:spPr>
          <a:xfrm>
            <a:off x="8331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8000" b="1" kern="0" spc="-157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Hiring Process Analytics</a:t>
            </a:r>
            <a:endParaRPr lang="en-US" sz="8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833257"/>
            <a:ext cx="7091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id-ID" sz="1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Analyse th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 company's hiring process data and draw meaningful insights from it</a:t>
            </a:r>
            <a:r>
              <a:rPr lang="id-ID" sz="1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that  can help the company improve it’s hiring process. 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16000" y="6734629"/>
            <a:ext cx="2753280" cy="5099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id-ID" sz="2187" b="1" kern="0" spc="-3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B</a:t>
            </a:r>
            <a:r>
              <a:rPr lang="en-US" sz="2187" b="1" kern="0" spc="-3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y Ashutosh Singh</a:t>
            </a:r>
            <a:endParaRPr lang="id-ID" sz="2187" b="1" kern="0" spc="-3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Inter" pitchFamily="34" charset="-122"/>
              <a:cs typeface="Arial" panose="020B0604020202020204" pitchFamily="34" charset="0"/>
            </a:endParaRPr>
          </a:p>
          <a:p>
            <a:pPr marL="0" indent="0" algn="l">
              <a:lnSpc>
                <a:spcPts val="3062"/>
              </a:lnSpc>
              <a:buNone/>
            </a:pPr>
            <a:endParaRPr lang="id-ID" sz="2187" b="1" kern="0" spc="-3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Inter" pitchFamily="34" charset="-122"/>
              <a:cs typeface="Arial" panose="020B0604020202020204" pitchFamily="34" charset="0"/>
            </a:endParaRPr>
          </a:p>
          <a:p>
            <a:pPr marL="0" indent="0" algn="l">
              <a:lnSpc>
                <a:spcPts val="3062"/>
              </a:lnSpc>
              <a:buNone/>
            </a:pPr>
            <a:endParaRPr lang="id-ID" sz="2187" b="1" kern="0" spc="-3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Inter" pitchFamily="34" charset="-122"/>
              <a:cs typeface="Arial" panose="020B0604020202020204" pitchFamily="34" charset="0"/>
            </a:endParaRPr>
          </a:p>
          <a:p>
            <a:pPr marL="0" indent="0" algn="l">
              <a:lnSpc>
                <a:spcPts val="3062"/>
              </a:lnSpc>
              <a:buNone/>
            </a:pPr>
            <a:endParaRPr lang="en-US" sz="2187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C182418-24CE-AB11-8DA2-F2C401345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00" y="328047"/>
            <a:ext cx="6319600" cy="4270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3B41CEA-4762-0B49-86CF-C895BC1E9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720" y="4930042"/>
            <a:ext cx="4094956" cy="29715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22146" y="10173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791571" y="464462"/>
            <a:ext cx="5690312" cy="9013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Insights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315408"/>
            <a:ext cx="44410" cy="4737378"/>
          </a:xfrm>
          <a:prstGeom prst="rect">
            <a:avLst/>
          </a:prstGeom>
          <a:solidFill>
            <a:srgbClr val="1400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5172" y="2716709"/>
            <a:ext cx="777597" cy="44410"/>
          </a:xfrm>
          <a:prstGeom prst="rect">
            <a:avLst/>
          </a:prstGeom>
          <a:solidFill>
            <a:srgbClr val="1400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24890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36321" y="2530673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16935"/>
            <a:ext cx="4055150" cy="467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id-ID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id-ID" sz="165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Males</a:t>
            </a:r>
            <a:r>
              <a:rPr lang="id-ID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hired than Females</a:t>
            </a:r>
            <a:r>
              <a:rPr lang="id-ID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947155"/>
            <a:ext cx="4055150" cy="7979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id-ID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Males and Females hired are </a:t>
            </a:r>
            <a:r>
              <a:rPr lang="id-ID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2563</a:t>
            </a:r>
            <a:r>
              <a:rPr lang="id-ID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d-ID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1856</a:t>
            </a:r>
            <a:r>
              <a:rPr lang="id-ID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respectively</a:t>
            </a:r>
            <a:r>
              <a:rPr lang="id-ID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hape 9"/>
          <p:cNvSpPr/>
          <p:nvPr/>
        </p:nvSpPr>
        <p:spPr>
          <a:xfrm>
            <a:off x="6287631" y="3827562"/>
            <a:ext cx="777597" cy="44410"/>
          </a:xfrm>
          <a:prstGeom prst="rect">
            <a:avLst/>
          </a:prstGeom>
          <a:solidFill>
            <a:srgbClr val="1400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28" y="35998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7271" y="3641527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719847" y="3648431"/>
            <a:ext cx="5430029" cy="13703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id-ID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overall average salary</a:t>
            </a:r>
          </a:p>
          <a:p>
            <a:pPr marL="0" indent="0" algn="r">
              <a:lnSpc>
                <a:spcPts val="2734"/>
              </a:lnSpc>
              <a:buNone/>
            </a:pPr>
            <a:r>
              <a:rPr lang="id-ID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offered is Rs.49983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2037993" y="4839653"/>
            <a:ext cx="4055150" cy="4443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018782"/>
            <a:ext cx="777597" cy="44410"/>
          </a:xfrm>
          <a:prstGeom prst="rect">
            <a:avLst/>
          </a:prstGeom>
          <a:solidFill>
            <a:srgbClr val="1400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75810" y="461056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24042" y="4585632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8396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4585855"/>
            <a:ext cx="4055150" cy="2244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id-ID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 with salary range of </a:t>
            </a:r>
            <a:r>
              <a:rPr lang="en-IN" sz="16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id-ID" sz="16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40,000-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IN" sz="16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id-ID" sz="16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50,000 are maximum i.e., </a:t>
            </a:r>
            <a:r>
              <a:rPr lang="id-ID" sz="1600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781</a:t>
            </a:r>
            <a:endParaRPr lang="en-US" sz="1750" dirty="0"/>
          </a:p>
        </p:txBody>
      </p:sp>
      <p:sp>
        <p:nvSpPr>
          <p:cNvPr id="22" name="Shape 15">
            <a:extLst>
              <a:ext uri="{FF2B5EF4-FFF2-40B4-BE49-F238E27FC236}">
                <a16:creationId xmlns="" xmlns:a16="http://schemas.microsoft.com/office/drawing/2014/main" id="{7FBA81FB-96AE-115C-053F-3F3F6B85146B}"/>
              </a:ext>
            </a:extLst>
          </p:cNvPr>
          <p:cNvSpPr/>
          <p:nvPr/>
        </p:nvSpPr>
        <p:spPr>
          <a:xfrm>
            <a:off x="7065228" y="55817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r>
              <a:rPr lang="id-ID" sz="2400" dirty="0">
                <a:solidFill>
                  <a:schemeClr val="bg1"/>
                </a:solidFill>
              </a:rPr>
              <a:t> 4</a:t>
            </a:r>
            <a:endParaRPr lang="en-IN" sz="2400" dirty="0"/>
          </a:p>
        </p:txBody>
      </p:sp>
      <p:sp>
        <p:nvSpPr>
          <p:cNvPr id="23" name="Shape 14">
            <a:extLst>
              <a:ext uri="{FF2B5EF4-FFF2-40B4-BE49-F238E27FC236}">
                <a16:creationId xmlns="" xmlns:a16="http://schemas.microsoft.com/office/drawing/2014/main" id="{346DA645-F248-9AA8-BAA0-A9091E0D74AE}"/>
              </a:ext>
            </a:extLst>
          </p:cNvPr>
          <p:cNvSpPr/>
          <p:nvPr/>
        </p:nvSpPr>
        <p:spPr>
          <a:xfrm>
            <a:off x="6289964" y="5836912"/>
            <a:ext cx="777597" cy="44410"/>
          </a:xfrm>
          <a:prstGeom prst="rect">
            <a:avLst/>
          </a:prstGeom>
          <a:solidFill>
            <a:srgbClr val="1400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A8A1586-96AF-D361-7E7D-82520E4BC9D7}"/>
              </a:ext>
            </a:extLst>
          </p:cNvPr>
          <p:cNvSpPr txBox="1"/>
          <p:nvPr/>
        </p:nvSpPr>
        <p:spPr>
          <a:xfrm>
            <a:off x="2232481" y="5581702"/>
            <a:ext cx="405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Department </a:t>
            </a:r>
            <a:r>
              <a:rPr lang="id-ID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the maximum wokforce of </a:t>
            </a:r>
            <a:r>
              <a:rPr lang="id-ID" sz="1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39%.</a:t>
            </a:r>
          </a:p>
        </p:txBody>
      </p:sp>
      <p:sp>
        <p:nvSpPr>
          <p:cNvPr id="27" name="Shape 15">
            <a:extLst>
              <a:ext uri="{FF2B5EF4-FFF2-40B4-BE49-F238E27FC236}">
                <a16:creationId xmlns="" xmlns:a16="http://schemas.microsoft.com/office/drawing/2014/main" id="{50A26B66-838D-F29F-2B5A-3E2354F26CD9}"/>
              </a:ext>
            </a:extLst>
          </p:cNvPr>
          <p:cNvSpPr/>
          <p:nvPr/>
        </p:nvSpPr>
        <p:spPr>
          <a:xfrm>
            <a:off x="7057788" y="66481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r>
              <a:rPr lang="id-ID" sz="2400" dirty="0">
                <a:solidFill>
                  <a:schemeClr val="bg1"/>
                </a:solidFill>
              </a:rPr>
              <a:t> 5</a:t>
            </a:r>
            <a:endParaRPr lang="en-IN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A97E28CA-D7F8-5024-1AE7-37B2C83CA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753" y="6898149"/>
            <a:ext cx="781050" cy="476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2D1E428-5C62-D14E-5FFF-C1A003550DFF}"/>
              </a:ext>
            </a:extLst>
          </p:cNvPr>
          <p:cNvSpPr txBox="1"/>
          <p:nvPr/>
        </p:nvSpPr>
        <p:spPr>
          <a:xfrm>
            <a:off x="8342769" y="6648178"/>
            <a:ext cx="4055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common posts are C5 &amp; C9</a:t>
            </a:r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13621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510915"/>
            <a:ext cx="28876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8027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510915"/>
            <a:ext cx="24082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8027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58444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4F3DA74-0713-3150-AAB0-4D8A1D1D4E60}"/>
              </a:ext>
            </a:extLst>
          </p:cNvPr>
          <p:cNvSpPr/>
          <p:nvPr/>
        </p:nvSpPr>
        <p:spPr>
          <a:xfrm>
            <a:off x="4128655" y="3653135"/>
            <a:ext cx="48740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id-ID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You!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34528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27314" y="2136219"/>
            <a:ext cx="61366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Project Description</a:t>
            </a:r>
            <a:endParaRPr lang="en-US" sz="4374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273975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8027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58444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8027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66B5A22-1691-0018-7706-7C76A356B55B}"/>
              </a:ext>
            </a:extLst>
          </p:cNvPr>
          <p:cNvSpPr txBox="1"/>
          <p:nvPr/>
        </p:nvSpPr>
        <p:spPr>
          <a:xfrm>
            <a:off x="827314" y="3858101"/>
            <a:ext cx="127145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This project is about anlaysing company’s hiring process data from the given dataset containing records of prevous hires .</a:t>
            </a:r>
          </a:p>
          <a:p>
            <a:pPr algn="just"/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Hiring process is an important function of a company and through proper analysis the comapny gets to know about the major underlying trends thus ,can make informed decisions </a:t>
            </a:r>
          </a:p>
          <a:p>
            <a:pPr algn="just"/>
            <a:endParaRPr lang="id-ID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Here, as a DATA ANALYST , I’ll be using my EXCEL and Statistics skills to analyse trends like salary distribution , hiring, rejection , postion tiers, department strength etc that will help the company to take impactful decisions like what salary to offer ,gender balacing ,which department lacks or excells etc .</a:t>
            </a:r>
          </a:p>
          <a:p>
            <a:pPr algn="just"/>
            <a:endParaRPr lang="id-ID" sz="20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id-ID" sz="20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id-ID" sz="20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id-ID" sz="20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24565"/>
            <a:ext cx="14630400" cy="9321421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237052"/>
            <a:ext cx="14630400" cy="9144001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136073" y="637310"/>
            <a:ext cx="5345809" cy="8728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id-ID" sz="4374" b="1" kern="0" spc="-13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Approach</a:t>
            </a:r>
            <a:endParaRPr lang="en-US" sz="4374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1510145"/>
            <a:ext cx="10554414" cy="30489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809053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23AE4B-A577-C954-34E6-F94FB5D1DA93}"/>
              </a:ext>
            </a:extLst>
          </p:cNvPr>
          <p:cNvSpPr txBox="1"/>
          <p:nvPr/>
        </p:nvSpPr>
        <p:spPr>
          <a:xfrm>
            <a:off x="1233055" y="1745673"/>
            <a:ext cx="1070956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b="1" u="sng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and Understand the </a:t>
            </a:r>
            <a:r>
              <a:rPr lang="id-ID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id-ID" sz="1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(click here to obtain the data-set)</a:t>
            </a:r>
            <a:r>
              <a:rPr lang="id-ID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obtaining the data on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id-ID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take time to understand and be familiar with it. This will help in identifying any potential issues or challenges with the analyst and thus ,will be addressed accordingly</a:t>
            </a:r>
            <a:r>
              <a:rPr lang="id-ID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id-ID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b="1" u="sng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data- Check and Handle Missing data</a:t>
            </a:r>
            <a:r>
              <a:rPr lang="id-ID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to check for any missing data or blank values in the data-set provided.</a:t>
            </a:r>
            <a:br>
              <a:rPr lang="id-ID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there are, decide on the best strategy to handle them.</a:t>
            </a:r>
            <a:r>
              <a:rPr lang="id-ID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b="1" u="sng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your audience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 starting the analysis,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to understand who your audience is, what they care about, and what they need to know. This will help you 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tailor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your content, style, and tone to suit their preferences and expectations</a:t>
            </a:r>
            <a:r>
              <a:rPr lang="en-IN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b="1" u="sng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&amp; Handle Outliers </a:t>
            </a:r>
            <a:r>
              <a:rPr lang="en-IN" b="1" u="sng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u="sng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Outliers are data points that are far from other data points and can distort statistical results.</a:t>
            </a:r>
            <a:b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So,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it’s important to handle them either by treating them as separate cases or by excluding them. 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b="1" u="sng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the data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analysis of the filtered data is done as per requirements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N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b="1" u="sng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 the data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analysis is completed, the data is presented to the audience in a lucid and concise way using charts, graphs etc. stating the methodology and key findings.</a:t>
            </a:r>
            <a:endParaRPr lang="id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d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d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47327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426726"/>
            <a:ext cx="44592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Tech-Stack Used</a:t>
            </a:r>
            <a:endParaRPr lang="en-US" sz="4374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37665" y="2627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04292" y="266961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800" b="1" kern="0" spc="-79" dirty="0">
                <a:solidFill>
                  <a:srgbClr val="E5E0DF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555312" y="2704267"/>
            <a:ext cx="4721183" cy="127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E5E0DF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 Microsoft </a:t>
            </a:r>
            <a:r>
              <a:rPr lang="en-US" sz="2400" b="1" kern="0" spc="-66" dirty="0" smtClean="0">
                <a:solidFill>
                  <a:srgbClr val="E5E0DF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Excel</a:t>
            </a:r>
            <a:endParaRPr lang="id-ID" sz="2400" b="1" kern="0" spc="-66" dirty="0" smtClean="0">
              <a:solidFill>
                <a:srgbClr val="E5E0DF"/>
              </a:solidFill>
              <a:latin typeface="Arial" panose="020B0604020202020204" pitchFamily="34" charset="0"/>
              <a:ea typeface="Inter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id-ID" sz="2400" b="1" kern="0" spc="-66" dirty="0" smtClean="0">
              <a:solidFill>
                <a:srgbClr val="E5E0DF"/>
              </a:solidFill>
              <a:latin typeface="Arial" panose="020B0604020202020204" pitchFamily="34" charset="0"/>
              <a:ea typeface="Inter" pitchFamily="34" charset="-122"/>
              <a:cs typeface="Arial" panose="020B0604020202020204" pitchFamily="34" charset="0"/>
            </a:endParaRPr>
          </a:p>
          <a:p>
            <a:r>
              <a:rPr lang="id-ID" b="1" kern="0" spc="-66" dirty="0">
                <a:solidFill>
                  <a:srgbClr val="E5E0DF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</a:t>
            </a:r>
            <a:r>
              <a:rPr lang="id-ID" b="1" kern="0" spc="-66" dirty="0" smtClean="0">
                <a:solidFill>
                  <a:srgbClr val="E5E0DF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explore, clean, analyse and</a:t>
            </a: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visualise the </a:t>
            </a:r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id-ID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555313" y="3273623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835128" y="266961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27362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1432" y="548806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522714"/>
            <a:ext cx="30462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 flipV="1">
            <a:off x="1555313" y="5946338"/>
            <a:ext cx="6755487" cy="1457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1" name="Shape 3">
            <a:extLst>
              <a:ext uri="{FF2B5EF4-FFF2-40B4-BE49-F238E27FC236}">
                <a16:creationId xmlns="" xmlns:a16="http://schemas.microsoft.com/office/drawing/2014/main" id="{82219296-5F0E-3AA9-32AD-27D96D04DA7E}"/>
              </a:ext>
            </a:extLst>
          </p:cNvPr>
          <p:cNvSpPr/>
          <p:nvPr/>
        </p:nvSpPr>
        <p:spPr>
          <a:xfrm>
            <a:off x="737665" y="48338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D138FF-9E4D-D024-95F7-7146E9E34BB7}"/>
              </a:ext>
            </a:extLst>
          </p:cNvPr>
          <p:cNvSpPr txBox="1"/>
          <p:nvPr/>
        </p:nvSpPr>
        <p:spPr>
          <a:xfrm>
            <a:off x="1555313" y="4564975"/>
            <a:ext cx="3520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endParaRPr lang="id-ID" sz="2400" b="1" kern="0" spc="-66" dirty="0" smtClean="0">
              <a:solidFill>
                <a:srgbClr val="E5E0DF"/>
              </a:solidFill>
              <a:latin typeface="Arial" panose="020B0604020202020204" pitchFamily="34" charset="0"/>
              <a:ea typeface="Inter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r>
              <a:rPr lang="id-ID" sz="2400" b="1" kern="0" spc="-66" dirty="0" smtClean="0">
                <a:solidFill>
                  <a:srgbClr val="E5E0DF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</a:t>
            </a:r>
            <a:r>
              <a:rPr lang="en-US" sz="2400" b="1" kern="0" spc="-66" dirty="0" smtClean="0">
                <a:solidFill>
                  <a:srgbClr val="E5E0DF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Microsoft </a:t>
            </a:r>
            <a:r>
              <a:rPr lang="en-US" sz="2400" b="1" kern="0" spc="-66" dirty="0">
                <a:solidFill>
                  <a:srgbClr val="E5E0DF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Power Point</a:t>
            </a:r>
          </a:p>
          <a:p>
            <a:pPr marL="0" indent="0">
              <a:lnSpc>
                <a:spcPts val="2734"/>
              </a:lnSpc>
              <a:buNone/>
            </a:pPr>
            <a:endParaRPr lang="en-US" b="1" kern="0" spc="-66" dirty="0">
              <a:solidFill>
                <a:srgbClr val="E5E0DF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734"/>
              </a:lnSpc>
              <a:buNone/>
            </a:pPr>
            <a:r>
              <a:rPr lang="id-ID" sz="1800" kern="0" spc="-66" dirty="0" smtClean="0">
                <a:solidFill>
                  <a:srgbClr val="E5E0DF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</a:t>
            </a:r>
            <a:r>
              <a:rPr lang="en-US" sz="1800" kern="0" spc="-66" dirty="0" smtClean="0">
                <a:solidFill>
                  <a:srgbClr val="E5E0DF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To </a:t>
            </a:r>
            <a:r>
              <a:rPr lang="en-US" sz="1800" kern="0" spc="-66" dirty="0">
                <a:solidFill>
                  <a:srgbClr val="E5E0DF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prepare and present this </a:t>
            </a:r>
            <a:r>
              <a:rPr lang="id-ID" sz="1800" kern="0" spc="-66" dirty="0" smtClean="0">
                <a:solidFill>
                  <a:srgbClr val="E5E0DF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report.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3653418F-D017-6F05-9D55-55BF25B3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355" y="1665028"/>
            <a:ext cx="3002561" cy="16085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562AEF4A-C757-A67C-14D1-4B351BF3F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881" y="4445257"/>
            <a:ext cx="2905601" cy="17770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748544E8-CC6B-DD6A-DB73-2B8F10CB4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2222" y="2401657"/>
            <a:ext cx="792477" cy="605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55264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426726"/>
            <a:ext cx="44592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04292" y="266961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555313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555313" y="3273623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835128" y="266961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27362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1432" y="548806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522714"/>
            <a:ext cx="30462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 flipV="1">
            <a:off x="1555313" y="5946338"/>
            <a:ext cx="6755487" cy="1457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00060D0-7E26-9FC0-BDF5-B4B596370636}"/>
              </a:ext>
            </a:extLst>
          </p:cNvPr>
          <p:cNvSpPr txBox="1"/>
          <p:nvPr/>
        </p:nvSpPr>
        <p:spPr>
          <a:xfrm>
            <a:off x="482591" y="330383"/>
            <a:ext cx="7929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IN" b="1" i="0" dirty="0">
                <a:solidFill>
                  <a:srgbClr val="8492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Hiring Analysis:</a:t>
            </a:r>
            <a:r>
              <a:rPr lang="en-IN" b="1" dirty="0">
                <a:solidFill>
                  <a:srgbClr val="8492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solidFill>
                  <a:srgbClr val="8492A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8492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Determine the gender distribution of hires. How many males and females have been hired by the company?</a:t>
            </a:r>
            <a:endParaRPr lang="en-IN" b="1" i="0" dirty="0">
              <a:solidFill>
                <a:srgbClr val="8492A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711EE611-CFCB-ED6F-5E33-E0C71247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0" y="2234073"/>
            <a:ext cx="5127914" cy="14216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13A6846-E5CA-67DD-0982-1BF06D92E25E}"/>
              </a:ext>
            </a:extLst>
          </p:cNvPr>
          <p:cNvSpPr txBox="1"/>
          <p:nvPr/>
        </p:nvSpPr>
        <p:spPr>
          <a:xfrm>
            <a:off x="678873" y="5488067"/>
            <a:ext cx="5250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the data, the no. of Males and Females hired are </a:t>
            </a:r>
            <a:r>
              <a:rPr lang="id-ID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2563</a:t>
            </a: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d-ID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1856</a:t>
            </a: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shows that </a:t>
            </a:r>
            <a:r>
              <a:rPr lang="id-ID" u="sng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Males are hired </a:t>
            </a: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 females.</a:t>
            </a:r>
            <a:endParaRPr lang="en-IN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38BF4BF9-6B40-C60B-EF99-2DA9B5359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778" y="1253713"/>
            <a:ext cx="6453362" cy="577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55265"/>
            <a:ext cx="14630400" cy="8561955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426726"/>
            <a:ext cx="44592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04292" y="266961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555313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555313" y="3273623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835128" y="266961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27362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1432" y="548806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522714"/>
            <a:ext cx="30462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 flipV="1">
            <a:off x="1555313" y="5946338"/>
            <a:ext cx="6755487" cy="1457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00060D0-7E26-9FC0-BDF5-B4B596370636}"/>
              </a:ext>
            </a:extLst>
          </p:cNvPr>
          <p:cNvSpPr txBox="1"/>
          <p:nvPr/>
        </p:nvSpPr>
        <p:spPr>
          <a:xfrm>
            <a:off x="482591" y="316735"/>
            <a:ext cx="1062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8492A6"/>
                </a:solidFill>
                <a:effectLst/>
                <a:latin typeface="Manrope"/>
              </a:rPr>
              <a:t>B. Salary Analysis</a:t>
            </a:r>
            <a:r>
              <a:rPr lang="id-ID" b="1" dirty="0">
                <a:solidFill>
                  <a:srgbClr val="8492A6"/>
                </a:solidFill>
                <a:latin typeface="Manrope"/>
              </a:rPr>
              <a:t>:</a:t>
            </a:r>
            <a:br>
              <a:rPr lang="id-ID" b="1" dirty="0">
                <a:solidFill>
                  <a:srgbClr val="8492A6"/>
                </a:solidFill>
                <a:latin typeface="Manrope"/>
              </a:rPr>
            </a:br>
            <a:r>
              <a:rPr lang="id-ID" b="1" dirty="0">
                <a:solidFill>
                  <a:srgbClr val="8492A6"/>
                </a:solidFill>
                <a:latin typeface="Manrope"/>
              </a:rPr>
              <a:t>     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What is the average salary offered by this company? Use Excel functions</a:t>
            </a:r>
            <a:r>
              <a:rPr lang="id-ID" b="0" i="0" dirty="0">
                <a:solidFill>
                  <a:srgbClr val="8492A6"/>
                </a:solidFill>
                <a:effectLst/>
                <a:latin typeface="Manrope"/>
              </a:rPr>
              <a:t> 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to</a:t>
            </a:r>
            <a:r>
              <a:rPr lang="id-ID" b="0" i="0" dirty="0">
                <a:solidFill>
                  <a:srgbClr val="8492A6"/>
                </a:solidFill>
                <a:effectLst/>
                <a:latin typeface="Manrope"/>
              </a:rPr>
              <a:t> calculate this.                    </a:t>
            </a:r>
            <a:endParaRPr lang="id-ID" b="1" i="0" dirty="0">
              <a:solidFill>
                <a:srgbClr val="8492A6"/>
              </a:solidFill>
              <a:effectLst/>
              <a:latin typeface="Manrop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498C683-F0D9-A667-313A-3C205E12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65" y="2762413"/>
            <a:ext cx="3695463" cy="3353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8C21C8F-AF34-B292-9A78-426F5E4D6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65" y="1350288"/>
            <a:ext cx="3695464" cy="11521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DA0AF093-B631-6D81-6A08-434B0100F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726" y="1413791"/>
            <a:ext cx="8627455" cy="46782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EDEBAD9-E4FB-DE38-3E80-9B5D38C21176}"/>
              </a:ext>
            </a:extLst>
          </p:cNvPr>
          <p:cNvSpPr txBox="1"/>
          <p:nvPr/>
        </p:nvSpPr>
        <p:spPr>
          <a:xfrm>
            <a:off x="833199" y="6996545"/>
            <a:ext cx="1158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overall </a:t>
            </a:r>
            <a:r>
              <a:rPr lang="id-ID" b="1" u="sng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salary offered  is Rs.49983 </a:t>
            </a:r>
            <a:r>
              <a:rPr lang="id-ID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departmental average salary is shown above where </a:t>
            </a:r>
            <a:r>
              <a:rPr lang="id-ID" u="sng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Management department </a:t>
            </a: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the </a:t>
            </a:r>
            <a:r>
              <a:rPr lang="id-ID" u="sng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av.salary i.e.,</a:t>
            </a:r>
            <a:r>
              <a:rPr lang="id-ID" b="1" u="sng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Rs.58722.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outliers are ignored here as they don’t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271300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130374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426726"/>
            <a:ext cx="44592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04292" y="266961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555313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555313" y="3273623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835128" y="266961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27362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1432" y="548806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522714"/>
            <a:ext cx="30462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 flipV="1">
            <a:off x="1555313" y="5946338"/>
            <a:ext cx="6755487" cy="1457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00060D0-7E26-9FC0-BDF5-B4B596370636}"/>
              </a:ext>
            </a:extLst>
          </p:cNvPr>
          <p:cNvSpPr txBox="1"/>
          <p:nvPr/>
        </p:nvSpPr>
        <p:spPr>
          <a:xfrm>
            <a:off x="482591" y="316735"/>
            <a:ext cx="1381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0" i="0" dirty="0">
                <a:solidFill>
                  <a:srgbClr val="8492A6"/>
                </a:solidFill>
                <a:effectLst/>
                <a:latin typeface="Manrope"/>
              </a:rPr>
              <a:t>C. </a:t>
            </a:r>
            <a:r>
              <a:rPr lang="en-IN" b="1" i="0" dirty="0">
                <a:solidFill>
                  <a:srgbClr val="8492A6"/>
                </a:solidFill>
                <a:effectLst/>
                <a:latin typeface="Manrope"/>
              </a:rPr>
              <a:t>Salary Distribution</a:t>
            </a:r>
            <a:r>
              <a:rPr lang="id-ID" b="1" i="0" dirty="0">
                <a:solidFill>
                  <a:srgbClr val="8492A6"/>
                </a:solidFill>
                <a:effectLst/>
                <a:latin typeface="Manrope"/>
              </a:rPr>
              <a:t>:</a:t>
            </a:r>
            <a:br>
              <a:rPr lang="id-ID" b="1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id-ID" b="1" i="0" dirty="0">
                <a:solidFill>
                  <a:srgbClr val="8492A6"/>
                </a:solidFill>
                <a:effectLst/>
                <a:latin typeface="Manrope"/>
              </a:rPr>
              <a:t>     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Create class intervals for the salaries in the company</a:t>
            </a:r>
            <a:r>
              <a:rPr lang="id-ID" b="0" i="0" dirty="0">
                <a:solidFill>
                  <a:srgbClr val="8492A6"/>
                </a:solidFill>
                <a:effectLst/>
                <a:latin typeface="Manrope"/>
              </a:rPr>
              <a:t> to understand the salary distribution.</a:t>
            </a:r>
          </a:p>
          <a:p>
            <a:endParaRPr lang="id-ID" dirty="0">
              <a:solidFill>
                <a:srgbClr val="8492A6"/>
              </a:solidFill>
              <a:latin typeface="Manrope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33C931F-E54F-C187-49E5-9B38C1E0B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2" t="3795" r="1145" b="2070"/>
          <a:stretch/>
        </p:blipFill>
        <p:spPr>
          <a:xfrm>
            <a:off x="6088857" y="1247081"/>
            <a:ext cx="8374580" cy="4844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E921C55-942B-7376-49DD-1FE17F77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89" y="1247080"/>
            <a:ext cx="3889676" cy="35394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73E5F3C-BA1C-A526-7E00-1E05AE5CA94F}"/>
              </a:ext>
            </a:extLst>
          </p:cNvPr>
          <p:cNvSpPr txBox="1"/>
          <p:nvPr/>
        </p:nvSpPr>
        <p:spPr>
          <a:xfrm>
            <a:off x="778489" y="6424463"/>
            <a:ext cx="6755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range of </a:t>
            </a:r>
            <a:r>
              <a:rPr lang="en-IN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id-ID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40,000- </a:t>
            </a:r>
            <a:r>
              <a:rPr lang="en-IN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id-ID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50,000 has maximum number  of employees i.e., </a:t>
            </a:r>
            <a:r>
              <a:rPr lang="id-ID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781</a:t>
            </a:r>
            <a:r>
              <a:rPr lang="id-ID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Again, Outliers are ignored here.</a:t>
            </a:r>
            <a:endParaRPr lang="en-IN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5C1AB79-3E83-B1D9-58F8-E05D9587DF84}"/>
              </a:ext>
            </a:extLst>
          </p:cNvPr>
          <p:cNvSpPr txBox="1"/>
          <p:nvPr/>
        </p:nvSpPr>
        <p:spPr>
          <a:xfrm>
            <a:off x="6206836" y="4883478"/>
            <a:ext cx="34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₹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74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1271" y="-10191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426726"/>
            <a:ext cx="44592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04292" y="266961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555313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555313" y="3273623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835128" y="266961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27362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1432" y="548806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522714"/>
            <a:ext cx="30462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 flipV="1">
            <a:off x="1555313" y="5946338"/>
            <a:ext cx="6755487" cy="1457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00060D0-7E26-9FC0-BDF5-B4B596370636}"/>
              </a:ext>
            </a:extLst>
          </p:cNvPr>
          <p:cNvSpPr txBox="1"/>
          <p:nvPr/>
        </p:nvSpPr>
        <p:spPr>
          <a:xfrm>
            <a:off x="482590" y="316735"/>
            <a:ext cx="12582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0" dirty="0">
                <a:solidFill>
                  <a:srgbClr val="8492A6"/>
                </a:solidFill>
                <a:effectLst/>
                <a:latin typeface="Manrope"/>
                <a:cs typeface="Arial" panose="020B0604020202020204" pitchFamily="34" charset="0"/>
              </a:rPr>
              <a:t>D. </a:t>
            </a:r>
            <a:r>
              <a:rPr lang="en-IN" b="1" i="0" dirty="0">
                <a:solidFill>
                  <a:srgbClr val="8492A6"/>
                </a:solidFill>
                <a:effectLst/>
                <a:latin typeface="Manrope"/>
              </a:rPr>
              <a:t>Departmental Analysis:</a:t>
            </a:r>
            <a:endParaRPr lang="id-ID" b="1" dirty="0">
              <a:solidFill>
                <a:srgbClr val="8492A6"/>
              </a:solidFill>
              <a:latin typeface="Manrope"/>
              <a:cs typeface="Arial" panose="020B0604020202020204" pitchFamily="34" charset="0"/>
            </a:endParaRPr>
          </a:p>
          <a:p>
            <a:r>
              <a:rPr lang="id-ID" b="1" i="0" dirty="0">
                <a:solidFill>
                  <a:srgbClr val="8492A6"/>
                </a:solidFill>
                <a:effectLst/>
                <a:latin typeface="Manrope"/>
                <a:cs typeface="Arial" panose="020B0604020202020204" pitchFamily="34" charset="0"/>
              </a:rPr>
              <a:t>    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Use a pie chart, bar graph</a:t>
            </a:r>
            <a:r>
              <a:rPr lang="id-ID" b="0" i="0" dirty="0">
                <a:solidFill>
                  <a:srgbClr val="8492A6"/>
                </a:solidFill>
                <a:effectLst/>
                <a:latin typeface="Manrope"/>
              </a:rPr>
              <a:t> 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to show the proportion of people working in different departments.</a:t>
            </a:r>
            <a:endParaRPr lang="id-ID" b="0" i="0" dirty="0">
              <a:solidFill>
                <a:srgbClr val="8492A6"/>
              </a:solidFill>
              <a:effectLst/>
              <a:latin typeface="Manrope"/>
            </a:endParaRPr>
          </a:p>
          <a:p>
            <a:endParaRPr lang="id-ID" dirty="0">
              <a:solidFill>
                <a:srgbClr val="8492A6"/>
              </a:solidFill>
              <a:latin typeface="Manrope"/>
              <a:cs typeface="Arial" panose="020B0604020202020204" pitchFamily="34" charset="0"/>
            </a:endParaRPr>
          </a:p>
          <a:p>
            <a:endParaRPr lang="en-IN" b="1" i="0" dirty="0">
              <a:solidFill>
                <a:srgbClr val="8492A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259E168-AC64-B799-0A1D-9D7A4F09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646" y="1426726"/>
            <a:ext cx="7590353" cy="58884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C2F9ECE-063A-F533-3C3E-C057584A1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0" y="1517064"/>
            <a:ext cx="5160465" cy="32420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FC802B1-BC61-F974-8929-03589CBB3255}"/>
              </a:ext>
            </a:extLst>
          </p:cNvPr>
          <p:cNvSpPr txBox="1"/>
          <p:nvPr/>
        </p:nvSpPr>
        <p:spPr>
          <a:xfrm>
            <a:off x="346364" y="5488067"/>
            <a:ext cx="529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Department </a:t>
            </a: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the maximum wokforce of </a:t>
            </a:r>
            <a:r>
              <a:rPr lang="id-ID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Department </a:t>
            </a: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 second with 28% of the workforce.</a:t>
            </a:r>
          </a:p>
          <a:p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9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55264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r>
              <a:rPr lang="id-ID" b="1" i="0" dirty="0">
                <a:solidFill>
                  <a:srgbClr val="8492A6"/>
                </a:solidFill>
                <a:effectLst/>
                <a:latin typeface="Manrope"/>
                <a:cs typeface="Arial" panose="020B0604020202020204" pitchFamily="34" charset="0"/>
              </a:rPr>
              <a:t>E. </a:t>
            </a:r>
            <a:r>
              <a:rPr lang="en-IN" b="1" i="0" dirty="0">
                <a:solidFill>
                  <a:srgbClr val="8492A6"/>
                </a:solidFill>
                <a:effectLst/>
                <a:latin typeface="Manrope"/>
              </a:rPr>
              <a:t>Position Tier Analysis:</a:t>
            </a:r>
            <a:r>
              <a:rPr lang="en-IN" b="0" i="0" dirty="0">
                <a:solidFill>
                  <a:srgbClr val="8492A6"/>
                </a:solidFill>
                <a:effectLst/>
                <a:latin typeface="Manrope"/>
              </a:rPr>
              <a:t> </a:t>
            </a:r>
            <a:endParaRPr lang="id-ID" b="0" i="0" dirty="0">
              <a:solidFill>
                <a:srgbClr val="8492A6"/>
              </a:solidFill>
              <a:effectLst/>
              <a:latin typeface="Manrope"/>
            </a:endParaRPr>
          </a:p>
          <a:p>
            <a:r>
              <a:rPr lang="id-ID" dirty="0">
                <a:solidFill>
                  <a:srgbClr val="8492A6"/>
                </a:solidFill>
                <a:latin typeface="Manrope"/>
                <a:cs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Use a chart or graph to represent the different position tiers within the company</a:t>
            </a:r>
            <a:r>
              <a:rPr lang="id-ID" b="0" i="0" dirty="0">
                <a:solidFill>
                  <a:srgbClr val="8492A6"/>
                </a:solidFill>
                <a:effectLst/>
                <a:latin typeface="Manrope"/>
              </a:rPr>
              <a:t> to 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understand the distribution of positions across different tiers.</a:t>
            </a:r>
            <a:endParaRPr lang="en-IN" b="1" i="0" dirty="0">
              <a:solidFill>
                <a:srgbClr val="8492A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833199" y="1426726"/>
            <a:ext cx="44592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04292" y="266961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555313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555313" y="3273623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835128" y="266961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27362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1432" y="548806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522714"/>
            <a:ext cx="30462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 flipV="1">
            <a:off x="1555313" y="5946338"/>
            <a:ext cx="6755487" cy="1457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00060D0-7E26-9FC0-BDF5-B4B596370636}"/>
              </a:ext>
            </a:extLst>
          </p:cNvPr>
          <p:cNvSpPr txBox="1"/>
          <p:nvPr/>
        </p:nvSpPr>
        <p:spPr>
          <a:xfrm>
            <a:off x="482591" y="316735"/>
            <a:ext cx="792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	</a:t>
            </a:r>
            <a:endParaRPr lang="en-IN" b="1" i="0" dirty="0">
              <a:solidFill>
                <a:srgbClr val="8492A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3A2B7BD-14D7-5AF1-8FC1-52041E03C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"/>
          <a:stretch/>
        </p:blipFill>
        <p:spPr>
          <a:xfrm>
            <a:off x="416029" y="1101178"/>
            <a:ext cx="3657966" cy="46785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851F68D-74A0-B163-1E4F-447649B2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878" y="1159641"/>
            <a:ext cx="7896327" cy="54216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CC4C2EE-6362-366E-ABD6-17F5AFEF89D6}"/>
              </a:ext>
            </a:extLst>
          </p:cNvPr>
          <p:cNvSpPr txBox="1"/>
          <p:nvPr/>
        </p:nvSpPr>
        <p:spPr>
          <a:xfrm>
            <a:off x="482591" y="6691745"/>
            <a:ext cx="49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 &amp; C9 posts </a:t>
            </a:r>
            <a:r>
              <a:rPr lang="id-ID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</a:t>
            </a:r>
            <a:r>
              <a:rPr lang="id-ID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common.</a:t>
            </a:r>
            <a:endParaRPr lang="id-ID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Posts like M7,N10,N6,N9 are the scarse </a:t>
            </a:r>
            <a:r>
              <a:rPr lang="id-ID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one.</a:t>
            </a:r>
            <a:endParaRPr lang="en-IN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8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434</Words>
  <Application>Microsoft Office PowerPoint</Application>
  <PresentationFormat>Custom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Inter</vt:lpstr>
      <vt:lpstr>Manrope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8</cp:revision>
  <dcterms:created xsi:type="dcterms:W3CDTF">2023-10-09T17:14:58Z</dcterms:created>
  <dcterms:modified xsi:type="dcterms:W3CDTF">2023-10-10T17:10:11Z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2023-10-09T19:28:55Z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6eae5c11-f583-4085-afd6-3243a191c45a</vt:lpwstr>
  </property>
  <property fmtid="{D5CDD505-2E9C-101B-9397-08002B2CF9AE}" pid="7" name="MSIP_Label_defa4170-0d19-0005-0004-bc88714345d2_ActionId">
    <vt:lpwstr>3ee2c3b1-c00e-4087-882d-8a609c7d1354</vt:lpwstr>
  </property>
  <property fmtid="{D5CDD505-2E9C-101B-9397-08002B2CF9AE}" pid="8" name="MSIP_Label_defa4170-0d19-0005-0004-bc88714345d2_ContentBits">
    <vt:lpwstr>0</vt:lpwstr>
  </property>
</Properties>
</file>