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0" r:id="rId6"/>
    <p:sldId id="262" r:id="rId7"/>
    <p:sldId id="257" r:id="rId8"/>
    <p:sldId id="288" r:id="rId9"/>
    <p:sldId id="258" r:id="rId10"/>
    <p:sldId id="286" r:id="rId11"/>
    <p:sldId id="284" r:id="rId12"/>
    <p:sldId id="292" r:id="rId13"/>
    <p:sldId id="289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291" r:id="rId22"/>
    <p:sldId id="301" r:id="rId23"/>
    <p:sldId id="302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04T08:28:16.4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10213 16581 0,'53'0'141,"0"0"-126,-18 0-15,-17 0 16,-1 0 47,1 0-17,0 0-30,-1 0-16,18 0 31,-17 0-15,0 0 0,-1 0-1,1 0 1,17 0-1,18 0 1,-35 0 0,0 0-16,17 0 31,18 0 0,-36 0-31,19 0 16,-19 0-1,19 0 17,-1 0-17,-18 0-15,19 0 16,-19 0-16,1 0 16,0 0-1,-1 0 1,1 0-16,17 0 31,18 0-15,-35 0-16,-1 0 15,19 0 1,-19 0 0,1 0 30,0 0-30,17 0 0,-17 0-1,-1 0 1,1 0 0,-1 0-1,36 0 1,-35 0-1,17 0 48,18 0-47,0 0-1,-18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04T08:28:22.2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7391 6667 0,'88'0'140,"0"0"-124,-35 0 0,-35 0-1,-1 0 63,19 0-62,-1 0 0,0 0-1,-17 0 1,52-17 15,-52 17-15,0 0-1,-1 0-15,1 0 16,-1 0 0,19 0-1,-19 0 1,1 0 31,0-18-32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mC5kxQO1SVUgdJRGTskis4UEjA2J7ct/edit?usp=sharing&amp;ouid=107867137160825801298&amp;rtpof=true&amp;sd=true" TargetMode="External"/><Relationship Id="rId2" Type="http://schemas.openxmlformats.org/officeDocument/2006/relationships/hyperlink" Target="https://drive.google.com/file/d/1AJCKi3gntNqSZjvZd4Dc6i5z3ACE1WPc/view?usp=sharing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2523" y="1770185"/>
            <a:ext cx="7236421" cy="1869127"/>
          </a:xfrm>
        </p:spPr>
        <p:txBody>
          <a:bodyPr/>
          <a:lstStyle/>
          <a:p>
            <a:r>
              <a:rPr lang="en-US" sz="4800" dirty="0"/>
              <a:t>IMDB Movie</a:t>
            </a:r>
            <a:br>
              <a:rPr lang="en-US" sz="4800" dirty="0"/>
            </a:br>
            <a:r>
              <a:rPr lang="en-US" sz="4800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Final Project-1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9D67D-081D-3D79-5493-AC9ACDB4CF4D}"/>
              </a:ext>
            </a:extLst>
          </p:cNvPr>
          <p:cNvSpPr txBox="1"/>
          <p:nvPr/>
        </p:nvSpPr>
        <p:spPr>
          <a:xfrm>
            <a:off x="9554308" y="5814645"/>
            <a:ext cx="252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By  Ashutosh Singh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6E5CE-3976-02ED-394E-52CCC0408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4" r="-1524" b="271"/>
          <a:stretch/>
        </p:blipFill>
        <p:spPr>
          <a:xfrm>
            <a:off x="6904892" y="1430215"/>
            <a:ext cx="5005754" cy="29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4641"/>
            <a:ext cx="11214100" cy="535531"/>
          </a:xfrm>
        </p:spPr>
        <p:txBody>
          <a:bodyPr/>
          <a:lstStyle/>
          <a:p>
            <a:r>
              <a:rPr lang="en-US" dirty="0"/>
              <a:t>B. Movie Duration Analysis: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B84B-1BDE-8CE1-9660-EFB5A14D3AF1}"/>
              </a:ext>
            </a:extLst>
          </p:cNvPr>
          <p:cNvSpPr txBox="1"/>
          <p:nvPr/>
        </p:nvSpPr>
        <p:spPr>
          <a:xfrm>
            <a:off x="857250" y="1234860"/>
            <a:ext cx="67183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Trebuchet MS" panose="020B0603020202020204" pitchFamily="34" charset="0"/>
              </a:rPr>
              <a:t>Analyze the distribution of movie durations and its impact on the IMDB score.</a:t>
            </a:r>
          </a:p>
          <a:p>
            <a:r>
              <a:rPr lang="en-US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Trebuchet MS" panose="020B0603020202020204" pitchFamily="34" charset="0"/>
              </a:rPr>
              <a:t>Task: Analyze the distribution of movie durations and identify the relationship between movie duration and IMDB score.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C8330-EAE6-73AA-640F-A621FFC8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0" y="3051048"/>
            <a:ext cx="5425440" cy="19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0A7F-4617-F520-283F-F3D8F1ED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911927"/>
            <a:ext cx="6248400" cy="3768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78D9BA-B672-E9F6-CA4C-EAED38CB83C2}"/>
              </a:ext>
            </a:extLst>
          </p:cNvPr>
          <p:cNvSpPr txBox="1"/>
          <p:nvPr/>
        </p:nvSpPr>
        <p:spPr>
          <a:xfrm>
            <a:off x="8229600" y="1911927"/>
            <a:ext cx="3113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Movies with duration 100-110 min have highest rating.</a:t>
            </a:r>
            <a:b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Coefficient of Determination is low  which shows the weak relationship between IMDB and movie duration.</a:t>
            </a:r>
          </a:p>
        </p:txBody>
      </p:sp>
    </p:spTree>
    <p:extLst>
      <p:ext uri="{BB962C8B-B14F-4D97-AF65-F5344CB8AC3E}">
        <p14:creationId xmlns:p14="http://schemas.microsoft.com/office/powerpoint/2010/main" val="151114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4641"/>
            <a:ext cx="11214100" cy="535531"/>
          </a:xfrm>
        </p:spPr>
        <p:txBody>
          <a:bodyPr/>
          <a:lstStyle/>
          <a:p>
            <a:r>
              <a:rPr lang="en-US" dirty="0"/>
              <a:t>C. Language Analysis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B84B-1BDE-8CE1-9660-EFB5A14D3AF1}"/>
              </a:ext>
            </a:extLst>
          </p:cNvPr>
          <p:cNvSpPr txBox="1"/>
          <p:nvPr/>
        </p:nvSpPr>
        <p:spPr>
          <a:xfrm>
            <a:off x="843396" y="1082460"/>
            <a:ext cx="6718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Trebuchet MS" panose="020B0603020202020204" pitchFamily="34" charset="0"/>
              </a:rPr>
              <a:t>Examine the distribution of movies based on their language.</a:t>
            </a:r>
          </a:p>
          <a:p>
            <a:endParaRPr lang="en-US" sz="1400" b="0" i="0" dirty="0">
              <a:solidFill>
                <a:schemeClr val="bg1">
                  <a:lumMod val="8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Trebuchet MS" panose="020B0603020202020204" pitchFamily="34" charset="0"/>
              </a:rPr>
              <a:t>Task: Determine the most common languages used in movies and analyze their impact on the IMDB score using descriptive statistics.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75C03-125F-CF13-B43A-6B31F821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3" y="2261325"/>
            <a:ext cx="6718300" cy="3857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136A7A-16BE-1B00-BFFA-EACB3671CD9C}"/>
              </a:ext>
            </a:extLst>
          </p:cNvPr>
          <p:cNvSpPr txBox="1"/>
          <p:nvPr/>
        </p:nvSpPr>
        <p:spPr>
          <a:xfrm>
            <a:off x="7561696" y="3083576"/>
            <a:ext cx="2895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English language has the highest no. of movies followed by French.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Persian &amp; Telugu language movies has the highest avg. rating.</a:t>
            </a:r>
            <a:b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IN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Although ,English Language has max movies  still its rating is lower.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D388EC-44ED-0232-30BD-FAAF095E9DE6}"/>
                  </a:ext>
                </a:extLst>
              </p14:cNvPr>
              <p14:cNvContentPartPr/>
              <p14:nvPr/>
            </p14:nvContentPartPr>
            <p14:xfrm>
              <a:off x="3676680" y="5969160"/>
              <a:ext cx="50184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D388EC-44ED-0232-30BD-FAAF095E9D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0840" y="5905800"/>
                <a:ext cx="533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839AF2-DD26-953B-6F72-5BDD9B5F4D7A}"/>
                  </a:ext>
                </a:extLst>
              </p14:cNvPr>
              <p14:cNvContentPartPr/>
              <p14:nvPr/>
            </p14:nvContentPartPr>
            <p14:xfrm>
              <a:off x="2660760" y="2387520"/>
              <a:ext cx="228960" cy="1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839AF2-DD26-953B-6F72-5BDD9B5F4D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4920" y="2324160"/>
                <a:ext cx="260280" cy="1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4641"/>
            <a:ext cx="11214100" cy="535531"/>
          </a:xfrm>
        </p:spPr>
        <p:txBody>
          <a:bodyPr/>
          <a:lstStyle/>
          <a:p>
            <a:r>
              <a:rPr lang="en-US" dirty="0"/>
              <a:t>D. Director Analysis: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B84B-1BDE-8CE1-9660-EFB5A14D3AF1}"/>
              </a:ext>
            </a:extLst>
          </p:cNvPr>
          <p:cNvSpPr txBox="1"/>
          <p:nvPr/>
        </p:nvSpPr>
        <p:spPr>
          <a:xfrm>
            <a:off x="843396" y="1082460"/>
            <a:ext cx="6718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Trebuchet MS" panose="020B0603020202020204" pitchFamily="34" charset="0"/>
              </a:rPr>
              <a:t>Influence of directors on movie ratings.</a:t>
            </a:r>
          </a:p>
          <a:p>
            <a:endParaRPr lang="en-US" sz="1400" b="0" i="0" dirty="0">
              <a:solidFill>
                <a:schemeClr val="bg1">
                  <a:lumMod val="8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Trebuchet MS" panose="020B0603020202020204" pitchFamily="34" charset="0"/>
              </a:rPr>
              <a:t>Task: Identify the top directors based on their average IMDB score and analyze their contribution to the success of movies using percentile calculations.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12D6A-378B-0B19-D6D1-E28ECBC0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44" y="2255520"/>
            <a:ext cx="7008252" cy="4242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D8E89-F538-0089-ED95-8B8B1E9C665B}"/>
              </a:ext>
            </a:extLst>
          </p:cNvPr>
          <p:cNvSpPr txBox="1"/>
          <p:nvPr/>
        </p:nvSpPr>
        <p:spPr>
          <a:xfrm>
            <a:off x="843396" y="6497637"/>
            <a:ext cx="299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63B7C6"/>
                </a:solidFill>
              </a:rPr>
              <a:t>and so on…….</a:t>
            </a:r>
          </a:p>
        </p:txBody>
      </p:sp>
    </p:spTree>
    <p:extLst>
      <p:ext uri="{BB962C8B-B14F-4D97-AF65-F5344CB8AC3E}">
        <p14:creationId xmlns:p14="http://schemas.microsoft.com/office/powerpoint/2010/main" val="35323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0A6EC-38E5-84BA-B4AB-DDC07DEE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2" y="1798567"/>
            <a:ext cx="3338423" cy="1462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8DB6E-5EFC-6B18-33AB-0BA81F475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1" t="2388" r="2706" b="4434"/>
          <a:stretch/>
        </p:blipFill>
        <p:spPr>
          <a:xfrm>
            <a:off x="6447286" y="1621766"/>
            <a:ext cx="4804914" cy="3769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16859-92DE-9591-6FC2-EAE40DCACB82}"/>
              </a:ext>
            </a:extLst>
          </p:cNvPr>
          <p:cNvSpPr txBox="1"/>
          <p:nvPr/>
        </p:nvSpPr>
        <p:spPr>
          <a:xfrm>
            <a:off x="751114" y="4136571"/>
            <a:ext cx="33384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Steven Spielberg  has done the max. movies i.e., 25.</a:t>
            </a:r>
            <a:b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BE363-69EC-A613-70ED-2868039B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" y="1847850"/>
            <a:ext cx="3056357" cy="1456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E5B33B-C834-460E-FC0F-3464AB18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2" t="1002" r="1604" b="-2115"/>
          <a:stretch/>
        </p:blipFill>
        <p:spPr>
          <a:xfrm>
            <a:off x="6156000" y="1631021"/>
            <a:ext cx="4932000" cy="363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F450C2-5276-D253-0352-06FFAF976C19}"/>
              </a:ext>
            </a:extLst>
          </p:cNvPr>
          <p:cNvSpPr txBox="1"/>
          <p:nvPr/>
        </p:nvSpPr>
        <p:spPr>
          <a:xfrm>
            <a:off x="609600" y="4049876"/>
            <a:ext cx="377734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Tony Kaye &amp; Charles Chaplin ‘s  movies have highest rating of 8.6</a:t>
            </a:r>
            <a:b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IN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Although their movies are high rated ,the no. of movies they make are low.</a:t>
            </a:r>
          </a:p>
          <a:p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4641"/>
            <a:ext cx="11214100" cy="535531"/>
          </a:xfrm>
        </p:spPr>
        <p:txBody>
          <a:bodyPr/>
          <a:lstStyle/>
          <a:p>
            <a:r>
              <a:rPr lang="en-US"/>
              <a:t>E. Budget Analysis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B84B-1BDE-8CE1-9660-EFB5A14D3AF1}"/>
              </a:ext>
            </a:extLst>
          </p:cNvPr>
          <p:cNvSpPr txBox="1"/>
          <p:nvPr/>
        </p:nvSpPr>
        <p:spPr>
          <a:xfrm>
            <a:off x="843396" y="1082460"/>
            <a:ext cx="6718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Trebuchet MS" panose="020B0603020202020204" pitchFamily="34" charset="0"/>
              </a:rPr>
              <a:t>Explore the relationship between movie budgets and their financial success.</a:t>
            </a:r>
          </a:p>
          <a:p>
            <a:endParaRPr lang="en-US" sz="1400" b="0" i="0" dirty="0">
              <a:solidFill>
                <a:schemeClr val="bg1">
                  <a:lumMod val="8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Trebuchet MS" panose="020B0603020202020204" pitchFamily="34" charset="0"/>
              </a:rPr>
              <a:t>Task: Analyze the correlation between movie budgets and gross earnings and identify the movies with the highest profit margin.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B87E1A-CAFE-4B40-58C1-1C5CD1DD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96" y="2700068"/>
            <a:ext cx="5252604" cy="34850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EBAE07-5770-4C40-2280-5C52F82B1C6F}"/>
              </a:ext>
            </a:extLst>
          </p:cNvPr>
          <p:cNvSpPr txBox="1"/>
          <p:nvPr/>
        </p:nvSpPr>
        <p:spPr>
          <a:xfrm>
            <a:off x="7304314" y="3189514"/>
            <a:ext cx="26778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Movies with high budget make losses</a:t>
            </a:r>
            <a:b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IN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Low budget movies has high gross earnings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E5743-CB33-4278-70A8-C846278E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71" y="1554583"/>
            <a:ext cx="7078385" cy="442225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46DDF4-3446-E324-0D94-2E8CFDC6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2" y="1554583"/>
            <a:ext cx="1508917" cy="1723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6748B-23EE-6A7D-C96A-2F099F715FE6}"/>
              </a:ext>
            </a:extLst>
          </p:cNvPr>
          <p:cNvSpPr txBox="1"/>
          <p:nvPr/>
        </p:nvSpPr>
        <p:spPr>
          <a:xfrm>
            <a:off x="9417700" y="2046978"/>
            <a:ext cx="237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Avatar is the most profitable movie.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9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B2B0-5112-53D3-2B37-E8FE92C3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560CD-42CA-A47B-5D87-EEB86025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34BD6-1998-EB27-2EA3-428E902F3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SzPts val="1600"/>
              <a:buFont typeface="Wingdings" panose="05000000000000000000" pitchFamily="2" charset="2"/>
              <a:buChar char="ü"/>
            </a:pPr>
            <a:r>
              <a:rPr lang="en-US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Drama, Comedy and Thriller genres have the max. movie share, but their IMDB ratings are low. On the other hand</a:t>
            </a:r>
            <a:r>
              <a:rPr lang="id-ID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en-US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Animation genre has very less movie share but has</a:t>
            </a:r>
            <a:r>
              <a:rPr lang="id-ID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the</a:t>
            </a:r>
            <a:r>
              <a:rPr lang="en-US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highest rating.</a:t>
            </a: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Font typeface="Wingdings" panose="05000000000000000000" pitchFamily="2" charset="2"/>
              <a:buChar char="ü"/>
            </a:pPr>
            <a:endParaRPr lang="en-US" kern="1200" dirty="0">
              <a:solidFill>
                <a:srgbClr val="75CAFF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Font typeface="Wingdings" panose="05000000000000000000" pitchFamily="2" charset="2"/>
              <a:buChar char="ü"/>
            </a:pPr>
            <a:r>
              <a:rPr lang="en-US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Family genre has the lowest</a:t>
            </a:r>
            <a:r>
              <a:rPr lang="id-ID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IMDB</a:t>
            </a:r>
            <a:r>
              <a:rPr lang="en-US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rating. </a:t>
            </a: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None/>
            </a:pPr>
            <a:endParaRPr lang="en-US" kern="1200" dirty="0">
              <a:solidFill>
                <a:srgbClr val="75CAFF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Font typeface="Wingdings" panose="05000000000000000000" pitchFamily="2" charset="2"/>
              <a:buChar char="ü"/>
            </a:pPr>
            <a:r>
              <a:rPr lang="en-US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English Language has max movies</a:t>
            </a:r>
            <a:r>
              <a:rPr lang="id-ID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en-US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still its rating is low.</a:t>
            </a: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Font typeface="Wingdings" panose="05000000000000000000" pitchFamily="2" charset="2"/>
              <a:buChar char="ü"/>
            </a:pPr>
            <a:endParaRPr lang="en-US" kern="1200" dirty="0">
              <a:solidFill>
                <a:srgbClr val="75CAFF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Font typeface="Wingdings" panose="05000000000000000000" pitchFamily="2" charset="2"/>
              <a:buChar char="ü"/>
            </a:pPr>
            <a:r>
              <a:rPr lang="en-US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Steven Spielberg has done the max. movies i.e., 25</a:t>
            </a:r>
            <a:r>
              <a:rPr lang="id-ID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but has low avg.</a:t>
            </a:r>
            <a:r>
              <a:rPr lang="id-ID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ratings</a:t>
            </a: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Font typeface="Wingdings" panose="05000000000000000000" pitchFamily="2" charset="2"/>
              <a:buChar char="ü"/>
            </a:pPr>
            <a:endParaRPr lang="en-US" kern="1200" dirty="0">
              <a:solidFill>
                <a:srgbClr val="75CAFF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Font typeface="Wingdings" panose="05000000000000000000" pitchFamily="2" charset="2"/>
              <a:buChar char="ü"/>
            </a:pPr>
            <a:r>
              <a:rPr lang="en-US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To ensure success budget should not be very high and the average duration should be 100-120 mins</a:t>
            </a:r>
            <a:r>
              <a:rPr lang="id-ID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None/>
            </a:pPr>
            <a:br>
              <a:rPr lang="en-IN" sz="1000" kern="1200" dirty="0">
                <a:solidFill>
                  <a:srgbClr val="75CA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endParaRPr lang="en-IN" sz="1000" dirty="0">
              <a:effectLst/>
            </a:endParaRPr>
          </a:p>
          <a:p>
            <a:endParaRPr lang="en-IN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78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B2B0-5112-53D3-2B37-E8FE92C3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560CD-42CA-A47B-5D87-EEB86025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34BD6-1998-EB27-2EA3-428E902F3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This project helped me to excel my skills in </a:t>
            </a:r>
            <a:r>
              <a:rPr lang="en-IN" u="sng" dirty="0"/>
              <a:t>Advanced Excel </a:t>
            </a:r>
            <a:r>
              <a:rPr lang="en-IN" dirty="0"/>
              <a:t>by working on functions, formulae, charts, pivot-tables , graphs etc.</a:t>
            </a:r>
            <a:br>
              <a:rPr lang="en-IN" dirty="0"/>
            </a:br>
            <a:endParaRPr lang="en-IN" dirty="0"/>
          </a:p>
          <a:p>
            <a:r>
              <a:rPr lang="en-IN" dirty="0"/>
              <a:t>Also, enhanced my Applied-Statistics knowledge by utilising various statistical concepts during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00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27" y="790056"/>
            <a:ext cx="4069506" cy="560279"/>
          </a:xfrm>
        </p:spPr>
        <p:txBody>
          <a:bodyPr>
            <a:normAutofit/>
          </a:bodyPr>
          <a:lstStyle/>
          <a:p>
            <a:r>
              <a:rPr lang="en-US" sz="3200" dirty="0"/>
              <a:t>Project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219" y="2955851"/>
            <a:ext cx="6975767" cy="25199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Utilizing IMDB-movie dataset to derive meaningful insights like popular genres, top directors, most profit-making movies.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Deeper insights like impacts on IMDB ratings with respect to  movie duration, languages, directors and budget.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BEC6-4DE3-CA90-818D-EA52FF58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95325"/>
            <a:ext cx="11214100" cy="535531"/>
          </a:xfrm>
        </p:spPr>
        <p:txBody>
          <a:bodyPr/>
          <a:lstStyle/>
          <a:p>
            <a:r>
              <a:rPr lang="en-IN" dirty="0"/>
              <a:t>Links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D033A-E043-DEE9-6E11-AE3D2DA0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F791B-FD88-7366-5C65-C9DF8581B1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39043"/>
            <a:ext cx="6718300" cy="2445872"/>
          </a:xfrm>
        </p:spPr>
        <p:txBody>
          <a:bodyPr/>
          <a:lstStyle/>
          <a:p>
            <a:r>
              <a:rPr lang="en-IN" sz="1800" i="1" dirty="0">
                <a:highlight>
                  <a:srgbClr val="FFFF00"/>
                </a:highlight>
                <a:latin typeface="Abadi Extra Light" panose="020F0502020204030204" pitchFamily="34" charset="0"/>
                <a:hlinkClick r:id="rId2"/>
              </a:rPr>
              <a:t>Original Dataset</a:t>
            </a:r>
            <a:endParaRPr lang="en-IN" sz="1800" i="1" dirty="0">
              <a:highlight>
                <a:srgbClr val="FFFF00"/>
              </a:highlight>
              <a:latin typeface="Abadi Extra Light" panose="020F0502020204030204" pitchFamily="34" charset="0"/>
            </a:endParaRPr>
          </a:p>
          <a:p>
            <a:r>
              <a:rPr lang="en-IN" sz="1800" i="1" dirty="0">
                <a:highlight>
                  <a:srgbClr val="FFFF00"/>
                </a:highlight>
                <a:latin typeface="Abadi Extra Light" panose="020F0502020204030204" pitchFamily="34" charset="0"/>
                <a:hlinkClick r:id="rId3"/>
              </a:rPr>
              <a:t>Cleaned and Post analysis- Dataset</a:t>
            </a:r>
            <a:endParaRPr lang="en-IN" sz="1800" i="1" dirty="0">
              <a:highlight>
                <a:srgbClr val="FFFF00"/>
              </a:highlight>
              <a:latin typeface="Abadi Extra Light" panose="020F0502020204030204" pitchFamily="34" charset="0"/>
            </a:endParaRP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85509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3105509"/>
            <a:ext cx="4945598" cy="1069675"/>
          </a:xfrm>
        </p:spPr>
        <p:txBody>
          <a:bodyPr/>
          <a:lstStyle/>
          <a:p>
            <a:r>
              <a:rPr lang="en-US" dirty="0"/>
              <a:t>Thank You !</a:t>
            </a:r>
            <a:br>
              <a:rPr lang="en-US" dirty="0"/>
            </a:b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UNDERSTANDING THE DATA </a:t>
            </a:r>
          </a:p>
          <a:p>
            <a:endParaRPr lang="en-US" dirty="0"/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sz="1200" dirty="0"/>
              <a:t>Remove white spaces, duplicate records, and basic errors</a:t>
            </a:r>
            <a:r>
              <a:rPr lang="en-US" dirty="0"/>
              <a:t>.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cap="small" dirty="0"/>
              <a:t>ANALYSIS</a:t>
            </a:r>
          </a:p>
          <a:p>
            <a:r>
              <a:rPr lang="en-US" sz="1200" dirty="0"/>
              <a:t>Use functions, formulae and other tools in Excel 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  <a:p>
            <a:r>
              <a:rPr lang="en-US" sz="1200" dirty="0"/>
              <a:t>Unearthing various key findings, meaningful trends or patterns discovered.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1068572"/>
            <a:ext cx="7781544" cy="859055"/>
          </a:xfrm>
        </p:spPr>
        <p:txBody>
          <a:bodyPr>
            <a:normAutofit/>
          </a:bodyPr>
          <a:lstStyle/>
          <a:p>
            <a:r>
              <a:rPr lang="en-US" sz="3200" dirty="0"/>
              <a:t>Tech-stack 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646" y="2649689"/>
            <a:ext cx="6803136" cy="255181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MS-Excel 365</a:t>
            </a:r>
            <a:b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clean, analyze and visualize the data</a:t>
            </a:r>
            <a:b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MS-Power Point 365 </a:t>
            </a:r>
            <a:b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0065A4">
                    <a:lumMod val="20000"/>
                    <a:lumOff val="80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For making this presentation</a:t>
            </a:r>
            <a:b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0065A4">
                    <a:lumMod val="20000"/>
                    <a:lumOff val="80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91CF1-F6CC-634E-A65E-9DD66788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CA8BF4-9F18-462F-21A6-68915E8C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97573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29923"/>
            <a:ext cx="6473658" cy="3596320"/>
          </a:xfrm>
        </p:spPr>
        <p:txBody>
          <a:bodyPr/>
          <a:lstStyle/>
          <a:p>
            <a:r>
              <a:rPr lang="en-US" dirty="0"/>
              <a:t> The data set initially contained </a:t>
            </a:r>
            <a:r>
              <a:rPr lang="en-US" u="sng" dirty="0"/>
              <a:t>28 Columns and 5043 Rows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columns were unwanted  as per this project.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data also contained</a:t>
            </a:r>
            <a:br>
              <a:rPr lang="en-US" dirty="0"/>
            </a:br>
            <a:r>
              <a:rPr lang="en-US" dirty="0"/>
              <a:t>	</a:t>
            </a:r>
            <a:r>
              <a:rPr lang="en-I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➣ </a:t>
            </a:r>
            <a:r>
              <a:rPr lang="en-US" dirty="0"/>
              <a:t> duplicates, </a:t>
            </a:r>
            <a:br>
              <a:rPr lang="en-US" dirty="0"/>
            </a:br>
            <a:r>
              <a:rPr lang="en-US" dirty="0"/>
              <a:t>	</a:t>
            </a:r>
            <a:r>
              <a:rPr lang="en-I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➣</a:t>
            </a:r>
            <a:r>
              <a:rPr lang="en-US" dirty="0"/>
              <a:t> null values and </a:t>
            </a:r>
            <a:br>
              <a:rPr lang="en-US" dirty="0"/>
            </a:br>
            <a:r>
              <a:rPr lang="en-US" dirty="0"/>
              <a:t>	</a:t>
            </a:r>
            <a:r>
              <a:rPr lang="en-I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➣</a:t>
            </a:r>
            <a:r>
              <a:rPr lang="en-US" dirty="0"/>
              <a:t> blank rows.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Now, the cleaned data set contains only  </a:t>
            </a:r>
            <a:r>
              <a:rPr lang="en-US" u="sng" dirty="0"/>
              <a:t>9 Columns and 3786 Rows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4641"/>
            <a:ext cx="11214100" cy="535531"/>
          </a:xfrm>
        </p:spPr>
        <p:txBody>
          <a:bodyPr/>
          <a:lstStyle/>
          <a:p>
            <a:r>
              <a:rPr lang="en-US" dirty="0"/>
              <a:t>A. Movie Genre Analysis: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B84B-1BDE-8CE1-9660-EFB5A14D3AF1}"/>
              </a:ext>
            </a:extLst>
          </p:cNvPr>
          <p:cNvSpPr txBox="1"/>
          <p:nvPr/>
        </p:nvSpPr>
        <p:spPr>
          <a:xfrm>
            <a:off x="857250" y="1234860"/>
            <a:ext cx="67183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Trebuchet MS" panose="020B0603020202020204" pitchFamily="34" charset="0"/>
              </a:rPr>
              <a:t>Analyze the distribution of movie genres and their impact on the IMDB score. </a:t>
            </a:r>
            <a:r>
              <a:rPr lang="en-US" sz="1400" b="1" i="0" dirty="0">
                <a:solidFill>
                  <a:schemeClr val="bg1">
                    <a:lumMod val="85000"/>
                  </a:schemeClr>
                </a:solidFill>
                <a:effectLst/>
                <a:latin typeface="Trebuchet MS" panose="020B0603020202020204" pitchFamily="34" charset="0"/>
              </a:rPr>
              <a:t>Task: </a:t>
            </a:r>
            <a:r>
              <a:rPr lang="en-US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Trebuchet MS" panose="020B0603020202020204" pitchFamily="34" charset="0"/>
              </a:rPr>
              <a:t>Determine the most common genres of movies in the dataset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122363-5B7F-D7B0-8DD8-C60DDAA9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443997"/>
            <a:ext cx="8121530" cy="31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7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D01E8-E96F-A4AD-B845-E77035DC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726599"/>
            <a:ext cx="7035510" cy="4173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6FF08-190E-EA11-8EF5-7AEFAD026760}"/>
              </a:ext>
            </a:extLst>
          </p:cNvPr>
          <p:cNvSpPr txBox="1"/>
          <p:nvPr/>
        </p:nvSpPr>
        <p:spPr>
          <a:xfrm>
            <a:off x="7946571" y="2238228"/>
            <a:ext cx="4027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Top Genres are Drama followed by Comedy, Thriller.</a:t>
            </a:r>
            <a:b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Western and Documentary are the least ones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21338-D407-6A34-AF19-36CCDC27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" y="1748246"/>
            <a:ext cx="6695440" cy="4246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47143-3F03-A587-1C75-E6BCC7CEED3A}"/>
              </a:ext>
            </a:extLst>
          </p:cNvPr>
          <p:cNvSpPr txBox="1"/>
          <p:nvPr/>
        </p:nvSpPr>
        <p:spPr>
          <a:xfrm>
            <a:off x="7914640" y="2001520"/>
            <a:ext cx="355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Top rated genres are Animation then Musical</a:t>
            </a:r>
            <a:b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d-ID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Family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has the lowest IMDB average</a:t>
            </a:r>
            <a:b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C034201FE7674F9FB9C0B3B5057B60" ma:contentTypeVersion="3" ma:contentTypeDescription="Create a new document." ma:contentTypeScope="" ma:versionID="528efd83e56f47c3c697b45a02a9ea85">
  <xsd:schema xmlns:xsd="http://www.w3.org/2001/XMLSchema" xmlns:xs="http://www.w3.org/2001/XMLSchema" xmlns:p="http://schemas.microsoft.com/office/2006/metadata/properties" xmlns:ns3="183d226d-5c3f-4e06-bfe5-90d7852cc1e6" targetNamespace="http://schemas.microsoft.com/office/2006/metadata/properties" ma:root="true" ma:fieldsID="c5680d300203e411134223f0c1d8662f" ns3:_="">
    <xsd:import namespace="183d226d-5c3f-4e06-bfe5-90d7852cc1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3d226d-5c3f-4e06-bfe5-90d7852cc1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183d226d-5c3f-4e06-bfe5-90d7852cc1e6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00D2BB-A7C9-4EE3-92BD-E68F944AD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3d226d-5c3f-4e06-bfe5-90d7852cc1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277</TotalTime>
  <Words>701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Microsoft YaHei</vt:lpstr>
      <vt:lpstr>Abadi Extra Light</vt:lpstr>
      <vt:lpstr>Arial</vt:lpstr>
      <vt:lpstr>Arial</vt:lpstr>
      <vt:lpstr>Calibri</vt:lpstr>
      <vt:lpstr>Trade Gothic LT Pro</vt:lpstr>
      <vt:lpstr>Trebuchet MS</vt:lpstr>
      <vt:lpstr>Wingdings</vt:lpstr>
      <vt:lpstr>Office Theme</vt:lpstr>
      <vt:lpstr>IMDB Movie  Analysis</vt:lpstr>
      <vt:lpstr>Project Description</vt:lpstr>
      <vt:lpstr>Approach</vt:lpstr>
      <vt:lpstr>Tech-stack Used</vt:lpstr>
      <vt:lpstr>INSIGHTS</vt:lpstr>
      <vt:lpstr>DATA CLEANING</vt:lpstr>
      <vt:lpstr>A. Movie Genre Analysis:</vt:lpstr>
      <vt:lpstr>PowerPoint Presentation</vt:lpstr>
      <vt:lpstr>PowerPoint Presentation</vt:lpstr>
      <vt:lpstr>B. Movie Duration Analysis:</vt:lpstr>
      <vt:lpstr>PowerPoint Presentation</vt:lpstr>
      <vt:lpstr>C. Language Analysis</vt:lpstr>
      <vt:lpstr>D. Director Analysis:</vt:lpstr>
      <vt:lpstr>PowerPoint Presentation</vt:lpstr>
      <vt:lpstr>PowerPoint Presentation</vt:lpstr>
      <vt:lpstr>E. Budget Analysis</vt:lpstr>
      <vt:lpstr>PowerPoint Presentation</vt:lpstr>
      <vt:lpstr>INSIGHTS</vt:lpstr>
      <vt:lpstr>Results</vt:lpstr>
      <vt:lpstr>Links</vt:lpstr>
      <vt:lpstr>Thank You 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 Analysis</dc:title>
  <dc:creator>Ashutosh Singh</dc:creator>
  <cp:lastModifiedBy>Ashutosh Singh</cp:lastModifiedBy>
  <cp:revision>5</cp:revision>
  <dcterms:created xsi:type="dcterms:W3CDTF">2023-10-31T06:38:13Z</dcterms:created>
  <dcterms:modified xsi:type="dcterms:W3CDTF">2023-11-05T08:41:47Z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0x0101007EC034201FE7674F9FB9C0B3B5057B60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2023-10-31T14:48:50Z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6eae5c11-f583-4085-afd6-3243a191c45a</vt:lpwstr>
  </property>
  <property fmtid="{D5CDD505-2E9C-101B-9397-08002B2CF9AE}" pid="8" name="MSIP_Label_defa4170-0d19-0005-0004-bc88714345d2_ActionId">
    <vt:lpwstr>cc9f9aa6-060d-49c7-83bc-f61ced1b19f4</vt:lpwstr>
  </property>
  <property fmtid="{D5CDD505-2E9C-101B-9397-08002B2CF9AE}" pid="9" name="MSIP_Label_defa4170-0d19-0005-0004-bc88714345d2_ContentBits">
    <vt:lpwstr>0</vt:lpwstr>
  </property>
</Properties>
</file>