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  <p:sldMasterId id="2147483725" r:id="rId5"/>
  </p:sldMasterIdLst>
  <p:sldIdLst>
    <p:sldId id="396" r:id="rId6"/>
    <p:sldId id="392" r:id="rId7"/>
    <p:sldId id="400" r:id="rId8"/>
    <p:sldId id="399" r:id="rId9"/>
    <p:sldId id="405" r:id="rId10"/>
    <p:sldId id="397" r:id="rId11"/>
    <p:sldId id="394" r:id="rId12"/>
    <p:sldId id="398" r:id="rId13"/>
    <p:sldId id="401" r:id="rId14"/>
    <p:sldId id="402" r:id="rId15"/>
    <p:sldId id="403" r:id="rId16"/>
    <p:sldId id="4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922"/>
    <a:srgbClr val="2E3722"/>
    <a:srgbClr val="344529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56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23" y="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9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153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25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96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20920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06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539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6271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C0817-A112-4847-8014-A94B7D2A4EA3}" type="datetime1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7E4EF-A1BD-40F4-AB7B-04F084DD991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941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2B432-ACDA-4023-A761-2BAB76577B62}" type="datetime1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7E4EF-A1BD-40F4-AB7B-04F084DD991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532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C646AA-F36E-4540-911D-FFFC0A0EF24A}" type="datetime1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7E4EF-A1BD-40F4-AB7B-04F084DD991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5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30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186D26-FA5F-4637-B602-B7C2DC34CFD4}" type="datetime1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7E4EF-A1BD-40F4-AB7B-04F084DD991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045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F15D8-96D1-4781-BC50-CA8A088B2FE4}" type="datetime1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7E4EF-A1BD-40F4-AB7B-04F084DD991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058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A96C99-B8F8-4528-BD05-0E16E943DC09}" type="datetime1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7E4EF-A1BD-40F4-AB7B-04F084DD991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7892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36942-C211-4B28-8DBD-C953E00AF71B}" type="datetime1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7E4EF-A1BD-40F4-AB7B-04F084DD991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0552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8D12A6-918A-48BD-8CB9-CA713993B0EA}" type="datetime1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7E4EF-A1BD-40F4-AB7B-04F084DD991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499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78CE86-875F-4587-BCF6-FA054AFC0D53}" type="datetime1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19050" dist="63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19050" dist="63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7E4EF-A1BD-40F4-AB7B-04F084DD991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888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8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6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6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9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6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6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0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FA2B21-3FCD-4721-B95C-427943F61125}" type="datetime1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7E4EF-A1BD-40F4-AB7B-04F084DD991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1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7318" y="2299064"/>
            <a:ext cx="5294332" cy="22468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800" dirty="0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Linear Regression Industry Demonstration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D7BC20-5ED1-48B4-958E-91E7395FE60F}"/>
              </a:ext>
            </a:extLst>
          </p:cNvPr>
          <p:cNvSpPr/>
          <p:nvPr/>
        </p:nvSpPr>
        <p:spPr>
          <a:xfrm>
            <a:off x="6096000" y="5492069"/>
            <a:ext cx="592021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12700">
                  <a:solidFill>
                    <a:srgbClr val="F5F6F4">
                      <a:satMod val="155000"/>
                    </a:srgbClr>
                  </a:solidFill>
                  <a:prstDash val="solid"/>
                </a:ln>
                <a:solidFill>
                  <a:srgbClr val="505046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entury Gothic"/>
                <a:ea typeface="+mn-ea"/>
                <a:cs typeface="+mn-cs"/>
              </a:rPr>
              <a:t>By Nidhi Bhushan</a:t>
            </a:r>
          </a:p>
        </p:txBody>
      </p:sp>
    </p:spTree>
    <p:extLst>
      <p:ext uri="{BB962C8B-B14F-4D97-AF65-F5344CB8AC3E}">
        <p14:creationId xmlns:p14="http://schemas.microsoft.com/office/powerpoint/2010/main" val="1143067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8744"/>
            <a:ext cx="8596668" cy="828942"/>
          </a:xfrm>
        </p:spPr>
        <p:txBody>
          <a:bodyPr>
            <a:normAutofit fontScale="90000"/>
          </a:bodyPr>
          <a:lstStyle/>
          <a:p>
            <a:r>
              <a:rPr lang="en-IN" dirty="0"/>
              <a:t>Data exploration, cleaning and visualisation:</a:t>
            </a:r>
            <a:br>
              <a:rPr lang="en-IN" dirty="0"/>
            </a:br>
            <a:r>
              <a:rPr lang="en-IN" dirty="0"/>
              <a:t>EDA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3701"/>
            <a:ext cx="8596668" cy="44176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EDA (Exploratory Data Analysis): </a:t>
            </a:r>
            <a:r>
              <a:rPr lang="en-US" dirty="0"/>
              <a:t>EDA is the process of understanding what the data is telling us by calculating statistics and creating charts and figures.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These statistics and charts can help find anomalies which could impact our analysis or find relationships and trends between the various features in our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EDA starts off at a high level but narrows in scope as we find interesting patterns and relationships in our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2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1151"/>
            <a:ext cx="8596668" cy="45202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Move onto notebook</a:t>
            </a:r>
          </a:p>
        </p:txBody>
      </p:sp>
    </p:spTree>
    <p:extLst>
      <p:ext uri="{BB962C8B-B14F-4D97-AF65-F5344CB8AC3E}">
        <p14:creationId xmlns:p14="http://schemas.microsoft.com/office/powerpoint/2010/main" val="245611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635" y="2296840"/>
            <a:ext cx="8596668" cy="1320800"/>
          </a:xfrm>
        </p:spPr>
        <p:txBody>
          <a:bodyPr/>
          <a:lstStyle/>
          <a:p>
            <a:r>
              <a:rPr lang="en-IN" dirty="0"/>
              <a:t>Doubt resolutions</a:t>
            </a:r>
          </a:p>
        </p:txBody>
      </p:sp>
    </p:spTree>
    <p:extLst>
      <p:ext uri="{BB962C8B-B14F-4D97-AF65-F5344CB8AC3E}">
        <p14:creationId xmlns:p14="http://schemas.microsoft.com/office/powerpoint/2010/main" val="22085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98EC-3BE7-40D9-BFBC-9B55B49D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9486"/>
            <a:ext cx="8596668" cy="743918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dirty="0"/>
              <a:t>Agenda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83404"/>
            <a:ext cx="8596668" cy="54030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200" b="1" dirty="0"/>
              <a:t>Part-1: Introduction</a:t>
            </a:r>
          </a:p>
          <a:p>
            <a:pPr marL="992188" indent="-371475">
              <a:buFont typeface="Wingdings" panose="05000000000000000000" pitchFamily="2" charset="2"/>
              <a:buChar char="Ø"/>
            </a:pPr>
            <a:r>
              <a:rPr lang="en-US" dirty="0"/>
              <a:t>Boston Housing prediction dataset</a:t>
            </a:r>
            <a:endParaRPr lang="en-IN" dirty="0"/>
          </a:p>
          <a:p>
            <a:pPr marL="992188" indent="-371475">
              <a:buFont typeface="Wingdings" panose="05000000000000000000" pitchFamily="2" charset="2"/>
              <a:buChar char="Ø"/>
            </a:pPr>
            <a:r>
              <a:rPr lang="en-IN" dirty="0"/>
              <a:t>Problem statement</a:t>
            </a:r>
          </a:p>
          <a:p>
            <a:pPr marL="992188" indent="-371475">
              <a:buFont typeface="Wingdings" panose="05000000000000000000" pitchFamily="2" charset="2"/>
              <a:buChar char="Ø"/>
            </a:pPr>
            <a:r>
              <a:rPr lang="en-IN" dirty="0"/>
              <a:t>Dataset information</a:t>
            </a:r>
          </a:p>
          <a:p>
            <a:pPr marL="992188" indent="-371475"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r>
              <a:rPr lang="en-IN" sz="2200" b="1" dirty="0"/>
              <a:t>Part-2: Model Building</a:t>
            </a:r>
          </a:p>
          <a:p>
            <a:pPr marL="982663" indent="-361950">
              <a:buFont typeface="Wingdings" panose="05000000000000000000" pitchFamily="2" charset="2"/>
              <a:buChar char="Ø"/>
            </a:pPr>
            <a:r>
              <a:rPr lang="en-IN" dirty="0"/>
              <a:t>Data exploration, cleaning and visualisation </a:t>
            </a:r>
          </a:p>
          <a:p>
            <a:pPr marL="1268413" indent="-285750">
              <a:buFont typeface="Wingdings" panose="05000000000000000000" pitchFamily="2" charset="2"/>
              <a:buChar char="§"/>
            </a:pPr>
            <a:r>
              <a:rPr lang="en-IN" sz="1500" dirty="0"/>
              <a:t>EDA</a:t>
            </a:r>
          </a:p>
          <a:p>
            <a:pPr marL="1268413" indent="-285750">
              <a:buFont typeface="Wingdings" panose="05000000000000000000" pitchFamily="2" charset="2"/>
              <a:buChar char="§"/>
            </a:pPr>
            <a:r>
              <a:rPr lang="en-IN" sz="1500" dirty="0"/>
              <a:t>Identifying erroneous data</a:t>
            </a:r>
          </a:p>
          <a:p>
            <a:pPr marL="1268413" indent="-285750">
              <a:buFont typeface="Wingdings" panose="05000000000000000000" pitchFamily="2" charset="2"/>
              <a:buChar char="§"/>
            </a:pPr>
            <a:r>
              <a:rPr lang="en-IN" sz="1500" dirty="0"/>
              <a:t>handling Null data</a:t>
            </a:r>
          </a:p>
          <a:p>
            <a:pPr marL="1268413" indent="-285750">
              <a:buFont typeface="Wingdings" panose="05000000000000000000" pitchFamily="2" charset="2"/>
              <a:buChar char="§"/>
            </a:pPr>
            <a:r>
              <a:rPr lang="en-IN" sz="1500" dirty="0"/>
              <a:t>Handling Dummy variables</a:t>
            </a:r>
          </a:p>
          <a:p>
            <a:pPr marL="1268413" indent="-285750">
              <a:buFont typeface="Wingdings" panose="05000000000000000000" pitchFamily="2" charset="2"/>
              <a:buChar char="§"/>
            </a:pPr>
            <a:r>
              <a:rPr lang="en-IN" sz="1500" dirty="0"/>
              <a:t>Dealing with outliers</a:t>
            </a:r>
          </a:p>
          <a:p>
            <a:pPr marL="1268413" indent="-285750">
              <a:buFont typeface="Wingdings" panose="05000000000000000000" pitchFamily="2" charset="2"/>
              <a:buChar char="§"/>
            </a:pPr>
            <a:r>
              <a:rPr lang="en-IN" sz="1500" dirty="0"/>
              <a:t>Scaling</a:t>
            </a:r>
          </a:p>
          <a:p>
            <a:pPr marL="982663" lvl="0" indent="-361950">
              <a:buFont typeface="Wingdings" panose="05000000000000000000" pitchFamily="2" charset="2"/>
              <a:buChar char="Ø"/>
            </a:pPr>
            <a:r>
              <a:rPr lang="en-IN" dirty="0"/>
              <a:t>Train test split</a:t>
            </a:r>
          </a:p>
          <a:p>
            <a:pPr marL="982663" indent="-361950">
              <a:buFont typeface="Wingdings" panose="05000000000000000000" pitchFamily="2" charset="2"/>
              <a:buChar char="Ø"/>
            </a:pPr>
            <a:r>
              <a:rPr lang="en-IN" dirty="0"/>
              <a:t>Train first model using all features</a:t>
            </a:r>
          </a:p>
          <a:p>
            <a:pPr marL="992188" indent="-371475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67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98EC-3BE7-40D9-BFBC-9B55B49D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9486"/>
            <a:ext cx="8596668" cy="743918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dirty="0"/>
              <a:t>Agenda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83404"/>
            <a:ext cx="8596668" cy="540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/>
              <a:t>Part-3: Model Evaluation</a:t>
            </a:r>
          </a:p>
          <a:p>
            <a:pPr marL="982663" indent="-357188">
              <a:buFont typeface="Wingdings" panose="05000000000000000000" pitchFamily="2" charset="2"/>
              <a:buChar char="Ø"/>
            </a:pPr>
            <a:r>
              <a:rPr lang="en-IN" dirty="0"/>
              <a:t>Understanding evaluation metrics </a:t>
            </a:r>
          </a:p>
          <a:p>
            <a:pPr marL="1268413" indent="-285750">
              <a:buFont typeface="Wingdings" panose="05000000000000000000" pitchFamily="2" charset="2"/>
              <a:buChar char="§"/>
            </a:pPr>
            <a:r>
              <a:rPr lang="en-IN" sz="1500" dirty="0"/>
              <a:t>Mean Absolute Error(MAE)</a:t>
            </a:r>
          </a:p>
          <a:p>
            <a:pPr marL="1268413" indent="-285750">
              <a:buFont typeface="Wingdings" panose="05000000000000000000" pitchFamily="2" charset="2"/>
              <a:buChar char="§"/>
            </a:pPr>
            <a:r>
              <a:rPr lang="en-IN" sz="1500" dirty="0"/>
              <a:t>Mean Squared Error(MSE)</a:t>
            </a:r>
          </a:p>
          <a:p>
            <a:pPr marL="1268413" indent="-285750">
              <a:buFont typeface="Wingdings" panose="05000000000000000000" pitchFamily="2" charset="2"/>
              <a:buChar char="§"/>
            </a:pPr>
            <a:r>
              <a:rPr lang="en-IN" sz="1500" dirty="0"/>
              <a:t>RMSE</a:t>
            </a:r>
          </a:p>
          <a:p>
            <a:pPr marL="1268413" indent="-285750">
              <a:buFont typeface="Wingdings" panose="05000000000000000000" pitchFamily="2" charset="2"/>
              <a:buChar char="§"/>
            </a:pPr>
            <a:r>
              <a:rPr lang="en-IN" sz="1500" dirty="0"/>
              <a:t>R squared </a:t>
            </a:r>
          </a:p>
          <a:p>
            <a:pPr marL="1268413" indent="-285750">
              <a:buFont typeface="Wingdings" panose="05000000000000000000" pitchFamily="2" charset="2"/>
              <a:buChar char="§"/>
            </a:pPr>
            <a:r>
              <a:rPr lang="en-IN" sz="1500" dirty="0"/>
              <a:t>Adjusted R Squares)</a:t>
            </a:r>
          </a:p>
          <a:p>
            <a:pPr marL="982663" indent="0">
              <a:buNone/>
            </a:pPr>
            <a:endParaRPr lang="en-IN" sz="1500" dirty="0"/>
          </a:p>
          <a:p>
            <a:pPr marL="982663" lvl="0" indent="-357188">
              <a:buFont typeface="Wingdings" panose="05000000000000000000" pitchFamily="2" charset="2"/>
              <a:buChar char="Ø"/>
            </a:pPr>
            <a:r>
              <a:rPr lang="en-IN" dirty="0"/>
              <a:t>Model improvement</a:t>
            </a:r>
          </a:p>
          <a:p>
            <a:pPr marL="1255713" lvl="0" indent="-273050">
              <a:buFont typeface="Wingdings" panose="05000000000000000000" pitchFamily="2" charset="2"/>
              <a:buChar char="§"/>
              <a:tabLst>
                <a:tab pos="982663" algn="l"/>
              </a:tabLst>
            </a:pPr>
            <a:r>
              <a:rPr lang="en-IN" sz="1500" dirty="0"/>
              <a:t>Use RFE to select significant features</a:t>
            </a:r>
          </a:p>
          <a:p>
            <a:pPr marL="1255713" lvl="0" indent="-273050">
              <a:buFont typeface="Wingdings" panose="05000000000000000000" pitchFamily="2" charset="2"/>
              <a:buChar char="§"/>
              <a:tabLst>
                <a:tab pos="982663" algn="l"/>
              </a:tabLst>
            </a:pPr>
            <a:r>
              <a:rPr lang="en-IN" sz="1500" dirty="0"/>
              <a:t>Train model after RFE</a:t>
            </a:r>
          </a:p>
          <a:p>
            <a:pPr marL="1255713" lvl="0" indent="-273050">
              <a:buFont typeface="Wingdings" panose="05000000000000000000" pitchFamily="2" charset="2"/>
              <a:buChar char="§"/>
              <a:tabLst>
                <a:tab pos="982663" algn="l"/>
              </a:tabLst>
            </a:pPr>
            <a:r>
              <a:rPr lang="en-IN" sz="1500" dirty="0"/>
              <a:t>Perform Residual Analysis till error terms attain normal distribution</a:t>
            </a:r>
          </a:p>
          <a:p>
            <a:pPr marL="625475" lv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57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98EC-3BE7-40D9-BFBC-9B55B49D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9486"/>
            <a:ext cx="8596668" cy="743918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dirty="0"/>
              <a:t>Agenda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83404"/>
            <a:ext cx="8596668" cy="5403096"/>
          </a:xfrm>
        </p:spPr>
        <p:txBody>
          <a:bodyPr>
            <a:normAutofit/>
          </a:bodyPr>
          <a:lstStyle/>
          <a:p>
            <a:pPr marL="625475" lv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200" b="1" dirty="0"/>
              <a:t>Part-4: Model Predictions</a:t>
            </a:r>
          </a:p>
          <a:p>
            <a:pPr marL="982663" indent="-357188">
              <a:buFont typeface="Wingdings" panose="05000000000000000000" pitchFamily="2" charset="2"/>
              <a:buChar char="Ø"/>
            </a:pPr>
            <a:r>
              <a:rPr lang="en-IN" dirty="0"/>
              <a:t>Make predictions with the final set of variables.</a:t>
            </a:r>
          </a:p>
          <a:p>
            <a:pPr marL="982663" indent="-357188">
              <a:buFont typeface="Wingdings" panose="05000000000000000000" pitchFamily="2" charset="2"/>
              <a:buChar char="Ø"/>
            </a:pPr>
            <a:r>
              <a:rPr lang="en-IN" dirty="0"/>
              <a:t>Make prediction on test set</a:t>
            </a:r>
          </a:p>
          <a:p>
            <a:pPr marL="982663" indent="-357188">
              <a:buFont typeface="Wingdings" panose="05000000000000000000" pitchFamily="2" charset="2"/>
              <a:buChar char="Ø"/>
            </a:pPr>
            <a:r>
              <a:rPr lang="en-IN" dirty="0"/>
              <a:t>Check correlation between final predictor variables.</a:t>
            </a:r>
          </a:p>
          <a:p>
            <a:pPr marL="982663" indent="-357188"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r>
              <a:rPr lang="en-IN" sz="2200" b="1" dirty="0"/>
              <a:t>Part-5: Conclusion</a:t>
            </a:r>
          </a:p>
          <a:p>
            <a:pPr marL="992188" indent="-371475">
              <a:buFont typeface="Wingdings" panose="05000000000000000000" pitchFamily="2" charset="2"/>
              <a:buChar char="Ø"/>
            </a:pPr>
            <a:r>
              <a:rPr lang="en-IN" dirty="0"/>
              <a:t>Doubt resolution</a:t>
            </a:r>
          </a:p>
          <a:p>
            <a:pPr marL="992188" indent="-371475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86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98EC-3BE7-40D9-BFBC-9B55B49D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63" y="372868"/>
            <a:ext cx="8596668" cy="743918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/>
              <a:t>Linear Regression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88428"/>
            <a:ext cx="9522626" cy="3937282"/>
          </a:xfrm>
        </p:spPr>
        <p:txBody>
          <a:bodyPr>
            <a:normAutofit/>
          </a:bodyPr>
          <a:lstStyle/>
          <a:p>
            <a:pPr marL="906463" indent="-285750">
              <a:buFont typeface="Wingdings" panose="05000000000000000000" pitchFamily="2" charset="2"/>
              <a:buChar char="Ø"/>
            </a:pPr>
            <a:r>
              <a:rPr lang="en-US" sz="2000"/>
              <a:t>Linear regression analysis is used to predict the value of a variable based on the value of another variable. </a:t>
            </a:r>
          </a:p>
          <a:p>
            <a:pPr marL="906463" indent="-285750">
              <a:buFont typeface="Wingdings" panose="05000000000000000000" pitchFamily="2" charset="2"/>
              <a:buChar char="Ø"/>
            </a:pPr>
            <a:r>
              <a:rPr lang="en-US" sz="2000"/>
              <a:t>The variable you want to predict is called the dependent variable and the variable you are using to predict the other variable's value is called the independent variable.</a:t>
            </a:r>
          </a:p>
          <a:p>
            <a:pPr marL="906463" indent="-285750">
              <a:buFont typeface="Wingdings" panose="05000000000000000000" pitchFamily="2" charset="2"/>
              <a:buChar char="Ø"/>
            </a:pPr>
            <a:r>
              <a:rPr lang="en-US" sz="2000"/>
              <a:t>This form of analysis estimates the coefficients of the linear equation, involving one or more independent variables that best predict the value of the dependent variable. </a:t>
            </a:r>
          </a:p>
          <a:p>
            <a:pPr marL="906463" indent="-285750">
              <a:buFont typeface="Wingdings" panose="05000000000000000000" pitchFamily="2" charset="2"/>
              <a:buChar char="Ø"/>
            </a:pPr>
            <a:r>
              <a:rPr lang="en-US" sz="2000"/>
              <a:t>Linear regression fits a straight line or surface that minimizes the discrepancies between predicted and actual output values.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562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731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6789"/>
            <a:ext cx="8596668" cy="44945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Let’s say we are a real estate agent, and we are in charge of selling a new house.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don’t know the price, and we want to infer it by comparing it with other houses.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look at features of the house which could influence the price of the house.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 could be size, number of rooms, location, crime rate, school quality, distance to commerce, etc.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 the end of the day, what we want is a formula on all these features which gives us the price of the house, or at least an estimate for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55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/>
          <a:lstStyle/>
          <a:p>
            <a:r>
              <a:rPr lang="en-US" b="1" dirty="0"/>
              <a:t>Boston Housing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7705"/>
            <a:ext cx="8596668" cy="43236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Learn about implementing linear regression on Boston Housing dataset using </a:t>
            </a:r>
            <a:r>
              <a:rPr lang="en-US" dirty="0" err="1"/>
              <a:t>scikit</a:t>
            </a:r>
            <a:r>
              <a:rPr lang="en-US" dirty="0"/>
              <a:t>-learn.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Boston Housing Dataset consists of price of houses in various places in Boston.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Alongside with price, the dataset also provide information such as Crime (CRIM), areas of non-retail business in the town (INDUS), the age of people who own the house (AGE), and there are many other attributes.</a:t>
            </a:r>
          </a:p>
        </p:txBody>
      </p:sp>
    </p:spTree>
    <p:extLst>
      <p:ext uri="{BB962C8B-B14F-4D97-AF65-F5344CB8AC3E}">
        <p14:creationId xmlns:p14="http://schemas.microsoft.com/office/powerpoint/2010/main" val="299067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0558"/>
            <a:ext cx="8596668" cy="752030"/>
          </a:xfrm>
        </p:spPr>
        <p:txBody>
          <a:bodyPr/>
          <a:lstStyle/>
          <a:p>
            <a:r>
              <a:rPr lang="en-US" b="1" dirty="0"/>
              <a:t>Boston Housing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42588"/>
            <a:ext cx="9586165" cy="560604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Boston Housing Dataset is derived from information collected by the U.S. Census Service concerning housing in the area of Boston MA.</a:t>
            </a:r>
          </a:p>
          <a:p>
            <a:pPr marL="0" indent="0">
              <a:buNone/>
            </a:pPr>
            <a:r>
              <a:rPr lang="en-US" dirty="0"/>
              <a:t>The following features describe the dataset columns:</a:t>
            </a:r>
          </a:p>
          <a:p>
            <a:pPr>
              <a:buFont typeface="+mj-lt"/>
              <a:buAutoNum type="arabicPeriod"/>
            </a:pPr>
            <a:r>
              <a:rPr lang="en-US" dirty="0"/>
              <a:t>CRIM - per capita crime rate by town</a:t>
            </a:r>
          </a:p>
          <a:p>
            <a:pPr>
              <a:buFont typeface="+mj-lt"/>
              <a:buAutoNum type="arabicPeriod"/>
            </a:pPr>
            <a:r>
              <a:rPr lang="en-US" dirty="0"/>
              <a:t>ZN - proportion of residential land zoned for lots over 25,000 </a:t>
            </a:r>
            <a:r>
              <a:rPr lang="en-US" dirty="0" err="1"/>
              <a:t>sq.ft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INDUS - proportion of non-retail business acres per town.</a:t>
            </a:r>
          </a:p>
          <a:p>
            <a:pPr>
              <a:buFont typeface="+mj-lt"/>
              <a:buAutoNum type="arabicPeriod"/>
            </a:pPr>
            <a:r>
              <a:rPr lang="en-US" dirty="0"/>
              <a:t>CHAS - Charles River dummy variable (1 if tract bounds river; 0 otherwise)</a:t>
            </a:r>
          </a:p>
          <a:p>
            <a:pPr>
              <a:buFont typeface="+mj-lt"/>
              <a:buAutoNum type="arabicPeriod"/>
            </a:pPr>
            <a:r>
              <a:rPr lang="en-US" dirty="0"/>
              <a:t>NOX - nitric oxides concentration (parts per 10 million)</a:t>
            </a:r>
          </a:p>
          <a:p>
            <a:pPr>
              <a:buFont typeface="+mj-lt"/>
              <a:buAutoNum type="arabicPeriod"/>
            </a:pPr>
            <a:r>
              <a:rPr lang="en-US" dirty="0"/>
              <a:t>RM - average number of rooms per dwelling</a:t>
            </a:r>
          </a:p>
          <a:p>
            <a:pPr>
              <a:buFont typeface="+mj-lt"/>
              <a:buAutoNum type="arabicPeriod"/>
            </a:pPr>
            <a:r>
              <a:rPr lang="en-US" dirty="0"/>
              <a:t>AGE - proportion of owner-occupied units built prior to 1940</a:t>
            </a:r>
          </a:p>
          <a:p>
            <a:pPr>
              <a:buFont typeface="+mj-lt"/>
              <a:buAutoNum type="arabicPeriod"/>
            </a:pPr>
            <a:r>
              <a:rPr lang="en-US" dirty="0"/>
              <a:t>DIS - weighted distances to five Boston employment </a:t>
            </a:r>
            <a:r>
              <a:rPr lang="en-US" dirty="0" err="1"/>
              <a:t>centres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RAD - index of accessibility to radial highways</a:t>
            </a:r>
          </a:p>
          <a:p>
            <a:pPr>
              <a:buFont typeface="+mj-lt"/>
              <a:buAutoNum type="arabicPeriod"/>
            </a:pPr>
            <a:r>
              <a:rPr lang="en-US" dirty="0"/>
              <a:t>TAX - full-value property-tax rate per $10,000</a:t>
            </a:r>
          </a:p>
          <a:p>
            <a:pPr>
              <a:buFont typeface="+mj-lt"/>
              <a:buAutoNum type="arabicPeriod"/>
            </a:pPr>
            <a:r>
              <a:rPr lang="en-US" dirty="0"/>
              <a:t>PTRATIO - pupil-teacher ratio by town</a:t>
            </a:r>
          </a:p>
          <a:p>
            <a:pPr>
              <a:buFont typeface="+mj-lt"/>
              <a:buAutoNum type="arabicPeriod"/>
            </a:pPr>
            <a:r>
              <a:rPr lang="en-US" dirty="0"/>
              <a:t>B - 1000(Bk — 0.63)², where Bk is the proportion of [people of African American descent] by town</a:t>
            </a:r>
          </a:p>
          <a:p>
            <a:pPr>
              <a:buFont typeface="+mj-lt"/>
              <a:buAutoNum type="arabicPeriod"/>
            </a:pPr>
            <a:r>
              <a:rPr lang="en-US" dirty="0"/>
              <a:t>LSTAT- Proportion of population that is lower status</a:t>
            </a:r>
          </a:p>
          <a:p>
            <a:pPr>
              <a:buFont typeface="+mj-lt"/>
              <a:buAutoNum type="arabicPeriod"/>
            </a:pPr>
            <a:r>
              <a:rPr lang="en-US" dirty="0"/>
              <a:t>MEDV - Median value of owner-occupied homes in /$1000's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29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en-US" b="1" dirty="0"/>
              <a:t>Boston Housing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5515"/>
            <a:ext cx="8596668" cy="45458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dataset has 506 rows (observations) and 14 columns (features) including our target variable MEDV.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09233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71af3243-3dd4-4a8d-8c0d-dd76da1f02a5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3804</TotalTime>
  <Words>718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Aharoni</vt:lpstr>
      <vt:lpstr>Arial</vt:lpstr>
      <vt:lpstr>Century Gothic</vt:lpstr>
      <vt:lpstr>Garamond</vt:lpstr>
      <vt:lpstr>Trebuchet MS</vt:lpstr>
      <vt:lpstr>Wingdings</vt:lpstr>
      <vt:lpstr>Wingdings 3</vt:lpstr>
      <vt:lpstr>Facet</vt:lpstr>
      <vt:lpstr>SavonVTI</vt:lpstr>
      <vt:lpstr>Linear Regression Industry Demonstration </vt:lpstr>
      <vt:lpstr>Agenda</vt:lpstr>
      <vt:lpstr>Agenda</vt:lpstr>
      <vt:lpstr>Agenda</vt:lpstr>
      <vt:lpstr>Linear Regression</vt:lpstr>
      <vt:lpstr>Problem Statement</vt:lpstr>
      <vt:lpstr>Boston Housing Dataset</vt:lpstr>
      <vt:lpstr>Boston Housing Dataset</vt:lpstr>
      <vt:lpstr>Boston Housing Dataset</vt:lpstr>
      <vt:lpstr>Data exploration, cleaning and visualisation: EDA </vt:lpstr>
      <vt:lpstr>Model building</vt:lpstr>
      <vt:lpstr>Doubt resolutions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python</dc:title>
  <dc:creator>Nidhi Bhushan</dc:creator>
  <cp:lastModifiedBy>Nidhi Bhushan</cp:lastModifiedBy>
  <cp:revision>327</cp:revision>
  <dcterms:created xsi:type="dcterms:W3CDTF">2021-12-09T11:00:36Z</dcterms:created>
  <dcterms:modified xsi:type="dcterms:W3CDTF">2022-11-26T14:55:25Z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