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5" r:id="rId4"/>
    <p:sldId id="273" r:id="rId5"/>
    <p:sldId id="278" r:id="rId6"/>
    <p:sldId id="276" r:id="rId7"/>
    <p:sldId id="277" r:id="rId8"/>
    <p:sldId id="257" r:id="rId9"/>
    <p:sldId id="260" r:id="rId10"/>
    <p:sldId id="261" r:id="rId11"/>
    <p:sldId id="258" r:id="rId12"/>
    <p:sldId id="259" r:id="rId13"/>
    <p:sldId id="262" r:id="rId14"/>
    <p:sldId id="263" r:id="rId15"/>
    <p:sldId id="264" r:id="rId16"/>
    <p:sldId id="265" r:id="rId17"/>
    <p:sldId id="266" r:id="rId18"/>
    <p:sldId id="267" r:id="rId19"/>
    <p:sldId id="270" r:id="rId20"/>
    <p:sldId id="271" r:id="rId21"/>
    <p:sldId id="280" r:id="rId22"/>
    <p:sldId id="279"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about:blank"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about:blank"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c:f>
              <c:strCache>
                <c:ptCount val="1"/>
                <c:pt idx="0">
                  <c:v>Loss</c:v>
                </c:pt>
              </c:strCache>
            </c:strRef>
          </c:tx>
          <c:spPr>
            <a:solidFill>
              <a:srgbClr val="FF0000"/>
            </a:solidFill>
            <a:ln>
              <a:noFill/>
            </a:ln>
            <a:effectLst/>
          </c:spPr>
          <c:invertIfNegative val="0"/>
          <c:cat>
            <c:strRef>
              <c:f>Sheet1!$A$2:$A$6</c:f>
              <c:strCache>
                <c:ptCount val="5"/>
                <c:pt idx="0">
                  <c:v>MobileNetV2</c:v>
                </c:pt>
                <c:pt idx="1">
                  <c:v>VGG19</c:v>
                </c:pt>
                <c:pt idx="2">
                  <c:v>InceptionV3</c:v>
                </c:pt>
                <c:pt idx="3">
                  <c:v>ResNet50</c:v>
                </c:pt>
                <c:pt idx="4">
                  <c:v>EfficientNetB0</c:v>
                </c:pt>
              </c:strCache>
            </c:strRef>
          </c:cat>
          <c:val>
            <c:numRef>
              <c:f>Sheet1!$D$2:$D$6</c:f>
              <c:numCache>
                <c:formatCode>General</c:formatCode>
                <c:ptCount val="5"/>
                <c:pt idx="0">
                  <c:v>0.24</c:v>
                </c:pt>
                <c:pt idx="1">
                  <c:v>0.18179999999999999</c:v>
                </c:pt>
                <c:pt idx="2">
                  <c:v>0.94259999999999999</c:v>
                </c:pt>
                <c:pt idx="3">
                  <c:v>0.1323</c:v>
                </c:pt>
                <c:pt idx="4">
                  <c:v>9.01E-2</c:v>
                </c:pt>
              </c:numCache>
            </c:numRef>
          </c:val>
          <c:extLst>
            <c:ext xmlns:c16="http://schemas.microsoft.com/office/drawing/2014/chart" uri="{C3380CC4-5D6E-409C-BE32-E72D297353CC}">
              <c16:uniqueId val="{00000000-9AD6-44A6-AB7B-3AE25F6CC39D}"/>
            </c:ext>
          </c:extLst>
        </c:ser>
        <c:dLbls>
          <c:showLegendKey val="0"/>
          <c:showVal val="0"/>
          <c:showCatName val="0"/>
          <c:showSerName val="0"/>
          <c:showPercent val="0"/>
          <c:showBubbleSize val="0"/>
        </c:dLbls>
        <c:gapWidth val="219"/>
        <c:overlap val="-27"/>
        <c:axId val="689950383"/>
        <c:axId val="689954127"/>
      </c:barChart>
      <c:catAx>
        <c:axId val="689950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9954127"/>
        <c:crosses val="autoZero"/>
        <c:auto val="1"/>
        <c:lblAlgn val="ctr"/>
        <c:lblOffset val="100"/>
        <c:noMultiLvlLbl val="0"/>
      </c:catAx>
      <c:valAx>
        <c:axId val="689954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99503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Sheet1!$E$1</c:f>
              <c:strCache>
                <c:ptCount val="1"/>
                <c:pt idx="0">
                  <c:v>Accuracy</c:v>
                </c:pt>
              </c:strCache>
            </c:strRef>
          </c:tx>
          <c:spPr>
            <a:solidFill>
              <a:schemeClr val="accent6"/>
            </a:solidFill>
            <a:ln>
              <a:noFill/>
            </a:ln>
            <a:effectLst/>
          </c:spPr>
          <c:invertIfNegative val="0"/>
          <c:cat>
            <c:strRef>
              <c:f>Sheet1!$A$2:$A$6</c:f>
              <c:strCache>
                <c:ptCount val="5"/>
                <c:pt idx="0">
                  <c:v>MobileNetV2</c:v>
                </c:pt>
                <c:pt idx="1">
                  <c:v>VGG19</c:v>
                </c:pt>
                <c:pt idx="2">
                  <c:v>InceptionV3</c:v>
                </c:pt>
                <c:pt idx="3">
                  <c:v>ResNet50</c:v>
                </c:pt>
                <c:pt idx="4">
                  <c:v>EfficientNetB0</c:v>
                </c:pt>
              </c:strCache>
            </c:strRef>
          </c:cat>
          <c:val>
            <c:numRef>
              <c:f>Sheet1!$E$2:$E$6</c:f>
              <c:numCache>
                <c:formatCode>General</c:formatCode>
                <c:ptCount val="5"/>
                <c:pt idx="0">
                  <c:v>91.46</c:v>
                </c:pt>
                <c:pt idx="1">
                  <c:v>93.17</c:v>
                </c:pt>
                <c:pt idx="2">
                  <c:v>90.44</c:v>
                </c:pt>
                <c:pt idx="3">
                  <c:v>97.44</c:v>
                </c:pt>
                <c:pt idx="4">
                  <c:v>96.928299999999993</c:v>
                </c:pt>
              </c:numCache>
            </c:numRef>
          </c:val>
          <c:extLst>
            <c:ext xmlns:c16="http://schemas.microsoft.com/office/drawing/2014/chart" uri="{C3380CC4-5D6E-409C-BE32-E72D297353CC}">
              <c16:uniqueId val="{00000000-1690-4A77-92DD-DBDD23AF8CD2}"/>
            </c:ext>
          </c:extLst>
        </c:ser>
        <c:dLbls>
          <c:showLegendKey val="0"/>
          <c:showVal val="0"/>
          <c:showCatName val="0"/>
          <c:showSerName val="0"/>
          <c:showPercent val="0"/>
          <c:showBubbleSize val="0"/>
        </c:dLbls>
        <c:gapWidth val="219"/>
        <c:overlap val="-27"/>
        <c:axId val="689967439"/>
        <c:axId val="689967855"/>
      </c:barChart>
      <c:catAx>
        <c:axId val="689967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9967855"/>
        <c:crosses val="autoZero"/>
        <c:auto val="1"/>
        <c:lblAlgn val="ctr"/>
        <c:lblOffset val="100"/>
        <c:noMultiLvlLbl val="0"/>
      </c:catAx>
      <c:valAx>
        <c:axId val="689967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99674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Sheet1!$F$1</c:f>
              <c:strCache>
                <c:ptCount val="1"/>
                <c:pt idx="0">
                  <c:v>Total Params</c:v>
                </c:pt>
              </c:strCache>
            </c:strRef>
          </c:tx>
          <c:spPr>
            <a:solidFill>
              <a:srgbClr val="7030A0"/>
            </a:solidFill>
            <a:ln>
              <a:noFill/>
            </a:ln>
            <a:effectLst/>
          </c:spPr>
          <c:invertIfNegative val="0"/>
          <c:cat>
            <c:strRef>
              <c:f>Sheet1!$A$2:$A$6</c:f>
              <c:strCache>
                <c:ptCount val="5"/>
                <c:pt idx="0">
                  <c:v>MobileNetV2</c:v>
                </c:pt>
                <c:pt idx="1">
                  <c:v>VGG19</c:v>
                </c:pt>
                <c:pt idx="2">
                  <c:v>InceptionV3</c:v>
                </c:pt>
                <c:pt idx="3">
                  <c:v>ResNet50</c:v>
                </c:pt>
                <c:pt idx="4">
                  <c:v>EfficientNetB0</c:v>
                </c:pt>
              </c:strCache>
            </c:strRef>
          </c:cat>
          <c:val>
            <c:numRef>
              <c:f>Sheet1!$F$2:$F$6</c:f>
              <c:numCache>
                <c:formatCode>General</c:formatCode>
                <c:ptCount val="5"/>
                <c:pt idx="0">
                  <c:v>3540986</c:v>
                </c:pt>
                <c:pt idx="1">
                  <c:v>143669242</c:v>
                </c:pt>
                <c:pt idx="2">
                  <c:v>21806882</c:v>
                </c:pt>
                <c:pt idx="3">
                  <c:v>23591810</c:v>
                </c:pt>
                <c:pt idx="4">
                  <c:v>4052133</c:v>
                </c:pt>
              </c:numCache>
            </c:numRef>
          </c:val>
          <c:extLst>
            <c:ext xmlns:c16="http://schemas.microsoft.com/office/drawing/2014/chart" uri="{C3380CC4-5D6E-409C-BE32-E72D297353CC}">
              <c16:uniqueId val="{00000000-9C43-4E65-B406-188F6DF3E124}"/>
            </c:ext>
          </c:extLst>
        </c:ser>
        <c:dLbls>
          <c:showLegendKey val="0"/>
          <c:showVal val="0"/>
          <c:showCatName val="0"/>
          <c:showSerName val="0"/>
          <c:showPercent val="0"/>
          <c:showBubbleSize val="0"/>
        </c:dLbls>
        <c:gapWidth val="219"/>
        <c:overlap val="-27"/>
        <c:axId val="689954543"/>
        <c:axId val="689947887"/>
      </c:barChart>
      <c:catAx>
        <c:axId val="68995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9947887"/>
        <c:crosses val="autoZero"/>
        <c:auto val="1"/>
        <c:lblAlgn val="ctr"/>
        <c:lblOffset val="100"/>
        <c:noMultiLvlLbl val="0"/>
      </c:catAx>
      <c:valAx>
        <c:axId val="689947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99545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Training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FF00"/>
            </a:solidFill>
            <a:ln>
              <a:noFill/>
            </a:ln>
            <a:effectLst/>
          </c:spPr>
          <c:invertIfNegative val="0"/>
          <c:cat>
            <c:strRef>
              <c:f>Sheet1!$A$2:$A$6</c:f>
              <c:strCache>
                <c:ptCount val="5"/>
                <c:pt idx="0">
                  <c:v>MobileNetV2</c:v>
                </c:pt>
                <c:pt idx="1">
                  <c:v>VGG19</c:v>
                </c:pt>
                <c:pt idx="2">
                  <c:v>InceptionV3</c:v>
                </c:pt>
                <c:pt idx="3">
                  <c:v>ResNet50</c:v>
                </c:pt>
                <c:pt idx="4">
                  <c:v>EfficientNetB0</c:v>
                </c:pt>
              </c:strCache>
            </c:strRef>
          </c:cat>
          <c:val>
            <c:numRef>
              <c:f>Sheet1!$G$2:$G$6</c:f>
              <c:numCache>
                <c:formatCode>0.0</c:formatCode>
                <c:ptCount val="5"/>
                <c:pt idx="0">
                  <c:v>609.80999999999995</c:v>
                </c:pt>
                <c:pt idx="1">
                  <c:v>1236.3333333333333</c:v>
                </c:pt>
                <c:pt idx="2" formatCode="General">
                  <c:v>868.8</c:v>
                </c:pt>
                <c:pt idx="3" formatCode="General">
                  <c:v>975.5</c:v>
                </c:pt>
                <c:pt idx="4" formatCode="General">
                  <c:v>848.4</c:v>
                </c:pt>
              </c:numCache>
            </c:numRef>
          </c:val>
          <c:extLst>
            <c:ext xmlns:c16="http://schemas.microsoft.com/office/drawing/2014/chart" uri="{C3380CC4-5D6E-409C-BE32-E72D297353CC}">
              <c16:uniqueId val="{00000000-A2EF-41C6-9FB9-AA435C798F92}"/>
            </c:ext>
          </c:extLst>
        </c:ser>
        <c:dLbls>
          <c:showLegendKey val="0"/>
          <c:showVal val="0"/>
          <c:showCatName val="0"/>
          <c:showSerName val="0"/>
          <c:showPercent val="0"/>
          <c:showBubbleSize val="0"/>
        </c:dLbls>
        <c:gapWidth val="219"/>
        <c:overlap val="-27"/>
        <c:axId val="684356127"/>
        <c:axId val="684362367"/>
      </c:barChart>
      <c:catAx>
        <c:axId val="684356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62367"/>
        <c:crosses val="autoZero"/>
        <c:auto val="1"/>
        <c:lblAlgn val="ctr"/>
        <c:lblOffset val="100"/>
        <c:noMultiLvlLbl val="0"/>
      </c:catAx>
      <c:valAx>
        <c:axId val="684362367"/>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561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Sheet2!$F$1</c:f>
              <c:strCache>
                <c:ptCount val="1"/>
                <c:pt idx="0">
                  <c:v>Accuracy</c:v>
                </c:pt>
              </c:strCache>
            </c:strRef>
          </c:tx>
          <c:spPr>
            <a:solidFill>
              <a:srgbClr val="7030A0"/>
            </a:solidFill>
            <a:ln>
              <a:noFill/>
            </a:ln>
            <a:effectLst/>
          </c:spPr>
          <c:invertIfNegative val="0"/>
          <c:dPt>
            <c:idx val="3"/>
            <c:invertIfNegative val="0"/>
            <c:bubble3D val="1"/>
            <c:spPr>
              <a:solidFill>
                <a:srgbClr val="7030A0"/>
              </a:solidFill>
              <a:ln>
                <a:solidFill>
                  <a:schemeClr val="accent1">
                    <a:alpha val="92000"/>
                  </a:schemeClr>
                </a:solidFill>
              </a:ln>
              <a:effectLst/>
            </c:spPr>
            <c:extLst>
              <c:ext xmlns:c16="http://schemas.microsoft.com/office/drawing/2014/chart" uri="{C3380CC4-5D6E-409C-BE32-E72D297353CC}">
                <c16:uniqueId val="{00000001-5BDE-4129-88D8-B41CCC9A8C8F}"/>
              </c:ext>
            </c:extLst>
          </c:dPt>
          <c:xVal>
            <c:numRef>
              <c:f>Sheet2!$E$2:$E$6</c:f>
              <c:numCache>
                <c:formatCode>General</c:formatCode>
                <c:ptCount val="5"/>
                <c:pt idx="0">
                  <c:v>3540986</c:v>
                </c:pt>
                <c:pt idx="1">
                  <c:v>143669242</c:v>
                </c:pt>
                <c:pt idx="2">
                  <c:v>21806882</c:v>
                </c:pt>
                <c:pt idx="3">
                  <c:v>23591810</c:v>
                </c:pt>
                <c:pt idx="4">
                  <c:v>4052133</c:v>
                </c:pt>
              </c:numCache>
            </c:numRef>
          </c:xVal>
          <c:yVal>
            <c:numRef>
              <c:f>Sheet2!$F$2:$F$6</c:f>
              <c:numCache>
                <c:formatCode>General</c:formatCode>
                <c:ptCount val="5"/>
                <c:pt idx="0">
                  <c:v>91.46</c:v>
                </c:pt>
                <c:pt idx="1">
                  <c:v>93.17</c:v>
                </c:pt>
                <c:pt idx="2">
                  <c:v>90.44</c:v>
                </c:pt>
                <c:pt idx="3">
                  <c:v>97.44</c:v>
                </c:pt>
                <c:pt idx="4">
                  <c:v>96.928299999999993</c:v>
                </c:pt>
              </c:numCache>
            </c:numRef>
          </c:yVal>
          <c:bubbleSize>
            <c:numLit>
              <c:formatCode>General</c:formatCode>
              <c:ptCount val="5"/>
              <c:pt idx="0">
                <c:v>1</c:v>
              </c:pt>
              <c:pt idx="1">
                <c:v>1</c:v>
              </c:pt>
              <c:pt idx="2">
                <c:v>1</c:v>
              </c:pt>
              <c:pt idx="3">
                <c:v>1</c:v>
              </c:pt>
              <c:pt idx="4">
                <c:v>1</c:v>
              </c:pt>
            </c:numLit>
          </c:bubbleSize>
          <c:bubble3D val="1"/>
          <c:extLst>
            <c:ext xmlns:c16="http://schemas.microsoft.com/office/drawing/2014/chart" uri="{C3380CC4-5D6E-409C-BE32-E72D297353CC}">
              <c16:uniqueId val="{00000002-5BDE-4129-88D8-B41CCC9A8C8F}"/>
            </c:ext>
          </c:extLst>
        </c:ser>
        <c:dLbls>
          <c:showLegendKey val="0"/>
          <c:showVal val="0"/>
          <c:showCatName val="0"/>
          <c:showSerName val="0"/>
          <c:showPercent val="0"/>
          <c:showBubbleSize val="0"/>
        </c:dLbls>
        <c:bubbleScale val="25"/>
        <c:showNegBubbles val="0"/>
        <c:axId val="880068847"/>
        <c:axId val="880079663"/>
      </c:bubbleChart>
      <c:valAx>
        <c:axId val="8800688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079663"/>
        <c:crosses val="autoZero"/>
        <c:crossBetween val="midCat"/>
      </c:valAx>
      <c:valAx>
        <c:axId val="880079663"/>
        <c:scaling>
          <c:orientation val="minMax"/>
        </c:scaling>
        <c:delete val="0"/>
        <c:axPos val="l"/>
        <c:majorGridlines>
          <c:spPr>
            <a:ln w="9525" cap="flat" cmpd="sng" algn="ctr">
              <a:solidFill>
                <a:srgbClr val="00B050"/>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068847"/>
        <c:crosses val="autoZero"/>
        <c:crossBetween val="midCat"/>
      </c:valAx>
      <c:spPr>
        <a:noFill/>
        <a:ln>
          <a:noFill/>
        </a:ln>
        <a:effectLst/>
      </c:spPr>
    </c:plotArea>
    <c:plotVisOnly val="1"/>
    <c:dispBlanksAs val="gap"/>
    <c:showDLblsOverMax val="0"/>
  </c:chart>
  <c:spPr>
    <a:solidFill>
      <a:schemeClr val="accent6">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0.29492</cdr:x>
      <cdr:y>0.19028</cdr:y>
    </cdr:from>
    <cdr:to>
      <cdr:x>0.42825</cdr:x>
      <cdr:y>0.27083</cdr:y>
    </cdr:to>
    <cdr:sp macro="" textlink="">
      <cdr:nvSpPr>
        <cdr:cNvPr id="2" name="TextBox 1"/>
        <cdr:cNvSpPr txBox="1"/>
      </cdr:nvSpPr>
      <cdr:spPr>
        <a:xfrm xmlns:a="http://schemas.openxmlformats.org/drawingml/2006/main">
          <a:off x="1988820" y="521970"/>
          <a:ext cx="899160" cy="22098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CA"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ickykumar1/DL-final-projec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mahakkothari190.mk/comparison-of-different-deep-learning-models-for-image-classification-1c49f1159d7a" TargetMode="External"/><Relationship Id="rId2" Type="http://schemas.openxmlformats.org/officeDocument/2006/relationships/hyperlink" Target="https://ai.googleblog.com/2019/05/efficientnet-improving-accuracy-and.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DNN Comparative Study – </a:t>
            </a:r>
            <a:r>
              <a:rPr lang="en-US" dirty="0" err="1"/>
              <a:t>Covid</a:t>
            </a:r>
            <a:r>
              <a:rPr lang="en-US" dirty="0"/>
              <a:t> X-Ray Dataset</a:t>
            </a:r>
            <a:endParaRPr lang="en-CA" dirty="0"/>
          </a:p>
        </p:txBody>
      </p:sp>
      <p:sp>
        <p:nvSpPr>
          <p:cNvPr id="3" name="Subtitle 2"/>
          <p:cNvSpPr>
            <a:spLocks noGrp="1"/>
          </p:cNvSpPr>
          <p:nvPr>
            <p:ph type="subTitle" idx="1"/>
          </p:nvPr>
        </p:nvSpPr>
        <p:spPr>
          <a:xfrm>
            <a:off x="2589213" y="4777379"/>
            <a:ext cx="8915399" cy="1788884"/>
          </a:xfrm>
        </p:spPr>
        <p:txBody>
          <a:bodyPr>
            <a:normAutofit/>
          </a:bodyPr>
          <a:lstStyle/>
          <a:p>
            <a:r>
              <a:rPr lang="en-CA" dirty="0"/>
              <a:t>Team:</a:t>
            </a:r>
          </a:p>
          <a:p>
            <a:pPr>
              <a:lnSpc>
                <a:spcPct val="120000"/>
              </a:lnSpc>
            </a:pPr>
            <a:r>
              <a:rPr lang="en-CA" sz="2200" dirty="0">
                <a:solidFill>
                  <a:srgbClr val="000000"/>
                </a:solidFill>
                <a:latin typeface="Helvetica Neue"/>
              </a:rPr>
              <a:t>Micky Kumar</a:t>
            </a:r>
            <a:br>
              <a:rPr lang="en-CA" sz="2200" dirty="0"/>
            </a:br>
            <a:r>
              <a:rPr lang="en-CA" sz="2200" dirty="0" err="1">
                <a:solidFill>
                  <a:srgbClr val="000000"/>
                </a:solidFill>
                <a:latin typeface="Helvetica Neue"/>
              </a:rPr>
              <a:t>Iram</a:t>
            </a:r>
            <a:r>
              <a:rPr lang="en-CA" sz="2200" dirty="0">
                <a:solidFill>
                  <a:srgbClr val="000000"/>
                </a:solidFill>
                <a:latin typeface="Helvetica Neue"/>
              </a:rPr>
              <a:t> </a:t>
            </a:r>
            <a:r>
              <a:rPr lang="en-CA" sz="2200" dirty="0" err="1">
                <a:solidFill>
                  <a:srgbClr val="000000"/>
                </a:solidFill>
                <a:latin typeface="Helvetica Neue"/>
              </a:rPr>
              <a:t>Nazir</a:t>
            </a:r>
            <a:br>
              <a:rPr lang="en-CA" sz="2200" dirty="0"/>
            </a:br>
            <a:r>
              <a:rPr lang="en-CA" sz="2200" dirty="0">
                <a:solidFill>
                  <a:srgbClr val="000000"/>
                </a:solidFill>
                <a:latin typeface="Helvetica Neue"/>
              </a:rPr>
              <a:t>Harold Joseph</a:t>
            </a:r>
            <a:endParaRPr lang="en-CA" sz="2200" dirty="0"/>
          </a:p>
          <a:p>
            <a:endParaRPr lang="en-CA" dirty="0"/>
          </a:p>
        </p:txBody>
      </p:sp>
    </p:spTree>
    <p:extLst>
      <p:ext uri="{BB962C8B-B14F-4D97-AF65-F5344CB8AC3E}">
        <p14:creationId xmlns:p14="http://schemas.microsoft.com/office/powerpoint/2010/main" val="388158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VGG19 -  Report</a:t>
            </a:r>
            <a:endParaRPr lang="en-CA" b="1" dirty="0"/>
          </a:p>
        </p:txBody>
      </p:sp>
      <p:pic>
        <p:nvPicPr>
          <p:cNvPr id="3" name="Picture 2"/>
          <p:cNvPicPr>
            <a:picLocks noChangeAspect="1"/>
          </p:cNvPicPr>
          <p:nvPr/>
        </p:nvPicPr>
        <p:blipFill>
          <a:blip r:embed="rId2"/>
          <a:stretch>
            <a:fillRect/>
          </a:stretch>
        </p:blipFill>
        <p:spPr>
          <a:xfrm>
            <a:off x="1904948" y="792686"/>
            <a:ext cx="4115915" cy="2922585"/>
          </a:xfrm>
          <a:prstGeom prst="rect">
            <a:avLst/>
          </a:prstGeom>
        </p:spPr>
      </p:pic>
      <p:pic>
        <p:nvPicPr>
          <p:cNvPr id="4" name="Picture 3"/>
          <p:cNvPicPr>
            <a:picLocks noChangeAspect="1"/>
          </p:cNvPicPr>
          <p:nvPr/>
        </p:nvPicPr>
        <p:blipFill>
          <a:blip r:embed="rId3"/>
          <a:stretch>
            <a:fillRect/>
          </a:stretch>
        </p:blipFill>
        <p:spPr>
          <a:xfrm>
            <a:off x="7475193" y="848946"/>
            <a:ext cx="4115915" cy="2866325"/>
          </a:xfrm>
          <a:prstGeom prst="rect">
            <a:avLst/>
          </a:prstGeom>
        </p:spPr>
      </p:pic>
      <p:pic>
        <p:nvPicPr>
          <p:cNvPr id="10" name="Picture 9"/>
          <p:cNvPicPr>
            <a:picLocks noChangeAspect="1"/>
          </p:cNvPicPr>
          <p:nvPr/>
        </p:nvPicPr>
        <p:blipFill>
          <a:blip r:embed="rId4"/>
          <a:stretch>
            <a:fillRect/>
          </a:stretch>
        </p:blipFill>
        <p:spPr>
          <a:xfrm>
            <a:off x="1904948" y="4455183"/>
            <a:ext cx="6143625" cy="1724025"/>
          </a:xfrm>
          <a:prstGeom prst="rect">
            <a:avLst/>
          </a:prstGeom>
        </p:spPr>
      </p:pic>
      <p:pic>
        <p:nvPicPr>
          <p:cNvPr id="11" name="Picture 10"/>
          <p:cNvPicPr>
            <a:picLocks noChangeAspect="1"/>
          </p:cNvPicPr>
          <p:nvPr/>
        </p:nvPicPr>
        <p:blipFill>
          <a:blip r:embed="rId5"/>
          <a:stretch>
            <a:fillRect/>
          </a:stretch>
        </p:blipFill>
        <p:spPr>
          <a:xfrm>
            <a:off x="8084186" y="3715271"/>
            <a:ext cx="3506922" cy="2996299"/>
          </a:xfrm>
          <a:prstGeom prst="rect">
            <a:avLst/>
          </a:prstGeom>
        </p:spPr>
      </p:pic>
    </p:spTree>
    <p:extLst>
      <p:ext uri="{BB962C8B-B14F-4D97-AF65-F5344CB8AC3E}">
        <p14:creationId xmlns:p14="http://schemas.microsoft.com/office/powerpoint/2010/main" val="3835463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MobileNetV2</a:t>
            </a:r>
            <a:endParaRPr lang="en-CA" b="1" dirty="0"/>
          </a:p>
        </p:txBody>
      </p:sp>
      <p:sp>
        <p:nvSpPr>
          <p:cNvPr id="3" name="Content Placeholder 2"/>
          <p:cNvSpPr>
            <a:spLocks noGrp="1"/>
          </p:cNvSpPr>
          <p:nvPr>
            <p:ph idx="1"/>
          </p:nvPr>
        </p:nvSpPr>
        <p:spPr>
          <a:xfrm>
            <a:off x="1904948" y="992777"/>
            <a:ext cx="10287052" cy="3777622"/>
          </a:xfrm>
        </p:spPr>
        <p:txBody>
          <a:bodyPr/>
          <a:lstStyle/>
          <a:p>
            <a:pPr>
              <a:lnSpc>
                <a:spcPct val="200000"/>
              </a:lnSpc>
            </a:pPr>
            <a:r>
              <a:rPr lang="en-US" b="1" dirty="0"/>
              <a:t>Number of Epochs 100</a:t>
            </a:r>
          </a:p>
          <a:p>
            <a:pPr>
              <a:lnSpc>
                <a:spcPct val="200000"/>
              </a:lnSpc>
            </a:pPr>
            <a:r>
              <a:rPr lang="en-US" b="1" dirty="0"/>
              <a:t>Loss Function: Categorical Cross Entropy, Optimizer: Adam &amp; Metric: Accuracy</a:t>
            </a:r>
            <a:endParaRPr lang="en-CA" b="1" dirty="0"/>
          </a:p>
          <a:p>
            <a:pPr>
              <a:lnSpc>
                <a:spcPct val="200000"/>
              </a:lnSpc>
            </a:pPr>
            <a:r>
              <a:rPr lang="en-CA" b="1" dirty="0"/>
              <a:t>Total </a:t>
            </a:r>
            <a:r>
              <a:rPr lang="en-CA" b="1" dirty="0" err="1"/>
              <a:t>params</a:t>
            </a:r>
            <a:r>
              <a:rPr lang="en-CA" b="1" dirty="0"/>
              <a:t>: 3,540,986, Trainable </a:t>
            </a:r>
            <a:r>
              <a:rPr lang="en-CA" b="1" dirty="0" err="1"/>
              <a:t>params</a:t>
            </a:r>
            <a:r>
              <a:rPr lang="en-CA" b="1" dirty="0"/>
              <a:t>: 3,506,874, Non-trainable </a:t>
            </a:r>
            <a:r>
              <a:rPr lang="en-CA" b="1" dirty="0" err="1"/>
              <a:t>params</a:t>
            </a:r>
            <a:r>
              <a:rPr lang="en-CA" b="1" dirty="0"/>
              <a:t>: 34,112</a:t>
            </a:r>
          </a:p>
          <a:p>
            <a:pPr>
              <a:lnSpc>
                <a:spcPct val="200000"/>
              </a:lnSpc>
            </a:pPr>
            <a:r>
              <a:rPr lang="en-CA" b="1" dirty="0"/>
              <a:t>Training time: 609.81s</a:t>
            </a:r>
          </a:p>
          <a:p>
            <a:pPr>
              <a:lnSpc>
                <a:spcPct val="200000"/>
              </a:lnSpc>
            </a:pPr>
            <a:r>
              <a:rPr lang="en-CA" b="1" dirty="0"/>
              <a:t>loss=0.2416, accuracy: 91.4676%</a:t>
            </a:r>
          </a:p>
          <a:p>
            <a:pPr>
              <a:lnSpc>
                <a:spcPct val="200000"/>
              </a:lnSpc>
            </a:pPr>
            <a:endParaRPr lang="en-CA" b="1" dirty="0"/>
          </a:p>
        </p:txBody>
      </p:sp>
    </p:spTree>
    <p:extLst>
      <p:ext uri="{BB962C8B-B14F-4D97-AF65-F5344CB8AC3E}">
        <p14:creationId xmlns:p14="http://schemas.microsoft.com/office/powerpoint/2010/main" val="315272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MobileNetV2 -  Report</a:t>
            </a:r>
            <a:endParaRPr lang="en-CA" b="1" dirty="0"/>
          </a:p>
        </p:txBody>
      </p:sp>
      <p:pic>
        <p:nvPicPr>
          <p:cNvPr id="5" name="Picture 4"/>
          <p:cNvPicPr>
            <a:picLocks noChangeAspect="1"/>
          </p:cNvPicPr>
          <p:nvPr/>
        </p:nvPicPr>
        <p:blipFill>
          <a:blip r:embed="rId2"/>
          <a:stretch>
            <a:fillRect/>
          </a:stretch>
        </p:blipFill>
        <p:spPr>
          <a:xfrm>
            <a:off x="1904948" y="792686"/>
            <a:ext cx="4086649" cy="2898185"/>
          </a:xfrm>
          <a:prstGeom prst="rect">
            <a:avLst/>
          </a:prstGeom>
        </p:spPr>
      </p:pic>
      <p:pic>
        <p:nvPicPr>
          <p:cNvPr id="6" name="Picture 5"/>
          <p:cNvPicPr>
            <a:picLocks noChangeAspect="1"/>
          </p:cNvPicPr>
          <p:nvPr/>
        </p:nvPicPr>
        <p:blipFill>
          <a:blip r:embed="rId3"/>
          <a:stretch>
            <a:fillRect/>
          </a:stretch>
        </p:blipFill>
        <p:spPr>
          <a:xfrm>
            <a:off x="7048474" y="792686"/>
            <a:ext cx="4191052" cy="2898185"/>
          </a:xfrm>
          <a:prstGeom prst="rect">
            <a:avLst/>
          </a:prstGeom>
        </p:spPr>
      </p:pic>
      <p:pic>
        <p:nvPicPr>
          <p:cNvPr id="7" name="Picture 6"/>
          <p:cNvPicPr>
            <a:picLocks noChangeAspect="1"/>
          </p:cNvPicPr>
          <p:nvPr/>
        </p:nvPicPr>
        <p:blipFill>
          <a:blip r:embed="rId4"/>
          <a:stretch>
            <a:fillRect/>
          </a:stretch>
        </p:blipFill>
        <p:spPr>
          <a:xfrm>
            <a:off x="1904948" y="4159023"/>
            <a:ext cx="6210300" cy="1762125"/>
          </a:xfrm>
          <a:prstGeom prst="rect">
            <a:avLst/>
          </a:prstGeom>
        </p:spPr>
      </p:pic>
      <p:pic>
        <p:nvPicPr>
          <p:cNvPr id="8" name="Picture 7"/>
          <p:cNvPicPr>
            <a:picLocks noChangeAspect="1"/>
          </p:cNvPicPr>
          <p:nvPr/>
        </p:nvPicPr>
        <p:blipFill>
          <a:blip r:embed="rId5"/>
          <a:stretch>
            <a:fillRect/>
          </a:stretch>
        </p:blipFill>
        <p:spPr>
          <a:xfrm>
            <a:off x="8194768" y="3891374"/>
            <a:ext cx="3396340" cy="2851644"/>
          </a:xfrm>
          <a:prstGeom prst="rect">
            <a:avLst/>
          </a:prstGeom>
        </p:spPr>
      </p:pic>
    </p:spTree>
    <p:extLst>
      <p:ext uri="{BB962C8B-B14F-4D97-AF65-F5344CB8AC3E}">
        <p14:creationId xmlns:p14="http://schemas.microsoft.com/office/powerpoint/2010/main" val="294904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Inception V3</a:t>
            </a:r>
            <a:endParaRPr lang="en-CA" b="1" dirty="0"/>
          </a:p>
        </p:txBody>
      </p:sp>
      <p:sp>
        <p:nvSpPr>
          <p:cNvPr id="3" name="Content Placeholder 2"/>
          <p:cNvSpPr>
            <a:spLocks noGrp="1"/>
          </p:cNvSpPr>
          <p:nvPr>
            <p:ph idx="1"/>
          </p:nvPr>
        </p:nvSpPr>
        <p:spPr>
          <a:xfrm>
            <a:off x="1904948" y="992777"/>
            <a:ext cx="10287052" cy="3777622"/>
          </a:xfrm>
        </p:spPr>
        <p:txBody>
          <a:bodyPr>
            <a:normAutofit/>
          </a:bodyPr>
          <a:lstStyle/>
          <a:p>
            <a:pPr>
              <a:lnSpc>
                <a:spcPct val="200000"/>
              </a:lnSpc>
            </a:pPr>
            <a:r>
              <a:rPr lang="en-US" b="1" dirty="0"/>
              <a:t>Number of Epochs 100</a:t>
            </a:r>
          </a:p>
          <a:p>
            <a:pPr>
              <a:lnSpc>
                <a:spcPct val="200000"/>
              </a:lnSpc>
            </a:pPr>
            <a:r>
              <a:rPr lang="en-US" b="1" dirty="0"/>
              <a:t>Loss Function: Categorical Cross Entropy, Optimizer: Adam &amp; Metric: Accuracy</a:t>
            </a:r>
            <a:endParaRPr lang="en-CA" b="1" dirty="0"/>
          </a:p>
          <a:p>
            <a:pPr>
              <a:lnSpc>
                <a:spcPct val="200000"/>
              </a:lnSpc>
            </a:pPr>
            <a:r>
              <a:rPr lang="en-CA" b="1" dirty="0"/>
              <a:t>Total </a:t>
            </a:r>
            <a:r>
              <a:rPr lang="en-CA" b="1" dirty="0" err="1"/>
              <a:t>params</a:t>
            </a:r>
            <a:r>
              <a:rPr lang="en-CA" b="1" dirty="0"/>
              <a:t>: 21,806,882, Trainable </a:t>
            </a:r>
            <a:r>
              <a:rPr lang="en-CA" b="1" dirty="0" err="1"/>
              <a:t>params</a:t>
            </a:r>
            <a:r>
              <a:rPr lang="en-CA" b="1" dirty="0"/>
              <a:t>: 4,098, Non-trainable </a:t>
            </a:r>
            <a:r>
              <a:rPr lang="en-CA" b="1" dirty="0" err="1"/>
              <a:t>params</a:t>
            </a:r>
            <a:r>
              <a:rPr lang="en-CA" b="1" dirty="0"/>
              <a:t>: 21,802,784</a:t>
            </a:r>
          </a:p>
          <a:p>
            <a:pPr>
              <a:lnSpc>
                <a:spcPct val="200000"/>
              </a:lnSpc>
            </a:pPr>
            <a:r>
              <a:rPr lang="en-CA" b="1" dirty="0"/>
              <a:t>Training time: 868.8s</a:t>
            </a:r>
          </a:p>
          <a:p>
            <a:pPr>
              <a:lnSpc>
                <a:spcPct val="200000"/>
              </a:lnSpc>
            </a:pPr>
            <a:r>
              <a:rPr lang="en-CA" b="1" dirty="0"/>
              <a:t>loss=0.9426, accuracy: 90.4437%</a:t>
            </a:r>
          </a:p>
        </p:txBody>
      </p:sp>
    </p:spTree>
    <p:extLst>
      <p:ext uri="{BB962C8B-B14F-4D97-AF65-F5344CB8AC3E}">
        <p14:creationId xmlns:p14="http://schemas.microsoft.com/office/powerpoint/2010/main" val="182097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Inception V3 -  Report</a:t>
            </a:r>
            <a:endParaRPr lang="en-CA" b="1" dirty="0"/>
          </a:p>
        </p:txBody>
      </p:sp>
      <p:pic>
        <p:nvPicPr>
          <p:cNvPr id="5" name="Picture 4"/>
          <p:cNvPicPr>
            <a:picLocks noChangeAspect="1"/>
          </p:cNvPicPr>
          <p:nvPr/>
        </p:nvPicPr>
        <p:blipFill>
          <a:blip r:embed="rId2"/>
          <a:stretch>
            <a:fillRect/>
          </a:stretch>
        </p:blipFill>
        <p:spPr>
          <a:xfrm>
            <a:off x="1904948" y="848945"/>
            <a:ext cx="4085740" cy="2866325"/>
          </a:xfrm>
          <a:prstGeom prst="rect">
            <a:avLst/>
          </a:prstGeom>
        </p:spPr>
      </p:pic>
      <p:pic>
        <p:nvPicPr>
          <p:cNvPr id="6" name="Picture 5"/>
          <p:cNvPicPr>
            <a:picLocks noChangeAspect="1"/>
          </p:cNvPicPr>
          <p:nvPr/>
        </p:nvPicPr>
        <p:blipFill>
          <a:blip r:embed="rId3"/>
          <a:stretch>
            <a:fillRect/>
          </a:stretch>
        </p:blipFill>
        <p:spPr>
          <a:xfrm>
            <a:off x="7067434" y="848945"/>
            <a:ext cx="3783228" cy="2897427"/>
          </a:xfrm>
          <a:prstGeom prst="rect">
            <a:avLst/>
          </a:prstGeom>
        </p:spPr>
      </p:pic>
      <p:pic>
        <p:nvPicPr>
          <p:cNvPr id="7" name="Picture 6"/>
          <p:cNvPicPr>
            <a:picLocks noChangeAspect="1"/>
          </p:cNvPicPr>
          <p:nvPr/>
        </p:nvPicPr>
        <p:blipFill>
          <a:blip r:embed="rId4"/>
          <a:stretch>
            <a:fillRect/>
          </a:stretch>
        </p:blipFill>
        <p:spPr>
          <a:xfrm>
            <a:off x="1904949" y="4610372"/>
            <a:ext cx="5627966" cy="1695450"/>
          </a:xfrm>
          <a:prstGeom prst="rect">
            <a:avLst/>
          </a:prstGeom>
        </p:spPr>
      </p:pic>
      <p:pic>
        <p:nvPicPr>
          <p:cNvPr id="8" name="Picture 7"/>
          <p:cNvPicPr>
            <a:picLocks noChangeAspect="1"/>
          </p:cNvPicPr>
          <p:nvPr/>
        </p:nvPicPr>
        <p:blipFill>
          <a:blip r:embed="rId5"/>
          <a:stretch>
            <a:fillRect/>
          </a:stretch>
        </p:blipFill>
        <p:spPr>
          <a:xfrm>
            <a:off x="7498210" y="3819573"/>
            <a:ext cx="3352452" cy="2868881"/>
          </a:xfrm>
          <a:prstGeom prst="rect">
            <a:avLst/>
          </a:prstGeom>
        </p:spPr>
      </p:pic>
    </p:spTree>
    <p:extLst>
      <p:ext uri="{BB962C8B-B14F-4D97-AF65-F5344CB8AC3E}">
        <p14:creationId xmlns:p14="http://schemas.microsoft.com/office/powerpoint/2010/main" val="379603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ResNet50</a:t>
            </a:r>
            <a:endParaRPr lang="en-CA" b="1" dirty="0"/>
          </a:p>
        </p:txBody>
      </p:sp>
      <p:sp>
        <p:nvSpPr>
          <p:cNvPr id="3" name="Content Placeholder 2"/>
          <p:cNvSpPr>
            <a:spLocks noGrp="1"/>
          </p:cNvSpPr>
          <p:nvPr>
            <p:ph idx="1"/>
          </p:nvPr>
        </p:nvSpPr>
        <p:spPr>
          <a:xfrm>
            <a:off x="1904948" y="992777"/>
            <a:ext cx="10287052" cy="3777622"/>
          </a:xfrm>
        </p:spPr>
        <p:txBody>
          <a:bodyPr>
            <a:normAutofit/>
          </a:bodyPr>
          <a:lstStyle/>
          <a:p>
            <a:pPr>
              <a:lnSpc>
                <a:spcPct val="200000"/>
              </a:lnSpc>
            </a:pPr>
            <a:r>
              <a:rPr lang="en-US" b="1" dirty="0"/>
              <a:t>Number of Epochs 100</a:t>
            </a:r>
          </a:p>
          <a:p>
            <a:pPr>
              <a:lnSpc>
                <a:spcPct val="200000"/>
              </a:lnSpc>
            </a:pPr>
            <a:r>
              <a:rPr lang="en-US" b="1" dirty="0"/>
              <a:t>Loss Function: Categorical Cross Entropy, Optimizer: Adam &amp; Metric: Accuracy</a:t>
            </a:r>
            <a:endParaRPr lang="en-CA" b="1" dirty="0"/>
          </a:p>
          <a:p>
            <a:pPr>
              <a:lnSpc>
                <a:spcPct val="200000"/>
              </a:lnSpc>
            </a:pPr>
            <a:r>
              <a:rPr lang="en-CA" b="1" dirty="0"/>
              <a:t>Total </a:t>
            </a:r>
            <a:r>
              <a:rPr lang="en-CA" b="1" dirty="0" err="1"/>
              <a:t>params</a:t>
            </a:r>
            <a:r>
              <a:rPr lang="en-CA" b="1" dirty="0"/>
              <a:t>: 23,591,810, Trainable </a:t>
            </a:r>
            <a:r>
              <a:rPr lang="en-CA" b="1" dirty="0" err="1"/>
              <a:t>params</a:t>
            </a:r>
            <a:r>
              <a:rPr lang="en-CA" b="1" dirty="0"/>
              <a:t>: 4,098, Non-trainable </a:t>
            </a:r>
            <a:r>
              <a:rPr lang="en-CA" b="1" dirty="0" err="1"/>
              <a:t>params</a:t>
            </a:r>
            <a:r>
              <a:rPr lang="en-CA" b="1" dirty="0"/>
              <a:t>: 23,587,712</a:t>
            </a:r>
          </a:p>
          <a:p>
            <a:pPr>
              <a:lnSpc>
                <a:spcPct val="200000"/>
              </a:lnSpc>
            </a:pPr>
            <a:r>
              <a:rPr lang="en-CA" b="1" dirty="0"/>
              <a:t>Training time: 975.8s</a:t>
            </a:r>
          </a:p>
          <a:p>
            <a:pPr>
              <a:lnSpc>
                <a:spcPct val="200000"/>
              </a:lnSpc>
            </a:pPr>
            <a:r>
              <a:rPr lang="en-CA" b="1" dirty="0"/>
              <a:t>loss=0.1323, accuracy: 97.4403%</a:t>
            </a:r>
          </a:p>
        </p:txBody>
      </p:sp>
    </p:spTree>
    <p:extLst>
      <p:ext uri="{BB962C8B-B14F-4D97-AF65-F5344CB8AC3E}">
        <p14:creationId xmlns:p14="http://schemas.microsoft.com/office/powerpoint/2010/main" val="253579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ResNet50 -  Report</a:t>
            </a:r>
            <a:endParaRPr lang="en-CA" b="1" dirty="0"/>
          </a:p>
        </p:txBody>
      </p:sp>
      <p:pic>
        <p:nvPicPr>
          <p:cNvPr id="3" name="Picture 2"/>
          <p:cNvPicPr>
            <a:picLocks noChangeAspect="1"/>
          </p:cNvPicPr>
          <p:nvPr/>
        </p:nvPicPr>
        <p:blipFill>
          <a:blip r:embed="rId2"/>
          <a:stretch>
            <a:fillRect/>
          </a:stretch>
        </p:blipFill>
        <p:spPr>
          <a:xfrm>
            <a:off x="1904948" y="848944"/>
            <a:ext cx="3783228" cy="2897427"/>
          </a:xfrm>
          <a:prstGeom prst="rect">
            <a:avLst/>
          </a:prstGeom>
        </p:spPr>
      </p:pic>
      <p:pic>
        <p:nvPicPr>
          <p:cNvPr id="4" name="Picture 3"/>
          <p:cNvPicPr>
            <a:picLocks noChangeAspect="1"/>
          </p:cNvPicPr>
          <p:nvPr/>
        </p:nvPicPr>
        <p:blipFill>
          <a:blip r:embed="rId3"/>
          <a:stretch>
            <a:fillRect/>
          </a:stretch>
        </p:blipFill>
        <p:spPr>
          <a:xfrm>
            <a:off x="7173633" y="801101"/>
            <a:ext cx="3877543" cy="2945270"/>
          </a:xfrm>
          <a:prstGeom prst="rect">
            <a:avLst/>
          </a:prstGeom>
        </p:spPr>
      </p:pic>
      <p:pic>
        <p:nvPicPr>
          <p:cNvPr id="9" name="Picture 8"/>
          <p:cNvPicPr>
            <a:picLocks noChangeAspect="1"/>
          </p:cNvPicPr>
          <p:nvPr/>
        </p:nvPicPr>
        <p:blipFill>
          <a:blip r:embed="rId4"/>
          <a:stretch>
            <a:fillRect/>
          </a:stretch>
        </p:blipFill>
        <p:spPr>
          <a:xfrm>
            <a:off x="1904948" y="4522470"/>
            <a:ext cx="5268685" cy="1714500"/>
          </a:xfrm>
          <a:prstGeom prst="rect">
            <a:avLst/>
          </a:prstGeom>
        </p:spPr>
      </p:pic>
      <p:pic>
        <p:nvPicPr>
          <p:cNvPr id="10" name="Picture 9"/>
          <p:cNvPicPr>
            <a:picLocks noChangeAspect="1"/>
          </p:cNvPicPr>
          <p:nvPr/>
        </p:nvPicPr>
        <p:blipFill>
          <a:blip r:embed="rId5"/>
          <a:stretch>
            <a:fillRect/>
          </a:stretch>
        </p:blipFill>
        <p:spPr>
          <a:xfrm>
            <a:off x="7550872" y="3897050"/>
            <a:ext cx="3123064" cy="2678158"/>
          </a:xfrm>
          <a:prstGeom prst="rect">
            <a:avLst/>
          </a:prstGeom>
        </p:spPr>
      </p:pic>
    </p:spTree>
    <p:extLst>
      <p:ext uri="{BB962C8B-B14F-4D97-AF65-F5344CB8AC3E}">
        <p14:creationId xmlns:p14="http://schemas.microsoft.com/office/powerpoint/2010/main" val="170139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CA" b="1" dirty="0"/>
              <a:t>EfficientNetB0</a:t>
            </a:r>
          </a:p>
        </p:txBody>
      </p:sp>
      <p:sp>
        <p:nvSpPr>
          <p:cNvPr id="3" name="Content Placeholder 2"/>
          <p:cNvSpPr>
            <a:spLocks noGrp="1"/>
          </p:cNvSpPr>
          <p:nvPr>
            <p:ph idx="1"/>
          </p:nvPr>
        </p:nvSpPr>
        <p:spPr>
          <a:xfrm>
            <a:off x="1904948" y="992777"/>
            <a:ext cx="10287052" cy="3777622"/>
          </a:xfrm>
        </p:spPr>
        <p:txBody>
          <a:bodyPr>
            <a:normAutofit/>
          </a:bodyPr>
          <a:lstStyle/>
          <a:p>
            <a:pPr>
              <a:lnSpc>
                <a:spcPct val="200000"/>
              </a:lnSpc>
            </a:pPr>
            <a:r>
              <a:rPr lang="en-US" b="1" dirty="0"/>
              <a:t>Number of Epochs 100</a:t>
            </a:r>
          </a:p>
          <a:p>
            <a:pPr>
              <a:lnSpc>
                <a:spcPct val="200000"/>
              </a:lnSpc>
            </a:pPr>
            <a:r>
              <a:rPr lang="en-US" b="1" dirty="0"/>
              <a:t>Loss Function: Categorical Cross Entropy, Optimizer: Adam &amp; Metric: Accuracy</a:t>
            </a:r>
            <a:endParaRPr lang="en-CA" b="1" dirty="0"/>
          </a:p>
          <a:p>
            <a:pPr>
              <a:lnSpc>
                <a:spcPct val="200000"/>
              </a:lnSpc>
            </a:pPr>
            <a:r>
              <a:rPr lang="en-CA" b="1" dirty="0"/>
              <a:t>Total </a:t>
            </a:r>
            <a:r>
              <a:rPr lang="en-CA" b="1" dirty="0" err="1"/>
              <a:t>params</a:t>
            </a:r>
            <a:r>
              <a:rPr lang="en-CA" b="1" dirty="0"/>
              <a:t>: 4,052,133, Trainable </a:t>
            </a:r>
            <a:r>
              <a:rPr lang="en-CA" b="1" dirty="0" err="1"/>
              <a:t>params</a:t>
            </a:r>
            <a:r>
              <a:rPr lang="en-CA" b="1" dirty="0"/>
              <a:t>: 2,562, Non-trainable </a:t>
            </a:r>
            <a:r>
              <a:rPr lang="en-CA" b="1" dirty="0" err="1"/>
              <a:t>params</a:t>
            </a:r>
            <a:r>
              <a:rPr lang="en-CA" b="1" dirty="0"/>
              <a:t>: 4,049,571</a:t>
            </a:r>
          </a:p>
          <a:p>
            <a:pPr>
              <a:lnSpc>
                <a:spcPct val="200000"/>
              </a:lnSpc>
            </a:pPr>
            <a:r>
              <a:rPr lang="en-CA" b="1" dirty="0"/>
              <a:t>Training time: 848.4s</a:t>
            </a:r>
          </a:p>
          <a:p>
            <a:pPr>
              <a:lnSpc>
                <a:spcPct val="200000"/>
              </a:lnSpc>
            </a:pPr>
            <a:r>
              <a:rPr lang="en-CA" b="1" dirty="0"/>
              <a:t>loss=0.0901, accuracy: 96.9283%</a:t>
            </a:r>
          </a:p>
        </p:txBody>
      </p:sp>
    </p:spTree>
    <p:extLst>
      <p:ext uri="{BB962C8B-B14F-4D97-AF65-F5344CB8AC3E}">
        <p14:creationId xmlns:p14="http://schemas.microsoft.com/office/powerpoint/2010/main" val="297429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CA" b="1" dirty="0"/>
              <a:t>EfficientNetB0</a:t>
            </a:r>
            <a:r>
              <a:rPr lang="en-US" b="1" dirty="0"/>
              <a:t> -  Report</a:t>
            </a:r>
            <a:endParaRPr lang="en-CA" b="1" dirty="0"/>
          </a:p>
        </p:txBody>
      </p:sp>
      <p:pic>
        <p:nvPicPr>
          <p:cNvPr id="5" name="Picture 4"/>
          <p:cNvPicPr>
            <a:picLocks noChangeAspect="1"/>
          </p:cNvPicPr>
          <p:nvPr/>
        </p:nvPicPr>
        <p:blipFill>
          <a:blip r:embed="rId2"/>
          <a:stretch>
            <a:fillRect/>
          </a:stretch>
        </p:blipFill>
        <p:spPr>
          <a:xfrm>
            <a:off x="1904948" y="951780"/>
            <a:ext cx="4084752" cy="2880000"/>
          </a:xfrm>
          <a:prstGeom prst="rect">
            <a:avLst/>
          </a:prstGeom>
        </p:spPr>
      </p:pic>
      <p:pic>
        <p:nvPicPr>
          <p:cNvPr id="6" name="Picture 5"/>
          <p:cNvPicPr>
            <a:picLocks noChangeAspect="1"/>
          </p:cNvPicPr>
          <p:nvPr/>
        </p:nvPicPr>
        <p:blipFill>
          <a:blip r:embed="rId3"/>
          <a:stretch>
            <a:fillRect/>
          </a:stretch>
        </p:blipFill>
        <p:spPr>
          <a:xfrm>
            <a:off x="6888130" y="951780"/>
            <a:ext cx="3785806" cy="2880000"/>
          </a:xfrm>
          <a:prstGeom prst="rect">
            <a:avLst/>
          </a:prstGeom>
        </p:spPr>
      </p:pic>
      <p:pic>
        <p:nvPicPr>
          <p:cNvPr id="7" name="Picture 6"/>
          <p:cNvPicPr>
            <a:picLocks noChangeAspect="1"/>
          </p:cNvPicPr>
          <p:nvPr/>
        </p:nvPicPr>
        <p:blipFill>
          <a:blip r:embed="rId4"/>
          <a:stretch>
            <a:fillRect/>
          </a:stretch>
        </p:blipFill>
        <p:spPr>
          <a:xfrm>
            <a:off x="1670141" y="4451305"/>
            <a:ext cx="5645059" cy="1647825"/>
          </a:xfrm>
          <a:prstGeom prst="rect">
            <a:avLst/>
          </a:prstGeom>
        </p:spPr>
      </p:pic>
      <p:pic>
        <p:nvPicPr>
          <p:cNvPr id="8" name="Picture 7"/>
          <p:cNvPicPr>
            <a:picLocks noChangeAspect="1"/>
          </p:cNvPicPr>
          <p:nvPr/>
        </p:nvPicPr>
        <p:blipFill>
          <a:blip r:embed="rId5"/>
          <a:stretch>
            <a:fillRect/>
          </a:stretch>
        </p:blipFill>
        <p:spPr>
          <a:xfrm>
            <a:off x="7419703" y="3871743"/>
            <a:ext cx="3254233" cy="2806947"/>
          </a:xfrm>
          <a:prstGeom prst="rect">
            <a:avLst/>
          </a:prstGeom>
        </p:spPr>
      </p:pic>
    </p:spTree>
    <p:extLst>
      <p:ext uri="{BB962C8B-B14F-4D97-AF65-F5344CB8AC3E}">
        <p14:creationId xmlns:p14="http://schemas.microsoft.com/office/powerpoint/2010/main" val="1562186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Comparison Chart</a:t>
            </a:r>
            <a:endParaRPr lang="en-CA" b="1" dirty="0"/>
          </a:p>
        </p:txBody>
      </p:sp>
      <p:graphicFrame>
        <p:nvGraphicFramePr>
          <p:cNvPr id="9" name="Chart 8"/>
          <p:cNvGraphicFramePr>
            <a:graphicFrameLocks/>
          </p:cNvGraphicFramePr>
          <p:nvPr>
            <p:extLst>
              <p:ext uri="{D42A27DB-BD31-4B8C-83A1-F6EECF244321}">
                <p14:modId xmlns:p14="http://schemas.microsoft.com/office/powerpoint/2010/main" val="75191271"/>
              </p:ext>
            </p:extLst>
          </p:nvPr>
        </p:nvGraphicFramePr>
        <p:xfrm>
          <a:off x="1904948" y="890451"/>
          <a:ext cx="482346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3704163149"/>
              </p:ext>
            </p:extLst>
          </p:nvPr>
        </p:nvGraphicFramePr>
        <p:xfrm>
          <a:off x="6728408" y="890451"/>
          <a:ext cx="48234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044072813"/>
              </p:ext>
            </p:extLst>
          </p:nvPr>
        </p:nvGraphicFramePr>
        <p:xfrm>
          <a:off x="1904948" y="393191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37110262"/>
              </p:ext>
            </p:extLst>
          </p:nvPr>
        </p:nvGraphicFramePr>
        <p:xfrm>
          <a:off x="6728408" y="386007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9460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F5D7-3B71-48AE-ABF5-BB19EC6C65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155006-9394-47AF-B7EE-FF72ED65864A}"/>
              </a:ext>
            </a:extLst>
          </p:cNvPr>
          <p:cNvSpPr>
            <a:spLocks noGrp="1"/>
          </p:cNvSpPr>
          <p:nvPr>
            <p:ph idx="1"/>
          </p:nvPr>
        </p:nvSpPr>
        <p:spPr>
          <a:xfrm>
            <a:off x="2589212" y="1391478"/>
            <a:ext cx="8915400" cy="5287618"/>
          </a:xfrm>
        </p:spPr>
        <p:txBody>
          <a:bodyPr>
            <a:normAutofit/>
          </a:bodyPr>
          <a:lstStyle/>
          <a:p>
            <a:pPr marL="0" indent="0">
              <a:buNone/>
            </a:pPr>
            <a:endParaRPr lang="en-US" dirty="0"/>
          </a:p>
          <a:p>
            <a:pPr marL="0" indent="0">
              <a:buNone/>
            </a:pPr>
            <a:r>
              <a:rPr lang="en-US" dirty="0"/>
              <a:t>We aim to examine chest </a:t>
            </a:r>
            <a:r>
              <a:rPr lang="en-US" dirty="0" err="1"/>
              <a:t>xrays</a:t>
            </a:r>
            <a:r>
              <a:rPr lang="en-US" dirty="0"/>
              <a:t> of presumed COVID cases and further classify them as normal pneumonia or true COVID cases. </a:t>
            </a:r>
          </a:p>
          <a:p>
            <a:pPr marL="0" indent="0">
              <a:buNone/>
            </a:pPr>
            <a:r>
              <a:rPr lang="en-US" sz="2000" dirty="0">
                <a:solidFill>
                  <a:schemeClr val="accent2">
                    <a:lumMod val="75000"/>
                  </a:schemeClr>
                </a:solidFill>
                <a:latin typeface="+mj-lt"/>
                <a:ea typeface="+mj-ea"/>
                <a:cs typeface="+mj-cs"/>
              </a:rPr>
              <a:t>Open Data </a:t>
            </a:r>
          </a:p>
          <a:p>
            <a:pPr marL="0" indent="0">
              <a:buNone/>
            </a:pPr>
            <a:r>
              <a:rPr lang="en-US" dirty="0"/>
              <a:t>Toronto has released COVID data as an Open data. </a:t>
            </a:r>
            <a:r>
              <a:rPr lang="en-CA" dirty="0"/>
              <a:t>This data set contains demographic, geographic, and severity information for all confirmed and probable cases reported to and managed by Toronto Public Health since the first case was reported in January 2020. This includes cases that are sporadic (occurring in the community) and outbreak-associated. The data are extracted from the provincial communicable disease reporting system (</a:t>
            </a:r>
            <a:r>
              <a:rPr lang="en-CA" dirty="0" err="1"/>
              <a:t>iPHIS</a:t>
            </a:r>
            <a:r>
              <a:rPr lang="en-CA" dirty="0"/>
              <a:t>) and Toronto's custom COVID-19 case management system (CORES) and combined for reporting. Each line summarizes information for an individual case.</a:t>
            </a:r>
            <a:endParaRPr lang="en-US" dirty="0"/>
          </a:p>
        </p:txBody>
      </p:sp>
    </p:spTree>
    <p:extLst>
      <p:ext uri="{BB962C8B-B14F-4D97-AF65-F5344CB8AC3E}">
        <p14:creationId xmlns:p14="http://schemas.microsoft.com/office/powerpoint/2010/main" val="390744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Conclusion and Inference</a:t>
            </a:r>
            <a:endParaRPr lang="en-CA" b="1" dirty="0"/>
          </a:p>
        </p:txBody>
      </p:sp>
      <p:grpSp>
        <p:nvGrpSpPr>
          <p:cNvPr id="5" name="Group 4"/>
          <p:cNvGrpSpPr/>
          <p:nvPr/>
        </p:nvGrpSpPr>
        <p:grpSpPr>
          <a:xfrm>
            <a:off x="1904948" y="1108166"/>
            <a:ext cx="6743700" cy="3158030"/>
            <a:chOff x="433193" y="890451"/>
            <a:chExt cx="6743700" cy="3158030"/>
          </a:xfrm>
        </p:grpSpPr>
        <p:graphicFrame>
          <p:nvGraphicFramePr>
            <p:cNvPr id="7" name="Chart 6"/>
            <p:cNvGraphicFramePr>
              <a:graphicFrameLocks/>
            </p:cNvGraphicFramePr>
            <p:nvPr>
              <p:extLst>
                <p:ext uri="{D42A27DB-BD31-4B8C-83A1-F6EECF244321}">
                  <p14:modId xmlns:p14="http://schemas.microsoft.com/office/powerpoint/2010/main" val="3604703733"/>
                </p:ext>
              </p:extLst>
            </p:nvPr>
          </p:nvGraphicFramePr>
          <p:xfrm>
            <a:off x="433193" y="890451"/>
            <a:ext cx="67437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274199" y="1356025"/>
              <a:ext cx="702436" cy="276999"/>
            </a:xfrm>
            <a:prstGeom prst="rect">
              <a:avLst/>
            </a:prstGeom>
            <a:noFill/>
          </p:spPr>
          <p:txBody>
            <a:bodyPr wrap="none" rtlCol="0">
              <a:spAutoFit/>
            </a:bodyPr>
            <a:lstStyle/>
            <a:p>
              <a:r>
                <a:rPr lang="en-US" sz="1200" b="1" dirty="0"/>
                <a:t>ResNet</a:t>
              </a:r>
              <a:endParaRPr lang="en-CA" sz="1200" b="1" dirty="0"/>
            </a:p>
          </p:txBody>
        </p:sp>
        <p:sp>
          <p:nvSpPr>
            <p:cNvPr id="13" name="TextBox 12"/>
            <p:cNvSpPr txBox="1"/>
            <p:nvPr/>
          </p:nvSpPr>
          <p:spPr>
            <a:xfrm>
              <a:off x="1632252" y="1494525"/>
              <a:ext cx="1208985" cy="276999"/>
            </a:xfrm>
            <a:prstGeom prst="rect">
              <a:avLst/>
            </a:prstGeom>
            <a:noFill/>
          </p:spPr>
          <p:txBody>
            <a:bodyPr wrap="none" rtlCol="0">
              <a:spAutoFit/>
            </a:bodyPr>
            <a:lstStyle/>
            <a:p>
              <a:r>
                <a:rPr lang="en-US" sz="1200" b="1" dirty="0"/>
                <a:t>EfficientNetB0</a:t>
              </a:r>
              <a:endParaRPr lang="en-CA" sz="1200" b="1" dirty="0"/>
            </a:p>
          </p:txBody>
        </p:sp>
        <p:sp>
          <p:nvSpPr>
            <p:cNvPr id="14" name="TextBox 13"/>
            <p:cNvSpPr txBox="1"/>
            <p:nvPr/>
          </p:nvSpPr>
          <p:spPr>
            <a:xfrm>
              <a:off x="6234733" y="2402783"/>
              <a:ext cx="731290" cy="276999"/>
            </a:xfrm>
            <a:prstGeom prst="rect">
              <a:avLst/>
            </a:prstGeom>
            <a:noFill/>
          </p:spPr>
          <p:txBody>
            <a:bodyPr wrap="none" rtlCol="0">
              <a:spAutoFit/>
            </a:bodyPr>
            <a:lstStyle/>
            <a:p>
              <a:r>
                <a:rPr lang="en-US" sz="1200" b="1" dirty="0"/>
                <a:t>VGG19</a:t>
              </a:r>
              <a:endParaRPr lang="en-CA" sz="1200" b="1" dirty="0"/>
            </a:p>
          </p:txBody>
        </p:sp>
        <p:sp>
          <p:nvSpPr>
            <p:cNvPr id="15" name="TextBox 14"/>
            <p:cNvSpPr txBox="1"/>
            <p:nvPr/>
          </p:nvSpPr>
          <p:spPr>
            <a:xfrm>
              <a:off x="2274199" y="3077700"/>
              <a:ext cx="1088760" cy="276999"/>
            </a:xfrm>
            <a:prstGeom prst="rect">
              <a:avLst/>
            </a:prstGeom>
            <a:noFill/>
          </p:spPr>
          <p:txBody>
            <a:bodyPr wrap="none" rtlCol="0">
              <a:spAutoFit/>
            </a:bodyPr>
            <a:lstStyle/>
            <a:p>
              <a:r>
                <a:rPr lang="en-US" sz="1200" b="1" dirty="0"/>
                <a:t>InceptionV3</a:t>
              </a:r>
              <a:endParaRPr lang="en-CA" sz="1200" b="1" dirty="0"/>
            </a:p>
          </p:txBody>
        </p:sp>
        <p:sp>
          <p:nvSpPr>
            <p:cNvPr id="16" name="TextBox 15"/>
            <p:cNvSpPr txBox="1"/>
            <p:nvPr/>
          </p:nvSpPr>
          <p:spPr>
            <a:xfrm>
              <a:off x="1656727" y="2847536"/>
              <a:ext cx="1149674" cy="276999"/>
            </a:xfrm>
            <a:prstGeom prst="rect">
              <a:avLst/>
            </a:prstGeom>
            <a:noFill/>
          </p:spPr>
          <p:txBody>
            <a:bodyPr wrap="none" rtlCol="0">
              <a:spAutoFit/>
            </a:bodyPr>
            <a:lstStyle/>
            <a:p>
              <a:r>
                <a:rPr lang="en-US" sz="1200" b="1" dirty="0"/>
                <a:t>MobileNetV2</a:t>
              </a:r>
              <a:endParaRPr lang="en-CA" sz="1200" b="1" dirty="0"/>
            </a:p>
          </p:txBody>
        </p:sp>
        <p:sp>
          <p:nvSpPr>
            <p:cNvPr id="3" name="TextBox 2"/>
            <p:cNvSpPr txBox="1"/>
            <p:nvPr/>
          </p:nvSpPr>
          <p:spPr>
            <a:xfrm>
              <a:off x="2231564" y="3679149"/>
              <a:ext cx="3139001" cy="369332"/>
            </a:xfrm>
            <a:prstGeom prst="rect">
              <a:avLst/>
            </a:prstGeom>
            <a:noFill/>
          </p:spPr>
          <p:txBody>
            <a:bodyPr wrap="none" rtlCol="0">
              <a:spAutoFit/>
            </a:bodyPr>
            <a:lstStyle/>
            <a:p>
              <a:r>
                <a:rPr lang="en-US" b="1" dirty="0"/>
                <a:t>Accuracy vs No of </a:t>
              </a:r>
              <a:r>
                <a:rPr lang="en-US" b="1" dirty="0" err="1"/>
                <a:t>Params</a:t>
              </a:r>
              <a:endParaRPr lang="en-CA" b="1" dirty="0"/>
            </a:p>
          </p:txBody>
        </p:sp>
      </p:grpSp>
      <p:sp>
        <p:nvSpPr>
          <p:cNvPr id="4" name="TextBox 3"/>
          <p:cNvSpPr txBox="1"/>
          <p:nvPr/>
        </p:nvSpPr>
        <p:spPr>
          <a:xfrm>
            <a:off x="1976846" y="4632960"/>
            <a:ext cx="9413965"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err="1"/>
              <a:t>ResNet</a:t>
            </a:r>
            <a:r>
              <a:rPr lang="en-US" dirty="0"/>
              <a:t> Model has the highest validation accuracy, but the number of parameters are large and also has big model size</a:t>
            </a:r>
          </a:p>
          <a:p>
            <a:pPr algn="just"/>
            <a:endParaRPr lang="en-US" dirty="0"/>
          </a:p>
          <a:p>
            <a:pPr marL="285750" indent="-285750" algn="just">
              <a:buFont typeface="Wingdings" panose="05000000000000000000" pitchFamily="2" charset="2"/>
              <a:buChar char="Ø"/>
            </a:pPr>
            <a:r>
              <a:rPr lang="en-US" dirty="0" err="1"/>
              <a:t>EfficientNet</a:t>
            </a:r>
            <a:r>
              <a:rPr lang="en-US" dirty="0"/>
              <a:t> Model has good accuracy, fewer number of parameters, small model and lowest loss</a:t>
            </a:r>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2308269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and Repository</a:t>
            </a:r>
          </a:p>
        </p:txBody>
      </p:sp>
      <p:sp>
        <p:nvSpPr>
          <p:cNvPr id="4" name="Rectangle 1"/>
          <p:cNvSpPr>
            <a:spLocks noGrp="1" noChangeArrowheads="1"/>
          </p:cNvSpPr>
          <p:nvPr>
            <p:ph idx="1"/>
          </p:nvPr>
        </p:nvSpPr>
        <p:spPr bwMode="auto">
          <a:xfrm>
            <a:off x="2589212" y="1905000"/>
            <a:ext cx="891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https://github.com/mickykumar1/DL-final-project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76291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https://github.com/ieee8023/covid-chestxray-dataset</a:t>
            </a:r>
          </a:p>
          <a:p>
            <a:r>
              <a:rPr lang="en-US" dirty="0">
                <a:hlinkClick r:id="rId2"/>
              </a:rPr>
              <a:t>https://keras.io/api/applications/</a:t>
            </a:r>
          </a:p>
          <a:p>
            <a:r>
              <a:rPr lang="en-US" dirty="0">
                <a:hlinkClick r:id="rId2"/>
              </a:rPr>
              <a:t>https://keras.io/guides/transfer_learning/</a:t>
            </a:r>
          </a:p>
          <a:p>
            <a:r>
              <a:rPr lang="en-US" dirty="0">
                <a:hlinkClick r:id="rId2"/>
              </a:rPr>
              <a:t>https://ai.googleblog.com/2019/05/efficientnet-improving-accuracy-and.html</a:t>
            </a:r>
            <a:endParaRPr lang="en-US" dirty="0"/>
          </a:p>
          <a:p>
            <a:r>
              <a:rPr lang="en-US" dirty="0">
                <a:hlinkClick r:id="rId3"/>
              </a:rPr>
              <a:t>https://medium.com/@mahakkothari190.mk/comparison-of-different-deep-learning-models-for-image-classification-1c49f1159d7a</a:t>
            </a:r>
            <a:endParaRPr lang="en-US" dirty="0"/>
          </a:p>
          <a:p>
            <a:endParaRPr lang="en-US" dirty="0"/>
          </a:p>
        </p:txBody>
      </p:sp>
    </p:spTree>
    <p:extLst>
      <p:ext uri="{BB962C8B-B14F-4D97-AF65-F5344CB8AC3E}">
        <p14:creationId xmlns:p14="http://schemas.microsoft.com/office/powerpoint/2010/main" val="2238320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7531" y="2734492"/>
            <a:ext cx="3979817"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267460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F5D7-3B71-48AE-ABF5-BB19EC6C65D4}"/>
              </a:ext>
            </a:extLst>
          </p:cNvPr>
          <p:cNvSpPr>
            <a:spLocks noGrp="1"/>
          </p:cNvSpPr>
          <p:nvPr>
            <p:ph type="title"/>
          </p:nvPr>
        </p:nvSpPr>
        <p:spPr/>
        <p:txBody>
          <a:bodyPr/>
          <a:lstStyle/>
          <a:p>
            <a:r>
              <a:rPr lang="en-US" dirty="0"/>
              <a:t>Selection of models. </a:t>
            </a:r>
            <a:br>
              <a:rPr lang="en-US" dirty="0"/>
            </a:br>
            <a:r>
              <a:rPr lang="en-US" sz="2000" dirty="0"/>
              <a:t>But first, the inspiration.</a:t>
            </a:r>
          </a:p>
        </p:txBody>
      </p:sp>
      <p:sp>
        <p:nvSpPr>
          <p:cNvPr id="9" name="Rectangle 8">
            <a:extLst>
              <a:ext uri="{FF2B5EF4-FFF2-40B4-BE49-F238E27FC236}">
                <a16:creationId xmlns:a16="http://schemas.microsoft.com/office/drawing/2014/main" id="{FE5457E2-FD50-42C8-A8E6-1FF3BA2338C7}"/>
              </a:ext>
            </a:extLst>
          </p:cNvPr>
          <p:cNvSpPr/>
          <p:nvPr/>
        </p:nvSpPr>
        <p:spPr>
          <a:xfrm>
            <a:off x="3047999" y="2413338"/>
            <a:ext cx="7368209" cy="4247317"/>
          </a:xfrm>
          <a:prstGeom prst="rect">
            <a:avLst/>
          </a:prstGeom>
        </p:spPr>
        <p:txBody>
          <a:bodyPr wrap="square">
            <a:spAutoFit/>
          </a:bodyPr>
          <a:lstStyle/>
          <a:p>
            <a:r>
              <a:rPr lang="en-CA" dirty="0">
                <a:solidFill>
                  <a:srgbClr val="292B2C"/>
                </a:solidFill>
                <a:latin typeface="Roboto"/>
              </a:rPr>
              <a:t>Regions of the brain involved in image recognition.</a:t>
            </a:r>
          </a:p>
          <a:p>
            <a:r>
              <a:rPr lang="en-CA" b="1" dirty="0">
                <a:solidFill>
                  <a:srgbClr val="292B2C"/>
                </a:solidFill>
                <a:latin typeface="Roboto"/>
              </a:rPr>
              <a:t>V1</a:t>
            </a:r>
            <a:r>
              <a:rPr lang="en-CA" dirty="0">
                <a:solidFill>
                  <a:srgbClr val="292B2C"/>
                </a:solidFill>
                <a:latin typeface="Roboto"/>
              </a:rPr>
              <a:t> (Primary visual cortex) – What is important in the global picture to guide the shift of attention.</a:t>
            </a:r>
          </a:p>
          <a:p>
            <a:r>
              <a:rPr lang="en-CA" dirty="0">
                <a:solidFill>
                  <a:srgbClr val="292B2C"/>
                </a:solidFill>
                <a:latin typeface="Roboto"/>
              </a:rPr>
              <a:t>Importance to simple properties such as </a:t>
            </a:r>
            <a:r>
              <a:rPr lang="en-CA" dirty="0">
                <a:solidFill>
                  <a:srgbClr val="C00000"/>
                </a:solidFill>
                <a:latin typeface="Roboto"/>
              </a:rPr>
              <a:t>orientation, spatial frequency, colour. </a:t>
            </a:r>
          </a:p>
          <a:p>
            <a:r>
              <a:rPr lang="en-CA" b="1" dirty="0">
                <a:solidFill>
                  <a:srgbClr val="292B2C"/>
                </a:solidFill>
                <a:latin typeface="Roboto"/>
              </a:rPr>
              <a:t>V2</a:t>
            </a:r>
            <a:r>
              <a:rPr lang="en-CA" dirty="0">
                <a:solidFill>
                  <a:srgbClr val="292B2C"/>
                </a:solidFill>
                <a:latin typeface="Roboto"/>
              </a:rPr>
              <a:t> (Secondary visual cortex) – Strong </a:t>
            </a:r>
            <a:r>
              <a:rPr lang="en-CA" dirty="0">
                <a:solidFill>
                  <a:srgbClr val="C00000"/>
                </a:solidFill>
                <a:latin typeface="Roboto"/>
              </a:rPr>
              <a:t>feedback</a:t>
            </a:r>
            <a:r>
              <a:rPr lang="en-CA" dirty="0">
                <a:solidFill>
                  <a:srgbClr val="292B2C"/>
                </a:solidFill>
                <a:latin typeface="Roboto"/>
              </a:rPr>
              <a:t> connection to V1. Sends strong connections to V3,4,5.  </a:t>
            </a:r>
          </a:p>
          <a:p>
            <a:r>
              <a:rPr lang="en-CA" dirty="0">
                <a:solidFill>
                  <a:srgbClr val="292B2C"/>
                </a:solidFill>
                <a:latin typeface="Roboto"/>
              </a:rPr>
              <a:t>Role in </a:t>
            </a:r>
            <a:r>
              <a:rPr lang="en-CA" dirty="0">
                <a:solidFill>
                  <a:srgbClr val="C00000"/>
                </a:solidFill>
                <a:latin typeface="Roboto"/>
              </a:rPr>
              <a:t>object recognition memory</a:t>
            </a:r>
            <a:r>
              <a:rPr lang="en-CA" dirty="0">
                <a:solidFill>
                  <a:srgbClr val="292B2C"/>
                </a:solidFill>
                <a:latin typeface="Roboto"/>
              </a:rPr>
              <a:t>. </a:t>
            </a:r>
          </a:p>
          <a:p>
            <a:r>
              <a:rPr lang="en-CA" b="1" dirty="0">
                <a:solidFill>
                  <a:srgbClr val="292B2C"/>
                </a:solidFill>
                <a:latin typeface="Roboto"/>
              </a:rPr>
              <a:t>V3</a:t>
            </a:r>
            <a:r>
              <a:rPr lang="en-CA" dirty="0">
                <a:solidFill>
                  <a:srgbClr val="292B2C"/>
                </a:solidFill>
                <a:latin typeface="Roboto"/>
              </a:rPr>
              <a:t> Role in global motion.</a:t>
            </a:r>
          </a:p>
          <a:p>
            <a:r>
              <a:rPr lang="en-CA" b="1" dirty="0">
                <a:solidFill>
                  <a:srgbClr val="292B2C"/>
                </a:solidFill>
                <a:latin typeface="Roboto"/>
              </a:rPr>
              <a:t>V4</a:t>
            </a:r>
            <a:r>
              <a:rPr lang="en-CA" dirty="0">
                <a:solidFill>
                  <a:srgbClr val="292B2C"/>
                </a:solidFill>
                <a:latin typeface="Roboto"/>
              </a:rPr>
              <a:t> Role in encoding stimulus salience, gated by signals coming frontal eye fields, shows changes in spatial profile with attention.</a:t>
            </a:r>
          </a:p>
          <a:p>
            <a:r>
              <a:rPr lang="en-CA" b="1" dirty="0">
                <a:solidFill>
                  <a:srgbClr val="292B2C"/>
                </a:solidFill>
                <a:latin typeface="Roboto"/>
              </a:rPr>
              <a:t>V5</a:t>
            </a:r>
            <a:r>
              <a:rPr lang="en-CA" dirty="0">
                <a:solidFill>
                  <a:srgbClr val="292B2C"/>
                </a:solidFill>
                <a:latin typeface="Roboto"/>
              </a:rPr>
              <a:t> Role in motion perception.</a:t>
            </a:r>
          </a:p>
          <a:p>
            <a:endParaRPr lang="en-CA" dirty="0">
              <a:solidFill>
                <a:srgbClr val="292B2C"/>
              </a:solidFill>
              <a:latin typeface="Roboto"/>
            </a:endParaRPr>
          </a:p>
          <a:p>
            <a:endParaRPr lang="en-CA" dirty="0">
              <a:solidFill>
                <a:srgbClr val="292B2C"/>
              </a:solidFill>
              <a:latin typeface="Roboto"/>
            </a:endParaRPr>
          </a:p>
          <a:p>
            <a:r>
              <a:rPr lang="en-CA" dirty="0">
                <a:solidFill>
                  <a:srgbClr val="292B2C"/>
                </a:solidFill>
                <a:latin typeface="Roboto"/>
              </a:rPr>
              <a:t> </a:t>
            </a:r>
            <a:endParaRPr lang="en-CA" dirty="0"/>
          </a:p>
        </p:txBody>
      </p:sp>
    </p:spTree>
    <p:extLst>
      <p:ext uri="{BB962C8B-B14F-4D97-AF65-F5344CB8AC3E}">
        <p14:creationId xmlns:p14="http://schemas.microsoft.com/office/powerpoint/2010/main" val="3432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F5D7-3B71-48AE-ABF5-BB19EC6C65D4}"/>
              </a:ext>
            </a:extLst>
          </p:cNvPr>
          <p:cNvSpPr>
            <a:spLocks noGrp="1"/>
          </p:cNvSpPr>
          <p:nvPr>
            <p:ph type="title"/>
          </p:nvPr>
        </p:nvSpPr>
        <p:spPr/>
        <p:txBody>
          <a:bodyPr/>
          <a:lstStyle/>
          <a:p>
            <a:r>
              <a:rPr lang="en-US" dirty="0"/>
              <a:t>Selection of models</a:t>
            </a:r>
          </a:p>
        </p:txBody>
      </p:sp>
      <p:sp>
        <p:nvSpPr>
          <p:cNvPr id="9" name="Rectangle 8">
            <a:extLst>
              <a:ext uri="{FF2B5EF4-FFF2-40B4-BE49-F238E27FC236}">
                <a16:creationId xmlns:a16="http://schemas.microsoft.com/office/drawing/2014/main" id="{FE5457E2-FD50-42C8-A8E6-1FF3BA2338C7}"/>
              </a:ext>
            </a:extLst>
          </p:cNvPr>
          <p:cNvSpPr/>
          <p:nvPr/>
        </p:nvSpPr>
        <p:spPr>
          <a:xfrm>
            <a:off x="3047999" y="2413338"/>
            <a:ext cx="7368209" cy="923330"/>
          </a:xfrm>
          <a:prstGeom prst="rect">
            <a:avLst/>
          </a:prstGeom>
        </p:spPr>
        <p:txBody>
          <a:bodyPr wrap="square">
            <a:spAutoFit/>
          </a:bodyPr>
          <a:lstStyle/>
          <a:p>
            <a:endParaRPr lang="en-CA" dirty="0">
              <a:solidFill>
                <a:srgbClr val="292B2C"/>
              </a:solidFill>
              <a:latin typeface="Roboto"/>
            </a:endParaRPr>
          </a:p>
          <a:p>
            <a:endParaRPr lang="en-CA" dirty="0">
              <a:solidFill>
                <a:srgbClr val="292B2C"/>
              </a:solidFill>
              <a:latin typeface="Roboto"/>
            </a:endParaRPr>
          </a:p>
          <a:p>
            <a:r>
              <a:rPr lang="en-CA" dirty="0">
                <a:solidFill>
                  <a:srgbClr val="292B2C"/>
                </a:solidFill>
                <a:latin typeface="Roboto"/>
              </a:rPr>
              <a:t> </a:t>
            </a:r>
            <a:endParaRPr lang="en-CA" dirty="0"/>
          </a:p>
        </p:txBody>
      </p:sp>
      <p:pic>
        <p:nvPicPr>
          <p:cNvPr id="3" name="Picture 2">
            <a:extLst>
              <a:ext uri="{FF2B5EF4-FFF2-40B4-BE49-F238E27FC236}">
                <a16:creationId xmlns:a16="http://schemas.microsoft.com/office/drawing/2014/main" id="{DCA92FD1-3215-4243-AFD5-9C78E0F7A801}"/>
              </a:ext>
            </a:extLst>
          </p:cNvPr>
          <p:cNvPicPr>
            <a:picLocks noChangeAspect="1"/>
          </p:cNvPicPr>
          <p:nvPr/>
        </p:nvPicPr>
        <p:blipFill>
          <a:blip r:embed="rId2"/>
          <a:stretch>
            <a:fillRect/>
          </a:stretch>
        </p:blipFill>
        <p:spPr>
          <a:xfrm>
            <a:off x="2592925" y="1708119"/>
            <a:ext cx="6924675" cy="4400550"/>
          </a:xfrm>
          <a:prstGeom prst="rect">
            <a:avLst/>
          </a:prstGeom>
        </p:spPr>
      </p:pic>
    </p:spTree>
    <p:extLst>
      <p:ext uri="{BB962C8B-B14F-4D97-AF65-F5344CB8AC3E}">
        <p14:creationId xmlns:p14="http://schemas.microsoft.com/office/powerpoint/2010/main" val="152677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F5D7-3B71-48AE-ABF5-BB19EC6C65D4}"/>
              </a:ext>
            </a:extLst>
          </p:cNvPr>
          <p:cNvSpPr>
            <a:spLocks noGrp="1"/>
          </p:cNvSpPr>
          <p:nvPr>
            <p:ph type="title"/>
          </p:nvPr>
        </p:nvSpPr>
        <p:spPr/>
        <p:txBody>
          <a:bodyPr/>
          <a:lstStyle/>
          <a:p>
            <a:r>
              <a:rPr lang="en-US" dirty="0"/>
              <a:t>Transfer Learning –Ranking of various Models on ImageNet Dataset </a:t>
            </a:r>
          </a:p>
        </p:txBody>
      </p:sp>
      <p:sp>
        <p:nvSpPr>
          <p:cNvPr id="9" name="Rectangle 8">
            <a:extLst>
              <a:ext uri="{FF2B5EF4-FFF2-40B4-BE49-F238E27FC236}">
                <a16:creationId xmlns:a16="http://schemas.microsoft.com/office/drawing/2014/main" id="{FE5457E2-FD50-42C8-A8E6-1FF3BA2338C7}"/>
              </a:ext>
            </a:extLst>
          </p:cNvPr>
          <p:cNvSpPr/>
          <p:nvPr/>
        </p:nvSpPr>
        <p:spPr>
          <a:xfrm>
            <a:off x="3047999" y="2413338"/>
            <a:ext cx="7368209" cy="923330"/>
          </a:xfrm>
          <a:prstGeom prst="rect">
            <a:avLst/>
          </a:prstGeom>
        </p:spPr>
        <p:txBody>
          <a:bodyPr wrap="square">
            <a:spAutoFit/>
          </a:bodyPr>
          <a:lstStyle/>
          <a:p>
            <a:endParaRPr lang="en-CA" dirty="0">
              <a:solidFill>
                <a:srgbClr val="292B2C"/>
              </a:solidFill>
              <a:latin typeface="Roboto"/>
            </a:endParaRPr>
          </a:p>
          <a:p>
            <a:endParaRPr lang="en-CA" dirty="0">
              <a:solidFill>
                <a:srgbClr val="292B2C"/>
              </a:solidFill>
              <a:latin typeface="Roboto"/>
            </a:endParaRPr>
          </a:p>
          <a:p>
            <a:r>
              <a:rPr lang="en-CA" dirty="0">
                <a:solidFill>
                  <a:srgbClr val="292B2C"/>
                </a:solidFill>
                <a:latin typeface="Roboto"/>
              </a:rPr>
              <a:t> </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153" y="1745144"/>
            <a:ext cx="6393899" cy="5043188"/>
          </a:xfrm>
          <a:prstGeom prst="rect">
            <a:avLst/>
          </a:prstGeom>
        </p:spPr>
      </p:pic>
    </p:spTree>
    <p:extLst>
      <p:ext uri="{BB962C8B-B14F-4D97-AF65-F5344CB8AC3E}">
        <p14:creationId xmlns:p14="http://schemas.microsoft.com/office/powerpoint/2010/main" val="285904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7E1B-5A30-4E2B-88BA-70A19BCAEE77}"/>
              </a:ext>
            </a:extLst>
          </p:cNvPr>
          <p:cNvSpPr>
            <a:spLocks noGrp="1"/>
          </p:cNvSpPr>
          <p:nvPr>
            <p:ph type="title"/>
          </p:nvPr>
        </p:nvSpPr>
        <p:spPr/>
        <p:txBody>
          <a:bodyPr/>
          <a:lstStyle/>
          <a:p>
            <a:r>
              <a:rPr lang="en-CA" dirty="0"/>
              <a:t>Classes and shape for X-ray images</a:t>
            </a:r>
          </a:p>
        </p:txBody>
      </p:sp>
      <p:sp>
        <p:nvSpPr>
          <p:cNvPr id="3" name="Content Placeholder 2">
            <a:extLst>
              <a:ext uri="{FF2B5EF4-FFF2-40B4-BE49-F238E27FC236}">
                <a16:creationId xmlns:a16="http://schemas.microsoft.com/office/drawing/2014/main" id="{A913592A-8F51-4496-A1C2-2DF91BF4DA76}"/>
              </a:ext>
            </a:extLst>
          </p:cNvPr>
          <p:cNvSpPr>
            <a:spLocks noGrp="1"/>
          </p:cNvSpPr>
          <p:nvPr>
            <p:ph idx="1"/>
          </p:nvPr>
        </p:nvSpPr>
        <p:spPr>
          <a:xfrm>
            <a:off x="2589212" y="2133600"/>
            <a:ext cx="8915400" cy="609600"/>
          </a:xfrm>
        </p:spPr>
        <p:txBody>
          <a:bodyPr/>
          <a:lstStyle/>
          <a:p>
            <a:r>
              <a:rPr lang="en-CA" dirty="0"/>
              <a:t>names = ['</a:t>
            </a:r>
            <a:r>
              <a:rPr lang="en-CA" dirty="0" err="1"/>
              <a:t>normal','pneumonia</a:t>
            </a:r>
            <a:r>
              <a:rPr lang="en-CA" dirty="0"/>
              <a:t>']</a:t>
            </a:r>
          </a:p>
        </p:txBody>
      </p:sp>
      <p:pic>
        <p:nvPicPr>
          <p:cNvPr id="5" name="Picture 4">
            <a:extLst>
              <a:ext uri="{FF2B5EF4-FFF2-40B4-BE49-F238E27FC236}">
                <a16:creationId xmlns:a16="http://schemas.microsoft.com/office/drawing/2014/main" id="{8AA13859-5686-48FC-B918-1B49A2070452}"/>
              </a:ext>
            </a:extLst>
          </p:cNvPr>
          <p:cNvPicPr>
            <a:picLocks noChangeAspect="1"/>
          </p:cNvPicPr>
          <p:nvPr/>
        </p:nvPicPr>
        <p:blipFill rotWithShape="1">
          <a:blip r:embed="rId2"/>
          <a:srcRect l="11307" t="11880" r="9425" b="59388"/>
          <a:stretch/>
        </p:blipFill>
        <p:spPr>
          <a:xfrm>
            <a:off x="2333308" y="3130062"/>
            <a:ext cx="9664505" cy="1969477"/>
          </a:xfrm>
          <a:prstGeom prst="rect">
            <a:avLst/>
          </a:prstGeom>
        </p:spPr>
      </p:pic>
    </p:spTree>
    <p:extLst>
      <p:ext uri="{BB962C8B-B14F-4D97-AF65-F5344CB8AC3E}">
        <p14:creationId xmlns:p14="http://schemas.microsoft.com/office/powerpoint/2010/main" val="347306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CF24-3CBD-4E69-B670-862EFCBA585A}"/>
              </a:ext>
            </a:extLst>
          </p:cNvPr>
          <p:cNvSpPr>
            <a:spLocks noGrp="1"/>
          </p:cNvSpPr>
          <p:nvPr>
            <p:ph type="title"/>
          </p:nvPr>
        </p:nvSpPr>
        <p:spPr/>
        <p:txBody>
          <a:bodyPr/>
          <a:lstStyle/>
          <a:p>
            <a:endParaRPr lang="en-CA"/>
          </a:p>
        </p:txBody>
      </p:sp>
      <p:pic>
        <p:nvPicPr>
          <p:cNvPr id="5" name="Picture 4">
            <a:extLst>
              <a:ext uri="{FF2B5EF4-FFF2-40B4-BE49-F238E27FC236}">
                <a16:creationId xmlns:a16="http://schemas.microsoft.com/office/drawing/2014/main" id="{7CA1B00D-C95D-488B-B6BE-0EA10BCDB67A}"/>
              </a:ext>
            </a:extLst>
          </p:cNvPr>
          <p:cNvPicPr>
            <a:picLocks noChangeAspect="1"/>
          </p:cNvPicPr>
          <p:nvPr/>
        </p:nvPicPr>
        <p:blipFill rotWithShape="1">
          <a:blip r:embed="rId2"/>
          <a:srcRect l="5638" t="23577" r="9307" b="50000"/>
          <a:stretch/>
        </p:blipFill>
        <p:spPr>
          <a:xfrm>
            <a:off x="1658058" y="4953001"/>
            <a:ext cx="10369819" cy="1811215"/>
          </a:xfrm>
          <a:prstGeom prst="rect">
            <a:avLst/>
          </a:prstGeom>
        </p:spPr>
      </p:pic>
      <p:pic>
        <p:nvPicPr>
          <p:cNvPr id="7" name="Picture 6">
            <a:extLst>
              <a:ext uri="{FF2B5EF4-FFF2-40B4-BE49-F238E27FC236}">
                <a16:creationId xmlns:a16="http://schemas.microsoft.com/office/drawing/2014/main" id="{70E180FE-8282-4598-8992-E1C55EEF56C7}"/>
              </a:ext>
            </a:extLst>
          </p:cNvPr>
          <p:cNvPicPr>
            <a:picLocks noChangeAspect="1"/>
          </p:cNvPicPr>
          <p:nvPr/>
        </p:nvPicPr>
        <p:blipFill rotWithShape="1">
          <a:blip r:embed="rId3"/>
          <a:srcRect l="9000" t="24193" r="10000" b="10750"/>
          <a:stretch/>
        </p:blipFill>
        <p:spPr>
          <a:xfrm>
            <a:off x="6461341" y="2491155"/>
            <a:ext cx="5451786" cy="2461846"/>
          </a:xfrm>
          <a:prstGeom prst="rect">
            <a:avLst/>
          </a:prstGeom>
        </p:spPr>
      </p:pic>
      <p:pic>
        <p:nvPicPr>
          <p:cNvPr id="9" name="Picture 8">
            <a:extLst>
              <a:ext uri="{FF2B5EF4-FFF2-40B4-BE49-F238E27FC236}">
                <a16:creationId xmlns:a16="http://schemas.microsoft.com/office/drawing/2014/main" id="{BC8B72D2-C05A-4A2B-9E32-484A53900512}"/>
              </a:ext>
            </a:extLst>
          </p:cNvPr>
          <p:cNvPicPr>
            <a:picLocks noChangeAspect="1"/>
          </p:cNvPicPr>
          <p:nvPr/>
        </p:nvPicPr>
        <p:blipFill rotWithShape="1">
          <a:blip r:embed="rId4"/>
          <a:srcRect l="5638" t="22756" r="9307" b="13418"/>
          <a:stretch/>
        </p:blipFill>
        <p:spPr>
          <a:xfrm>
            <a:off x="1476971" y="2391508"/>
            <a:ext cx="5165457" cy="2561493"/>
          </a:xfrm>
          <a:prstGeom prst="rect">
            <a:avLst/>
          </a:prstGeom>
        </p:spPr>
      </p:pic>
    </p:spTree>
    <p:extLst>
      <p:ext uri="{BB962C8B-B14F-4D97-AF65-F5344CB8AC3E}">
        <p14:creationId xmlns:p14="http://schemas.microsoft.com/office/powerpoint/2010/main" val="105026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dirty="0"/>
              <a:t>Image Classification Models Studied</a:t>
            </a:r>
            <a:endParaRPr lang="en-CA" dirty="0"/>
          </a:p>
        </p:txBody>
      </p:sp>
      <p:sp>
        <p:nvSpPr>
          <p:cNvPr id="3" name="Content Placeholder 2"/>
          <p:cNvSpPr>
            <a:spLocks noGrp="1"/>
          </p:cNvSpPr>
          <p:nvPr>
            <p:ph idx="1"/>
          </p:nvPr>
        </p:nvSpPr>
        <p:spPr>
          <a:xfrm>
            <a:off x="1904948" y="992777"/>
            <a:ext cx="8915400" cy="3777622"/>
          </a:xfrm>
        </p:spPr>
        <p:txBody>
          <a:bodyPr/>
          <a:lstStyle/>
          <a:p>
            <a:pPr>
              <a:lnSpc>
                <a:spcPct val="200000"/>
              </a:lnSpc>
            </a:pPr>
            <a:r>
              <a:rPr lang="en-US" b="1" dirty="0"/>
              <a:t>VGG19</a:t>
            </a:r>
          </a:p>
          <a:p>
            <a:pPr>
              <a:lnSpc>
                <a:spcPct val="200000"/>
              </a:lnSpc>
            </a:pPr>
            <a:r>
              <a:rPr lang="en-US" b="1" dirty="0"/>
              <a:t>MobileNetV2</a:t>
            </a:r>
          </a:p>
          <a:p>
            <a:pPr>
              <a:lnSpc>
                <a:spcPct val="200000"/>
              </a:lnSpc>
            </a:pPr>
            <a:r>
              <a:rPr lang="en-US" b="1" dirty="0"/>
              <a:t>InceptionV3</a:t>
            </a:r>
          </a:p>
          <a:p>
            <a:pPr>
              <a:lnSpc>
                <a:spcPct val="200000"/>
              </a:lnSpc>
            </a:pPr>
            <a:r>
              <a:rPr lang="en-US" b="1" dirty="0"/>
              <a:t>ResNet50</a:t>
            </a:r>
          </a:p>
          <a:p>
            <a:pPr>
              <a:lnSpc>
                <a:spcPct val="200000"/>
              </a:lnSpc>
            </a:pPr>
            <a:r>
              <a:rPr lang="en-CA" b="1" dirty="0"/>
              <a:t>EfficientNetB0</a:t>
            </a:r>
          </a:p>
        </p:txBody>
      </p:sp>
    </p:spTree>
    <p:extLst>
      <p:ext uri="{BB962C8B-B14F-4D97-AF65-F5344CB8AC3E}">
        <p14:creationId xmlns:p14="http://schemas.microsoft.com/office/powerpoint/2010/main" val="136432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0"/>
            <a:ext cx="10287052" cy="592183"/>
          </a:xfrm>
        </p:spPr>
        <p:txBody>
          <a:bodyPr>
            <a:normAutofit fontScale="90000"/>
          </a:bodyPr>
          <a:lstStyle/>
          <a:p>
            <a:r>
              <a:rPr lang="en-US" b="1" dirty="0"/>
              <a:t>VGG19</a:t>
            </a:r>
            <a:endParaRPr lang="en-CA" b="1" dirty="0"/>
          </a:p>
        </p:txBody>
      </p:sp>
      <p:sp>
        <p:nvSpPr>
          <p:cNvPr id="3" name="Content Placeholder 2"/>
          <p:cNvSpPr>
            <a:spLocks noGrp="1"/>
          </p:cNvSpPr>
          <p:nvPr>
            <p:ph idx="1"/>
          </p:nvPr>
        </p:nvSpPr>
        <p:spPr>
          <a:xfrm>
            <a:off x="1904948" y="992777"/>
            <a:ext cx="10287052" cy="3777622"/>
          </a:xfrm>
        </p:spPr>
        <p:txBody>
          <a:bodyPr>
            <a:normAutofit/>
          </a:bodyPr>
          <a:lstStyle/>
          <a:p>
            <a:pPr>
              <a:lnSpc>
                <a:spcPct val="200000"/>
              </a:lnSpc>
            </a:pPr>
            <a:r>
              <a:rPr lang="en-US" b="1" dirty="0"/>
              <a:t>Number of Epochs 300</a:t>
            </a:r>
          </a:p>
          <a:p>
            <a:pPr>
              <a:lnSpc>
                <a:spcPct val="200000"/>
              </a:lnSpc>
            </a:pPr>
            <a:r>
              <a:rPr lang="en-US" b="1" dirty="0"/>
              <a:t>Loss Function: Categorical Cross Entropy, Optimizer: Adam &amp; Metric: Accuracy</a:t>
            </a:r>
            <a:endParaRPr lang="en-CA" b="1" dirty="0"/>
          </a:p>
          <a:p>
            <a:pPr>
              <a:lnSpc>
                <a:spcPct val="200000"/>
              </a:lnSpc>
            </a:pPr>
            <a:r>
              <a:rPr lang="en-CA" b="1" dirty="0"/>
              <a:t>Total </a:t>
            </a:r>
            <a:r>
              <a:rPr lang="en-CA" b="1" dirty="0" err="1"/>
              <a:t>params</a:t>
            </a:r>
            <a:r>
              <a:rPr lang="en-CA" b="1" dirty="0"/>
              <a:t>: 143,669,242, Trainable </a:t>
            </a:r>
            <a:r>
              <a:rPr lang="en-CA" b="1" dirty="0" err="1"/>
              <a:t>params</a:t>
            </a:r>
            <a:r>
              <a:rPr lang="en-CA" b="1" dirty="0"/>
              <a:t>: 2,002, Non-trainable </a:t>
            </a:r>
            <a:r>
              <a:rPr lang="en-CA" b="1" dirty="0" err="1"/>
              <a:t>params</a:t>
            </a:r>
            <a:r>
              <a:rPr lang="en-CA" b="1" dirty="0"/>
              <a:t>: 143,667,240</a:t>
            </a:r>
          </a:p>
          <a:p>
            <a:pPr>
              <a:lnSpc>
                <a:spcPct val="200000"/>
              </a:lnSpc>
            </a:pPr>
            <a:r>
              <a:rPr lang="en-CA" b="1" dirty="0"/>
              <a:t>Training time: 3709s</a:t>
            </a:r>
          </a:p>
          <a:p>
            <a:pPr>
              <a:lnSpc>
                <a:spcPct val="200000"/>
              </a:lnSpc>
            </a:pPr>
            <a:r>
              <a:rPr lang="en-CA" b="1" dirty="0"/>
              <a:t>loss=0.1818, accuracy: 93.1741%</a:t>
            </a:r>
          </a:p>
          <a:p>
            <a:pPr>
              <a:lnSpc>
                <a:spcPct val="200000"/>
              </a:lnSpc>
            </a:pPr>
            <a:endParaRPr lang="en-CA" b="1" dirty="0"/>
          </a:p>
        </p:txBody>
      </p:sp>
    </p:spTree>
    <p:extLst>
      <p:ext uri="{BB962C8B-B14F-4D97-AF65-F5344CB8AC3E}">
        <p14:creationId xmlns:p14="http://schemas.microsoft.com/office/powerpoint/2010/main" val="36731579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275</TotalTime>
  <Words>665</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Century Gothic</vt:lpstr>
      <vt:lpstr>Helvetica Neue</vt:lpstr>
      <vt:lpstr>Roboto</vt:lpstr>
      <vt:lpstr>Wingdings</vt:lpstr>
      <vt:lpstr>Wingdings 3</vt:lpstr>
      <vt:lpstr>Wisp</vt:lpstr>
      <vt:lpstr>DNN Comparative Study – Covid X-Ray Dataset</vt:lpstr>
      <vt:lpstr>Introduction</vt:lpstr>
      <vt:lpstr>Selection of models.  But first, the inspiration.</vt:lpstr>
      <vt:lpstr>Selection of models</vt:lpstr>
      <vt:lpstr>Transfer Learning –Ranking of various Models on ImageNet Dataset </vt:lpstr>
      <vt:lpstr>Classes and shape for X-ray images</vt:lpstr>
      <vt:lpstr>PowerPoint Presentation</vt:lpstr>
      <vt:lpstr>Image Classification Models Studied</vt:lpstr>
      <vt:lpstr>VGG19</vt:lpstr>
      <vt:lpstr>VGG19 -  Report</vt:lpstr>
      <vt:lpstr>MobileNetV2</vt:lpstr>
      <vt:lpstr>MobileNetV2 -  Report</vt:lpstr>
      <vt:lpstr>Inception V3</vt:lpstr>
      <vt:lpstr>Inception V3 -  Report</vt:lpstr>
      <vt:lpstr>ResNet50</vt:lpstr>
      <vt:lpstr>ResNet50 -  Report</vt:lpstr>
      <vt:lpstr>EfficientNetB0</vt:lpstr>
      <vt:lpstr>EfficientNetB0 -  Report</vt:lpstr>
      <vt:lpstr>Comparison Chart</vt:lpstr>
      <vt:lpstr>Conclusion and Inference</vt:lpstr>
      <vt:lpstr>Code and Repository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DNN Comparative Study – Covid X-Ray Dataset</dc:title>
  <dc:creator>Joseph Ebenezer, Harold</dc:creator>
  <cp:lastModifiedBy>Micky Kumar</cp:lastModifiedBy>
  <cp:revision>73</cp:revision>
  <dcterms:created xsi:type="dcterms:W3CDTF">2020-08-06T12:06:26Z</dcterms:created>
  <dcterms:modified xsi:type="dcterms:W3CDTF">2020-08-10T13:34:03Z</dcterms:modified>
</cp:coreProperties>
</file>