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hdlYgMTZAJldkFG3YaHzMLj5i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54DEFA-8CDE-4322-9B85-43E73D6FE3A0}">
  <a:tblStyle styleId="{6554DEFA-8CDE-4322-9B85-43E73D6FE3A0}" styleName="Table_0">
    <a:wholeTbl>
      <a:tcTxStyle b="off" i="off">
        <a:font>
          <a:latin typeface="Century Gothic"/>
          <a:ea typeface="Century Gothic"/>
          <a:cs typeface="Century Gothic"/>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Century Gothic"/>
          <a:ea typeface="Century Gothic"/>
          <a:cs typeface="Century Gothic"/>
        </a:font>
        <a:schemeClr val="lt1"/>
      </a:tcTxStyle>
      <a:tcStyle>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Micky: Hello, My name is Micky and I am here with </a:t>
            </a:r>
            <a:r>
              <a:rPr lang="en-CA" sz="1050">
                <a:solidFill>
                  <a:schemeClr val="dk1"/>
                </a:solidFill>
                <a:highlight>
                  <a:srgbClr val="FFFFFF"/>
                </a:highlight>
              </a:rPr>
              <a:t>Poornima and Ayswarya</a:t>
            </a:r>
            <a:r>
              <a:rPr b="1" lang="en-CA" sz="1050">
                <a:solidFill>
                  <a:schemeClr val="dk1"/>
                </a:solidFill>
                <a:highlight>
                  <a:srgbClr val="FFFFFF"/>
                </a:highlight>
              </a:rPr>
              <a:t>. </a:t>
            </a:r>
            <a:r>
              <a:rPr lang="en-CA" sz="1050">
                <a:solidFill>
                  <a:schemeClr val="dk1"/>
                </a:solidFill>
                <a:highlight>
                  <a:srgbClr val="FFFFFF"/>
                </a:highlight>
              </a:rPr>
              <a:t>Today we are here to talk about our machine learning project which p</a:t>
            </a:r>
            <a:r>
              <a:rPr lang="en-CA" sz="1000">
                <a:solidFill>
                  <a:srgbClr val="262626"/>
                </a:solidFill>
              </a:rPr>
              <a:t>redicting Housing Sale price.</a:t>
            </a:r>
            <a:r>
              <a:rPr lang="en-CA" sz="1000"/>
              <a:t> </a:t>
            </a:r>
            <a:endParaRPr sz="1000"/>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Ayswarya:</a:t>
            </a:r>
            <a:endParaRPr b="1"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CA" sz="1050">
                <a:solidFill>
                  <a:schemeClr val="dk1"/>
                </a:solidFill>
                <a:highlight>
                  <a:srgbClr val="FFFFFF"/>
                </a:highlight>
              </a:rPr>
              <a:t>Now I going to </a:t>
            </a:r>
            <a:r>
              <a:rPr lang="en-CA" sz="1050">
                <a:solidFill>
                  <a:schemeClr val="dk1"/>
                </a:solidFill>
                <a:highlight>
                  <a:srgbClr val="FFFFFF"/>
                </a:highlight>
              </a:rPr>
              <a:t>give the floor to Poornima to continue the models, result and conclusions</a:t>
            </a:r>
            <a:endParaRPr sz="1050">
              <a:solidFill>
                <a:schemeClr val="dk1"/>
              </a:solidFill>
              <a:highlight>
                <a:srgbClr val="FFFFFF"/>
              </a:highlight>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Poornima:</a:t>
            </a:r>
            <a:endParaRPr b="1"/>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Poornima:</a:t>
            </a:r>
            <a:endParaRPr b="1"/>
          </a:p>
        </p:txBody>
      </p:sp>
      <p:sp>
        <p:nvSpPr>
          <p:cNvPr id="231" name="Google Shape;2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Poornima</a:t>
            </a:r>
            <a:r>
              <a:rPr lang="en-CA" sz="1050">
                <a:solidFill>
                  <a:schemeClr val="dk1"/>
                </a:solidFill>
                <a:highlight>
                  <a:srgbClr val="FFFFFF"/>
                </a:highlight>
              </a:rPr>
              <a:t>:</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Poornima:</a:t>
            </a:r>
            <a:endParaRPr b="1"/>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Micky: The question you should be asking yourself is </a:t>
            </a:r>
            <a:r>
              <a:rPr lang="en-CA" sz="1000">
                <a:solidFill>
                  <a:schemeClr val="dk1"/>
                </a:solidFill>
              </a:rPr>
              <a:t>If </a:t>
            </a:r>
            <a:r>
              <a:rPr lang="en-CA">
                <a:solidFill>
                  <a:schemeClr val="dk1"/>
                </a:solidFill>
              </a:rPr>
              <a:t>your not going to put money in real estate… Where else?</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Micky: The objective that is we are trying </a:t>
            </a:r>
            <a:r>
              <a:rPr lang="en-CA"/>
              <a:t>predict</a:t>
            </a:r>
            <a:r>
              <a:rPr lang="en-CA"/>
              <a:t> the performance and models use for house sale price.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Micky</a:t>
            </a:r>
            <a:r>
              <a:rPr lang="en-CA"/>
              <a:t>: In the following dataset from the kaggle competition,  it contains 79 variables for the </a:t>
            </a:r>
            <a:r>
              <a:rPr lang="en-CA">
                <a:solidFill>
                  <a:srgbClr val="333333"/>
                </a:solidFill>
              </a:rPr>
              <a:t>test data and 80 variables in the train dataset. Based on that information, the process we used to analysis this problem is first we explore the data., then clean the data and finally prepare the models. </a:t>
            </a:r>
            <a:endParaRPr>
              <a:solidFill>
                <a:srgbClr val="333333"/>
              </a:solidFill>
            </a:endParaRPr>
          </a:p>
          <a:p>
            <a:pPr indent="0" lvl="0" marL="0" rtl="0" algn="l">
              <a:spcBef>
                <a:spcPts val="0"/>
              </a:spcBef>
              <a:spcAft>
                <a:spcPts val="0"/>
              </a:spcAft>
              <a:buNone/>
            </a:pPr>
            <a:r>
              <a:rPr lang="en-CA">
                <a:solidFill>
                  <a:srgbClr val="333333"/>
                </a:solidFill>
              </a:rPr>
              <a:t>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2da98c63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da98c6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Micky</a:t>
            </a:r>
            <a:r>
              <a:rPr lang="en-CA"/>
              <a:t>: In explore one thing we look at it is </a:t>
            </a:r>
            <a:r>
              <a:rPr lang="en-CA" sz="1050">
                <a:solidFill>
                  <a:srgbClr val="333333"/>
                </a:solidFill>
              </a:rPr>
              <a:t>matplotlib inline for the train dataset. It is </a:t>
            </a:r>
            <a:r>
              <a:rPr lang="en-CA" sz="1050">
                <a:solidFill>
                  <a:srgbClr val="333333"/>
                </a:solidFill>
              </a:rPr>
              <a:t>a little</a:t>
            </a:r>
            <a:r>
              <a:rPr lang="en-CA" sz="1050">
                <a:solidFill>
                  <a:srgbClr val="333333"/>
                </a:solidFill>
              </a:rPr>
              <a:t> hard to see form the images. But we have decided to histgram chart and keep the bins to 50.</a:t>
            </a:r>
            <a:endParaRPr sz="105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2da98c63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da98c6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Micky:</a:t>
            </a:r>
            <a:r>
              <a:rPr lang="en-CA"/>
              <a:t> In the top image, we can see the missing value based on sum divided by the count for the test data. In the bottom, we have same one except for the train data. In the train data, we can see only 3 variables have missing values. This are LotFrontage, MasVnrArea, and GargeYrblt.</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Now I am going to handle it  </a:t>
            </a:r>
            <a:r>
              <a:rPr lang="en-CA">
                <a:solidFill>
                  <a:schemeClr val="dk1"/>
                </a:solidFill>
                <a:highlight>
                  <a:srgbClr val="FFFFFF"/>
                </a:highlight>
              </a:rPr>
              <a:t>Ayswarya to talk about Correlation map, feature engineering and </a:t>
            </a:r>
            <a:r>
              <a:rPr lang="en-CA">
                <a:solidFill>
                  <a:srgbClr val="262626"/>
                </a:solidFill>
              </a:rPr>
              <a:t>Regression Algorithms.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Ayswarya:</a:t>
            </a:r>
            <a:endParaRPr b="1"/>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Ayswarya:</a:t>
            </a:r>
            <a:endParaRPr b="1"/>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050">
                <a:solidFill>
                  <a:schemeClr val="dk1"/>
                </a:solidFill>
                <a:highlight>
                  <a:srgbClr val="FFFFFF"/>
                </a:highlight>
              </a:rPr>
              <a:t>Ayswarya:</a:t>
            </a:r>
            <a:endParaRPr b="1"/>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14"/>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4"/>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p:nvPr/>
        </p:nvSpPr>
        <p:spPr>
          <a:xfrm>
            <a:off x="-31719" y="4321158"/>
            <a:ext cx="1395473" cy="781781"/>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
          <p:cNvSpPr txBox="1"/>
          <p:nvPr>
            <p:ph idx="12" type="sldNum"/>
          </p:nvPr>
        </p:nvSpPr>
        <p:spPr>
          <a:xfrm>
            <a:off x="423334" y="4529541"/>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Google Shape;105;p23"/>
          <p:cNvSpPr txBox="1"/>
          <p:nvPr>
            <p:ph type="title"/>
          </p:nvPr>
        </p:nvSpPr>
        <p:spPr>
          <a:xfrm>
            <a:off x="1942415" y="609600"/>
            <a:ext cx="6591985"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Google Shape;112;p24"/>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2415972" y="3505200"/>
            <a:ext cx="5653888"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4"/>
          <p:cNvSpPr txBox="1"/>
          <p:nvPr>
            <p:ph idx="2"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4"/>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19" name="Google Shape;119;p24"/>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
        <p:nvSpPr>
          <p:cNvPr id="120" name="Google Shape;120;p24"/>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Google Shape;122;p25"/>
          <p:cNvSpPr txBox="1"/>
          <p:nvPr>
            <p:ph type="title"/>
          </p:nvPr>
        </p:nvSpPr>
        <p:spPr>
          <a:xfrm>
            <a:off x="1942415" y="2438401"/>
            <a:ext cx="6591985"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5"/>
          <p:cNvSpPr txBox="1"/>
          <p:nvPr>
            <p:ph idx="1"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5"/>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Google Shape;129;p26"/>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1942415" y="4343400"/>
            <a:ext cx="6688292"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6"/>
          <p:cNvSpPr txBox="1"/>
          <p:nvPr>
            <p:ph idx="2" type="body"/>
          </p:nvPr>
        </p:nvSpPr>
        <p:spPr>
          <a:xfrm>
            <a:off x="1942415" y="5181600"/>
            <a:ext cx="6688292"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36" name="Google Shape;136;p26"/>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
        <p:nvSpPr>
          <p:cNvPr id="137" name="Google Shape;137;p26"/>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Google Shape;139;p27"/>
          <p:cNvSpPr txBox="1"/>
          <p:nvPr>
            <p:ph type="title"/>
          </p:nvPr>
        </p:nvSpPr>
        <p:spPr>
          <a:xfrm>
            <a:off x="1942416" y="627407"/>
            <a:ext cx="6591984"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 type="body"/>
          </p:nvPr>
        </p:nvSpPr>
        <p:spPr>
          <a:xfrm>
            <a:off x="1942415" y="4343400"/>
            <a:ext cx="6591985"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7"/>
          <p:cNvSpPr txBox="1"/>
          <p:nvPr>
            <p:ph idx="2"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28"/>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 type="body"/>
          </p:nvPr>
        </p:nvSpPr>
        <p:spPr>
          <a:xfrm rot="5400000">
            <a:off x="3295307" y="780708"/>
            <a:ext cx="3886200" cy="6591985"/>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8"/>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9"/>
          <p:cNvSpPr txBox="1"/>
          <p:nvPr>
            <p:ph type="title"/>
          </p:nvPr>
        </p:nvSpPr>
        <p:spPr>
          <a:xfrm rot="5400000">
            <a:off x="5064693" y="2441249"/>
            <a:ext cx="5283817" cy="1656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9"/>
          <p:cNvSpPr txBox="1"/>
          <p:nvPr>
            <p:ph idx="1" type="body"/>
          </p:nvPr>
        </p:nvSpPr>
        <p:spPr>
          <a:xfrm rot="5400000">
            <a:off x="1658682" y="911140"/>
            <a:ext cx="5283817" cy="4716348"/>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9"/>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15"/>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5"/>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16"/>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6"/>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7"/>
          <p:cNvSpPr txBox="1"/>
          <p:nvPr>
            <p:ph type="title"/>
          </p:nvPr>
        </p:nvSpPr>
        <p:spPr>
          <a:xfrm>
            <a:off x="1942415" y="2074562"/>
            <a:ext cx="659198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 type="body"/>
          </p:nvPr>
        </p:nvSpPr>
        <p:spPr>
          <a:xfrm>
            <a:off x="1942415" y="3581400"/>
            <a:ext cx="659198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1" name="Google Shape;61;p1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7"/>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Google Shape;66;p18"/>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 type="body"/>
          </p:nvPr>
        </p:nvSpPr>
        <p:spPr>
          <a:xfrm>
            <a:off x="1942416" y="2136706"/>
            <a:ext cx="3197531" cy="376739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p18"/>
          <p:cNvSpPr txBox="1"/>
          <p:nvPr>
            <p:ph idx="2" type="body"/>
          </p:nvPr>
        </p:nvSpPr>
        <p:spPr>
          <a:xfrm>
            <a:off x="5337307" y="2136706"/>
            <a:ext cx="3197093" cy="376739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9" name="Google Shape;69;p18"/>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8"/>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3" name="Shape 73"/>
        <p:cNvGrpSpPr/>
        <p:nvPr/>
      </p:nvGrpSpPr>
      <p:grpSpPr>
        <a:xfrm>
          <a:off x="0" y="0"/>
          <a:ext cx="0" cy="0"/>
          <a:chOff x="0" y="0"/>
          <a:chExt cx="0" cy="0"/>
        </a:xfrm>
      </p:grpSpPr>
      <p:sp>
        <p:nvSpPr>
          <p:cNvPr id="74" name="Google Shape;74;p19"/>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 type="body"/>
          </p:nvPr>
        </p:nvSpPr>
        <p:spPr>
          <a:xfrm>
            <a:off x="2265352" y="2226626"/>
            <a:ext cx="287459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19"/>
          <p:cNvSpPr txBox="1"/>
          <p:nvPr>
            <p:ph idx="2" type="body"/>
          </p:nvPr>
        </p:nvSpPr>
        <p:spPr>
          <a:xfrm>
            <a:off x="1942415" y="2802888"/>
            <a:ext cx="3197532" cy="3105703"/>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19"/>
          <p:cNvSpPr txBox="1"/>
          <p:nvPr>
            <p:ph idx="3" type="body"/>
          </p:nvPr>
        </p:nvSpPr>
        <p:spPr>
          <a:xfrm>
            <a:off x="5656154" y="2223398"/>
            <a:ext cx="28732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8" name="Google Shape;78;p19"/>
          <p:cNvSpPr txBox="1"/>
          <p:nvPr>
            <p:ph idx="4" type="body"/>
          </p:nvPr>
        </p:nvSpPr>
        <p:spPr>
          <a:xfrm>
            <a:off x="5333715" y="2799660"/>
            <a:ext cx="3195680" cy="3105703"/>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9" name="Google Shape;79;p19"/>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20"/>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Google Shape;89;p21"/>
          <p:cNvSpPr txBox="1"/>
          <p:nvPr>
            <p:ph type="title"/>
          </p:nvPr>
        </p:nvSpPr>
        <p:spPr>
          <a:xfrm>
            <a:off x="1942415" y="446088"/>
            <a:ext cx="2629584"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4743494" y="446089"/>
            <a:ext cx="3790906"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1"/>
          <p:cNvSpPr txBox="1"/>
          <p:nvPr>
            <p:ph idx="2" type="body"/>
          </p:nvPr>
        </p:nvSpPr>
        <p:spPr>
          <a:xfrm>
            <a:off x="1942415" y="1598613"/>
            <a:ext cx="2629584"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1"/>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22"/>
          <p:cNvSpPr txBox="1"/>
          <p:nvPr>
            <p:ph type="title"/>
          </p:nvPr>
        </p:nvSpPr>
        <p:spPr>
          <a:xfrm>
            <a:off x="1942415" y="4800600"/>
            <a:ext cx="6591985"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p:nvPr>
            <p:ph idx="2" type="pic"/>
          </p:nvPr>
        </p:nvSpPr>
        <p:spPr>
          <a:xfrm>
            <a:off x="1942415" y="634965"/>
            <a:ext cx="6591985"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22"/>
          <p:cNvSpPr txBox="1"/>
          <p:nvPr>
            <p:ph idx="1" type="body"/>
          </p:nvPr>
        </p:nvSpPr>
        <p:spPr>
          <a:xfrm>
            <a:off x="1942415" y="5367338"/>
            <a:ext cx="6591985"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2"/>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3"/>
          <p:cNvGrpSpPr/>
          <p:nvPr/>
        </p:nvGrpSpPr>
        <p:grpSpPr>
          <a:xfrm>
            <a:off x="1" y="228600"/>
            <a:ext cx="1981200" cy="6638628"/>
            <a:chOff x="2487613" y="285750"/>
            <a:chExt cx="2428875" cy="5654676"/>
          </a:xfrm>
        </p:grpSpPr>
        <p:sp>
          <p:nvSpPr>
            <p:cNvPr id="7" name="Google Shape;7;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3"/>
          <p:cNvGrpSpPr/>
          <p:nvPr/>
        </p:nvGrpSpPr>
        <p:grpSpPr>
          <a:xfrm>
            <a:off x="20421" y="285"/>
            <a:ext cx="1952272" cy="6852968"/>
            <a:chOff x="6627813" y="195717"/>
            <a:chExt cx="1952625" cy="5678034"/>
          </a:xfrm>
        </p:grpSpPr>
        <p:sp>
          <p:nvSpPr>
            <p:cNvPr id="20" name="Google Shape;20;p13"/>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3"/>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3"/>
          <p:cNvSpPr txBox="1"/>
          <p:nvPr>
            <p:ph idx="1" type="body"/>
          </p:nvPr>
        </p:nvSpPr>
        <p:spPr>
          <a:xfrm>
            <a:off x="1942415" y="2133600"/>
            <a:ext cx="6591985"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3"/>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b="1" lang="en-CA"/>
              <a:t>Predicting Housing Sale price</a:t>
            </a:r>
            <a:endParaRPr b="1"/>
          </a:p>
        </p:txBody>
      </p:sp>
      <p:sp>
        <p:nvSpPr>
          <p:cNvPr id="165" name="Google Shape;165;p1"/>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rPr lang="en-CA"/>
              <a:t>Poornima </a:t>
            </a:r>
            <a:endParaRPr/>
          </a:p>
          <a:p>
            <a:pPr indent="0" lvl="0" marL="0" rtl="0" algn="r">
              <a:lnSpc>
                <a:spcPct val="90000"/>
              </a:lnSpc>
              <a:spcBef>
                <a:spcPts val="1000"/>
              </a:spcBef>
              <a:spcAft>
                <a:spcPts val="0"/>
              </a:spcAft>
              <a:buSzPts val="1800"/>
              <a:buNone/>
            </a:pPr>
            <a:r>
              <a:rPr lang="en-CA"/>
              <a:t>Micky Kumar</a:t>
            </a:r>
            <a:endParaRPr/>
          </a:p>
          <a:p>
            <a:pPr indent="0" lvl="0" marL="0" rtl="0" algn="r">
              <a:lnSpc>
                <a:spcPct val="90000"/>
              </a:lnSpc>
              <a:spcBef>
                <a:spcPts val="1000"/>
              </a:spcBef>
              <a:spcAft>
                <a:spcPts val="0"/>
              </a:spcAft>
              <a:buSzPts val="1800"/>
              <a:buNone/>
            </a:pPr>
            <a:r>
              <a:rPr lang="en-CA"/>
              <a:t>Ayswarya Venkatraman Kandasamy</a:t>
            </a:r>
            <a:endParaRPr/>
          </a:p>
          <a:p>
            <a:pPr indent="0" lvl="0" marL="0" rtl="0" algn="r">
              <a:lnSpc>
                <a:spcPct val="90000"/>
              </a:lnSpc>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8"/>
          <p:cNvPicPr preferRelativeResize="0"/>
          <p:nvPr/>
        </p:nvPicPr>
        <p:blipFill rotWithShape="1">
          <a:blip r:embed="rId3">
            <a:alphaModFix/>
          </a:blip>
          <a:srcRect b="0" l="0" r="0" t="0"/>
          <a:stretch/>
        </p:blipFill>
        <p:spPr>
          <a:xfrm>
            <a:off x="1447515" y="1952491"/>
            <a:ext cx="6230155" cy="3419341"/>
          </a:xfrm>
          <a:prstGeom prst="rect">
            <a:avLst/>
          </a:prstGeom>
          <a:noFill/>
          <a:ln>
            <a:noFill/>
          </a:ln>
        </p:spPr>
      </p:pic>
      <p:sp>
        <p:nvSpPr>
          <p:cNvPr id="222" name="Google Shape;222;p8"/>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Random Forest Regression:</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9"/>
          <p:cNvPicPr preferRelativeResize="0"/>
          <p:nvPr/>
        </p:nvPicPr>
        <p:blipFill rotWithShape="1">
          <a:blip r:embed="rId3">
            <a:alphaModFix/>
          </a:blip>
          <a:srcRect b="0" l="0" r="0" t="0"/>
          <a:stretch/>
        </p:blipFill>
        <p:spPr>
          <a:xfrm>
            <a:off x="1290928" y="2389462"/>
            <a:ext cx="7369936" cy="3771900"/>
          </a:xfrm>
          <a:prstGeom prst="rect">
            <a:avLst/>
          </a:prstGeom>
          <a:noFill/>
          <a:ln>
            <a:noFill/>
          </a:ln>
        </p:spPr>
      </p:pic>
      <p:sp>
        <p:nvSpPr>
          <p:cNvPr id="228" name="Google Shape;228;p9"/>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Gradient Boosting Regressor:</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10"/>
          <p:cNvPicPr preferRelativeResize="0"/>
          <p:nvPr/>
        </p:nvPicPr>
        <p:blipFill rotWithShape="1">
          <a:blip r:embed="rId3">
            <a:alphaModFix/>
          </a:blip>
          <a:srcRect b="0" l="0" r="0" t="0"/>
          <a:stretch/>
        </p:blipFill>
        <p:spPr>
          <a:xfrm>
            <a:off x="2835321" y="2051050"/>
            <a:ext cx="3728433" cy="3689798"/>
          </a:xfrm>
          <a:prstGeom prst="rect">
            <a:avLst/>
          </a:prstGeom>
          <a:noFill/>
          <a:ln>
            <a:noFill/>
          </a:ln>
        </p:spPr>
      </p:pic>
      <p:sp>
        <p:nvSpPr>
          <p:cNvPr id="234" name="Google Shape;234;p10"/>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Important Features:</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1"/>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Results:</a:t>
            </a:r>
            <a:endParaRPr b="1" sz="3600">
              <a:solidFill>
                <a:srgbClr val="262626"/>
              </a:solidFill>
              <a:latin typeface="Century Gothic"/>
              <a:ea typeface="Century Gothic"/>
              <a:cs typeface="Century Gothic"/>
              <a:sym typeface="Century Gothic"/>
            </a:endParaRPr>
          </a:p>
        </p:txBody>
      </p:sp>
      <p:pic>
        <p:nvPicPr>
          <p:cNvPr id="240" name="Google Shape;240;p11"/>
          <p:cNvPicPr preferRelativeResize="0"/>
          <p:nvPr/>
        </p:nvPicPr>
        <p:blipFill rotWithShape="1">
          <a:blip r:embed="rId3">
            <a:alphaModFix/>
          </a:blip>
          <a:srcRect b="16843" l="14653" r="69918" t="33071"/>
          <a:stretch/>
        </p:blipFill>
        <p:spPr>
          <a:xfrm>
            <a:off x="4866300" y="718326"/>
            <a:ext cx="3302448" cy="602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2"/>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CA"/>
              <a:t>	</a:t>
            </a:r>
            <a:endParaRPr/>
          </a:p>
          <a:p>
            <a:pPr indent="-342900" lvl="0" marL="342900" rtl="0" algn="l">
              <a:spcBef>
                <a:spcPts val="1000"/>
              </a:spcBef>
              <a:spcAft>
                <a:spcPts val="0"/>
              </a:spcAft>
              <a:buSzPts val="1800"/>
              <a:buChar char="🠶"/>
            </a:pPr>
            <a:r>
              <a:rPr lang="en-CA"/>
              <a:t>Gradient Boosting Regressor provided best regression results compared to random forest regressor</a:t>
            </a:r>
            <a:endParaRPr/>
          </a:p>
          <a:p>
            <a:pPr indent="-342900" lvl="0" marL="342900" rtl="0" algn="l">
              <a:spcBef>
                <a:spcPts val="1000"/>
              </a:spcBef>
              <a:spcAft>
                <a:spcPts val="0"/>
              </a:spcAft>
              <a:buSzPts val="1800"/>
              <a:buChar char="🠶"/>
            </a:pPr>
            <a:r>
              <a:rPr lang="en-CA"/>
              <a:t>Kaggle results </a:t>
            </a:r>
            <a:endParaRPr/>
          </a:p>
          <a:p>
            <a:pPr indent="-342900" lvl="0" marL="342900" rtl="0" algn="l">
              <a:spcBef>
                <a:spcPts val="1000"/>
              </a:spcBef>
              <a:spcAft>
                <a:spcPts val="0"/>
              </a:spcAft>
              <a:buSzPts val="1800"/>
              <a:buChar char="🠶"/>
            </a:pPr>
            <a:r>
              <a:rPr lang="en-CA"/>
              <a:t>Predictive model like this would be very valuable for a real state agent &amp; home buyers who could make use of the information provided in a daily basis</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
        <p:nvSpPr>
          <p:cNvPr id="246" name="Google Shape;246;p12"/>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Conclusion:</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
          <p:cNvPicPr preferRelativeResize="0"/>
          <p:nvPr/>
        </p:nvPicPr>
        <p:blipFill rotWithShape="1">
          <a:blip r:embed="rId3">
            <a:alphaModFix/>
          </a:blip>
          <a:srcRect b="0" l="0" r="0" t="0"/>
          <a:stretch/>
        </p:blipFill>
        <p:spPr>
          <a:xfrm>
            <a:off x="4981575" y="398699"/>
            <a:ext cx="4162425" cy="2867025"/>
          </a:xfrm>
          <a:prstGeom prst="rect">
            <a:avLst/>
          </a:prstGeom>
          <a:noFill/>
          <a:ln>
            <a:noFill/>
          </a:ln>
        </p:spPr>
      </p:pic>
      <p:pic>
        <p:nvPicPr>
          <p:cNvPr id="171" name="Google Shape;171;p2"/>
          <p:cNvPicPr preferRelativeResize="0"/>
          <p:nvPr/>
        </p:nvPicPr>
        <p:blipFill rotWithShape="1">
          <a:blip r:embed="rId4">
            <a:alphaModFix/>
          </a:blip>
          <a:srcRect b="0" l="0" r="0" t="0"/>
          <a:stretch/>
        </p:blipFill>
        <p:spPr>
          <a:xfrm>
            <a:off x="1187354" y="2894121"/>
            <a:ext cx="3398435" cy="3096961"/>
          </a:xfrm>
          <a:prstGeom prst="rect">
            <a:avLst/>
          </a:prstGeom>
          <a:noFill/>
          <a:ln>
            <a:noFill/>
          </a:ln>
        </p:spPr>
      </p:pic>
      <p:sp>
        <p:nvSpPr>
          <p:cNvPr id="172" name="Google Shape;172;p2"/>
          <p:cNvSpPr txBox="1"/>
          <p:nvPr/>
        </p:nvSpPr>
        <p:spPr>
          <a:xfrm>
            <a:off x="4981575" y="4889500"/>
            <a:ext cx="39338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CA" sz="1800" u="none" cap="none" strike="noStrike">
                <a:solidFill>
                  <a:schemeClr val="dk1"/>
                </a:solidFill>
                <a:latin typeface="Century Gothic"/>
                <a:ea typeface="Century Gothic"/>
                <a:cs typeface="Century Gothic"/>
                <a:sym typeface="Century Gothic"/>
              </a:rPr>
              <a:t>If your not going to put money in real estate… Where else</a:t>
            </a:r>
            <a:endParaRPr b="1" sz="1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CA"/>
              <a:t>Develop and evaluate the performance and the predictive model to train and test on data collected from house sale price</a:t>
            </a:r>
            <a:endParaRPr/>
          </a:p>
        </p:txBody>
      </p:sp>
      <p:sp>
        <p:nvSpPr>
          <p:cNvPr id="178" name="Google Shape;178;p3"/>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Objective:</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CA"/>
              <a:t>Explore data</a:t>
            </a:r>
            <a:endParaRPr/>
          </a:p>
          <a:p>
            <a:pPr indent="-342900" lvl="0" marL="342900" rtl="0" algn="l">
              <a:spcBef>
                <a:spcPts val="1000"/>
              </a:spcBef>
              <a:spcAft>
                <a:spcPts val="0"/>
              </a:spcAft>
              <a:buSzPts val="1800"/>
              <a:buChar char="🠶"/>
            </a:pPr>
            <a:r>
              <a:rPr lang="en-CA"/>
              <a:t>79 explanatory variables </a:t>
            </a:r>
            <a:endParaRPr/>
          </a:p>
          <a:p>
            <a:pPr indent="-342900" lvl="0" marL="342900" rtl="0" algn="l">
              <a:spcBef>
                <a:spcPts val="1000"/>
              </a:spcBef>
              <a:spcAft>
                <a:spcPts val="0"/>
              </a:spcAft>
              <a:buSzPts val="1800"/>
              <a:buChar char="🠶"/>
            </a:pPr>
            <a:r>
              <a:rPr lang="en-CA"/>
              <a:t>Feature selection</a:t>
            </a:r>
            <a:endParaRPr/>
          </a:p>
          <a:p>
            <a:pPr indent="-342900" lvl="0" marL="342900" rtl="0" algn="l">
              <a:spcBef>
                <a:spcPts val="1000"/>
              </a:spcBef>
              <a:spcAft>
                <a:spcPts val="0"/>
              </a:spcAft>
              <a:buSzPts val="1800"/>
              <a:buChar char="🠶"/>
            </a:pPr>
            <a:r>
              <a:rPr lang="en-CA"/>
              <a:t>Cleaning data </a:t>
            </a:r>
            <a:endParaRPr/>
          </a:p>
          <a:p>
            <a:pPr indent="-342900" lvl="0" marL="342900" rtl="0" algn="l">
              <a:spcBef>
                <a:spcPts val="1000"/>
              </a:spcBef>
              <a:spcAft>
                <a:spcPts val="0"/>
              </a:spcAft>
              <a:buSzPts val="1800"/>
              <a:buChar char="🠶"/>
            </a:pPr>
            <a:r>
              <a:rPr lang="en-CA"/>
              <a:t>Prepare data for model</a:t>
            </a:r>
            <a:endParaRPr/>
          </a:p>
        </p:txBody>
      </p:sp>
      <p:sp>
        <p:nvSpPr>
          <p:cNvPr id="184" name="Google Shape;184;p4"/>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Data Process:</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82da98c634_0_10"/>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Explore</a:t>
            </a:r>
            <a:endParaRPr/>
          </a:p>
        </p:txBody>
      </p:sp>
      <p:pic>
        <p:nvPicPr>
          <p:cNvPr id="190" name="Google Shape;190;g82da98c634_0_10"/>
          <p:cNvPicPr preferRelativeResize="0"/>
          <p:nvPr/>
        </p:nvPicPr>
        <p:blipFill rotWithShape="1">
          <a:blip r:embed="rId3">
            <a:alphaModFix/>
          </a:blip>
          <a:srcRect b="12572" l="16644" r="16777" t="13946"/>
          <a:stretch/>
        </p:blipFill>
        <p:spPr>
          <a:xfrm>
            <a:off x="1253400" y="1700525"/>
            <a:ext cx="7677026" cy="4763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82da98c634_0_17"/>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Missing values</a:t>
            </a:r>
            <a:endParaRPr/>
          </a:p>
        </p:txBody>
      </p:sp>
      <p:pic>
        <p:nvPicPr>
          <p:cNvPr id="196" name="Google Shape;196;g82da98c634_0_17"/>
          <p:cNvPicPr preferRelativeResize="0"/>
          <p:nvPr/>
        </p:nvPicPr>
        <p:blipFill rotWithShape="1">
          <a:blip r:embed="rId3">
            <a:alphaModFix/>
          </a:blip>
          <a:srcRect b="57490" l="18994" r="63185" t="32363"/>
          <a:stretch/>
        </p:blipFill>
        <p:spPr>
          <a:xfrm>
            <a:off x="1945200" y="5095875"/>
            <a:ext cx="4080683" cy="1306226"/>
          </a:xfrm>
          <a:prstGeom prst="rect">
            <a:avLst/>
          </a:prstGeom>
          <a:noFill/>
          <a:ln>
            <a:noFill/>
          </a:ln>
        </p:spPr>
      </p:pic>
      <p:pic>
        <p:nvPicPr>
          <p:cNvPr id="197" name="Google Shape;197;g82da98c634_0_17"/>
          <p:cNvPicPr preferRelativeResize="0"/>
          <p:nvPr/>
        </p:nvPicPr>
        <p:blipFill rotWithShape="1">
          <a:blip r:embed="rId4">
            <a:alphaModFix/>
          </a:blip>
          <a:srcRect b="11475" l="19935" r="61417" t="57908"/>
          <a:stretch/>
        </p:blipFill>
        <p:spPr>
          <a:xfrm>
            <a:off x="2059200" y="2126701"/>
            <a:ext cx="3216524" cy="2969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5"/>
          <p:cNvPicPr preferRelativeResize="0"/>
          <p:nvPr/>
        </p:nvPicPr>
        <p:blipFill rotWithShape="1">
          <a:blip r:embed="rId3">
            <a:alphaModFix/>
          </a:blip>
          <a:srcRect b="0" l="0" r="0" t="0"/>
          <a:stretch/>
        </p:blipFill>
        <p:spPr>
          <a:xfrm>
            <a:off x="415344" y="1572028"/>
            <a:ext cx="7939826" cy="4428722"/>
          </a:xfrm>
          <a:prstGeom prst="rect">
            <a:avLst/>
          </a:prstGeom>
          <a:noFill/>
          <a:ln>
            <a:noFill/>
          </a:ln>
        </p:spPr>
      </p:pic>
      <p:sp>
        <p:nvSpPr>
          <p:cNvPr id="203" name="Google Shape;203;p5"/>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Correlation 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6"/>
          <p:cNvPicPr preferRelativeResize="0"/>
          <p:nvPr>
            <p:ph idx="1" type="body"/>
          </p:nvPr>
        </p:nvPicPr>
        <p:blipFill rotWithShape="1">
          <a:blip r:embed="rId3">
            <a:alphaModFix/>
          </a:blip>
          <a:srcRect b="0" l="0" r="0" t="0"/>
          <a:stretch/>
        </p:blipFill>
        <p:spPr>
          <a:xfrm>
            <a:off x="2461022" y="2897386"/>
            <a:ext cx="4221956" cy="1921669"/>
          </a:xfrm>
          <a:prstGeom prst="rect">
            <a:avLst/>
          </a:prstGeom>
          <a:noFill/>
          <a:ln>
            <a:noFill/>
          </a:ln>
        </p:spPr>
      </p:pic>
      <p:pic>
        <p:nvPicPr>
          <p:cNvPr id="209" name="Google Shape;209;p6"/>
          <p:cNvPicPr preferRelativeResize="0"/>
          <p:nvPr/>
        </p:nvPicPr>
        <p:blipFill rotWithShape="1">
          <a:blip r:embed="rId4">
            <a:alphaModFix/>
          </a:blip>
          <a:srcRect b="0" l="0" r="0" t="0"/>
          <a:stretch/>
        </p:blipFill>
        <p:spPr>
          <a:xfrm>
            <a:off x="628650" y="2257425"/>
            <a:ext cx="5643563" cy="1107281"/>
          </a:xfrm>
          <a:prstGeom prst="rect">
            <a:avLst/>
          </a:prstGeom>
          <a:noFill/>
          <a:ln>
            <a:noFill/>
          </a:ln>
        </p:spPr>
      </p:pic>
      <p:sp>
        <p:nvSpPr>
          <p:cNvPr id="210" name="Google Shape;210;p6"/>
          <p:cNvSpPr txBox="1"/>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3600"/>
              <a:buFont typeface="Century Gothic"/>
              <a:buNone/>
            </a:pPr>
            <a:r>
              <a:rPr b="1" lang="en-CA" sz="3600">
                <a:solidFill>
                  <a:srgbClr val="262626"/>
                </a:solidFill>
                <a:latin typeface="Century Gothic"/>
                <a:ea typeface="Century Gothic"/>
                <a:cs typeface="Century Gothic"/>
                <a:sym typeface="Century Gothic"/>
              </a:rPr>
              <a:t>Feature Engineering :</a:t>
            </a:r>
            <a:endParaRPr b="1" sz="3600">
              <a:solidFill>
                <a:srgbClr val="262626"/>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7"/>
          <p:cNvSpPr txBox="1"/>
          <p:nvPr>
            <p:ph type="title"/>
          </p:nvPr>
        </p:nvSpPr>
        <p:spPr>
          <a:xfrm>
            <a:off x="1447515" y="548398"/>
            <a:ext cx="7423530" cy="7534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CA"/>
              <a:t>Regression Algorithms:</a:t>
            </a:r>
            <a:endParaRPr b="1"/>
          </a:p>
        </p:txBody>
      </p:sp>
      <p:graphicFrame>
        <p:nvGraphicFramePr>
          <p:cNvPr id="216" name="Google Shape;216;p7"/>
          <p:cNvGraphicFramePr/>
          <p:nvPr/>
        </p:nvGraphicFramePr>
        <p:xfrm>
          <a:off x="1603419" y="1743510"/>
          <a:ext cx="3000000" cy="3000000"/>
        </p:xfrm>
        <a:graphic>
          <a:graphicData uri="http://schemas.openxmlformats.org/drawingml/2006/table">
            <a:tbl>
              <a:tblPr bandRow="1" firstRow="1">
                <a:noFill/>
                <a:tableStyleId>{6554DEFA-8CDE-4322-9B85-43E73D6FE3A0}</a:tableStyleId>
              </a:tblPr>
              <a:tblGrid>
                <a:gridCol w="3327575"/>
                <a:gridCol w="3327575"/>
              </a:tblGrid>
              <a:tr h="262575">
                <a:tc>
                  <a:txBody>
                    <a:bodyPr/>
                    <a:lstStyle/>
                    <a:p>
                      <a:pPr indent="0" lvl="0" marL="0" marR="0" rtl="0" algn="l">
                        <a:spcBef>
                          <a:spcPts val="0"/>
                        </a:spcBef>
                        <a:spcAft>
                          <a:spcPts val="0"/>
                        </a:spcAft>
                        <a:buNone/>
                      </a:pPr>
                      <a:r>
                        <a:t/>
                      </a:r>
                      <a:endParaRPr sz="1000"/>
                    </a:p>
                  </a:txBody>
                  <a:tcPr marT="34300" marB="34300" marR="68575" marL="68575"/>
                </a:tc>
                <a:tc>
                  <a:txBody>
                    <a:bodyPr/>
                    <a:lstStyle/>
                    <a:p>
                      <a:pPr indent="0" lvl="0" marL="0" marR="0" rtl="0" algn="l">
                        <a:spcBef>
                          <a:spcPts val="0"/>
                        </a:spcBef>
                        <a:spcAft>
                          <a:spcPts val="0"/>
                        </a:spcAft>
                        <a:buNone/>
                      </a:pPr>
                      <a:r>
                        <a:rPr lang="en-CA" sz="1000"/>
                        <a:t>Cross</a:t>
                      </a:r>
                      <a:r>
                        <a:rPr lang="en-CA" sz="1000"/>
                        <a:t>  Validation Score(CV=5)</a:t>
                      </a:r>
                      <a:endParaRPr sz="1000"/>
                    </a:p>
                  </a:txBody>
                  <a:tcPr marT="34300" marB="34300" marR="68575" marL="68575"/>
                </a:tc>
              </a:tr>
              <a:tr h="459500">
                <a:tc>
                  <a:txBody>
                    <a:bodyPr/>
                    <a:lstStyle/>
                    <a:p>
                      <a:pPr indent="0" lvl="0" marL="0" marR="0" rtl="0" algn="l">
                        <a:spcBef>
                          <a:spcPts val="0"/>
                        </a:spcBef>
                        <a:spcAft>
                          <a:spcPts val="0"/>
                        </a:spcAft>
                        <a:buNone/>
                      </a:pPr>
                      <a:r>
                        <a:rPr lang="en-CA" sz="1400"/>
                        <a:t>Linear Regression</a:t>
                      </a:r>
                      <a:endParaRPr sz="1400"/>
                    </a:p>
                  </a:txBody>
                  <a:tcPr marT="34300" marB="34300" marR="68575" marL="68575"/>
                </a:tc>
                <a:tc>
                  <a:txBody>
                    <a:bodyPr/>
                    <a:lstStyle/>
                    <a:p>
                      <a:pPr indent="0" lvl="0" marL="0" marR="0" rtl="0" algn="l">
                        <a:spcBef>
                          <a:spcPts val="0"/>
                        </a:spcBef>
                        <a:spcAft>
                          <a:spcPts val="0"/>
                        </a:spcAft>
                        <a:buNone/>
                      </a:pPr>
                      <a:r>
                        <a:rPr lang="en-CA" sz="1000"/>
                        <a:t>0.82248439, 0.80204839, 0.85063114, 0.85845217,</a:t>
                      </a:r>
                      <a:r>
                        <a:rPr lang="en-CA" sz="1000"/>
                        <a:t> </a:t>
                      </a:r>
                      <a:r>
                        <a:rPr lang="en-CA" sz="1000"/>
                        <a:t>0.64173928</a:t>
                      </a:r>
                      <a:endParaRPr sz="1000"/>
                    </a:p>
                  </a:txBody>
                  <a:tcPr marT="34300" marB="34300" marR="68575" marL="68575"/>
                </a:tc>
              </a:tr>
              <a:tr h="459500">
                <a:tc>
                  <a:txBody>
                    <a:bodyPr/>
                    <a:lstStyle/>
                    <a:p>
                      <a:pPr indent="0" lvl="0" marL="0" marR="0" rtl="0" algn="l">
                        <a:spcBef>
                          <a:spcPts val="0"/>
                        </a:spcBef>
                        <a:spcAft>
                          <a:spcPts val="0"/>
                        </a:spcAft>
                        <a:buNone/>
                      </a:pPr>
                      <a:r>
                        <a:rPr lang="en-CA" sz="1400"/>
                        <a:t>Lasso</a:t>
                      </a:r>
                      <a:endParaRPr sz="1400"/>
                    </a:p>
                  </a:txBody>
                  <a:tcPr marT="34300" marB="34300" marR="68575" marL="68575"/>
                </a:tc>
                <a:tc>
                  <a:txBody>
                    <a:bodyPr/>
                    <a:lstStyle/>
                    <a:p>
                      <a:pPr indent="0" lvl="0" marL="0" marR="0" rtl="0" algn="l">
                        <a:spcBef>
                          <a:spcPts val="0"/>
                        </a:spcBef>
                        <a:spcAft>
                          <a:spcPts val="0"/>
                        </a:spcAft>
                        <a:buNone/>
                      </a:pPr>
                      <a:r>
                        <a:rPr lang="en-CA" sz="1000"/>
                        <a:t>0.82283526, 0.80250871, 0.87054813, 0.85880556, 0.64167979</a:t>
                      </a:r>
                      <a:endParaRPr sz="1000"/>
                    </a:p>
                  </a:txBody>
                  <a:tcPr marT="34300" marB="34300" marR="68575" marL="68575"/>
                </a:tc>
              </a:tr>
              <a:tr h="459500">
                <a:tc>
                  <a:txBody>
                    <a:bodyPr/>
                    <a:lstStyle/>
                    <a:p>
                      <a:pPr indent="0" lvl="0" marL="0" marR="0" rtl="0" algn="l">
                        <a:spcBef>
                          <a:spcPts val="0"/>
                        </a:spcBef>
                        <a:spcAft>
                          <a:spcPts val="0"/>
                        </a:spcAft>
                        <a:buNone/>
                      </a:pPr>
                      <a:r>
                        <a:rPr lang="en-CA" sz="1400"/>
                        <a:t>Elastic Net</a:t>
                      </a:r>
                      <a:endParaRPr sz="1400"/>
                    </a:p>
                  </a:txBody>
                  <a:tcPr marT="34300" marB="34300" marR="68575" marL="68575"/>
                </a:tc>
                <a:tc>
                  <a:txBody>
                    <a:bodyPr/>
                    <a:lstStyle/>
                    <a:p>
                      <a:pPr indent="0" lvl="0" marL="0" marR="0" rtl="0" algn="l">
                        <a:spcBef>
                          <a:spcPts val="0"/>
                        </a:spcBef>
                        <a:spcAft>
                          <a:spcPts val="0"/>
                        </a:spcAft>
                        <a:buNone/>
                      </a:pPr>
                      <a:r>
                        <a:rPr lang="en-CA" sz="1000"/>
                        <a:t>0.87630322, 0.8328449, 0.83531939, 0.85993959, 0.67800232</a:t>
                      </a:r>
                      <a:endParaRPr sz="1000"/>
                    </a:p>
                  </a:txBody>
                  <a:tcPr marT="34300" marB="34300" marR="68575" marL="68575"/>
                </a:tc>
              </a:tr>
              <a:tr h="459500">
                <a:tc>
                  <a:txBody>
                    <a:bodyPr/>
                    <a:lstStyle/>
                    <a:p>
                      <a:pPr indent="0" lvl="0" marL="0" marR="0" rtl="0" algn="l">
                        <a:spcBef>
                          <a:spcPts val="0"/>
                        </a:spcBef>
                        <a:spcAft>
                          <a:spcPts val="0"/>
                        </a:spcAft>
                        <a:buNone/>
                      </a:pPr>
                      <a:r>
                        <a:rPr lang="en-CA" sz="1400"/>
                        <a:t>Kneighbors Regressor</a:t>
                      </a:r>
                      <a:endParaRPr sz="1400"/>
                    </a:p>
                  </a:txBody>
                  <a:tcPr marT="34300" marB="34300" marR="68575" marL="68575"/>
                </a:tc>
                <a:tc>
                  <a:txBody>
                    <a:bodyPr/>
                    <a:lstStyle/>
                    <a:p>
                      <a:pPr indent="0" lvl="0" marL="0" marR="0" rtl="0" algn="l">
                        <a:spcBef>
                          <a:spcPts val="0"/>
                        </a:spcBef>
                        <a:spcAft>
                          <a:spcPts val="0"/>
                        </a:spcAft>
                        <a:buNone/>
                      </a:pPr>
                      <a:r>
                        <a:rPr lang="en-CA" sz="1000"/>
                        <a:t>0.7948717, 0.73540321, 0.79503801, 0.80827136, 0.69184637</a:t>
                      </a:r>
                      <a:endParaRPr sz="1000"/>
                    </a:p>
                  </a:txBody>
                  <a:tcPr marT="34300" marB="34300" marR="68575" marL="68575"/>
                </a:tc>
              </a:tr>
              <a:tr h="459500">
                <a:tc>
                  <a:txBody>
                    <a:bodyPr/>
                    <a:lstStyle/>
                    <a:p>
                      <a:pPr indent="0" lvl="0" marL="0" marR="0" rtl="0" algn="l">
                        <a:spcBef>
                          <a:spcPts val="0"/>
                        </a:spcBef>
                        <a:spcAft>
                          <a:spcPts val="0"/>
                        </a:spcAft>
                        <a:buNone/>
                      </a:pPr>
                      <a:r>
                        <a:rPr lang="en-CA" sz="1400"/>
                        <a:t>Gaussian NB</a:t>
                      </a:r>
                      <a:endParaRPr sz="1400"/>
                    </a:p>
                  </a:txBody>
                  <a:tcPr marT="34300" marB="34300" marR="68575" marL="68575"/>
                </a:tc>
                <a:tc>
                  <a:txBody>
                    <a:bodyPr/>
                    <a:lstStyle/>
                    <a:p>
                      <a:pPr indent="0" lvl="0" marL="0" marR="0" rtl="0" algn="l">
                        <a:spcBef>
                          <a:spcPts val="0"/>
                        </a:spcBef>
                        <a:spcAft>
                          <a:spcPts val="0"/>
                        </a:spcAft>
                        <a:buNone/>
                      </a:pPr>
                      <a:r>
                        <a:rPr lang="en-CA" sz="1000"/>
                        <a:t>0.00819672, 0.01644737, 0.01485149, 0.01526718, 0</a:t>
                      </a:r>
                      <a:endParaRPr sz="1000"/>
                    </a:p>
                  </a:txBody>
                  <a:tcPr marT="34300" marB="34300" marR="68575" marL="68575"/>
                </a:tc>
              </a:tr>
              <a:tr h="459500">
                <a:tc>
                  <a:txBody>
                    <a:bodyPr/>
                    <a:lstStyle/>
                    <a:p>
                      <a:pPr indent="0" lvl="0" marL="0" marR="0" rtl="0" algn="l">
                        <a:spcBef>
                          <a:spcPts val="0"/>
                        </a:spcBef>
                        <a:spcAft>
                          <a:spcPts val="0"/>
                        </a:spcAft>
                        <a:buNone/>
                      </a:pPr>
                      <a:r>
                        <a:rPr lang="en-CA" sz="1400"/>
                        <a:t>SVR</a:t>
                      </a:r>
                      <a:endParaRPr sz="1400"/>
                    </a:p>
                  </a:txBody>
                  <a:tcPr marT="34300" marB="34300" marR="68575" marL="68575"/>
                </a:tc>
                <a:tc>
                  <a:txBody>
                    <a:bodyPr/>
                    <a:lstStyle/>
                    <a:p>
                      <a:pPr indent="0" lvl="0" marL="0" marR="0" rtl="0" algn="l">
                        <a:spcBef>
                          <a:spcPts val="0"/>
                        </a:spcBef>
                        <a:spcAft>
                          <a:spcPts val="0"/>
                        </a:spcAft>
                        <a:buNone/>
                      </a:pPr>
                      <a:r>
                        <a:rPr lang="en-CA" sz="1000"/>
                        <a:t>-0.07021949, -0.06052138, -0.05574727, -0.01534855, -0.05494959</a:t>
                      </a:r>
                      <a:endParaRPr sz="1000"/>
                    </a:p>
                  </a:txBody>
                  <a:tcPr marT="34300" marB="34300" marR="68575" marL="68575"/>
                </a:tc>
              </a:tr>
              <a:tr h="459500">
                <a:tc>
                  <a:txBody>
                    <a:bodyPr/>
                    <a:lstStyle/>
                    <a:p>
                      <a:pPr indent="0" lvl="0" marL="0" marR="0" rtl="0" algn="l">
                        <a:spcBef>
                          <a:spcPts val="0"/>
                        </a:spcBef>
                        <a:spcAft>
                          <a:spcPts val="0"/>
                        </a:spcAft>
                        <a:buNone/>
                      </a:pPr>
                      <a:r>
                        <a:rPr b="1" lang="en-CA" sz="1400">
                          <a:solidFill>
                            <a:srgbClr val="FF0000"/>
                          </a:solidFill>
                        </a:rPr>
                        <a:t>Gradient Boosting Regressor</a:t>
                      </a:r>
                      <a:endParaRPr b="1" sz="1400">
                        <a:solidFill>
                          <a:srgbClr val="FF0000"/>
                        </a:solidFill>
                        <a:latin typeface="Century Gothic"/>
                        <a:ea typeface="Century Gothic"/>
                        <a:cs typeface="Century Gothic"/>
                        <a:sym typeface="Century Gothic"/>
                      </a:endParaRPr>
                    </a:p>
                  </a:txBody>
                  <a:tcPr marT="34300" marB="34300" marR="68575" marL="68575"/>
                </a:tc>
                <a:tc>
                  <a:txBody>
                    <a:bodyPr/>
                    <a:lstStyle/>
                    <a:p>
                      <a:pPr indent="0" lvl="0" marL="0" marR="0" rtl="0" algn="l">
                        <a:spcBef>
                          <a:spcPts val="0"/>
                        </a:spcBef>
                        <a:spcAft>
                          <a:spcPts val="0"/>
                        </a:spcAft>
                        <a:buNone/>
                      </a:pPr>
                      <a:r>
                        <a:rPr lang="en-CA" sz="1000"/>
                        <a:t>0.90443464, 0.83201152, 0.90386332, 0.90941942, 0.89522425</a:t>
                      </a:r>
                      <a:endParaRPr sz="1000"/>
                    </a:p>
                  </a:txBody>
                  <a:tcPr marT="34300" marB="34300" marR="68575" marL="68575"/>
                </a:tc>
              </a:tr>
              <a:tr h="459500">
                <a:tc>
                  <a:txBody>
                    <a:bodyPr/>
                    <a:lstStyle/>
                    <a:p>
                      <a:pPr indent="0" lvl="0" marL="0" marR="0" rtl="0" algn="l">
                        <a:spcBef>
                          <a:spcPts val="0"/>
                        </a:spcBef>
                        <a:spcAft>
                          <a:spcPts val="0"/>
                        </a:spcAft>
                        <a:buNone/>
                      </a:pPr>
                      <a:r>
                        <a:rPr b="1" lang="en-CA" sz="1400">
                          <a:solidFill>
                            <a:srgbClr val="FF0000"/>
                          </a:solidFill>
                        </a:rPr>
                        <a:t>Random Forest Regressor</a:t>
                      </a:r>
                      <a:endParaRPr b="1" sz="1400">
                        <a:solidFill>
                          <a:srgbClr val="FF0000"/>
                        </a:solidFill>
                      </a:endParaRPr>
                    </a:p>
                  </a:txBody>
                  <a:tcPr marT="34300" marB="34300" marR="68575" marL="68575"/>
                </a:tc>
                <a:tc>
                  <a:txBody>
                    <a:bodyPr/>
                    <a:lstStyle/>
                    <a:p>
                      <a:pPr indent="0" lvl="0" marL="0" marR="0" rtl="0" algn="l">
                        <a:spcBef>
                          <a:spcPts val="0"/>
                        </a:spcBef>
                        <a:spcAft>
                          <a:spcPts val="0"/>
                        </a:spcAft>
                        <a:buNone/>
                      </a:pPr>
                      <a:r>
                        <a:rPr lang="en-CA" sz="1000"/>
                        <a:t>0.87040612, 0.83648642, 0.88337562, 0.83135065, 0.83663928</a:t>
                      </a:r>
                      <a:endParaRPr sz="1000"/>
                    </a:p>
                  </a:txBody>
                  <a:tcPr marT="34300" marB="3430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2020-04-02T23:30:25Z</dcterms:created>
  <dc:creator>GaneshRaj Manimurugan</dc:creator>
</cp:coreProperties>
</file>