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7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66" r:id="rId32"/>
    <p:sldId id="288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8" autoAdjust="0"/>
    <p:restoredTop sz="96404" autoAdjust="0"/>
  </p:normalViewPr>
  <p:slideViewPr>
    <p:cSldViewPr snapToGrid="0">
      <p:cViewPr varScale="1">
        <p:scale>
          <a:sx n="111" d="100"/>
          <a:sy n="111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90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65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02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1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73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3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1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07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2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54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FA0F0-0B06-4CE1-9B23-755DDF2C0A7B}" type="datetimeFigureOut">
              <a:rPr lang="zh-CN" altLang="en-US" smtClean="0"/>
              <a:t>2017/4/19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A60B-84E8-4F23-B593-B9BE17185E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88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pdai/java_training/jt-hw-intr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yb/java-koa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n/Head-First-Java-%E5%A1%9E%E8%8B%A5/dp/B0011ESWGI" TargetMode="External"/><Relationship Id="rId2" Type="http://schemas.openxmlformats.org/officeDocument/2006/relationships/hyperlink" Target="http://datastructur.es/sp1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wnload.csdn.net/detail/sCHZhangGX/726543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/>
              <a:t>高级</a:t>
            </a:r>
            <a:r>
              <a:rPr lang="zh-CN" altLang="en-US" smtClean="0"/>
              <a:t>编程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3600" b="1" dirty="0">
                <a:solidFill>
                  <a:srgbClr val="339933"/>
                </a:solidFill>
              </a:rPr>
              <a:t>Lecture 1 – </a:t>
            </a:r>
            <a:r>
              <a:rPr lang="zh-CN" altLang="en-US" sz="3600" b="1" dirty="0">
                <a:solidFill>
                  <a:srgbClr val="339933"/>
                </a:solidFill>
              </a:rPr>
              <a:t>介绍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en-US" altLang="zh-CN" smtClean="0"/>
              <a:t>ArchCentric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94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9</a:t>
            </a:r>
            <a:r>
              <a:rPr lang="en-US" altLang="zh-CN" smtClean="0"/>
              <a:t> – </a:t>
            </a:r>
            <a:r>
              <a:rPr lang="en-US" altLang="zh-CN" i="1" smtClean="0"/>
              <a:t>11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网络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10</a:t>
            </a:r>
            <a:r>
              <a:rPr lang="en-US" altLang="zh-CN" smtClean="0"/>
              <a:t> – </a:t>
            </a:r>
            <a:r>
              <a:rPr lang="en-US" altLang="zh-CN" i="1" smtClean="0"/>
              <a:t>11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内存管理和垃圾收集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11</a:t>
            </a:r>
            <a:r>
              <a:rPr lang="en-US" altLang="zh-CN" smtClean="0"/>
              <a:t> – </a:t>
            </a:r>
            <a:r>
              <a:rPr lang="en-US" altLang="zh-CN" i="1" smtClean="0"/>
              <a:t>12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类加载器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12</a:t>
            </a:r>
            <a:r>
              <a:rPr lang="en-US" altLang="zh-CN" smtClean="0"/>
              <a:t> – </a:t>
            </a:r>
            <a:r>
              <a:rPr lang="en-US" altLang="zh-CN" i="1" smtClean="0"/>
              <a:t>12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反射</a:t>
            </a:r>
            <a:r>
              <a:rPr lang="en-US" altLang="zh-CN" b="1" smtClean="0">
                <a:solidFill>
                  <a:srgbClr val="339933"/>
                </a:solidFill>
              </a:rPr>
              <a:t>API</a:t>
            </a:r>
            <a:r>
              <a:rPr lang="zh-CN" altLang="en-US" b="1" smtClean="0">
                <a:solidFill>
                  <a:srgbClr val="339933"/>
                </a:solidFill>
              </a:rPr>
              <a:t>和动态代理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13</a:t>
            </a:r>
            <a:r>
              <a:rPr lang="en-US" altLang="zh-CN" smtClean="0"/>
              <a:t> – </a:t>
            </a:r>
            <a:r>
              <a:rPr lang="en-US" altLang="zh-CN" i="1" smtClean="0"/>
              <a:t>1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字节码，</a:t>
            </a:r>
            <a:r>
              <a:rPr lang="en-US" altLang="zh-CN" b="1" smtClean="0">
                <a:solidFill>
                  <a:srgbClr val="339933"/>
                </a:solidFill>
              </a:rPr>
              <a:t>Javassist</a:t>
            </a: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14</a:t>
            </a:r>
            <a:r>
              <a:rPr lang="en-US" altLang="zh-CN" smtClean="0"/>
              <a:t> – </a:t>
            </a:r>
            <a:r>
              <a:rPr lang="en-US" altLang="zh-CN" i="1" smtClean="0"/>
              <a:t>1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性能和排障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15</a:t>
            </a:r>
            <a:r>
              <a:rPr lang="en-US" altLang="zh-CN" smtClean="0"/>
              <a:t> –</a:t>
            </a:r>
            <a:r>
              <a:rPr lang="en-US" altLang="zh-CN" i="1" smtClean="0"/>
              <a:t> 2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en-US" altLang="zh-CN" b="1" smtClean="0">
                <a:solidFill>
                  <a:srgbClr val="339933"/>
                </a:solidFill>
              </a:rPr>
              <a:t>Java 9</a:t>
            </a:r>
            <a:r>
              <a:rPr lang="zh-CN" altLang="en-US" b="1" smtClean="0">
                <a:solidFill>
                  <a:srgbClr val="339933"/>
                </a:solidFill>
              </a:rPr>
              <a:t>和未来</a:t>
            </a:r>
            <a:endParaRPr lang="zh-CN" altLang="en-US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4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共</a:t>
            </a:r>
            <a:r>
              <a:rPr lang="en-US" altLang="zh-CN" b="1" smtClean="0">
                <a:solidFill>
                  <a:srgbClr val="339933"/>
                </a:solidFill>
              </a:rPr>
              <a:t>14</a:t>
            </a:r>
            <a:r>
              <a:rPr lang="zh-CN" altLang="en-US" smtClean="0"/>
              <a:t>个作业</a:t>
            </a:r>
            <a:endParaRPr lang="en-US" altLang="zh-CN" smtClean="0"/>
          </a:p>
          <a:p>
            <a:r>
              <a:rPr lang="zh-CN" altLang="en-US" smtClean="0"/>
              <a:t>每个分数</a:t>
            </a:r>
            <a:r>
              <a:rPr lang="en-US" altLang="zh-CN" b="1" smtClean="0">
                <a:solidFill>
                  <a:srgbClr val="339933"/>
                </a:solidFill>
              </a:rPr>
              <a:t>0.0 ~ 1.0</a:t>
            </a:r>
          </a:p>
          <a:p>
            <a:r>
              <a:rPr lang="zh-CN" altLang="en-US" smtClean="0"/>
              <a:t>最大总分</a:t>
            </a:r>
            <a:r>
              <a:rPr lang="en-US" altLang="zh-CN" b="1" smtClean="0">
                <a:solidFill>
                  <a:srgbClr val="339933"/>
                </a:solidFill>
              </a:rPr>
              <a:t>12</a:t>
            </a:r>
          </a:p>
          <a:p>
            <a:r>
              <a:rPr lang="zh-CN" altLang="en-US" smtClean="0"/>
              <a:t>课程通过条件</a:t>
            </a:r>
            <a:r>
              <a:rPr lang="en-US" altLang="zh-CN" b="1" smtClean="0">
                <a:solidFill>
                  <a:srgbClr val="339933"/>
                </a:solidFill>
              </a:rPr>
              <a:t>&gt;=6</a:t>
            </a:r>
            <a:r>
              <a:rPr lang="zh-CN" altLang="en-US" smtClean="0"/>
              <a:t>分数</a:t>
            </a:r>
            <a:endParaRPr lang="en-US" altLang="zh-CN" smtClean="0"/>
          </a:p>
          <a:p>
            <a:r>
              <a:rPr lang="en-US" altLang="zh-CN" b="1" smtClean="0">
                <a:solidFill>
                  <a:srgbClr val="339933"/>
                </a:solidFill>
              </a:rPr>
              <a:t>&gt;=12</a:t>
            </a:r>
            <a:r>
              <a:rPr lang="zh-CN" altLang="en-US" smtClean="0"/>
              <a:t>分表明你具备很强的编程能力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3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每次课后给出（周一）</a:t>
            </a:r>
            <a:endParaRPr lang="en-US" altLang="zh-CN" smtClean="0"/>
          </a:p>
          <a:p>
            <a:r>
              <a:rPr lang="zh-CN" altLang="en-US" smtClean="0"/>
              <a:t>提交截止时间：</a:t>
            </a:r>
            <a:r>
              <a:rPr lang="zh-CN" altLang="en-US" b="1" smtClean="0">
                <a:solidFill>
                  <a:srgbClr val="339933"/>
                </a:solidFill>
              </a:rPr>
              <a:t>第二周周日</a:t>
            </a:r>
            <a:r>
              <a:rPr lang="en-US" altLang="zh-CN" b="1" smtClean="0">
                <a:solidFill>
                  <a:srgbClr val="339933"/>
                </a:solidFill>
              </a:rPr>
              <a:t>23:59</a:t>
            </a:r>
            <a:r>
              <a:rPr lang="zh-CN" altLang="en-US" smtClean="0"/>
              <a:t>（约两周）</a:t>
            </a:r>
            <a:endParaRPr lang="en-US" altLang="zh-CN" smtClean="0"/>
          </a:p>
          <a:p>
            <a:pPr lvl="1"/>
            <a:r>
              <a:rPr lang="zh-CN" altLang="en-US" b="1">
                <a:solidFill>
                  <a:srgbClr val="C00000"/>
                </a:solidFill>
              </a:rPr>
              <a:t>迟</a:t>
            </a:r>
            <a:r>
              <a:rPr lang="zh-CN" altLang="en-US" b="1" smtClean="0">
                <a:solidFill>
                  <a:srgbClr val="C00000"/>
                </a:solidFill>
              </a:rPr>
              <a:t>交得</a:t>
            </a:r>
            <a:r>
              <a:rPr lang="en-US" altLang="zh-CN" b="1" smtClean="0">
                <a:solidFill>
                  <a:srgbClr val="C00000"/>
                </a:solidFill>
              </a:rPr>
              <a:t>0</a:t>
            </a:r>
            <a:r>
              <a:rPr lang="zh-CN" altLang="en-US" b="1" smtClean="0">
                <a:solidFill>
                  <a:srgbClr val="C00000"/>
                </a:solidFill>
              </a:rPr>
              <a:t>分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lvl="1"/>
            <a:r>
              <a:rPr lang="zh-CN" altLang="en-US" b="1">
                <a:solidFill>
                  <a:srgbClr val="C00000"/>
                </a:solidFill>
              </a:rPr>
              <a:t>迟</a:t>
            </a:r>
            <a:r>
              <a:rPr lang="zh-CN" altLang="en-US" b="1" smtClean="0">
                <a:solidFill>
                  <a:srgbClr val="C00000"/>
                </a:solidFill>
              </a:rPr>
              <a:t>交我们不看</a:t>
            </a:r>
            <a:endParaRPr lang="en-US" altLang="zh-CN" b="1" smtClean="0">
              <a:solidFill>
                <a:srgbClr val="C00000"/>
              </a:solidFill>
            </a:endParaRPr>
          </a:p>
          <a:p>
            <a:r>
              <a:rPr lang="zh-CN" altLang="en-US"/>
              <a:t>本</a:t>
            </a:r>
            <a:r>
              <a:rPr lang="zh-CN" altLang="en-US" smtClean="0"/>
              <a:t>次编程作业的截止时间是</a:t>
            </a:r>
            <a:r>
              <a:rPr lang="en-US" altLang="zh-CN" smtClean="0">
                <a:solidFill>
                  <a:srgbClr val="0070C0"/>
                </a:solidFill>
              </a:rPr>
              <a:t>TODO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为自己学习、</a:t>
            </a:r>
            <a:r>
              <a:rPr lang="zh-CN" altLang="en-US" b="1" smtClean="0">
                <a:solidFill>
                  <a:srgbClr val="C00000"/>
                </a:solidFill>
              </a:rPr>
              <a:t>勿抄袭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lvl="1"/>
            <a:r>
              <a:rPr lang="zh-CN" altLang="en-US" b="1" smtClean="0">
                <a:solidFill>
                  <a:srgbClr val="C00000"/>
                </a:solidFill>
              </a:rPr>
              <a:t>不要抄袭同伴答案</a:t>
            </a:r>
            <a:endParaRPr lang="en-US" altLang="zh-CN" b="1" smtClean="0">
              <a:solidFill>
                <a:srgbClr val="C00000"/>
              </a:solidFill>
            </a:endParaRPr>
          </a:p>
          <a:p>
            <a:pPr lvl="1"/>
            <a:r>
              <a:rPr lang="zh-CN" altLang="en-US" b="1" smtClean="0">
                <a:solidFill>
                  <a:srgbClr val="C00000"/>
                </a:solidFill>
              </a:rPr>
              <a:t>不要抄袭网上答案</a:t>
            </a:r>
            <a:endParaRPr lang="en-US" altLang="zh-CN" b="1" smtClean="0">
              <a:solidFill>
                <a:srgbClr val="C00000"/>
              </a:solidFill>
            </a:endParaRPr>
          </a:p>
          <a:p>
            <a:r>
              <a:rPr lang="zh-CN" altLang="en-US" smtClean="0"/>
              <a:t>使用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标准库</a:t>
            </a:r>
            <a:r>
              <a:rPr lang="zh-CN" altLang="en-US" smtClean="0"/>
              <a:t>，除非作业本身使用其他库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1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760" y="2750878"/>
            <a:ext cx="10515600" cy="1325563"/>
          </a:xfrm>
        </p:spPr>
        <p:txBody>
          <a:bodyPr/>
          <a:lstStyle/>
          <a:p>
            <a:pPr algn="ctr"/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Demo</a:t>
            </a:r>
            <a:endParaRPr lang="zh-CN" altLang="en-US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44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链接</a:t>
            </a:r>
            <a:r>
              <a:rPr lang="zh-CN" altLang="en-US" smtClean="0"/>
              <a:t>：</a:t>
            </a:r>
            <a:r>
              <a:rPr lang="en-US" altLang="zh-CN" smtClean="0">
                <a:solidFill>
                  <a:srgbClr val="0070C0"/>
                </a:solidFill>
              </a:rPr>
              <a:t>TODO</a:t>
            </a:r>
          </a:p>
          <a:p>
            <a:r>
              <a:rPr lang="zh-CN" altLang="en-US" smtClean="0"/>
              <a:t>目标</a:t>
            </a:r>
            <a:endParaRPr lang="en-US" altLang="zh-CN" smtClean="0"/>
          </a:p>
          <a:p>
            <a:pPr lvl="1"/>
            <a:r>
              <a:rPr lang="zh-CN" altLang="en-US" smtClean="0"/>
              <a:t>让失败的单元测试通过</a:t>
            </a:r>
            <a:endParaRPr lang="en-US" altLang="zh-CN" smtClean="0"/>
          </a:p>
          <a:p>
            <a:pPr lvl="1"/>
            <a:r>
              <a:rPr lang="zh-CN" altLang="en-US" smtClean="0"/>
              <a:t>提交作业</a:t>
            </a:r>
            <a:endParaRPr lang="en-US" altLang="zh-CN" smtClean="0"/>
          </a:p>
          <a:p>
            <a:r>
              <a:rPr lang="zh-CN" altLang="en-US" smtClean="0"/>
              <a:t>截止时间：</a:t>
            </a:r>
            <a:r>
              <a:rPr lang="en-US" altLang="zh-CN" smtClean="0">
                <a:solidFill>
                  <a:srgbClr val="0070C0"/>
                </a:solidFill>
              </a:rPr>
              <a:t>TODO</a:t>
            </a:r>
            <a:endParaRPr lang="zh-CN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1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</a:rPr>
              <a:t>git clone </a:t>
            </a:r>
            <a:r>
              <a:rPr lang="en-US" altLang="zh-CN" smtClean="0">
                <a:latin typeface="Calibri" panose="020F0502020204030204" pitchFamily="34" charset="0"/>
                <a:hlinkClick r:id="rId2"/>
              </a:rPr>
              <a:t>https://github.com/ppdai/java_training/jt-hw-intro</a:t>
            </a:r>
            <a:endParaRPr lang="en-US" altLang="zh-CN" smtClean="0">
              <a:latin typeface="Calibri" panose="020F0502020204030204" pitchFamily="34" charset="0"/>
            </a:endParaRPr>
          </a:p>
          <a:p>
            <a:r>
              <a:rPr lang="en-US" altLang="zh-CN" smtClean="0">
                <a:latin typeface="Calibri" panose="020F0502020204030204" pitchFamily="34" charset="0"/>
              </a:rPr>
              <a:t>cd jt-hw-intro</a:t>
            </a:r>
          </a:p>
          <a:p>
            <a:r>
              <a:rPr lang="en-US" altLang="zh-CN" smtClean="0">
                <a:latin typeface="Calibri" panose="020F0502020204030204" pitchFamily="34" charset="0"/>
              </a:rPr>
              <a:t>./mvnw clean package </a:t>
            </a:r>
            <a:r>
              <a:rPr lang="en-US" altLang="zh-CN" smtClean="0"/>
              <a:t>– </a:t>
            </a:r>
            <a:r>
              <a:rPr lang="zh-CN" altLang="en-US" i="1" smtClean="0">
                <a:solidFill>
                  <a:srgbClr val="339933"/>
                </a:solidFill>
              </a:rPr>
              <a:t>开始会失败，修复测试后才能成功</a:t>
            </a:r>
            <a:endParaRPr lang="en-US" altLang="zh-CN" i="1" smtClean="0">
              <a:solidFill>
                <a:srgbClr val="339933"/>
              </a:solidFill>
            </a:endParaRPr>
          </a:p>
          <a:p>
            <a:r>
              <a:rPr lang="en-US" altLang="zh-CN">
                <a:latin typeface="Calibri" panose="020F0502020204030204" pitchFamily="34" charset="0"/>
              </a:rPr>
              <a:t>j</a:t>
            </a:r>
            <a:r>
              <a:rPr lang="en-US" altLang="zh-CN" smtClean="0">
                <a:latin typeface="Calibri" panose="020F0502020204030204" pitchFamily="34" charset="0"/>
              </a:rPr>
              <a:t>ava –jar target/jt-homework1.jar firstString secondString </a:t>
            </a:r>
            <a:r>
              <a:rPr lang="en-US" altLang="zh-CN" smtClean="0"/>
              <a:t>– </a:t>
            </a:r>
            <a:r>
              <a:rPr lang="zh-CN" altLang="en-US" i="1">
                <a:solidFill>
                  <a:srgbClr val="339933"/>
                </a:solidFill>
              </a:rPr>
              <a:t>可选</a:t>
            </a:r>
          </a:p>
        </p:txBody>
      </p:sp>
    </p:spTree>
    <p:extLst>
      <p:ext uri="{BB962C8B-B14F-4D97-AF65-F5344CB8AC3E}">
        <p14:creationId xmlns:p14="http://schemas.microsoft.com/office/powerpoint/2010/main" val="5743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latin typeface="Calibri" panose="020F0502020204030204" pitchFamily="34" charset="0"/>
              </a:rPr>
              <a:t>./mvnw clean deploy</a:t>
            </a:r>
          </a:p>
          <a:p>
            <a:pPr marL="0" indent="0">
              <a:buNone/>
            </a:pPr>
            <a:r>
              <a:rPr lang="en-US" altLang="zh-CN" sz="2400"/>
              <a:t> </a:t>
            </a:r>
            <a:r>
              <a:rPr lang="en-US" altLang="zh-CN" sz="2400" smtClean="0"/>
              <a:t>   </a:t>
            </a:r>
            <a:r>
              <a:rPr lang="en-US" altLang="zh-CN" sz="2400" smtClean="0">
                <a:latin typeface="Calibri" panose="020F0502020204030204" pitchFamily="34" charset="0"/>
              </a:rPr>
              <a:t>Your employee </a:t>
            </a:r>
            <a:r>
              <a:rPr lang="en-US" altLang="zh-CN" sz="2400">
                <a:latin typeface="Calibri" panose="020F0502020204030204" pitchFamily="34" charset="0"/>
              </a:rPr>
              <a:t>name (e.g. </a:t>
            </a:r>
            <a:r>
              <a:rPr lang="en-US" altLang="zh-CN" sz="2400" smtClean="0">
                <a:latin typeface="Calibri" panose="020F0502020204030204" pitchFamily="34" charset="0"/>
              </a:rPr>
              <a:t>archcentric):</a:t>
            </a:r>
            <a:endParaRPr lang="en-US" altLang="zh-CN" sz="24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archcentric</a:t>
            </a:r>
            <a:endParaRPr lang="en-US" altLang="zh-CN" sz="24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Your </a:t>
            </a:r>
            <a:r>
              <a:rPr lang="en-US" altLang="zh-CN" sz="2400">
                <a:latin typeface="Calibri" panose="020F0502020204030204" pitchFamily="34" charset="0"/>
              </a:rPr>
              <a:t>Employee </a:t>
            </a:r>
            <a:r>
              <a:rPr lang="en-US" altLang="zh-CN" sz="2400" smtClean="0">
                <a:latin typeface="Calibri" panose="020F0502020204030204" pitchFamily="34" charset="0"/>
              </a:rPr>
              <a:t>Id </a:t>
            </a:r>
            <a:r>
              <a:rPr lang="en-US" altLang="zh-CN" sz="2400">
                <a:latin typeface="Calibri" panose="020F0502020204030204" pitchFamily="34" charset="0"/>
              </a:rPr>
              <a:t>(e.g. </a:t>
            </a:r>
            <a:r>
              <a:rPr lang="en-US" altLang="zh-CN" sz="2400" smtClean="0">
                <a:latin typeface="Calibri" panose="020F0502020204030204" pitchFamily="34" charset="0"/>
              </a:rPr>
              <a:t>PPD006789):</a:t>
            </a:r>
            <a:endParaRPr lang="en-US" altLang="zh-CN" sz="24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PPD006789</a:t>
            </a:r>
            <a:endParaRPr lang="en-US" altLang="zh-CN" sz="240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Comment</a:t>
            </a:r>
            <a:r>
              <a:rPr lang="en-US" altLang="zh-CN" sz="2400">
                <a:latin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zh-CN" sz="2400">
                <a:latin typeface="Calibri" panose="020F0502020204030204" pitchFamily="34" charset="0"/>
              </a:rPr>
              <a:t> </a:t>
            </a:r>
            <a:r>
              <a:rPr lang="en-US" altLang="zh-CN" sz="2400" smtClean="0">
                <a:latin typeface="Calibri" panose="020F0502020204030204" pitchFamily="34" charset="0"/>
              </a:rPr>
              <a:t>    Java </a:t>
            </a:r>
            <a:r>
              <a:rPr lang="en-US" altLang="zh-CN" sz="2400">
                <a:latin typeface="Calibri" panose="020F0502020204030204" pitchFamily="34" charset="0"/>
              </a:rPr>
              <a:t>IO</a:t>
            </a:r>
          </a:p>
          <a:p>
            <a:r>
              <a:rPr lang="zh-CN" altLang="en-US" smtClean="0"/>
              <a:t>将</a:t>
            </a:r>
            <a:r>
              <a:rPr lang="en-US" altLang="zh-CN" smtClean="0">
                <a:latin typeface="Calibri" panose="020F0502020204030204" pitchFamily="34" charset="0"/>
              </a:rPr>
              <a:t>target/jt-homework1-PPD006789.zip</a:t>
            </a:r>
            <a:r>
              <a:rPr lang="zh-CN" altLang="en-US" smtClean="0"/>
              <a:t>提交到</a:t>
            </a:r>
            <a:r>
              <a:rPr lang="en-US" altLang="zh-CN" b="1" smtClean="0">
                <a:solidFill>
                  <a:srgbClr val="339933"/>
                </a:solidFill>
              </a:rPr>
              <a:t>jt@ppdai.com</a:t>
            </a:r>
          </a:p>
          <a:p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47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编程作业</a:t>
            </a:r>
            <a:r>
              <a:rPr lang="en-US" altLang="zh-CN" b="1" smtClean="0">
                <a:solidFill>
                  <a:srgbClr val="339933"/>
                </a:solidFill>
              </a:rPr>
              <a:t>#2 </a:t>
            </a:r>
            <a:r>
              <a:rPr lang="zh-CN" altLang="en-US" i="1" smtClean="0">
                <a:solidFill>
                  <a:srgbClr val="339933"/>
                </a:solidFill>
              </a:rPr>
              <a:t>可选</a:t>
            </a:r>
            <a:endParaRPr lang="zh-CN" altLang="en-US" i="1">
              <a:solidFill>
                <a:srgbClr val="339933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JavaKoans</a:t>
            </a:r>
          </a:p>
          <a:p>
            <a:pPr lvl="1"/>
            <a:r>
              <a:rPr lang="en-US" altLang="zh-CN">
                <a:hlinkClick r:id="rId2"/>
              </a:rPr>
              <a:t>https://</a:t>
            </a:r>
            <a:r>
              <a:rPr lang="en-US" altLang="zh-CN" smtClean="0">
                <a:hlinkClick r:id="rId2"/>
              </a:rPr>
              <a:t>github.com/matyb/java-koans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760" y="2750878"/>
            <a:ext cx="10515600" cy="1325563"/>
          </a:xfrm>
        </p:spPr>
        <p:txBody>
          <a:bodyPr/>
          <a:lstStyle/>
          <a:p>
            <a:pPr algn="ctr"/>
            <a:r>
              <a:rPr lang="en-US" altLang="zh-CN" smtClean="0"/>
              <a:t>Java</a:t>
            </a:r>
            <a:r>
              <a:rPr lang="zh-CN" altLang="en-US" smtClean="0"/>
              <a:t>测验</a:t>
            </a:r>
            <a:r>
              <a:rPr lang="en-US" altLang="zh-CN" smtClean="0">
                <a:solidFill>
                  <a:srgbClr val="339933"/>
                </a:solidFill>
                <a:sym typeface="Wingdings" panose="05000000000000000000" pitchFamily="2" charset="2"/>
              </a:rPr>
              <a:t></a:t>
            </a:r>
            <a:endParaRPr lang="zh-CN" altLang="en-US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高级</a:t>
            </a:r>
            <a:r>
              <a:rPr lang="zh-CN" altLang="en-US" smtClean="0"/>
              <a:t>编程</a:t>
            </a:r>
            <a:r>
              <a:rPr lang="zh-CN" altLang="en-US" b="1" dirty="0">
                <a:solidFill>
                  <a:srgbClr val="339933"/>
                </a:solidFill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并非入门课程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对</a:t>
            </a:r>
            <a:r>
              <a:rPr lang="en-US" altLang="zh-CN" dirty="0"/>
              <a:t>Java</a:t>
            </a:r>
            <a:r>
              <a:rPr lang="zh-CN" altLang="en-US" dirty="0"/>
              <a:t>有</a:t>
            </a:r>
            <a:r>
              <a:rPr lang="zh-CN" altLang="en-US" b="1" dirty="0">
                <a:solidFill>
                  <a:srgbClr val="339933"/>
                </a:solidFill>
              </a:rPr>
              <a:t>初步的认识</a:t>
            </a:r>
            <a:r>
              <a:rPr lang="zh-CN" altLang="en-US" dirty="0"/>
              <a:t>和编程能力</a:t>
            </a:r>
            <a:endParaRPr lang="en-US" altLang="zh-CN" dirty="0"/>
          </a:p>
          <a:p>
            <a:r>
              <a:rPr lang="zh-CN" altLang="en-US" dirty="0"/>
              <a:t>我们会深入到</a:t>
            </a:r>
            <a:r>
              <a:rPr lang="en-US" altLang="zh-CN" b="1" dirty="0">
                <a:solidFill>
                  <a:srgbClr val="339933"/>
                </a:solidFill>
              </a:rPr>
              <a:t>Java</a:t>
            </a:r>
            <a:r>
              <a:rPr lang="zh-CN" altLang="en-US" b="1" dirty="0">
                <a:solidFill>
                  <a:srgbClr val="339933"/>
                </a:solidFill>
              </a:rPr>
              <a:t>底层</a:t>
            </a:r>
            <a:endParaRPr lang="en-US" altLang="zh-CN" b="1" dirty="0">
              <a:solidFill>
                <a:srgbClr val="339933"/>
              </a:solidFill>
            </a:endParaRPr>
          </a:p>
          <a:p>
            <a:r>
              <a:rPr lang="zh-CN" altLang="en-US" dirty="0"/>
              <a:t>让你成为一个</a:t>
            </a:r>
            <a:r>
              <a:rPr lang="zh-CN" altLang="en-US" b="1" dirty="0">
                <a:solidFill>
                  <a:srgbClr val="339933"/>
                </a:solidFill>
              </a:rPr>
              <a:t>更好的程序员</a:t>
            </a:r>
          </a:p>
        </p:txBody>
      </p:sp>
    </p:spTree>
    <p:extLst>
      <p:ext uri="{BB962C8B-B14F-4D97-AF65-F5344CB8AC3E}">
        <p14:creationId xmlns:p14="http://schemas.microsoft.com/office/powerpoint/2010/main" val="419855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68103"/>
            <a:ext cx="4024745" cy="11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#1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9772"/>
            <a:ext cx="4854764" cy="109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#2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9610"/>
            <a:ext cx="3977996" cy="133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#2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22560"/>
            <a:ext cx="4942164" cy="116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#3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7952"/>
            <a:ext cx="4463143" cy="6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5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#3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31315"/>
            <a:ext cx="5737047" cy="71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#4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1222"/>
            <a:ext cx="4157749" cy="25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#4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7687"/>
            <a:ext cx="5926331" cy="244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6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#5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2191"/>
            <a:ext cx="4914555" cy="29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#5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2801"/>
            <a:ext cx="4813150" cy="295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339933"/>
                </a:solidFill>
              </a:rPr>
              <a:t>为啥</a:t>
            </a:r>
            <a:r>
              <a:rPr lang="zh-CN" altLang="en-US" dirty="0"/>
              <a:t>要深入</a:t>
            </a:r>
            <a:r>
              <a:rPr lang="en-US" altLang="zh-CN" dirty="0"/>
              <a:t>Java</a:t>
            </a:r>
            <a:r>
              <a:rPr lang="zh-CN" altLang="en-US" dirty="0"/>
              <a:t>底层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我们</a:t>
            </a:r>
            <a:r>
              <a:rPr lang="zh-CN" altLang="en-US" b="1">
                <a:solidFill>
                  <a:srgbClr val="339933"/>
                </a:solidFill>
              </a:rPr>
              <a:t>钟爱</a:t>
            </a:r>
            <a:r>
              <a:rPr lang="en-US" altLang="zh-CN" smtClean="0"/>
              <a:t>Java</a:t>
            </a:r>
            <a:r>
              <a:rPr lang="zh-CN" altLang="en-US" dirty="0"/>
              <a:t>并希望传播这种爱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是一种值得投资的</a:t>
            </a:r>
            <a:r>
              <a:rPr lang="zh-CN" altLang="en-US" b="1" dirty="0">
                <a:solidFill>
                  <a:srgbClr val="339933"/>
                </a:solidFill>
              </a:rPr>
              <a:t>伟大技术</a:t>
            </a:r>
            <a:endParaRPr lang="en-US" altLang="zh-CN" b="1" dirty="0">
              <a:solidFill>
                <a:srgbClr val="339933"/>
              </a:solidFill>
            </a:endParaRPr>
          </a:p>
          <a:p>
            <a:r>
              <a:rPr lang="zh-CN" altLang="en-US" b="1" dirty="0">
                <a:solidFill>
                  <a:srgbClr val="339933"/>
                </a:solidFill>
              </a:rPr>
              <a:t>生产级开发</a:t>
            </a:r>
            <a:r>
              <a:rPr lang="zh-CN" altLang="en-US" dirty="0"/>
              <a:t>需要理解</a:t>
            </a:r>
            <a:r>
              <a:rPr lang="en-US" altLang="zh-CN" dirty="0"/>
              <a:t>Java/JVM</a:t>
            </a:r>
            <a:r>
              <a:rPr lang="zh-CN" altLang="en-US" dirty="0"/>
              <a:t>是如何工作的</a:t>
            </a:r>
            <a:endParaRPr lang="en-US" altLang="zh-CN" dirty="0"/>
          </a:p>
          <a:p>
            <a:r>
              <a:rPr lang="zh-CN" altLang="en-US" b="1">
                <a:solidFill>
                  <a:srgbClr val="339933"/>
                </a:solidFill>
              </a:rPr>
              <a:t>生产</a:t>
            </a:r>
            <a:r>
              <a:rPr lang="zh-CN" altLang="en-US" b="1" smtClean="0">
                <a:solidFill>
                  <a:srgbClr val="339933"/>
                </a:solidFill>
              </a:rPr>
              <a:t>级性能优化和排障</a:t>
            </a:r>
            <a:r>
              <a:rPr lang="zh-CN" altLang="en-US" smtClean="0"/>
              <a:t>需要</a:t>
            </a:r>
            <a:r>
              <a:rPr lang="zh-CN" altLang="en-US" dirty="0"/>
              <a:t>深厚的</a:t>
            </a:r>
            <a:r>
              <a:rPr lang="en-US" altLang="zh-CN" dirty="0"/>
              <a:t>Java/JVM</a:t>
            </a:r>
            <a:r>
              <a:rPr lang="zh-CN" altLang="en-US" dirty="0"/>
              <a:t>功底</a:t>
            </a:r>
            <a:endParaRPr lang="en-US" altLang="zh-CN" dirty="0"/>
          </a:p>
          <a:p>
            <a:r>
              <a:rPr lang="zh-CN" altLang="en-US" dirty="0"/>
              <a:t>让你可以在技术圈</a:t>
            </a:r>
            <a:r>
              <a:rPr lang="zh-CN" altLang="en-US" b="1">
                <a:solidFill>
                  <a:srgbClr val="339933"/>
                </a:solidFill>
              </a:rPr>
              <a:t>装</a:t>
            </a:r>
            <a:r>
              <a:rPr lang="zh-CN" altLang="en-US" b="1" smtClean="0">
                <a:solidFill>
                  <a:srgbClr val="339933"/>
                </a:solidFill>
              </a:rPr>
              <a:t>逼</a:t>
            </a:r>
            <a:r>
              <a:rPr lang="en-US" altLang="zh-CN" b="1" smtClean="0">
                <a:solidFill>
                  <a:srgbClr val="339933"/>
                </a:solidFill>
                <a:sym typeface="Wingdings" panose="05000000000000000000" pitchFamily="2" charset="2"/>
              </a:rPr>
              <a:t></a:t>
            </a:r>
            <a:endParaRPr lang="en-US" altLang="zh-CN" b="1" dirty="0">
              <a:solidFill>
                <a:srgbClr val="339933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901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猜输出 </a:t>
            </a:r>
            <a:r>
              <a:rPr lang="en-US" altLang="zh-CN" b="1" smtClean="0">
                <a:solidFill>
                  <a:srgbClr val="339933"/>
                </a:solidFill>
              </a:rPr>
              <a:t>#5</a:t>
            </a:r>
            <a:endParaRPr lang="zh-CN" altLang="en-US" b="1">
              <a:solidFill>
                <a:srgbClr val="339933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15710"/>
            <a:ext cx="4734464" cy="28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Java</a:t>
            </a:r>
            <a:r>
              <a:rPr lang="zh-CN" altLang="en-US" smtClean="0"/>
              <a:t>基础学习推荐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课程</a:t>
            </a:r>
            <a:endParaRPr lang="en-US" altLang="zh-CN" smtClean="0"/>
          </a:p>
          <a:p>
            <a:pPr lvl="1"/>
            <a:r>
              <a:rPr lang="en-US" altLang="zh-CN" smtClean="0"/>
              <a:t>Berkeley CS61B Data Structures</a:t>
            </a:r>
          </a:p>
          <a:p>
            <a:pPr lvl="2"/>
            <a:r>
              <a:rPr lang="en-US" altLang="zh-CN">
                <a:hlinkClick r:id="rId2"/>
              </a:rPr>
              <a:t>http://datastructur.es/sp17</a:t>
            </a:r>
            <a:r>
              <a:rPr lang="en-US" altLang="zh-CN" smtClean="0">
                <a:hlinkClick r:id="rId2"/>
              </a:rPr>
              <a:t>/</a:t>
            </a:r>
            <a:endParaRPr lang="en-US" altLang="zh-CN" smtClean="0"/>
          </a:p>
          <a:p>
            <a:r>
              <a:rPr lang="zh-CN" altLang="en-US" smtClean="0"/>
              <a:t>书</a:t>
            </a:r>
            <a:endParaRPr lang="en-US" altLang="zh-CN" smtClean="0"/>
          </a:p>
          <a:p>
            <a:pPr lvl="1"/>
            <a:r>
              <a:rPr lang="en-US" altLang="zh-CN" smtClean="0"/>
              <a:t>Head first Java 2</a:t>
            </a:r>
            <a:r>
              <a:rPr lang="en-US" altLang="zh-CN" baseline="30000" smtClean="0"/>
              <a:t>nd </a:t>
            </a:r>
            <a:r>
              <a:rPr lang="en-US" altLang="zh-CN" smtClean="0"/>
              <a:t>Edition</a:t>
            </a:r>
          </a:p>
          <a:p>
            <a:pPr lvl="2"/>
            <a:r>
              <a:rPr lang="en-US" altLang="zh-CN">
                <a:hlinkClick r:id="rId3"/>
              </a:rPr>
              <a:t>https://www.amazon.cn/Head-First-Java-%</a:t>
            </a:r>
            <a:r>
              <a:rPr lang="en-US" altLang="zh-CN" smtClean="0">
                <a:hlinkClick r:id="rId3"/>
              </a:rPr>
              <a:t>E5%A1%9E%E8%8B%A5/dp/B0011ESWGI</a:t>
            </a:r>
            <a:endParaRPr lang="en-US" altLang="zh-CN" smtClean="0"/>
          </a:p>
          <a:p>
            <a:pPr lvl="1"/>
            <a:r>
              <a:rPr lang="en-US" altLang="zh-CN" smtClean="0"/>
              <a:t>Java/J2EE Job Interview Companion 2</a:t>
            </a:r>
            <a:r>
              <a:rPr lang="en-US" altLang="zh-CN" baseline="30000" smtClean="0"/>
              <a:t>nd</a:t>
            </a:r>
            <a:r>
              <a:rPr lang="en-US" altLang="zh-CN" smtClean="0"/>
              <a:t> Edition</a:t>
            </a:r>
          </a:p>
          <a:p>
            <a:pPr lvl="2"/>
            <a:r>
              <a:rPr lang="en-US" altLang="zh-CN">
                <a:hlinkClick r:id="rId4"/>
              </a:rPr>
              <a:t>http://</a:t>
            </a:r>
            <a:r>
              <a:rPr lang="en-US" altLang="zh-CN" smtClean="0">
                <a:hlinkClick r:id="rId4"/>
              </a:rPr>
              <a:t>download.csdn.net/detail/sCHZhangGX/726543</a:t>
            </a:r>
            <a:endParaRPr lang="en-US" altLang="zh-CN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6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6760" y="2750878"/>
            <a:ext cx="10515600" cy="1325563"/>
          </a:xfrm>
        </p:spPr>
        <p:txBody>
          <a:bodyPr/>
          <a:lstStyle/>
          <a:p>
            <a:pPr algn="ctr"/>
            <a:r>
              <a:rPr lang="zh-CN" altLang="en-US" smtClean="0"/>
              <a:t>问题</a:t>
            </a:r>
            <a:r>
              <a:rPr lang="zh-CN" altLang="en-US" b="1" smtClean="0">
                <a:solidFill>
                  <a:srgbClr val="339933"/>
                </a:solidFill>
              </a:rPr>
              <a:t>？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>
                <a:solidFill>
                  <a:srgbClr val="339933"/>
                </a:solidFill>
              </a:rPr>
              <a:t>jt@ppdai.com</a:t>
            </a:r>
            <a:endParaRPr lang="zh-CN" altLang="en-US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62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授课团队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2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9933"/>
                </a:solidFill>
              </a:rPr>
              <a:t>15</a:t>
            </a:r>
            <a:r>
              <a:rPr lang="zh-CN" altLang="en-US" b="1" dirty="0">
                <a:solidFill>
                  <a:srgbClr val="339933"/>
                </a:solidFill>
              </a:rPr>
              <a:t>次课程</a:t>
            </a:r>
            <a:r>
              <a:rPr lang="zh-CN" altLang="en-US" dirty="0"/>
              <a:t>，每两周一次</a:t>
            </a:r>
            <a:endParaRPr lang="en-US" altLang="zh-CN" dirty="0"/>
          </a:p>
          <a:p>
            <a:r>
              <a:rPr lang="en-US" altLang="zh-CN" b="1">
                <a:solidFill>
                  <a:srgbClr val="339933"/>
                </a:solidFill>
              </a:rPr>
              <a:t>14</a:t>
            </a:r>
            <a:r>
              <a:rPr lang="zh-CN" altLang="en-US" b="1" smtClean="0">
                <a:solidFill>
                  <a:srgbClr val="339933"/>
                </a:solidFill>
              </a:rPr>
              <a:t>个</a:t>
            </a:r>
            <a:r>
              <a:rPr lang="zh-CN" altLang="en-US" b="1">
                <a:solidFill>
                  <a:srgbClr val="339933"/>
                </a:solidFill>
              </a:rPr>
              <a:t>编程</a:t>
            </a:r>
            <a:r>
              <a:rPr lang="zh-CN" altLang="en-US" b="1" smtClean="0">
                <a:solidFill>
                  <a:srgbClr val="339933"/>
                </a:solidFill>
              </a:rPr>
              <a:t>作业</a:t>
            </a:r>
            <a:endParaRPr lang="en-US" altLang="zh-CN" b="1" dirty="0">
              <a:solidFill>
                <a:srgbClr val="339933"/>
              </a:solidFill>
            </a:endParaRPr>
          </a:p>
          <a:p>
            <a:r>
              <a:rPr lang="zh-CN" altLang="en-US" dirty="0"/>
              <a:t>时间</a:t>
            </a:r>
            <a:r>
              <a:rPr lang="en-US" altLang="zh-CN" dirty="0"/>
              <a:t>+</a:t>
            </a:r>
            <a:r>
              <a:rPr lang="zh-CN" altLang="en-US" dirty="0"/>
              <a:t>地点</a:t>
            </a:r>
            <a:endParaRPr lang="en-US" altLang="zh-CN" dirty="0"/>
          </a:p>
          <a:p>
            <a:r>
              <a:rPr lang="en-US" altLang="zh-CN" dirty="0"/>
              <a:t>Confluence</a:t>
            </a:r>
          </a:p>
          <a:p>
            <a:r>
              <a:rPr lang="zh-CN" altLang="en-US"/>
              <a:t>联系</a:t>
            </a:r>
            <a:r>
              <a:rPr lang="zh-CN" altLang="en-US" smtClean="0"/>
              <a:t>邮箱 </a:t>
            </a:r>
            <a:r>
              <a:rPr lang="en-US" altLang="zh-CN" b="1" smtClean="0">
                <a:solidFill>
                  <a:srgbClr val="339933"/>
                </a:solidFill>
              </a:rPr>
              <a:t>jt@ppdai.com</a:t>
            </a:r>
          </a:p>
          <a:p>
            <a:r>
              <a:rPr lang="zh-CN" altLang="en-US" smtClean="0"/>
              <a:t>微信群</a:t>
            </a:r>
            <a:r>
              <a:rPr lang="en-US" altLang="zh-CN" smtClean="0">
                <a:solidFill>
                  <a:srgbClr val="0070C0"/>
                </a:solidFill>
              </a:rPr>
              <a:t>TODO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8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初步</a:t>
            </a:r>
            <a:r>
              <a:rPr lang="en-US" altLang="zh-CN" b="1" dirty="0">
                <a:solidFill>
                  <a:srgbClr val="339933"/>
                </a:solidFill>
              </a:rPr>
              <a:t>Java</a:t>
            </a:r>
            <a:r>
              <a:rPr lang="zh-CN" altLang="en-US" dirty="0"/>
              <a:t>编程能力</a:t>
            </a:r>
            <a:endParaRPr lang="en-US" altLang="zh-CN" dirty="0"/>
          </a:p>
          <a:p>
            <a:r>
              <a:rPr lang="zh-CN" altLang="en-US" dirty="0"/>
              <a:t>知道如何使用</a:t>
            </a:r>
            <a:r>
              <a:rPr lang="en-US" altLang="zh-CN" b="1" dirty="0">
                <a:solidFill>
                  <a:srgbClr val="339933"/>
                </a:solidFill>
              </a:rPr>
              <a:t>IDE – Eclipse, IntelliJ IDEA</a:t>
            </a:r>
          </a:p>
          <a:p>
            <a:r>
              <a:rPr lang="zh-CN" altLang="en-US" dirty="0"/>
              <a:t>懂</a:t>
            </a:r>
            <a:r>
              <a:rPr lang="en-US" altLang="zh-CN" b="1" dirty="0">
                <a:solidFill>
                  <a:srgbClr val="339933"/>
                </a:solidFill>
              </a:rPr>
              <a:t>Maven(3.3)</a:t>
            </a:r>
            <a:r>
              <a:rPr lang="zh-CN" altLang="en-US" b="1" dirty="0">
                <a:solidFill>
                  <a:srgbClr val="339933"/>
                </a:solidFill>
              </a:rPr>
              <a:t>，</a:t>
            </a:r>
            <a:r>
              <a:rPr lang="en-US" altLang="zh-CN" b="1" dirty="0">
                <a:solidFill>
                  <a:srgbClr val="339933"/>
                </a:solidFill>
              </a:rPr>
              <a:t>JDK8</a:t>
            </a:r>
            <a:r>
              <a:rPr lang="zh-CN" altLang="en-US" b="1" dirty="0">
                <a:solidFill>
                  <a:srgbClr val="339933"/>
                </a:solidFill>
              </a:rPr>
              <a:t>，</a:t>
            </a:r>
            <a:r>
              <a:rPr lang="en-US" altLang="zh-CN" b="1" dirty="0">
                <a:solidFill>
                  <a:srgbClr val="339933"/>
                </a:solidFill>
              </a:rPr>
              <a:t>Junit,</a:t>
            </a:r>
            <a:r>
              <a:rPr lang="zh-CN" altLang="en-US" b="1" dirty="0">
                <a:solidFill>
                  <a:srgbClr val="339933"/>
                </a:solidFill>
              </a:rPr>
              <a:t> </a:t>
            </a:r>
            <a:r>
              <a:rPr lang="en-US" altLang="zh-CN" b="1" dirty="0" err="1">
                <a:solidFill>
                  <a:srgbClr val="339933"/>
                </a:solidFill>
              </a:rPr>
              <a:t>Git</a:t>
            </a:r>
            <a:r>
              <a:rPr lang="zh-CN" altLang="en-US" dirty="0"/>
              <a:t>使用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39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警告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339933"/>
                </a:solidFill>
              </a:rPr>
              <a:t>20</a:t>
            </a:r>
            <a:r>
              <a:rPr lang="zh-CN" altLang="en-US" dirty="0"/>
              <a:t>个席位</a:t>
            </a:r>
            <a:endParaRPr lang="en-US" altLang="zh-CN" dirty="0"/>
          </a:p>
          <a:p>
            <a:r>
              <a:rPr lang="zh-CN" altLang="en-US" dirty="0"/>
              <a:t>课程</a:t>
            </a:r>
            <a:r>
              <a:rPr lang="zh-CN" altLang="en-US" b="1" dirty="0">
                <a:solidFill>
                  <a:srgbClr val="339933"/>
                </a:solidFill>
              </a:rPr>
              <a:t>很难很费时间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339933"/>
                </a:solidFill>
              </a:rPr>
              <a:t>谨慎</a:t>
            </a:r>
            <a:r>
              <a:rPr lang="zh-CN" altLang="en-US" dirty="0"/>
              <a:t>参加！</a:t>
            </a:r>
            <a:endParaRPr lang="en-US" altLang="zh-CN" dirty="0"/>
          </a:p>
          <a:p>
            <a:r>
              <a:rPr lang="zh-CN" altLang="en-US" dirty="0"/>
              <a:t>如果跟不上请尽早</a:t>
            </a:r>
            <a:r>
              <a:rPr lang="zh-CN" altLang="en-US" b="1" dirty="0">
                <a:solidFill>
                  <a:srgbClr val="339933"/>
                </a:solidFill>
              </a:rPr>
              <a:t>退出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为自己学习，</a:t>
            </a:r>
            <a:r>
              <a:rPr lang="zh-CN" altLang="en-US" b="1" dirty="0">
                <a:solidFill>
                  <a:srgbClr val="C00000"/>
                </a:solidFill>
              </a:rPr>
              <a:t>勿抄袭</a:t>
            </a:r>
            <a:r>
              <a:rPr lang="zh-CN" altLang="en-US" dirty="0"/>
              <a:t>作业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42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课程大纲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1</a:t>
            </a:r>
            <a:r>
              <a:rPr lang="en-US" altLang="zh-CN" dirty="0"/>
              <a:t> – </a:t>
            </a:r>
            <a:r>
              <a:rPr lang="en-US" altLang="zh-CN" i="1" dirty="0"/>
              <a:t>7</a:t>
            </a:r>
            <a:r>
              <a:rPr lang="zh-CN" altLang="en-US" i="1" dirty="0"/>
              <a:t>月</a:t>
            </a:r>
            <a:r>
              <a:rPr lang="en-US" altLang="zh-CN" i="1" dirty="0"/>
              <a:t> </a:t>
            </a:r>
            <a:r>
              <a:rPr lang="en-US" altLang="zh-CN" dirty="0"/>
              <a:t>- </a:t>
            </a:r>
            <a:r>
              <a:rPr lang="zh-CN" altLang="en-US" b="1" dirty="0">
                <a:solidFill>
                  <a:srgbClr val="339933"/>
                </a:solidFill>
              </a:rPr>
              <a:t>介绍</a:t>
            </a:r>
            <a:endParaRPr lang="en-US" altLang="zh-CN" b="1" dirty="0">
              <a:solidFill>
                <a:srgbClr val="339933"/>
              </a:solidFill>
            </a:endParaRPr>
          </a:p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2</a:t>
            </a:r>
            <a:r>
              <a:rPr lang="en-US" altLang="zh-CN" dirty="0"/>
              <a:t> – </a:t>
            </a:r>
            <a:r>
              <a:rPr lang="en-US" altLang="zh-CN" i="1" dirty="0"/>
              <a:t>7</a:t>
            </a:r>
            <a:r>
              <a:rPr lang="zh-CN" altLang="en-US" i="1" dirty="0"/>
              <a:t>月</a:t>
            </a:r>
            <a:r>
              <a:rPr lang="en-US" altLang="zh-CN" i="1" dirty="0"/>
              <a:t> </a:t>
            </a:r>
            <a:r>
              <a:rPr lang="en-US" altLang="zh-CN" dirty="0"/>
              <a:t>– </a:t>
            </a:r>
            <a:r>
              <a:rPr lang="en-US" altLang="zh-CN" b="1" dirty="0">
                <a:solidFill>
                  <a:srgbClr val="339933"/>
                </a:solidFill>
              </a:rPr>
              <a:t>Lambdas &amp; Streams</a:t>
            </a:r>
          </a:p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3</a:t>
            </a:r>
            <a:r>
              <a:rPr lang="en-US" altLang="zh-CN" dirty="0"/>
              <a:t> – </a:t>
            </a:r>
            <a:r>
              <a:rPr lang="en-US" altLang="zh-CN" i="1" dirty="0"/>
              <a:t>8</a:t>
            </a:r>
            <a:r>
              <a:rPr lang="zh-CN" altLang="en-US" i="1" dirty="0"/>
              <a:t>月 </a:t>
            </a:r>
            <a:r>
              <a:rPr lang="en-US" altLang="zh-CN" dirty="0"/>
              <a:t>– </a:t>
            </a:r>
            <a:r>
              <a:rPr lang="en-US" altLang="zh-CN" b="1" dirty="0">
                <a:solidFill>
                  <a:srgbClr val="339933"/>
                </a:solidFill>
              </a:rPr>
              <a:t>Collections &amp; Generics</a:t>
            </a:r>
          </a:p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4</a:t>
            </a:r>
            <a:r>
              <a:rPr lang="en-US" altLang="zh-CN" dirty="0"/>
              <a:t> – </a:t>
            </a:r>
            <a:r>
              <a:rPr lang="en-US" altLang="zh-CN" i="1" dirty="0"/>
              <a:t>8</a:t>
            </a:r>
            <a:r>
              <a:rPr lang="zh-CN" altLang="en-US" i="1" dirty="0"/>
              <a:t>月 </a:t>
            </a:r>
            <a:r>
              <a:rPr lang="en-US" altLang="zh-CN" dirty="0"/>
              <a:t>– </a:t>
            </a:r>
            <a:r>
              <a:rPr lang="en-US" altLang="zh-CN" b="1" dirty="0">
                <a:solidFill>
                  <a:srgbClr val="339933"/>
                </a:solidFill>
              </a:rPr>
              <a:t>Java I/O</a:t>
            </a:r>
          </a:p>
          <a:p>
            <a:r>
              <a:rPr lang="en-US" altLang="zh-CN" dirty="0"/>
              <a:t>Lecture </a:t>
            </a:r>
            <a:r>
              <a:rPr lang="en-US" altLang="zh-CN" b="1" dirty="0">
                <a:solidFill>
                  <a:srgbClr val="339933"/>
                </a:solidFill>
              </a:rPr>
              <a:t>5</a:t>
            </a:r>
            <a:r>
              <a:rPr lang="en-US" altLang="zh-CN" dirty="0"/>
              <a:t> – </a:t>
            </a:r>
            <a:r>
              <a:rPr lang="en-US" altLang="zh-CN" i="1" dirty="0"/>
              <a:t>9</a:t>
            </a:r>
            <a:r>
              <a:rPr lang="zh-CN" altLang="en-US" i="1" dirty="0"/>
              <a:t>月 </a:t>
            </a:r>
            <a:r>
              <a:rPr lang="en-US" altLang="zh-CN" dirty="0"/>
              <a:t>– </a:t>
            </a:r>
            <a:r>
              <a:rPr lang="en-US" altLang="zh-CN" b="1" dirty="0">
                <a:solidFill>
                  <a:srgbClr val="339933"/>
                </a:solidFill>
              </a:rPr>
              <a:t>Java I/</a:t>
            </a:r>
            <a:r>
              <a:rPr lang="en-US" altLang="zh-CN" b="1">
                <a:solidFill>
                  <a:srgbClr val="339933"/>
                </a:solidFill>
              </a:rPr>
              <a:t>O</a:t>
            </a:r>
            <a:r>
              <a:rPr lang="zh-CN" altLang="en-US" b="1">
                <a:solidFill>
                  <a:srgbClr val="339933"/>
                </a:solidFill>
              </a:rPr>
              <a:t>应用</a:t>
            </a:r>
            <a:endParaRPr lang="en-US" altLang="zh-CN" b="1">
              <a:solidFill>
                <a:srgbClr val="339933"/>
              </a:solidFill>
            </a:endParaRPr>
          </a:p>
          <a:p>
            <a:r>
              <a:rPr lang="en-US" altLang="zh-CN"/>
              <a:t>Lecture </a:t>
            </a:r>
            <a:r>
              <a:rPr lang="en-US" altLang="zh-CN" b="1">
                <a:solidFill>
                  <a:srgbClr val="339933"/>
                </a:solidFill>
              </a:rPr>
              <a:t>6</a:t>
            </a:r>
            <a:r>
              <a:rPr lang="en-US" altLang="zh-CN"/>
              <a:t> – </a:t>
            </a:r>
            <a:r>
              <a:rPr lang="en-US" altLang="zh-CN" i="1"/>
              <a:t>9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线程和</a:t>
            </a:r>
            <a:r>
              <a:rPr lang="en-US" altLang="zh-CN" b="1" smtClean="0">
                <a:solidFill>
                  <a:srgbClr val="339933"/>
                </a:solidFill>
              </a:rPr>
              <a:t>Java</a:t>
            </a:r>
            <a:r>
              <a:rPr lang="zh-CN" altLang="en-US" b="1" smtClean="0">
                <a:solidFill>
                  <a:srgbClr val="339933"/>
                </a:solidFill>
              </a:rPr>
              <a:t>内存模型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7</a:t>
            </a:r>
            <a:r>
              <a:rPr lang="en-US" altLang="zh-CN" smtClean="0"/>
              <a:t> – 1</a:t>
            </a:r>
            <a:r>
              <a:rPr lang="en-US" altLang="zh-CN" i="1" smtClean="0"/>
              <a:t>0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线程安全和锁</a:t>
            </a:r>
            <a:endParaRPr lang="en-US" altLang="zh-CN" b="1" smtClean="0">
              <a:solidFill>
                <a:srgbClr val="339933"/>
              </a:solidFill>
            </a:endParaRPr>
          </a:p>
          <a:p>
            <a:r>
              <a:rPr lang="en-US" altLang="zh-CN" smtClean="0"/>
              <a:t>Lecture </a:t>
            </a:r>
            <a:r>
              <a:rPr lang="en-US" altLang="zh-CN" b="1" smtClean="0">
                <a:solidFill>
                  <a:srgbClr val="339933"/>
                </a:solidFill>
              </a:rPr>
              <a:t>8</a:t>
            </a:r>
            <a:r>
              <a:rPr lang="en-US" altLang="zh-CN" smtClean="0"/>
              <a:t> – </a:t>
            </a:r>
            <a:r>
              <a:rPr lang="en-US" altLang="zh-CN" i="1" smtClean="0"/>
              <a:t>10</a:t>
            </a:r>
            <a:r>
              <a:rPr lang="zh-CN" altLang="en-US" i="1" smtClean="0"/>
              <a:t>月 </a:t>
            </a:r>
            <a:r>
              <a:rPr lang="en-US" altLang="zh-CN" smtClean="0"/>
              <a:t>– </a:t>
            </a:r>
            <a:r>
              <a:rPr lang="zh-CN" altLang="en-US" b="1" smtClean="0">
                <a:solidFill>
                  <a:srgbClr val="339933"/>
                </a:solidFill>
              </a:rPr>
              <a:t>并发</a:t>
            </a:r>
            <a:r>
              <a:rPr lang="en-US" altLang="zh-CN" b="1" smtClean="0">
                <a:solidFill>
                  <a:srgbClr val="339933"/>
                </a:solidFill>
              </a:rPr>
              <a:t>API</a:t>
            </a:r>
            <a:endParaRPr lang="en-US" altLang="zh-CN" b="1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591</Words>
  <Application>Microsoft Office PowerPoint</Application>
  <PresentationFormat>宽屏</PresentationFormat>
  <Paragraphs>111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Arial</vt:lpstr>
      <vt:lpstr>Calibri</vt:lpstr>
      <vt:lpstr>Wingdings</vt:lpstr>
      <vt:lpstr>Office 主题​​</vt:lpstr>
      <vt:lpstr>Java高级编程 Lecture 1 – 介绍</vt:lpstr>
      <vt:lpstr>高级编程？</vt:lpstr>
      <vt:lpstr>为啥要深入Java底层</vt:lpstr>
      <vt:lpstr>PowerPoint 演示文稿</vt:lpstr>
      <vt:lpstr>授课团队</vt:lpstr>
      <vt:lpstr>课程</vt:lpstr>
      <vt:lpstr>预期</vt:lpstr>
      <vt:lpstr>警告</vt:lpstr>
      <vt:lpstr>课程大纲</vt:lpstr>
      <vt:lpstr>课程大纲</vt:lpstr>
      <vt:lpstr>编程作业</vt:lpstr>
      <vt:lpstr>编程作业</vt:lpstr>
      <vt:lpstr>编程作业</vt:lpstr>
      <vt:lpstr>编程作业Demo</vt:lpstr>
      <vt:lpstr>编程作业#1</vt:lpstr>
      <vt:lpstr>编程作业#1</vt:lpstr>
      <vt:lpstr>编程作业#1</vt:lpstr>
      <vt:lpstr>编程作业#2 可选</vt:lpstr>
      <vt:lpstr>Java测验</vt:lpstr>
      <vt:lpstr>猜输出 #1</vt:lpstr>
      <vt:lpstr>猜输出 #1</vt:lpstr>
      <vt:lpstr>猜输出 #2</vt:lpstr>
      <vt:lpstr>猜输出 #2</vt:lpstr>
      <vt:lpstr>猜输出 #3</vt:lpstr>
      <vt:lpstr>猜输出 #3</vt:lpstr>
      <vt:lpstr>猜输出 #4</vt:lpstr>
      <vt:lpstr>猜输出 #4</vt:lpstr>
      <vt:lpstr>猜输出 #5</vt:lpstr>
      <vt:lpstr>猜输出 #5</vt:lpstr>
      <vt:lpstr>猜输出 #5</vt:lpstr>
      <vt:lpstr>Java基础学习推荐</vt:lpstr>
      <vt:lpstr>问题？ jt@ppdai.com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Java高级编程 Lecture 1 – 介绍</dc:title>
  <dc:creator>杨波</dc:creator>
  <cp:lastModifiedBy>杨波</cp:lastModifiedBy>
  <cp:revision>138</cp:revision>
  <dcterms:created xsi:type="dcterms:W3CDTF">2017-04-18T11:43:00Z</dcterms:created>
  <dcterms:modified xsi:type="dcterms:W3CDTF">2017-04-19T12:26:00Z</dcterms:modified>
</cp:coreProperties>
</file>