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6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8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2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7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dai/java_training/jt-hw-intr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yb/java-ko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n/Head-First-Java-%E5%A1%9E%E8%8B%A5/dp/B0011ESWGI" TargetMode="External"/><Relationship Id="rId2" Type="http://schemas.openxmlformats.org/officeDocument/2006/relationships/hyperlink" Target="http://datastructur.es/sp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csdn.net/detail/sCHZhangGX/72654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/>
              <a:t>高级</a:t>
            </a:r>
            <a:r>
              <a:rPr lang="zh-CN" altLang="en-US" smtClean="0"/>
              <a:t>编程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b="1" dirty="0">
                <a:solidFill>
                  <a:srgbClr val="339933"/>
                </a:solidFill>
              </a:rPr>
              <a:t>Lecture 1 – </a:t>
            </a:r>
            <a:r>
              <a:rPr lang="zh-CN" altLang="en-US" sz="3600" b="1" dirty="0">
                <a:solidFill>
                  <a:srgbClr val="339933"/>
                </a:solidFill>
              </a:rPr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杨</a:t>
            </a:r>
            <a:r>
              <a:rPr lang="zh-CN" altLang="en-US" dirty="0"/>
              <a:t>波</a:t>
            </a:r>
          </a:p>
        </p:txBody>
      </p:sp>
    </p:spTree>
    <p:extLst>
      <p:ext uri="{BB962C8B-B14F-4D97-AF65-F5344CB8AC3E}">
        <p14:creationId xmlns:p14="http://schemas.microsoft.com/office/powerpoint/2010/main" val="35589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9</a:t>
            </a:r>
            <a:r>
              <a:rPr lang="en-US" altLang="zh-CN" smtClean="0"/>
              <a:t> – </a:t>
            </a:r>
            <a:r>
              <a:rPr lang="en-US" altLang="zh-CN" i="1" smtClean="0"/>
              <a:t>11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网络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10</a:t>
            </a:r>
            <a:r>
              <a:rPr lang="en-US" altLang="zh-CN" smtClean="0"/>
              <a:t> – </a:t>
            </a:r>
            <a:r>
              <a:rPr lang="en-US" altLang="zh-CN" i="1" smtClean="0"/>
              <a:t>11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内存管理和垃圾收集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11</a:t>
            </a:r>
            <a:r>
              <a:rPr lang="en-US" altLang="zh-CN" smtClean="0"/>
              <a:t> – </a:t>
            </a:r>
            <a:r>
              <a:rPr lang="en-US" altLang="zh-CN" i="1" smtClean="0"/>
              <a:t>12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类加载器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12</a:t>
            </a:r>
            <a:r>
              <a:rPr lang="en-US" altLang="zh-CN" smtClean="0"/>
              <a:t> – </a:t>
            </a:r>
            <a:r>
              <a:rPr lang="en-US" altLang="zh-CN" i="1" smtClean="0"/>
              <a:t>12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反射</a:t>
            </a:r>
            <a:r>
              <a:rPr lang="en-US" altLang="zh-CN" b="1" smtClean="0">
                <a:solidFill>
                  <a:srgbClr val="339933"/>
                </a:solidFill>
              </a:rPr>
              <a:t>API</a:t>
            </a:r>
            <a:r>
              <a:rPr lang="zh-CN" altLang="en-US" b="1" smtClean="0">
                <a:solidFill>
                  <a:srgbClr val="339933"/>
                </a:solidFill>
              </a:rPr>
              <a:t>和动态代理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13</a:t>
            </a:r>
            <a:r>
              <a:rPr lang="en-US" altLang="zh-CN" smtClean="0"/>
              <a:t> – </a:t>
            </a:r>
            <a:r>
              <a:rPr lang="en-US" altLang="zh-CN" i="1" smtClean="0"/>
              <a:t>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字节码，</a:t>
            </a:r>
            <a:r>
              <a:rPr lang="en-US" altLang="zh-CN" b="1" smtClean="0">
                <a:solidFill>
                  <a:srgbClr val="339933"/>
                </a:solidFill>
              </a:rPr>
              <a:t>Javassist</a:t>
            </a: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14</a:t>
            </a:r>
            <a:r>
              <a:rPr lang="en-US" altLang="zh-CN" smtClean="0"/>
              <a:t> – </a:t>
            </a:r>
            <a:r>
              <a:rPr lang="en-US" altLang="zh-CN" i="1" smtClean="0"/>
              <a:t>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性能和排障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15</a:t>
            </a:r>
            <a:r>
              <a:rPr lang="en-US" altLang="zh-CN" smtClean="0"/>
              <a:t> –</a:t>
            </a:r>
            <a:r>
              <a:rPr lang="en-US" altLang="zh-CN" i="1" smtClean="0"/>
              <a:t> 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 9</a:t>
            </a:r>
            <a:r>
              <a:rPr lang="zh-CN" altLang="en-US" b="1" smtClean="0">
                <a:solidFill>
                  <a:srgbClr val="339933"/>
                </a:solidFill>
              </a:rPr>
              <a:t>和未来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b="1" smtClean="0">
                <a:solidFill>
                  <a:srgbClr val="339933"/>
                </a:solidFill>
              </a:rPr>
              <a:t>14</a:t>
            </a:r>
            <a:r>
              <a:rPr lang="zh-CN" altLang="en-US" smtClean="0"/>
              <a:t>个作业</a:t>
            </a:r>
            <a:endParaRPr lang="en-US" altLang="zh-CN" smtClean="0"/>
          </a:p>
          <a:p>
            <a:r>
              <a:rPr lang="zh-CN" altLang="en-US" smtClean="0"/>
              <a:t>每个分数</a:t>
            </a:r>
            <a:r>
              <a:rPr lang="en-US" altLang="zh-CN" b="1" smtClean="0">
                <a:solidFill>
                  <a:srgbClr val="339933"/>
                </a:solidFill>
              </a:rPr>
              <a:t>0.0 ~ 1.0</a:t>
            </a:r>
          </a:p>
          <a:p>
            <a:r>
              <a:rPr lang="zh-CN" altLang="en-US" smtClean="0"/>
              <a:t>最大总分</a:t>
            </a:r>
            <a:r>
              <a:rPr lang="en-US" altLang="zh-CN" b="1" smtClean="0">
                <a:solidFill>
                  <a:srgbClr val="339933"/>
                </a:solidFill>
              </a:rPr>
              <a:t>12</a:t>
            </a:r>
          </a:p>
          <a:p>
            <a:r>
              <a:rPr lang="zh-CN" altLang="en-US" smtClean="0"/>
              <a:t>课程通过条件</a:t>
            </a:r>
            <a:r>
              <a:rPr lang="en-US" altLang="zh-CN" b="1" smtClean="0">
                <a:solidFill>
                  <a:srgbClr val="339933"/>
                </a:solidFill>
              </a:rPr>
              <a:t>&gt;=6</a:t>
            </a:r>
            <a:r>
              <a:rPr lang="zh-CN" altLang="en-US" smtClean="0"/>
              <a:t>分数</a:t>
            </a:r>
            <a:endParaRPr lang="en-US" altLang="zh-CN" smtClean="0"/>
          </a:p>
          <a:p>
            <a:r>
              <a:rPr lang="en-US" altLang="zh-CN" b="1" smtClean="0">
                <a:solidFill>
                  <a:srgbClr val="339933"/>
                </a:solidFill>
              </a:rPr>
              <a:t>&gt;=12</a:t>
            </a:r>
            <a:r>
              <a:rPr lang="zh-CN" altLang="en-US" smtClean="0"/>
              <a:t>分表明你具备很强的编程能力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每次课后给出（周一）</a:t>
            </a:r>
            <a:endParaRPr lang="en-US" altLang="zh-CN" smtClean="0"/>
          </a:p>
          <a:p>
            <a:r>
              <a:rPr lang="zh-CN" altLang="en-US" smtClean="0"/>
              <a:t>提交截止时间：</a:t>
            </a:r>
            <a:r>
              <a:rPr lang="zh-CN" altLang="en-US" b="1" smtClean="0">
                <a:solidFill>
                  <a:srgbClr val="339933"/>
                </a:solidFill>
              </a:rPr>
              <a:t>第二周周日</a:t>
            </a:r>
            <a:r>
              <a:rPr lang="en-US" altLang="zh-CN" b="1" smtClean="0">
                <a:solidFill>
                  <a:srgbClr val="339933"/>
                </a:solidFill>
              </a:rPr>
              <a:t>23:59</a:t>
            </a:r>
            <a:r>
              <a:rPr lang="zh-CN" altLang="en-US" smtClean="0"/>
              <a:t>（约两周）</a:t>
            </a:r>
            <a:endParaRPr lang="en-US" altLang="zh-CN" smtClean="0"/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迟</a:t>
            </a:r>
            <a:r>
              <a:rPr lang="zh-CN" altLang="en-US" b="1" smtClean="0">
                <a:solidFill>
                  <a:srgbClr val="C00000"/>
                </a:solidFill>
              </a:rPr>
              <a:t>交得</a:t>
            </a:r>
            <a:r>
              <a:rPr lang="en-US" altLang="zh-CN" b="1" smtClean="0">
                <a:solidFill>
                  <a:srgbClr val="C00000"/>
                </a:solidFill>
              </a:rPr>
              <a:t>0</a:t>
            </a:r>
            <a:r>
              <a:rPr lang="zh-CN" altLang="en-US" b="1" smtClean="0">
                <a:solidFill>
                  <a:srgbClr val="C00000"/>
                </a:solidFill>
              </a:rPr>
              <a:t>分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迟</a:t>
            </a:r>
            <a:r>
              <a:rPr lang="zh-CN" altLang="en-US" b="1" smtClean="0">
                <a:solidFill>
                  <a:srgbClr val="C00000"/>
                </a:solidFill>
              </a:rPr>
              <a:t>交我们不看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/>
              <a:t>本</a:t>
            </a:r>
            <a:r>
              <a:rPr lang="zh-CN" altLang="en-US" smtClean="0"/>
              <a:t>次编程作业的截止时间是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为自己学习、</a:t>
            </a:r>
            <a:r>
              <a:rPr lang="zh-CN" altLang="en-US" b="1" smtClean="0">
                <a:solidFill>
                  <a:srgbClr val="C00000"/>
                </a:solidFill>
              </a:rPr>
              <a:t>勿抄袭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不要抄袭同伴答案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不要抄袭网上答案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 smtClean="0"/>
              <a:t>使用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标准库</a:t>
            </a:r>
            <a:r>
              <a:rPr lang="zh-CN" altLang="en-US" smtClean="0"/>
              <a:t>，除非作业本身使用其他库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Demo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链接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</a:p>
          <a:p>
            <a:r>
              <a:rPr lang="zh-CN" altLang="en-US" smtClean="0"/>
              <a:t>目标</a:t>
            </a:r>
            <a:endParaRPr lang="en-US" altLang="zh-CN" smtClean="0"/>
          </a:p>
          <a:p>
            <a:pPr lvl="1"/>
            <a:r>
              <a:rPr lang="zh-CN" altLang="en-US" smtClean="0"/>
              <a:t>让失败的单元测试通过</a:t>
            </a:r>
            <a:endParaRPr lang="en-US" altLang="zh-CN" smtClean="0"/>
          </a:p>
          <a:p>
            <a:pPr lvl="1"/>
            <a:r>
              <a:rPr lang="zh-CN" altLang="en-US" smtClean="0"/>
              <a:t>提交作业</a:t>
            </a:r>
            <a:endParaRPr lang="en-US" altLang="zh-CN" smtClean="0"/>
          </a:p>
          <a:p>
            <a:r>
              <a:rPr lang="zh-CN" altLang="en-US" smtClean="0"/>
              <a:t>截止时间：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git clone </a:t>
            </a:r>
            <a:r>
              <a:rPr lang="en-US" altLang="zh-CN" smtClean="0">
                <a:latin typeface="Calibri" panose="020F0502020204030204" pitchFamily="34" charset="0"/>
                <a:hlinkClick r:id="rId2"/>
              </a:rPr>
              <a:t>https://github.com/ppdai/java_training/jt-hw-intro</a:t>
            </a:r>
            <a:endParaRPr lang="en-US" altLang="zh-CN" smtClean="0">
              <a:latin typeface="Calibri" panose="020F0502020204030204" pitchFamily="34" charset="0"/>
            </a:endParaRPr>
          </a:p>
          <a:p>
            <a:r>
              <a:rPr lang="en-US" altLang="zh-CN" smtClean="0">
                <a:latin typeface="Calibri" panose="020F0502020204030204" pitchFamily="34" charset="0"/>
              </a:rPr>
              <a:t>cd jt-hw-intro</a:t>
            </a:r>
          </a:p>
          <a:p>
            <a:r>
              <a:rPr lang="en-US" altLang="zh-CN" smtClean="0">
                <a:latin typeface="Calibri" panose="020F0502020204030204" pitchFamily="34" charset="0"/>
              </a:rPr>
              <a:t>./mvnw clean package </a:t>
            </a:r>
            <a:r>
              <a:rPr lang="en-US" altLang="zh-CN" smtClean="0"/>
              <a:t>– </a:t>
            </a:r>
            <a:r>
              <a:rPr lang="zh-CN" altLang="en-US" i="1" smtClean="0">
                <a:solidFill>
                  <a:srgbClr val="339933"/>
                </a:solidFill>
              </a:rPr>
              <a:t>开始会失败，修复测试后才能成功</a:t>
            </a:r>
            <a:endParaRPr lang="en-US" altLang="zh-CN" i="1" smtClean="0">
              <a:solidFill>
                <a:srgbClr val="339933"/>
              </a:solidFill>
            </a:endParaRPr>
          </a:p>
          <a:p>
            <a:r>
              <a:rPr lang="en-US" altLang="zh-CN">
                <a:latin typeface="Calibri" panose="020F0502020204030204" pitchFamily="34" charset="0"/>
              </a:rPr>
              <a:t>j</a:t>
            </a:r>
            <a:r>
              <a:rPr lang="en-US" altLang="zh-CN" smtClean="0">
                <a:latin typeface="Calibri" panose="020F0502020204030204" pitchFamily="34" charset="0"/>
              </a:rPr>
              <a:t>ava –jar target/jt-homework1.jar firstString secondString </a:t>
            </a:r>
            <a:r>
              <a:rPr lang="en-US" altLang="zh-CN" smtClean="0"/>
              <a:t>– </a:t>
            </a:r>
            <a:r>
              <a:rPr lang="zh-CN" altLang="en-US" i="1">
                <a:solidFill>
                  <a:srgbClr val="339933"/>
                </a:solidFill>
              </a:rPr>
              <a:t>可选</a:t>
            </a:r>
          </a:p>
        </p:txBody>
      </p:sp>
    </p:spTree>
    <p:extLst>
      <p:ext uri="{BB962C8B-B14F-4D97-AF65-F5344CB8AC3E}">
        <p14:creationId xmlns:p14="http://schemas.microsoft.com/office/powerpoint/2010/main" val="574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./mvnw clean deploy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en-US" altLang="zh-CN" sz="2400" smtClean="0">
                <a:latin typeface="Calibri" panose="020F0502020204030204" pitchFamily="34" charset="0"/>
              </a:rPr>
              <a:t>Your </a:t>
            </a:r>
            <a:r>
              <a:rPr lang="en-US" altLang="zh-CN" sz="2400">
                <a:latin typeface="Calibri" panose="020F0502020204030204" pitchFamily="34" charset="0"/>
              </a:rPr>
              <a:t>full name (e.g. yangbo):</a:t>
            </a: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yangbo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Your </a:t>
            </a:r>
            <a:r>
              <a:rPr lang="en-US" altLang="zh-CN" sz="2400">
                <a:latin typeface="Calibri" panose="020F0502020204030204" pitchFamily="34" charset="0"/>
              </a:rPr>
              <a:t>Employee Code (e.g. PPD006732):</a:t>
            </a: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PPD006732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Comment</a:t>
            </a:r>
            <a:r>
              <a:rPr lang="en-US" altLang="zh-CN" sz="240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Java </a:t>
            </a:r>
            <a:r>
              <a:rPr lang="en-US" altLang="zh-CN" sz="2400">
                <a:latin typeface="Calibri" panose="020F0502020204030204" pitchFamily="34" charset="0"/>
              </a:rPr>
              <a:t>IO</a:t>
            </a:r>
          </a:p>
          <a:p>
            <a:r>
              <a:rPr lang="zh-CN" altLang="en-US" smtClean="0"/>
              <a:t>将</a:t>
            </a:r>
            <a:r>
              <a:rPr lang="en-US" altLang="zh-CN" smtClean="0">
                <a:latin typeface="Calibri" panose="020F0502020204030204" pitchFamily="34" charset="0"/>
              </a:rPr>
              <a:t>target/tf-homework1-PPD006732.zip</a:t>
            </a:r>
            <a:r>
              <a:rPr lang="zh-CN" altLang="en-US" smtClean="0"/>
              <a:t>提交到</a:t>
            </a:r>
            <a:r>
              <a:rPr lang="en-US" altLang="zh-CN" b="1" smtClean="0">
                <a:solidFill>
                  <a:srgbClr val="339933"/>
                </a:solidFill>
              </a:rPr>
              <a:t>jt@ppdai.com</a:t>
            </a:r>
          </a:p>
          <a:p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#2 </a:t>
            </a:r>
            <a:r>
              <a:rPr lang="zh-CN" altLang="en-US" i="1" smtClean="0">
                <a:solidFill>
                  <a:srgbClr val="339933"/>
                </a:solidFill>
              </a:rPr>
              <a:t>可选</a:t>
            </a:r>
            <a:endParaRPr lang="zh-CN" altLang="en-US" i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JavaKoans</a:t>
            </a:r>
          </a:p>
          <a:p>
            <a:pPr lvl="1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github.com/matyb/java-koans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en-US" altLang="zh-CN" smtClean="0"/>
              <a:t>Java</a:t>
            </a:r>
            <a:r>
              <a:rPr lang="zh-CN" altLang="en-US" smtClean="0"/>
              <a:t>测验</a:t>
            </a:r>
            <a:r>
              <a:rPr lang="en-US" altLang="zh-CN" smtClean="0">
                <a:solidFill>
                  <a:srgbClr val="339933"/>
                </a:solidFill>
                <a:sym typeface="Wingdings" panose="05000000000000000000" pitchFamily="2" charset="2"/>
              </a:rPr>
              <a:t>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zh-CN" altLang="en-US" smtClean="0"/>
              <a:t>编程</a:t>
            </a:r>
            <a:r>
              <a:rPr lang="zh-CN" altLang="en-US" b="1" dirty="0">
                <a:solidFill>
                  <a:srgbClr val="339933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并非入门课程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339933"/>
                </a:solidFill>
              </a:rPr>
              <a:t>初步的认识</a:t>
            </a:r>
            <a:r>
              <a:rPr lang="zh-CN" altLang="en-US" dirty="0"/>
              <a:t>和编程能力</a:t>
            </a:r>
            <a:endParaRPr lang="en-US" altLang="zh-CN" dirty="0"/>
          </a:p>
          <a:p>
            <a:r>
              <a:rPr lang="zh-CN" altLang="en-US" dirty="0"/>
              <a:t>我们会深入到</a:t>
            </a:r>
            <a:r>
              <a:rPr lang="en-US" altLang="zh-CN" b="1" dirty="0">
                <a:solidFill>
                  <a:srgbClr val="339933"/>
                </a:solidFill>
              </a:rPr>
              <a:t>Java</a:t>
            </a:r>
            <a:r>
              <a:rPr lang="zh-CN" altLang="en-US" b="1" dirty="0">
                <a:solidFill>
                  <a:srgbClr val="339933"/>
                </a:solidFill>
              </a:rPr>
              <a:t>底层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dirty="0"/>
              <a:t>让你成为一个</a:t>
            </a:r>
            <a:r>
              <a:rPr lang="zh-CN" altLang="en-US" b="1" dirty="0">
                <a:solidFill>
                  <a:srgbClr val="339933"/>
                </a:solidFill>
              </a:rPr>
              <a:t>更好的程序员</a:t>
            </a:r>
          </a:p>
        </p:txBody>
      </p:sp>
    </p:spTree>
    <p:extLst>
      <p:ext uri="{BB962C8B-B14F-4D97-AF65-F5344CB8AC3E}">
        <p14:creationId xmlns:p14="http://schemas.microsoft.com/office/powerpoint/2010/main" val="41985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103"/>
            <a:ext cx="4024745" cy="11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772"/>
            <a:ext cx="4854764" cy="10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#2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610"/>
            <a:ext cx="3977996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#2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2560"/>
            <a:ext cx="4942164" cy="11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#3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7952"/>
            <a:ext cx="4463143" cy="6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#3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1315"/>
            <a:ext cx="5737047" cy="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#4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222"/>
            <a:ext cx="4157749" cy="2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#4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687"/>
            <a:ext cx="5926331" cy="24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191"/>
            <a:ext cx="4914555" cy="29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801"/>
            <a:ext cx="4813150" cy="29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9933"/>
                </a:solidFill>
              </a:rPr>
              <a:t>为啥</a:t>
            </a:r>
            <a:r>
              <a:rPr lang="zh-CN" altLang="en-US" dirty="0"/>
              <a:t>要深入</a:t>
            </a:r>
            <a:r>
              <a:rPr lang="en-US" altLang="zh-CN" dirty="0"/>
              <a:t>Java</a:t>
            </a:r>
            <a:r>
              <a:rPr lang="zh-CN" altLang="en-US" dirty="0"/>
              <a:t>底层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</a:t>
            </a:r>
            <a:r>
              <a:rPr lang="zh-CN" altLang="en-US" b="1">
                <a:solidFill>
                  <a:srgbClr val="339933"/>
                </a:solidFill>
              </a:rPr>
              <a:t>钟爱</a:t>
            </a:r>
            <a:r>
              <a:rPr lang="en-US" altLang="zh-CN" smtClean="0"/>
              <a:t>Java</a:t>
            </a:r>
            <a:r>
              <a:rPr lang="zh-CN" altLang="en-US" dirty="0"/>
              <a:t>并希望传播这种爱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是一种值得投资的</a:t>
            </a:r>
            <a:r>
              <a:rPr lang="zh-CN" altLang="en-US" b="1" dirty="0">
                <a:solidFill>
                  <a:srgbClr val="339933"/>
                </a:solidFill>
              </a:rPr>
              <a:t>伟大技术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b="1" dirty="0">
                <a:solidFill>
                  <a:srgbClr val="339933"/>
                </a:solidFill>
              </a:rPr>
              <a:t>生产级开发</a:t>
            </a:r>
            <a:r>
              <a:rPr lang="zh-CN" altLang="en-US" dirty="0"/>
              <a:t>需要理解</a:t>
            </a:r>
            <a:r>
              <a:rPr lang="en-US" altLang="zh-CN" dirty="0"/>
              <a:t>Java/JVM</a:t>
            </a:r>
            <a:r>
              <a:rPr lang="zh-CN" altLang="en-US" dirty="0"/>
              <a:t>是如何工作的</a:t>
            </a:r>
            <a:endParaRPr lang="en-US" altLang="zh-CN" dirty="0"/>
          </a:p>
          <a:p>
            <a:r>
              <a:rPr lang="zh-CN" altLang="en-US" b="1">
                <a:solidFill>
                  <a:srgbClr val="339933"/>
                </a:solidFill>
              </a:rPr>
              <a:t>生产</a:t>
            </a:r>
            <a:r>
              <a:rPr lang="zh-CN" altLang="en-US" b="1" smtClean="0">
                <a:solidFill>
                  <a:srgbClr val="339933"/>
                </a:solidFill>
              </a:rPr>
              <a:t>级性能优化和排障</a:t>
            </a:r>
            <a:r>
              <a:rPr lang="zh-CN" altLang="en-US" smtClean="0"/>
              <a:t>需要</a:t>
            </a:r>
            <a:r>
              <a:rPr lang="zh-CN" altLang="en-US" dirty="0"/>
              <a:t>深厚的</a:t>
            </a:r>
            <a:r>
              <a:rPr lang="en-US" altLang="zh-CN" dirty="0"/>
              <a:t>Java/JVM</a:t>
            </a:r>
            <a:r>
              <a:rPr lang="zh-CN" altLang="en-US" dirty="0"/>
              <a:t>功底</a:t>
            </a:r>
            <a:endParaRPr lang="en-US" altLang="zh-CN" dirty="0"/>
          </a:p>
          <a:p>
            <a:r>
              <a:rPr lang="zh-CN" altLang="en-US" dirty="0"/>
              <a:t>让你可以在技术圈</a:t>
            </a:r>
            <a:r>
              <a:rPr lang="zh-CN" altLang="en-US" b="1">
                <a:solidFill>
                  <a:srgbClr val="339933"/>
                </a:solidFill>
              </a:rPr>
              <a:t>装</a:t>
            </a:r>
            <a:r>
              <a:rPr lang="zh-CN" altLang="en-US" b="1" smtClean="0">
                <a:solidFill>
                  <a:srgbClr val="339933"/>
                </a:solidFill>
              </a:rPr>
              <a:t>逼</a:t>
            </a:r>
            <a:r>
              <a:rPr lang="en-US" altLang="zh-CN" smtClean="0">
                <a:sym typeface="Wingdings" panose="05000000000000000000" pitchFamily="2" charset="2"/>
              </a:rPr>
              <a:t>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15710"/>
            <a:ext cx="4734464" cy="28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基础学习推荐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</a:t>
            </a:r>
            <a:endParaRPr lang="en-US" altLang="zh-CN" smtClean="0"/>
          </a:p>
          <a:p>
            <a:pPr lvl="1"/>
            <a:r>
              <a:rPr lang="en-US" altLang="zh-CN" smtClean="0"/>
              <a:t>Berkeley CS61B Data Structures</a:t>
            </a:r>
          </a:p>
          <a:p>
            <a:pPr lvl="2"/>
            <a:r>
              <a:rPr lang="en-US" altLang="zh-CN">
                <a:hlinkClick r:id="rId2"/>
              </a:rPr>
              <a:t>http://datastructur.es/sp17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zh-CN" altLang="en-US" smtClean="0"/>
              <a:t>书</a:t>
            </a:r>
            <a:endParaRPr lang="en-US" altLang="zh-CN" smtClean="0"/>
          </a:p>
          <a:p>
            <a:pPr lvl="1"/>
            <a:r>
              <a:rPr lang="en-US" altLang="zh-CN" smtClean="0"/>
              <a:t>Head first </a:t>
            </a:r>
            <a:r>
              <a:rPr lang="en-US" altLang="zh-CN" smtClean="0"/>
              <a:t>Java 2</a:t>
            </a:r>
            <a:r>
              <a:rPr lang="en-US" altLang="zh-CN" baseline="30000" smtClean="0"/>
              <a:t>nd </a:t>
            </a:r>
            <a:r>
              <a:rPr lang="en-US" altLang="zh-CN" smtClean="0"/>
              <a:t>Edition</a:t>
            </a:r>
            <a:endParaRPr lang="en-US" altLang="zh-CN" smtClean="0"/>
          </a:p>
          <a:p>
            <a:pPr lvl="2"/>
            <a:r>
              <a:rPr lang="en-US" altLang="zh-CN">
                <a:hlinkClick r:id="rId3"/>
              </a:rPr>
              <a:t>https://www.amazon.cn/Head-First-Java-%</a:t>
            </a:r>
            <a:r>
              <a:rPr lang="en-US" altLang="zh-CN" smtClean="0">
                <a:hlinkClick r:id="rId3"/>
              </a:rPr>
              <a:t>E5%A1%9E%E8%8B%A5/dp/B0011ESWGI</a:t>
            </a:r>
            <a:endParaRPr lang="en-US" altLang="zh-CN" smtClean="0"/>
          </a:p>
          <a:p>
            <a:pPr lvl="1"/>
            <a:r>
              <a:rPr lang="en-US" altLang="zh-CN" smtClean="0"/>
              <a:t>Java/J2EE Job Interview Companion 2</a:t>
            </a:r>
            <a:r>
              <a:rPr lang="en-US" altLang="zh-CN" baseline="30000" smtClean="0"/>
              <a:t>nd</a:t>
            </a:r>
            <a:r>
              <a:rPr lang="en-US" altLang="zh-CN" smtClean="0"/>
              <a:t> Edition</a:t>
            </a:r>
          </a:p>
          <a:p>
            <a:pPr lvl="2"/>
            <a:r>
              <a:rPr lang="en-US" altLang="zh-CN">
                <a:hlinkClick r:id="rId4"/>
              </a:rPr>
              <a:t>http://</a:t>
            </a:r>
            <a:r>
              <a:rPr lang="en-US" altLang="zh-CN" smtClean="0">
                <a:hlinkClick r:id="rId4"/>
              </a:rPr>
              <a:t>download.csdn.net/detail/sCHZhangGX/726543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问题</a:t>
            </a:r>
            <a:r>
              <a:rPr lang="zh-CN" altLang="en-US" b="1" smtClean="0">
                <a:solidFill>
                  <a:srgbClr val="339933"/>
                </a:solidFill>
              </a:rPr>
              <a:t>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339933"/>
                </a:solidFill>
              </a:rPr>
              <a:t>jt@ppdai.com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授课团队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9933"/>
                </a:solidFill>
              </a:rPr>
              <a:t>15</a:t>
            </a:r>
            <a:r>
              <a:rPr lang="zh-CN" altLang="en-US" b="1" dirty="0">
                <a:solidFill>
                  <a:srgbClr val="339933"/>
                </a:solidFill>
              </a:rPr>
              <a:t>次课程</a:t>
            </a:r>
            <a:r>
              <a:rPr lang="zh-CN" altLang="en-US" dirty="0"/>
              <a:t>，每两周一次</a:t>
            </a:r>
            <a:endParaRPr lang="en-US" altLang="zh-CN" dirty="0"/>
          </a:p>
          <a:p>
            <a:r>
              <a:rPr lang="en-US" altLang="zh-CN" b="1">
                <a:solidFill>
                  <a:srgbClr val="339933"/>
                </a:solidFill>
              </a:rPr>
              <a:t>14</a:t>
            </a:r>
            <a:r>
              <a:rPr lang="zh-CN" altLang="en-US" b="1" smtClean="0">
                <a:solidFill>
                  <a:srgbClr val="339933"/>
                </a:solidFill>
              </a:rPr>
              <a:t>个</a:t>
            </a:r>
            <a:r>
              <a:rPr lang="zh-CN" altLang="en-US" b="1">
                <a:solidFill>
                  <a:srgbClr val="339933"/>
                </a:solidFill>
              </a:rPr>
              <a:t>编程</a:t>
            </a:r>
            <a:r>
              <a:rPr lang="zh-CN" altLang="en-US" b="1" smtClean="0">
                <a:solidFill>
                  <a:srgbClr val="339933"/>
                </a:solidFill>
              </a:rPr>
              <a:t>作业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dirty="0"/>
              <a:t>时间</a:t>
            </a:r>
            <a:r>
              <a:rPr lang="en-US" altLang="zh-CN" dirty="0"/>
              <a:t>+</a:t>
            </a:r>
            <a:r>
              <a:rPr lang="zh-CN" altLang="en-US" dirty="0"/>
              <a:t>地点</a:t>
            </a:r>
            <a:endParaRPr lang="en-US" altLang="zh-CN" dirty="0"/>
          </a:p>
          <a:p>
            <a:r>
              <a:rPr lang="en-US" altLang="zh-CN" dirty="0"/>
              <a:t>Confluence</a:t>
            </a:r>
          </a:p>
          <a:p>
            <a:r>
              <a:rPr lang="zh-CN" altLang="en-US"/>
              <a:t>联系</a:t>
            </a:r>
            <a:r>
              <a:rPr lang="zh-CN" altLang="en-US" smtClean="0"/>
              <a:t>邮箱 </a:t>
            </a:r>
            <a:r>
              <a:rPr lang="en-US" altLang="zh-CN" b="1" smtClean="0">
                <a:solidFill>
                  <a:srgbClr val="339933"/>
                </a:solidFill>
              </a:rPr>
              <a:t>jt@ppdai.com</a:t>
            </a:r>
          </a:p>
          <a:p>
            <a:r>
              <a:rPr lang="zh-CN" altLang="en-US" smtClean="0"/>
              <a:t>微信群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</a:t>
            </a:r>
            <a:r>
              <a:rPr lang="en-US" altLang="zh-CN" b="1" dirty="0">
                <a:solidFill>
                  <a:srgbClr val="339933"/>
                </a:solidFill>
              </a:rPr>
              <a:t>Java</a:t>
            </a:r>
            <a:r>
              <a:rPr lang="zh-CN" altLang="en-US" dirty="0"/>
              <a:t>编程能力</a:t>
            </a:r>
            <a:endParaRPr lang="en-US" altLang="zh-CN" dirty="0"/>
          </a:p>
          <a:p>
            <a:r>
              <a:rPr lang="zh-CN" altLang="en-US" dirty="0"/>
              <a:t>知道如何使用</a:t>
            </a:r>
            <a:r>
              <a:rPr lang="en-US" altLang="zh-CN" b="1" dirty="0">
                <a:solidFill>
                  <a:srgbClr val="339933"/>
                </a:solidFill>
              </a:rPr>
              <a:t>IDE – Eclipse, IntelliJ IDEA</a:t>
            </a:r>
          </a:p>
          <a:p>
            <a:r>
              <a:rPr lang="zh-CN" altLang="en-US" dirty="0"/>
              <a:t>懂</a:t>
            </a:r>
            <a:r>
              <a:rPr lang="en-US" altLang="zh-CN" b="1" dirty="0">
                <a:solidFill>
                  <a:srgbClr val="339933"/>
                </a:solidFill>
              </a:rPr>
              <a:t>Maven(3.3)</a:t>
            </a:r>
            <a:r>
              <a:rPr lang="zh-CN" altLang="en-US" b="1" dirty="0">
                <a:solidFill>
                  <a:srgbClr val="339933"/>
                </a:solidFill>
              </a:rPr>
              <a:t>，</a:t>
            </a:r>
            <a:r>
              <a:rPr lang="en-US" altLang="zh-CN" b="1" dirty="0">
                <a:solidFill>
                  <a:srgbClr val="339933"/>
                </a:solidFill>
              </a:rPr>
              <a:t>JDK8</a:t>
            </a:r>
            <a:r>
              <a:rPr lang="zh-CN" altLang="en-US" b="1" dirty="0">
                <a:solidFill>
                  <a:srgbClr val="339933"/>
                </a:solidFill>
              </a:rPr>
              <a:t>，</a:t>
            </a:r>
            <a:r>
              <a:rPr lang="en-US" altLang="zh-CN" b="1" dirty="0">
                <a:solidFill>
                  <a:srgbClr val="339933"/>
                </a:solidFill>
              </a:rPr>
              <a:t>Junit,</a:t>
            </a:r>
            <a:r>
              <a:rPr lang="zh-CN" altLang="en-US" b="1" dirty="0">
                <a:solidFill>
                  <a:srgbClr val="339933"/>
                </a:solidFill>
              </a:rPr>
              <a:t> </a:t>
            </a:r>
            <a:r>
              <a:rPr lang="en-US" altLang="zh-CN" b="1" dirty="0" err="1">
                <a:solidFill>
                  <a:srgbClr val="339933"/>
                </a:solidFill>
              </a:rPr>
              <a:t>Git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9933"/>
                </a:solidFill>
              </a:rPr>
              <a:t>20</a:t>
            </a:r>
            <a:r>
              <a:rPr lang="zh-CN" altLang="en-US" dirty="0"/>
              <a:t>个席位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zh-CN" altLang="en-US" b="1" dirty="0">
                <a:solidFill>
                  <a:srgbClr val="339933"/>
                </a:solidFill>
              </a:rPr>
              <a:t>很难很费时间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339933"/>
                </a:solidFill>
              </a:rPr>
              <a:t>谨慎</a:t>
            </a:r>
            <a:r>
              <a:rPr lang="zh-CN" altLang="en-US" dirty="0"/>
              <a:t>参加！</a:t>
            </a:r>
            <a:endParaRPr lang="en-US" altLang="zh-CN" dirty="0"/>
          </a:p>
          <a:p>
            <a:r>
              <a:rPr lang="zh-CN" altLang="en-US" dirty="0"/>
              <a:t>如果跟不上请尽早</a:t>
            </a:r>
            <a:r>
              <a:rPr lang="zh-CN" altLang="en-US" b="1" dirty="0">
                <a:solidFill>
                  <a:srgbClr val="339933"/>
                </a:solidFill>
              </a:rPr>
              <a:t>退出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为自己学习，</a:t>
            </a:r>
            <a:r>
              <a:rPr lang="zh-CN" altLang="en-US" b="1" dirty="0">
                <a:solidFill>
                  <a:srgbClr val="C00000"/>
                </a:solidFill>
              </a:rPr>
              <a:t>勿抄袭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1</a:t>
            </a:r>
            <a:r>
              <a:rPr lang="en-US" altLang="zh-CN" dirty="0"/>
              <a:t> – </a:t>
            </a:r>
            <a:r>
              <a:rPr lang="en-US" altLang="zh-CN" i="1" dirty="0"/>
              <a:t>7</a:t>
            </a:r>
            <a:r>
              <a:rPr lang="zh-CN" altLang="en-US" i="1" dirty="0"/>
              <a:t>月</a:t>
            </a:r>
            <a:r>
              <a:rPr lang="en-US" altLang="zh-CN" i="1" dirty="0"/>
              <a:t> </a:t>
            </a:r>
            <a:r>
              <a:rPr lang="en-US" altLang="zh-CN" dirty="0"/>
              <a:t>- </a:t>
            </a:r>
            <a:r>
              <a:rPr lang="zh-CN" altLang="en-US" b="1" dirty="0">
                <a:solidFill>
                  <a:srgbClr val="339933"/>
                </a:solidFill>
              </a:rPr>
              <a:t>介绍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2</a:t>
            </a:r>
            <a:r>
              <a:rPr lang="en-US" altLang="zh-CN" dirty="0"/>
              <a:t> – </a:t>
            </a:r>
            <a:r>
              <a:rPr lang="en-US" altLang="zh-CN" i="1" dirty="0"/>
              <a:t>7</a:t>
            </a:r>
            <a:r>
              <a:rPr lang="zh-CN" altLang="en-US" i="1" dirty="0"/>
              <a:t>月</a:t>
            </a:r>
            <a:r>
              <a:rPr lang="en-US" altLang="zh-CN" i="1" dirty="0"/>
              <a:t>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Lambdas &amp; Streams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3</a:t>
            </a:r>
            <a:r>
              <a:rPr lang="en-US" altLang="zh-CN" dirty="0"/>
              <a:t> – </a:t>
            </a:r>
            <a:r>
              <a:rPr lang="en-US" altLang="zh-CN" i="1" dirty="0"/>
              <a:t>8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Collections &amp; Generics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4</a:t>
            </a:r>
            <a:r>
              <a:rPr lang="en-US" altLang="zh-CN" dirty="0"/>
              <a:t> – </a:t>
            </a:r>
            <a:r>
              <a:rPr lang="en-US" altLang="zh-CN" i="1" dirty="0"/>
              <a:t>8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Java I/O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5</a:t>
            </a:r>
            <a:r>
              <a:rPr lang="en-US" altLang="zh-CN" dirty="0"/>
              <a:t> – </a:t>
            </a:r>
            <a:r>
              <a:rPr lang="en-US" altLang="zh-CN" i="1" dirty="0"/>
              <a:t>9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Java I/</a:t>
            </a:r>
            <a:r>
              <a:rPr lang="en-US" altLang="zh-CN" b="1">
                <a:solidFill>
                  <a:srgbClr val="339933"/>
                </a:solidFill>
              </a:rPr>
              <a:t>O</a:t>
            </a:r>
            <a:r>
              <a:rPr lang="zh-CN" altLang="en-US" b="1">
                <a:solidFill>
                  <a:srgbClr val="339933"/>
                </a:solidFill>
              </a:rPr>
              <a:t>应用</a:t>
            </a:r>
            <a:endParaRPr lang="en-US" altLang="zh-CN" b="1">
              <a:solidFill>
                <a:srgbClr val="339933"/>
              </a:solidFill>
            </a:endParaRPr>
          </a:p>
          <a:p>
            <a:r>
              <a:rPr lang="en-US" altLang="zh-CN"/>
              <a:t>Lecture </a:t>
            </a:r>
            <a:r>
              <a:rPr lang="en-US" altLang="zh-CN" b="1">
                <a:solidFill>
                  <a:srgbClr val="339933"/>
                </a:solidFill>
              </a:rPr>
              <a:t>6</a:t>
            </a:r>
            <a:r>
              <a:rPr lang="en-US" altLang="zh-CN"/>
              <a:t> – </a:t>
            </a:r>
            <a:r>
              <a:rPr lang="en-US" altLang="zh-CN" i="1"/>
              <a:t>9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线程和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内存模型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7</a:t>
            </a:r>
            <a:r>
              <a:rPr lang="en-US" altLang="zh-CN" smtClean="0"/>
              <a:t> – 1</a:t>
            </a:r>
            <a:r>
              <a:rPr lang="en-US" altLang="zh-CN" i="1" smtClean="0"/>
              <a:t>0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线程安全和锁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8</a:t>
            </a:r>
            <a:r>
              <a:rPr lang="en-US" altLang="zh-CN" smtClean="0"/>
              <a:t> – </a:t>
            </a:r>
            <a:r>
              <a:rPr lang="en-US" altLang="zh-CN" i="1" smtClean="0"/>
              <a:t>10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并发</a:t>
            </a:r>
            <a:r>
              <a:rPr lang="en-US" altLang="zh-CN" b="1" smtClean="0">
                <a:solidFill>
                  <a:srgbClr val="339933"/>
                </a:solidFill>
              </a:rPr>
              <a:t>API</a:t>
            </a:r>
            <a:endParaRPr lang="en-US" altLang="zh-CN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592</Words>
  <Application>Microsoft Office PowerPoint</Application>
  <PresentationFormat>宽屏</PresentationFormat>
  <Paragraphs>111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Wingdings</vt:lpstr>
      <vt:lpstr>Office 主题​​</vt:lpstr>
      <vt:lpstr>Java高级编程 Lecture 1 – 介绍</vt:lpstr>
      <vt:lpstr>高级编程？</vt:lpstr>
      <vt:lpstr>为啥要深入Java底层</vt:lpstr>
      <vt:lpstr>PowerPoint 演示文稿</vt:lpstr>
      <vt:lpstr>授课团队</vt:lpstr>
      <vt:lpstr>课程</vt:lpstr>
      <vt:lpstr>预期</vt:lpstr>
      <vt:lpstr>警告</vt:lpstr>
      <vt:lpstr>课程大纲</vt:lpstr>
      <vt:lpstr>课程大纲</vt:lpstr>
      <vt:lpstr>编程作业</vt:lpstr>
      <vt:lpstr>编程作业</vt:lpstr>
      <vt:lpstr>编程作业</vt:lpstr>
      <vt:lpstr>编程作业Demo</vt:lpstr>
      <vt:lpstr>编程作业#1</vt:lpstr>
      <vt:lpstr>编程作业#1</vt:lpstr>
      <vt:lpstr>编程作业#1</vt:lpstr>
      <vt:lpstr>编程作业#2 可选</vt:lpstr>
      <vt:lpstr>Java测验</vt:lpstr>
      <vt:lpstr>猜输出 #1</vt:lpstr>
      <vt:lpstr>猜输出 #1</vt:lpstr>
      <vt:lpstr>猜输出 #2</vt:lpstr>
      <vt:lpstr>猜输出 #2</vt:lpstr>
      <vt:lpstr>猜输出 #3</vt:lpstr>
      <vt:lpstr>猜输出 #3</vt:lpstr>
      <vt:lpstr>猜输出 #4</vt:lpstr>
      <vt:lpstr>猜输出 #4</vt:lpstr>
      <vt:lpstr>猜输出 #5</vt:lpstr>
      <vt:lpstr>猜输出 #5</vt:lpstr>
      <vt:lpstr>猜输出 #5</vt:lpstr>
      <vt:lpstr>Java基础学习推荐</vt:lpstr>
      <vt:lpstr>问题？ jt@ppdai.com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Java高级编程 Lecture 1 – 介绍</dc:title>
  <dc:creator>杨波</dc:creator>
  <cp:lastModifiedBy>杨波</cp:lastModifiedBy>
  <cp:revision>131</cp:revision>
  <dcterms:created xsi:type="dcterms:W3CDTF">2017-04-18T11:43:00Z</dcterms:created>
  <dcterms:modified xsi:type="dcterms:W3CDTF">2017-04-19T09:25:12Z</dcterms:modified>
</cp:coreProperties>
</file>