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92" r:id="rId3"/>
    <p:sldId id="318" r:id="rId4"/>
    <p:sldId id="319" r:id="rId5"/>
    <p:sldId id="320" r:id="rId6"/>
    <p:sldId id="321" r:id="rId7"/>
    <p:sldId id="322" r:id="rId8"/>
    <p:sldId id="323" r:id="rId9"/>
    <p:sldId id="294" r:id="rId10"/>
    <p:sldId id="324" r:id="rId11"/>
    <p:sldId id="325" r:id="rId12"/>
    <p:sldId id="326" r:id="rId13"/>
    <p:sldId id="295" r:id="rId14"/>
    <p:sldId id="296" r:id="rId15"/>
    <p:sldId id="327" r:id="rId16"/>
    <p:sldId id="297" r:id="rId17"/>
    <p:sldId id="298" r:id="rId18"/>
    <p:sldId id="328" r:id="rId19"/>
    <p:sldId id="329" r:id="rId20"/>
    <p:sldId id="305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338" r:id="rId30"/>
    <p:sldId id="339" r:id="rId31"/>
    <p:sldId id="306" r:id="rId32"/>
    <p:sldId id="340" r:id="rId33"/>
    <p:sldId id="341" r:id="rId34"/>
    <p:sldId id="342" r:id="rId35"/>
    <p:sldId id="343" r:id="rId36"/>
    <p:sldId id="344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651B-3671-4955-8B9A-6DCBFEBFD032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7346-5D48-4D15-A985-7CBE5EDF0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694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651B-3671-4955-8B9A-6DCBFEBFD032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7346-5D48-4D15-A985-7CBE5EDF0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08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651B-3671-4955-8B9A-6DCBFEBFD032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7346-5D48-4D15-A985-7CBE5EDF0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947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651B-3671-4955-8B9A-6DCBFEBFD032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7346-5D48-4D15-A985-7CBE5EDF0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50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651B-3671-4955-8B9A-6DCBFEBFD032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7346-5D48-4D15-A985-7CBE5EDF0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505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651B-3671-4955-8B9A-6DCBFEBFD032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7346-5D48-4D15-A985-7CBE5EDF0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47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651B-3671-4955-8B9A-6DCBFEBFD032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7346-5D48-4D15-A985-7CBE5EDF0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445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651B-3671-4955-8B9A-6DCBFEBFD032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7346-5D48-4D15-A985-7CBE5EDF0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82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651B-3671-4955-8B9A-6DCBFEBFD032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7346-5D48-4D15-A985-7CBE5EDF0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382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651B-3671-4955-8B9A-6DCBFEBFD032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7346-5D48-4D15-A985-7CBE5EDF0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780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651B-3671-4955-8B9A-6DCBFEBFD032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7346-5D48-4D15-A985-7CBE5EDF0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349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1651B-3671-4955-8B9A-6DCBFEBFD032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47346-5D48-4D15-A985-7CBE5EDF0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401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 flipH="1">
            <a:off x="1844508" y="2681972"/>
            <a:ext cx="5733461" cy="777849"/>
            <a:chOff x="3929063" y="2641879"/>
            <a:chExt cx="5214937" cy="0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3929063" y="2641879"/>
              <a:ext cx="4105804" cy="0"/>
            </a:xfrm>
            <a:prstGeom prst="line">
              <a:avLst/>
            </a:prstGeom>
            <a:ln w="7620">
              <a:solidFill>
                <a:srgbClr val="5F5F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8103924" y="2641879"/>
              <a:ext cx="754055" cy="0"/>
            </a:xfrm>
            <a:prstGeom prst="line">
              <a:avLst/>
            </a:prstGeom>
            <a:ln w="7620">
              <a:solidFill>
                <a:srgbClr val="5F5F5F"/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8948986" y="2641879"/>
              <a:ext cx="195014" cy="0"/>
            </a:xfrm>
            <a:prstGeom prst="line">
              <a:avLst/>
            </a:prstGeom>
            <a:ln w="7620">
              <a:solidFill>
                <a:srgbClr val="5F5F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矩形 17"/>
          <p:cNvSpPr>
            <a:spLocks noChangeArrowheads="1"/>
          </p:cNvSpPr>
          <p:nvPr/>
        </p:nvSpPr>
        <p:spPr bwMode="auto">
          <a:xfrm>
            <a:off x="1760360" y="1806178"/>
            <a:ext cx="6155064" cy="872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5067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类、对象与</a:t>
            </a:r>
            <a:r>
              <a:rPr lang="en-US" altLang="zh-CN" sz="5067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endParaRPr lang="zh-CN" altLang="en-US" sz="5067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760359" y="3020880"/>
            <a:ext cx="5817609" cy="280207"/>
          </a:xfrm>
          <a:prstGeom prst="rect">
            <a:avLst/>
          </a:prstGeom>
        </p:spPr>
        <p:txBody>
          <a:bodyPr wrap="square" lIns="96011" tIns="48007" rIns="96011" bIns="48007">
            <a:spAutoFit/>
          </a:bodyPr>
          <a:lstStyle/>
          <a:p>
            <a:pPr algn="r"/>
            <a:r>
              <a:rPr lang="en-US" altLang="zh-CN" sz="1191" dirty="0" smtClean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Java</a:t>
            </a:r>
            <a:r>
              <a:rPr lang="zh-CN" altLang="en-US" sz="1191" dirty="0" smtClean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中级编程 第一课</a:t>
            </a:r>
            <a:endParaRPr lang="en-US" altLang="zh-CN" sz="1191" dirty="0">
              <a:solidFill>
                <a:srgbClr val="5F5F5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097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593570" y="1686881"/>
            <a:ext cx="6991005" cy="16312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zh-CN" sz="2000" dirty="0"/>
          </a:p>
          <a:p>
            <a:r>
              <a:rPr lang="zh-CN" altLang="en-US" sz="2000" dirty="0" smtClean="0"/>
              <a:t>一个三角行对象</a:t>
            </a:r>
            <a:r>
              <a:rPr lang="zh-CN" altLang="en-US" sz="2000" dirty="0"/>
              <a:t>不</a:t>
            </a:r>
            <a:r>
              <a:rPr lang="zh-CN" altLang="en-US" sz="2000" dirty="0" smtClean="0"/>
              <a:t>一致的状态是什么样子呢？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属性：高、边长，面积</a:t>
            </a:r>
            <a:endParaRPr lang="en-US" altLang="zh-CN" sz="2000" dirty="0" smtClean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814015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类是封装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839750" y="1612067"/>
            <a:ext cx="6991005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类对外部隐藏了很多细节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使用类仅需考虑</a:t>
            </a:r>
            <a:r>
              <a:rPr lang="en-US" altLang="zh-CN" sz="2000" dirty="0" smtClean="0"/>
              <a:t>public</a:t>
            </a:r>
            <a:r>
              <a:rPr lang="zh-CN" altLang="en-US" sz="2000" dirty="0" smtClean="0"/>
              <a:t>接口 </a:t>
            </a:r>
            <a:endParaRPr lang="en-US" altLang="zh-CN" sz="2000" dirty="0" smtClean="0"/>
          </a:p>
          <a:p>
            <a:r>
              <a:rPr lang="en-US" altLang="zh-CN" sz="2000" dirty="0" smtClean="0"/>
              <a:t>      </a:t>
            </a:r>
          </a:p>
          <a:p>
            <a:r>
              <a:rPr lang="zh-CN" altLang="en-US" sz="1600" dirty="0" smtClean="0"/>
              <a:t>       更容易理解类的用法</a:t>
            </a:r>
            <a:endParaRPr lang="en-US" altLang="zh-CN" sz="1600" dirty="0" smtClean="0"/>
          </a:p>
          <a:p>
            <a:r>
              <a:rPr lang="en-US" altLang="zh-CN" sz="1600" dirty="0"/>
              <a:t>  </a:t>
            </a:r>
            <a:r>
              <a:rPr lang="en-US" altLang="zh-CN" sz="1600" dirty="0" smtClean="0"/>
              <a:t>      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</a:t>
            </a:r>
            <a:r>
              <a:rPr lang="zh-CN" altLang="en-US" sz="1600" dirty="0" smtClean="0"/>
              <a:t>类的内部实现可以改变而不需要让用户知道</a:t>
            </a:r>
            <a:endParaRPr lang="en-US" altLang="zh-CN" sz="1600" dirty="0" smtClean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556180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839750" y="1587129"/>
            <a:ext cx="6991005" cy="22467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Lab 1 </a:t>
            </a:r>
            <a:r>
              <a:rPr lang="zh-CN" altLang="en-US" sz="2000" dirty="0" smtClean="0"/>
              <a:t>尽快完成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Lab </a:t>
            </a:r>
            <a:r>
              <a:rPr lang="en-US" altLang="zh-CN" sz="2000" dirty="0" smtClean="0"/>
              <a:t>2 </a:t>
            </a:r>
            <a:r>
              <a:rPr lang="zh-CN" altLang="en-US" sz="2000" dirty="0" smtClean="0"/>
              <a:t>继续进行</a:t>
            </a:r>
            <a:endParaRPr lang="en-US" altLang="zh-CN" sz="2000" dirty="0" smtClean="0"/>
          </a:p>
          <a:p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小组任务很快要开始</a:t>
            </a:r>
            <a:endParaRPr lang="en-US" altLang="zh-CN" sz="2000" dirty="0" smtClean="0"/>
          </a:p>
          <a:p>
            <a:r>
              <a:rPr lang="en-US" altLang="zh-CN" sz="2000" dirty="0" smtClean="0"/>
              <a:t>      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326544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统一建模语言</a:t>
            </a:r>
            <a:r>
              <a:rPr lang="en-US" altLang="zh-CN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048297" y="1612066"/>
            <a:ext cx="6991005" cy="35394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 </a:t>
            </a:r>
            <a:r>
              <a:rPr lang="en-US" altLang="zh-CN" sz="2400" b="1" dirty="0" smtClean="0"/>
              <a:t>Book</a:t>
            </a:r>
            <a:r>
              <a:rPr lang="en-US" altLang="zh-CN" sz="2000" dirty="0" smtClean="0"/>
              <a:t> 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-</a:t>
            </a:r>
            <a:r>
              <a:rPr lang="en-US" altLang="zh-CN" sz="2000" dirty="0"/>
              <a:t>title: String </a:t>
            </a:r>
            <a:endParaRPr lang="en-US" altLang="zh-CN" sz="2000" dirty="0" smtClean="0"/>
          </a:p>
          <a:p>
            <a:r>
              <a:rPr lang="en-US" altLang="zh-CN" sz="2000" dirty="0" smtClean="0"/>
              <a:t>-</a:t>
            </a:r>
            <a:r>
              <a:rPr lang="en-US" altLang="zh-CN" sz="2000" dirty="0"/>
              <a:t>author: String </a:t>
            </a:r>
            <a:endParaRPr lang="en-US" altLang="zh-CN" sz="2000" dirty="0" smtClean="0"/>
          </a:p>
          <a:p>
            <a:r>
              <a:rPr lang="en-US" altLang="zh-CN" sz="2000" dirty="0" smtClean="0"/>
              <a:t>-</a:t>
            </a:r>
            <a:r>
              <a:rPr lang="en-US" altLang="zh-CN" sz="2000" dirty="0" err="1"/>
              <a:t>isbn</a:t>
            </a:r>
            <a:r>
              <a:rPr lang="en-US" altLang="zh-CN" sz="2000" dirty="0"/>
              <a:t>: String 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+</a:t>
            </a:r>
            <a:r>
              <a:rPr lang="en-US" altLang="zh-CN" sz="2000" dirty="0"/>
              <a:t>Book(</a:t>
            </a:r>
            <a:r>
              <a:rPr lang="en-US" altLang="zh-CN" sz="2000" dirty="0" err="1"/>
              <a:t>myAuthor</a:t>
            </a:r>
            <a:r>
              <a:rPr lang="en-US" altLang="zh-CN" sz="2000" dirty="0"/>
              <a:t>: String, </a:t>
            </a:r>
            <a:r>
              <a:rPr lang="en-US" altLang="zh-CN" sz="2000" dirty="0" err="1"/>
              <a:t>myTitle</a:t>
            </a:r>
            <a:r>
              <a:rPr lang="en-US" altLang="zh-CN" sz="2000" dirty="0"/>
              <a:t>: String, </a:t>
            </a:r>
            <a:r>
              <a:rPr lang="en-US" altLang="zh-CN" sz="2000" dirty="0" err="1"/>
              <a:t>myISBN</a:t>
            </a:r>
            <a:r>
              <a:rPr lang="en-US" altLang="zh-CN" sz="2000" dirty="0"/>
              <a:t>: String) +</a:t>
            </a:r>
            <a:r>
              <a:rPr lang="en-US" altLang="zh-CN" sz="2000" dirty="0" err="1"/>
              <a:t>getTitle</a:t>
            </a:r>
            <a:r>
              <a:rPr lang="en-US" altLang="zh-CN" sz="2000" dirty="0"/>
              <a:t>(): String </a:t>
            </a:r>
            <a:endParaRPr lang="en-US" altLang="zh-CN" sz="2000" dirty="0" smtClean="0"/>
          </a:p>
          <a:p>
            <a:r>
              <a:rPr lang="en-US" altLang="zh-CN" sz="2000" dirty="0" smtClean="0"/>
              <a:t>+</a:t>
            </a:r>
            <a:r>
              <a:rPr lang="en-US" altLang="zh-CN" sz="2000" dirty="0" err="1"/>
              <a:t>getAuthor</a:t>
            </a:r>
            <a:r>
              <a:rPr lang="en-US" altLang="zh-CN" sz="2000" dirty="0"/>
              <a:t>(): String </a:t>
            </a:r>
            <a:endParaRPr lang="en-US" altLang="zh-CN" sz="2000" dirty="0" smtClean="0"/>
          </a:p>
          <a:p>
            <a:r>
              <a:rPr lang="en-US" altLang="zh-CN" sz="2000" dirty="0" smtClean="0"/>
              <a:t>+</a:t>
            </a:r>
            <a:r>
              <a:rPr lang="en-US" altLang="zh-CN" sz="2000" dirty="0" err="1"/>
              <a:t>getISBN</a:t>
            </a:r>
            <a:r>
              <a:rPr lang="en-US" altLang="zh-CN" sz="2000" dirty="0"/>
              <a:t>(): String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01807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类图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254797" y="1544034"/>
            <a:ext cx="6991005" cy="40934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最顶部是类名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中间是数据 ，格式：</a:t>
            </a:r>
            <a:r>
              <a:rPr lang="en-US" altLang="zh-CN" sz="2000" dirty="0"/>
              <a:t>Name: type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底部是方法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r>
              <a:rPr lang="en-US" altLang="zh-CN" sz="2000" dirty="0" smtClean="0"/>
              <a:t>     </a:t>
            </a:r>
            <a:r>
              <a:rPr lang="zh-CN" altLang="en-US" sz="2000" dirty="0" smtClean="0"/>
              <a:t>格式：</a:t>
            </a:r>
            <a:r>
              <a:rPr lang="en-US" altLang="zh-CN" sz="2000" dirty="0" smtClean="0"/>
              <a:t>Name(param1</a:t>
            </a:r>
            <a:r>
              <a:rPr lang="en-US" altLang="zh-CN" sz="2000" dirty="0"/>
              <a:t>: type, param2: type…): return type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(+) </a:t>
            </a:r>
            <a:r>
              <a:rPr lang="zh-CN" altLang="en-US" sz="2000" dirty="0" smtClean="0"/>
              <a:t>表示</a:t>
            </a:r>
            <a:r>
              <a:rPr lang="en-US" altLang="zh-CN" sz="2000" dirty="0" smtClean="0"/>
              <a:t>public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(-) </a:t>
            </a:r>
            <a:r>
              <a:rPr lang="zh-CN" altLang="en-US" sz="2000" dirty="0" smtClean="0"/>
              <a:t>表示</a:t>
            </a:r>
            <a:r>
              <a:rPr lang="en-US" altLang="zh-CN" sz="2000" dirty="0" smtClean="0"/>
              <a:t>private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695196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类和对象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350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254797" y="1878074"/>
            <a:ext cx="6991005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大概考虑下：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赞成哪个，反对哪个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444711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3333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sz="3333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3333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zh-CN" altLang="en-US" sz="3333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254797" y="1454124"/>
            <a:ext cx="6991005" cy="526297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Public </a:t>
            </a:r>
            <a:r>
              <a:rPr lang="zh-CN" altLang="en-US" sz="2000" dirty="0" smtClean="0"/>
              <a:t>好处</a:t>
            </a:r>
            <a:endParaRPr lang="en-US" altLang="zh-CN" sz="2000" dirty="0"/>
          </a:p>
          <a:p>
            <a:pPr marL="285750" indent="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其他类可以访问所有数据</a:t>
            </a:r>
            <a:endParaRPr lang="en-US" altLang="zh-CN" dirty="0" smtClean="0"/>
          </a:p>
          <a:p>
            <a:pPr marL="285750" indent="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无需实现</a:t>
            </a:r>
            <a:r>
              <a:rPr lang="en-US" altLang="zh-CN" dirty="0"/>
              <a:t>getter  setter 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marL="342900" indent="-3429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Public </a:t>
            </a:r>
            <a:r>
              <a:rPr lang="zh-CN" altLang="en-US" sz="2000" dirty="0" smtClean="0"/>
              <a:t>风险</a:t>
            </a:r>
            <a:endParaRPr lang="en-US" altLang="zh-CN" sz="2000" dirty="0"/>
          </a:p>
          <a:p>
            <a:pPr marL="285750" indent="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不能对其它类保护数据，容易导致不一致的状态</a:t>
            </a:r>
            <a:endParaRPr lang="en-US" altLang="zh-CN" dirty="0"/>
          </a:p>
          <a:p>
            <a:pPr marL="285750" indent="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因此，不能保证行为</a:t>
            </a:r>
            <a:endParaRPr lang="en-US" altLang="zh-CN" dirty="0"/>
          </a:p>
          <a:p>
            <a:pPr marL="285750" indent="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80496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3333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sz="3333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3333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zh-CN" altLang="en-US" sz="3333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254797" y="1454124"/>
            <a:ext cx="6991005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我们希望类保护他们自己</a:t>
            </a:r>
            <a:endParaRPr lang="en-US" altLang="zh-CN" sz="2000" dirty="0"/>
          </a:p>
          <a:p>
            <a:pPr marL="342900" indent="-3429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所有的实例变量都为</a:t>
            </a:r>
            <a:r>
              <a:rPr lang="en-US" altLang="zh-CN" sz="2000" dirty="0" smtClean="0">
                <a:solidFill>
                  <a:srgbClr val="FF0000"/>
                </a:solidFill>
              </a:rPr>
              <a:t>private</a:t>
            </a:r>
            <a:r>
              <a:rPr lang="zh-CN" altLang="en-US" sz="2000" dirty="0" smtClean="0"/>
              <a:t>或者</a:t>
            </a:r>
            <a:r>
              <a:rPr lang="en-US" altLang="zh-CN" sz="2000" dirty="0" smtClean="0">
                <a:solidFill>
                  <a:srgbClr val="FF0000"/>
                </a:solidFill>
              </a:rPr>
              <a:t>protected</a:t>
            </a:r>
          </a:p>
          <a:p>
            <a:pPr marL="342900" indent="-3429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所有实例变量的外部访问都通过</a:t>
            </a:r>
            <a:r>
              <a:rPr lang="en-US" altLang="zh-CN" sz="2000" dirty="0" smtClean="0">
                <a:solidFill>
                  <a:srgbClr val="FF0000"/>
                </a:solidFill>
              </a:rPr>
              <a:t>public</a:t>
            </a:r>
            <a:r>
              <a:rPr lang="zh-CN" altLang="en-US" sz="2000" dirty="0" smtClean="0"/>
              <a:t>方法</a:t>
            </a:r>
            <a:endParaRPr lang="en-US" altLang="zh-CN" dirty="0" smtClean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14813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实例属性和类属性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254797" y="1454124"/>
            <a:ext cx="6991005" cy="526297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每个对象都有它自己的</a:t>
            </a:r>
            <a:r>
              <a:rPr lang="zh-CN" altLang="en-US" sz="2000" dirty="0" smtClean="0">
                <a:solidFill>
                  <a:srgbClr val="FF0000"/>
                </a:solidFill>
              </a:rPr>
              <a:t>实例属性</a:t>
            </a:r>
            <a:r>
              <a:rPr lang="zh-CN" altLang="en-US" sz="2000" dirty="0" smtClean="0"/>
              <a:t>的拷贝</a:t>
            </a:r>
            <a:endParaRPr lang="en-US" altLang="zh-CN" sz="2000" dirty="0"/>
          </a:p>
          <a:p>
            <a:pPr marL="285750" indent="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其他类可以访问所有数据</a:t>
            </a:r>
            <a:endParaRPr lang="en-US" altLang="zh-CN" dirty="0" smtClean="0"/>
          </a:p>
          <a:p>
            <a:pPr marL="285750" indent="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无需实现</a:t>
            </a:r>
            <a:r>
              <a:rPr lang="en-US" altLang="zh-CN" dirty="0"/>
              <a:t>getter  setter 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marL="342900" indent="-3429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一个类的所有实例对象共享一份</a:t>
            </a:r>
            <a:r>
              <a:rPr lang="zh-CN" altLang="en-US" sz="2000" dirty="0" smtClean="0">
                <a:solidFill>
                  <a:srgbClr val="FF0000"/>
                </a:solidFill>
              </a:rPr>
              <a:t>类属性</a:t>
            </a:r>
            <a:r>
              <a:rPr lang="zh-CN" altLang="en-US" sz="2000" dirty="0" smtClean="0"/>
              <a:t>的拷贝</a:t>
            </a:r>
            <a:endParaRPr lang="en-US" altLang="zh-CN" sz="2000" dirty="0"/>
          </a:p>
          <a:p>
            <a:pPr marL="285750" indent="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UML</a:t>
            </a:r>
            <a:r>
              <a:rPr lang="zh-CN" altLang="en-US" dirty="0" smtClean="0"/>
              <a:t>中，类属性是带下划线的</a:t>
            </a:r>
            <a:endParaRPr lang="en-US" altLang="zh-CN" dirty="0"/>
          </a:p>
          <a:p>
            <a:pPr marL="285750" indent="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类的定义中类属性使用</a:t>
            </a:r>
            <a:r>
              <a:rPr lang="en-US" altLang="zh-CN" dirty="0" smtClean="0">
                <a:solidFill>
                  <a:srgbClr val="FF0000"/>
                </a:solidFill>
              </a:rPr>
              <a:t>static</a:t>
            </a:r>
            <a:r>
              <a:rPr lang="en-US" altLang="zh-CN" dirty="0" smtClean="0"/>
              <a:t> </a:t>
            </a:r>
            <a:r>
              <a:rPr lang="zh-CN" altLang="en-US" dirty="0" smtClean="0"/>
              <a:t>关键字来修饰</a:t>
            </a:r>
            <a:endParaRPr lang="en-US" altLang="zh-CN" dirty="0"/>
          </a:p>
          <a:p>
            <a:pPr marL="285750" indent="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403259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593570" y="1686881"/>
            <a:ext cx="6991005" cy="273921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</a:rPr>
              <a:t>类：创建新类型的方式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组合数据元素描述抽象概念。</a:t>
            </a:r>
            <a:endParaRPr lang="en-US" altLang="zh-CN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2000" dirty="0"/>
              <a:t>这些</a:t>
            </a:r>
            <a:r>
              <a:rPr lang="zh-CN" altLang="en-US" sz="2000" dirty="0" smtClean="0"/>
              <a:t>数据元素可以是</a:t>
            </a:r>
            <a:r>
              <a:rPr lang="zh-CN" altLang="en-US" sz="2000" dirty="0" smtClean="0">
                <a:solidFill>
                  <a:srgbClr val="FF0000"/>
                </a:solidFill>
              </a:rPr>
              <a:t>基本类型</a:t>
            </a:r>
            <a:r>
              <a:rPr lang="zh-CN" altLang="en-US" sz="2000" dirty="0" smtClean="0"/>
              <a:t>和</a:t>
            </a:r>
            <a:r>
              <a:rPr lang="zh-CN" altLang="en-US" sz="2000" dirty="0" smtClean="0">
                <a:solidFill>
                  <a:srgbClr val="FF0000"/>
                </a:solidFill>
              </a:rPr>
              <a:t>对象类型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endParaRPr lang="en-US" altLang="zh-CN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这是重要的数据组织方式，和组织代码的方式。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266381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33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254067" y="1361666"/>
            <a:ext cx="6991005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假设我们想要设计一</a:t>
            </a:r>
            <a:r>
              <a:rPr lang="zh-CN" altLang="en-US" sz="2000" dirty="0" smtClean="0"/>
              <a:t>个记录笔记的</a:t>
            </a:r>
            <a:r>
              <a:rPr lang="zh-CN" altLang="en-US" sz="2000" dirty="0" smtClean="0"/>
              <a:t>应用？</a:t>
            </a:r>
            <a:endParaRPr lang="en-US" altLang="zh-CN" sz="2000" dirty="0" smtClean="0"/>
          </a:p>
          <a:p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笔记</a:t>
            </a:r>
            <a:r>
              <a:rPr lang="zh-CN" altLang="en-US" sz="2000" dirty="0" smtClean="0"/>
              <a:t>的状态是什么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笔记的状态如何变化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现在我们设计下它的</a:t>
            </a:r>
            <a:r>
              <a:rPr lang="en-US" altLang="zh-CN" sz="2000" dirty="0" smtClean="0"/>
              <a:t>UML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877655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33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254067" y="1361666"/>
            <a:ext cx="6991005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我们需要怎么样存储笔记的信息，例如笔记本允许的字符的个数？</a:t>
            </a:r>
            <a:endParaRPr lang="en-US" altLang="zh-CN" sz="2000" dirty="0" smtClean="0"/>
          </a:p>
          <a:p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为什么实例属性不适合表示这个字段呢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852212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类属性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254067" y="1361666"/>
            <a:ext cx="6991005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类的所有实例只有这类型变量的一个</a:t>
            </a:r>
            <a:r>
              <a:rPr lang="zh-CN" altLang="en-US" sz="2000" dirty="0" smtClean="0"/>
              <a:t>拷贝</a:t>
            </a:r>
            <a:endParaRPr lang="en-US" altLang="zh-CN" sz="2000" dirty="0" smtClean="0"/>
          </a:p>
          <a:p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用</a:t>
            </a:r>
            <a:r>
              <a:rPr lang="en-US" altLang="zh-CN" sz="2000" dirty="0" smtClean="0">
                <a:solidFill>
                  <a:srgbClr val="FF0000"/>
                </a:solidFill>
              </a:rPr>
              <a:t>static</a:t>
            </a:r>
            <a:r>
              <a:rPr lang="zh-CN" altLang="en-US" sz="2000" dirty="0" smtClean="0"/>
              <a:t>来声明：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	private </a:t>
            </a:r>
            <a:r>
              <a:rPr lang="en-US" altLang="zh-CN" sz="2000" dirty="0">
                <a:solidFill>
                  <a:srgbClr val="FF0000"/>
                </a:solidFill>
              </a:rPr>
              <a:t>static</a:t>
            </a:r>
            <a:r>
              <a:rPr lang="en-US" altLang="zh-CN" sz="2000" dirty="0"/>
              <a:t> final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maxCharacters</a:t>
            </a:r>
            <a:r>
              <a:rPr lang="en-US" altLang="zh-CN" sz="2000" dirty="0"/>
              <a:t> = 100; 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	private </a:t>
            </a:r>
            <a:r>
              <a:rPr lang="en-US" altLang="zh-CN" sz="2000" dirty="0">
                <a:solidFill>
                  <a:srgbClr val="FF0000"/>
                </a:solidFill>
              </a:rPr>
              <a:t>static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 smtClean="0"/>
              <a:t>numNotes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0; 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477721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类方法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254067" y="1361666"/>
            <a:ext cx="6991005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Class-level</a:t>
            </a:r>
            <a:r>
              <a:rPr lang="zh-CN" altLang="en-US" sz="2000" dirty="0" smtClean="0"/>
              <a:t>方法在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中使用</a:t>
            </a:r>
            <a:r>
              <a:rPr lang="en-US" altLang="zh-CN" sz="2000" dirty="0" smtClean="0">
                <a:solidFill>
                  <a:srgbClr val="FF0000"/>
                </a:solidFill>
              </a:rPr>
              <a:t>static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来修饰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这样来执行：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Class.methodName</a:t>
            </a:r>
            <a:r>
              <a:rPr lang="en-US" altLang="zh-CN" sz="2000" dirty="0" smtClean="0"/>
              <a:t>(parameters</a:t>
            </a:r>
            <a:r>
              <a:rPr lang="en-US" altLang="zh-CN" sz="2000" dirty="0"/>
              <a:t>) 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154162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类方法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254067" y="1361666"/>
            <a:ext cx="6991005" cy="16312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看</a:t>
            </a:r>
            <a:r>
              <a:rPr lang="en-US" altLang="zh-CN" sz="2000" dirty="0" smtClean="0"/>
              <a:t>Java API </a:t>
            </a:r>
            <a:r>
              <a:rPr lang="zh-CN" altLang="en-US" sz="2000" dirty="0" smtClean="0"/>
              <a:t>中的</a:t>
            </a:r>
            <a:r>
              <a:rPr lang="en-US" altLang="zh-CN" sz="2000" dirty="0" smtClean="0"/>
              <a:t>Math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  <a:p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Math </a:t>
            </a:r>
            <a:r>
              <a:rPr lang="zh-CN" altLang="en-US" sz="2000" dirty="0" smtClean="0"/>
              <a:t>和 </a:t>
            </a:r>
            <a:r>
              <a:rPr lang="en-US" altLang="zh-CN" sz="2000" dirty="0" smtClean="0"/>
              <a:t>String </a:t>
            </a:r>
            <a:r>
              <a:rPr lang="zh-CN" altLang="en-US" sz="2000" dirty="0" smtClean="0"/>
              <a:t>有什么不同呢？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029476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类方法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254067" y="1361666"/>
            <a:ext cx="6991005" cy="24160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类方法没有权限访问实例数据</a:t>
            </a:r>
            <a:endParaRPr lang="en-US" altLang="zh-CN" sz="2000" dirty="0" smtClean="0"/>
          </a:p>
          <a:p>
            <a:endParaRPr lang="en-US" altLang="zh-CN" sz="2000" dirty="0"/>
          </a:p>
          <a:p>
            <a:pPr marL="342900" indent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rgbClr val="FF0000"/>
                </a:solidFill>
              </a:rPr>
              <a:t>没有对象，也就没有实例数据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例如：看 </a:t>
            </a:r>
            <a:r>
              <a:rPr lang="en-US" altLang="zh-CN" sz="2000" dirty="0" smtClean="0"/>
              <a:t>Integer</a:t>
            </a:r>
            <a:r>
              <a:rPr lang="zh-CN" altLang="en-US" sz="2000" dirty="0" smtClean="0"/>
              <a:t>类的</a:t>
            </a:r>
            <a:r>
              <a:rPr lang="en-US" altLang="zh-CN" sz="2000" dirty="0" err="1"/>
              <a:t>toString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方法在类和实例对象都可以访问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2660456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实例方法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719579" y="1694175"/>
            <a:ext cx="6991005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FF0000"/>
                </a:solidFill>
              </a:rPr>
              <a:t>总是</a:t>
            </a:r>
            <a:r>
              <a:rPr lang="zh-CN" altLang="en-US" sz="2800" dirty="0" smtClean="0">
                <a:solidFill>
                  <a:srgbClr val="FF0000"/>
                </a:solidFill>
              </a:rPr>
              <a:t>在一个对象实例上调用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endParaRPr lang="en-US" altLang="zh-CN" sz="280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FF0000"/>
                </a:solidFill>
              </a:rPr>
              <a:t>可以访问实例属性和类属性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6201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参数传递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254067" y="1361666"/>
            <a:ext cx="6991005" cy="24160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原始数据类型</a:t>
            </a:r>
            <a:endParaRPr lang="en-US" altLang="zh-CN" sz="2000" dirty="0" smtClean="0"/>
          </a:p>
          <a:p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值的拷贝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值传递</a:t>
            </a:r>
            <a:r>
              <a:rPr lang="en-US" altLang="zh-CN" sz="2000" dirty="0" smtClean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在方法的修改不会影响到调用方法</a:t>
            </a:r>
            <a:endParaRPr lang="en-US" altLang="zh-CN" sz="2000" dirty="0" smtClean="0"/>
          </a:p>
          <a:p>
            <a:pPr marL="342900" indent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除非有明确的返回值</a:t>
            </a:r>
            <a:endParaRPr lang="en-US" altLang="zh-CN" sz="1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引用是原始类型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7906880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参数传递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254067" y="1361666"/>
            <a:ext cx="6991005" cy="22467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对象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引用是值传递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但是：在方法内外，引用指向了同一个内存位置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因此：在方法内部对数据的修改对外部调用方是可见</a:t>
            </a:r>
            <a:r>
              <a:rPr lang="zh-CN" altLang="en-US" sz="2000" dirty="0" smtClean="0"/>
              <a:t>的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719968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方法覆盖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254067" y="1361666"/>
            <a:ext cx="6991005" cy="270843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使用同样的方法名，但是有不同的参数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当我们需要设定默认的参数类型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不同参数类型表达相似的含义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public void </a:t>
            </a:r>
            <a:r>
              <a:rPr lang="en-US" altLang="zh-CN" sz="2000" dirty="0" err="1"/>
              <a:t>addValue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val</a:t>
            </a:r>
            <a:r>
              <a:rPr lang="en-US" altLang="zh-CN" sz="2000" dirty="0"/>
              <a:t>); 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en-US" altLang="zh-CN" sz="2000" dirty="0" smtClean="0"/>
              <a:t>public </a:t>
            </a:r>
            <a:r>
              <a:rPr lang="en-US" altLang="zh-CN" sz="2000" dirty="0"/>
              <a:t>void </a:t>
            </a:r>
            <a:r>
              <a:rPr lang="en-US" altLang="zh-CN" sz="2000" dirty="0" err="1"/>
              <a:t>addValue</a:t>
            </a:r>
            <a:r>
              <a:rPr lang="en-US" altLang="zh-CN" sz="2000" dirty="0"/>
              <a:t>(double </a:t>
            </a:r>
            <a:r>
              <a:rPr lang="en-US" altLang="zh-CN" sz="2000" dirty="0" err="1"/>
              <a:t>val</a:t>
            </a:r>
            <a:r>
              <a:rPr lang="en-US" altLang="zh-CN" sz="2000" dirty="0"/>
              <a:t>);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712668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593570" y="1686881"/>
            <a:ext cx="6991005" cy="273921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</a:rPr>
              <a:t>对象是类的实例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2000" dirty="0"/>
              <a:t>使用一块包含数据堆</a:t>
            </a:r>
            <a:r>
              <a:rPr lang="zh-CN" altLang="en-US" sz="2000" dirty="0" smtClean="0"/>
              <a:t>中的内存。</a:t>
            </a:r>
            <a:endParaRPr lang="en-US" altLang="zh-CN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数据集合储存在内存称为对象声明。</a:t>
            </a:r>
            <a:endParaRPr lang="en-US" altLang="zh-CN" sz="2000" dirty="0" smtClean="0"/>
          </a:p>
          <a:p>
            <a:endParaRPr lang="en-US" altLang="zh-CN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代码中我们使用对象的</a:t>
            </a:r>
            <a:r>
              <a:rPr lang="zh-CN" altLang="en-US" sz="2000" dirty="0" smtClean="0">
                <a:solidFill>
                  <a:srgbClr val="FF0000"/>
                </a:solidFill>
              </a:rPr>
              <a:t>引用</a:t>
            </a:r>
            <a:r>
              <a:rPr lang="zh-CN" altLang="en-US" sz="2000" dirty="0" smtClean="0"/>
              <a:t>来操纵实例。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2709464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3333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his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254067" y="1361666"/>
            <a:ext cx="6991005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这个关键词“</a:t>
            </a:r>
            <a:r>
              <a:rPr lang="en-US" altLang="zh-CN" sz="2000" dirty="0">
                <a:solidFill>
                  <a:srgbClr val="FF0000"/>
                </a:solidFill>
              </a:rPr>
              <a:t>this</a:t>
            </a:r>
            <a:r>
              <a:rPr lang="zh-CN" altLang="en-US" sz="2000" dirty="0" smtClean="0"/>
              <a:t>”表示指向当前</a:t>
            </a:r>
            <a:r>
              <a:rPr lang="zh-CN" altLang="en-US" sz="2000" dirty="0" smtClean="0">
                <a:solidFill>
                  <a:srgbClr val="FF0000"/>
                </a:solidFill>
              </a:rPr>
              <a:t>正在执行</a:t>
            </a:r>
            <a:r>
              <a:rPr lang="zh-CN" altLang="en-US" sz="2000" dirty="0" smtClean="0"/>
              <a:t>实例方法的对象</a:t>
            </a:r>
            <a:r>
              <a:rPr lang="en-US" altLang="zh-CN" sz="2000" dirty="0" smtClean="0"/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也可以指向构造器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4626044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3333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his </a:t>
            </a:r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指向被调用的对象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254797" y="1748709"/>
            <a:ext cx="6991005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class Person{ </a:t>
            </a:r>
            <a:endParaRPr lang="en-US" altLang="zh-CN" sz="2000" dirty="0" smtClean="0"/>
          </a:p>
          <a:p>
            <a:r>
              <a:rPr lang="en-US" altLang="zh-CN" sz="2000" dirty="0" smtClean="0"/>
              <a:t>	private </a:t>
            </a:r>
            <a:r>
              <a:rPr lang="en-US" altLang="zh-CN" sz="2000" dirty="0"/>
              <a:t>String name; </a:t>
            </a:r>
            <a:endParaRPr lang="en-US" altLang="zh-CN" sz="2000" dirty="0" smtClean="0"/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private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age; </a:t>
            </a:r>
            <a:endParaRPr lang="en-US" altLang="zh-CN" sz="2000" dirty="0" smtClean="0"/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public </a:t>
            </a:r>
            <a:r>
              <a:rPr lang="en-US" altLang="zh-CN" sz="2000" dirty="0"/>
              <a:t>Person(String name,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age</a:t>
            </a:r>
            <a:r>
              <a:rPr lang="en-US" altLang="zh-CN" sz="2000" dirty="0" smtClean="0"/>
              <a:t>) {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	this.name </a:t>
            </a:r>
            <a:r>
              <a:rPr lang="en-US" altLang="zh-CN" sz="2000" dirty="0"/>
              <a:t>= name; </a:t>
            </a:r>
            <a:endParaRPr lang="en-US" altLang="zh-CN" sz="2000" dirty="0" smtClean="0"/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this.age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age</a:t>
            </a:r>
            <a:r>
              <a:rPr lang="en-US" altLang="zh-CN" sz="2000" dirty="0" smtClean="0"/>
              <a:t>; 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}</a:t>
            </a:r>
          </a:p>
          <a:p>
            <a:r>
              <a:rPr lang="en-US" altLang="zh-CN" sz="2000" dirty="0" smtClean="0"/>
              <a:t> </a:t>
            </a:r>
            <a:r>
              <a:rPr lang="en-US" altLang="zh-CN" sz="2000" dirty="0"/>
              <a:t>}</a:t>
            </a:r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5092025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3333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his </a:t>
            </a:r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作为构造器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254797" y="1291509"/>
            <a:ext cx="6991005" cy="47089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class Person{ 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private </a:t>
            </a:r>
            <a:r>
              <a:rPr lang="en-US" altLang="zh-CN" sz="2000" dirty="0"/>
              <a:t>String name; 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private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age; 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/>
              <a:t>Person(String name,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age){ 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this.name </a:t>
            </a:r>
            <a:r>
              <a:rPr lang="en-US" altLang="zh-CN" sz="2000" dirty="0"/>
              <a:t>= name; </a:t>
            </a:r>
            <a:endParaRPr lang="en-US" altLang="zh-CN" sz="2000" dirty="0" smtClean="0"/>
          </a:p>
          <a:p>
            <a:pPr lvl="2"/>
            <a:r>
              <a:rPr lang="en-US" altLang="zh-CN" sz="2000" dirty="0" err="1" smtClean="0"/>
              <a:t>this.age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age</a:t>
            </a:r>
            <a:r>
              <a:rPr lang="en-US" altLang="zh-CN" sz="2000" dirty="0" smtClean="0"/>
              <a:t>; </a:t>
            </a:r>
          </a:p>
          <a:p>
            <a:r>
              <a:rPr lang="en-US" altLang="zh-CN" sz="2000" dirty="0" smtClean="0"/>
              <a:t>	} </a:t>
            </a:r>
          </a:p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/>
              <a:t>Person(String name){ 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	this(name</a:t>
            </a:r>
            <a:r>
              <a:rPr lang="en-US" altLang="zh-CN" sz="2000" dirty="0"/>
              <a:t>, 20); </a:t>
            </a:r>
            <a:endParaRPr lang="en-US" altLang="zh-CN" sz="2000" dirty="0" smtClean="0"/>
          </a:p>
          <a:p>
            <a:r>
              <a:rPr lang="en-US" altLang="zh-CN" sz="2000" dirty="0" smtClean="0"/>
              <a:t>	} </a:t>
            </a:r>
          </a:p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/>
              <a:t>Person(){ 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	this</a:t>
            </a:r>
            <a:r>
              <a:rPr lang="en-US" altLang="zh-CN" sz="2000" dirty="0"/>
              <a:t>(“Bob”, 42); 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} </a:t>
            </a:r>
          </a:p>
          <a:p>
            <a:r>
              <a:rPr lang="en-US" altLang="zh-CN" sz="2000" dirty="0" smtClean="0"/>
              <a:t>}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6320586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类里面的类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254067" y="1361666"/>
            <a:ext cx="6991005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面向对象编程一个优势是我们可以层次化定义类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现在我们</a:t>
            </a:r>
            <a:r>
              <a:rPr lang="zh-CN" altLang="en-US" sz="2000" dirty="0" smtClean="0"/>
              <a:t>有一个类 </a:t>
            </a:r>
            <a:r>
              <a:rPr lang="en-US" altLang="zh-CN" sz="2000" dirty="0" smtClean="0"/>
              <a:t>Person</a:t>
            </a:r>
            <a:r>
              <a:rPr lang="zh-CN" altLang="en-US" sz="2000" dirty="0" smtClean="0"/>
              <a:t>， 我们可以新建一个类来包含</a:t>
            </a:r>
            <a:r>
              <a:rPr lang="en-US" altLang="zh-CN" sz="2000" dirty="0" smtClean="0"/>
              <a:t>Persons</a:t>
            </a:r>
          </a:p>
        </p:txBody>
      </p:sp>
    </p:spTree>
    <p:extLst>
      <p:ext uri="{BB962C8B-B14F-4D97-AF65-F5344CB8AC3E}">
        <p14:creationId xmlns:p14="http://schemas.microsoft.com/office/powerpoint/2010/main" val="12553295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类里面的类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254067" y="1361666"/>
            <a:ext cx="6991005" cy="37856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class Course { 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en-US" altLang="zh-CN" sz="2000" dirty="0" smtClean="0"/>
              <a:t>private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courseNumber</a:t>
            </a:r>
            <a:r>
              <a:rPr lang="en-US" altLang="zh-CN" sz="2000" dirty="0"/>
              <a:t>; 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en-US" altLang="zh-CN" sz="2000" dirty="0" smtClean="0"/>
              <a:t>private </a:t>
            </a:r>
            <a:r>
              <a:rPr lang="en-US" altLang="zh-CN" sz="2000" dirty="0"/>
              <a:t>Person instructor; 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en-US" altLang="zh-CN" sz="2000" dirty="0" smtClean="0"/>
              <a:t>private </a:t>
            </a:r>
            <a:r>
              <a:rPr lang="en-US" altLang="zh-CN" sz="2000" dirty="0" err="1"/>
              <a:t>ArrayList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teachingAssistants</a:t>
            </a:r>
            <a:r>
              <a:rPr lang="en-US" altLang="zh-CN" sz="2000" dirty="0"/>
              <a:t>; 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en-US" altLang="zh-CN" sz="2000" dirty="0" smtClean="0"/>
              <a:t>private </a:t>
            </a:r>
            <a:r>
              <a:rPr lang="en-US" altLang="zh-CN" sz="2000" dirty="0" err="1"/>
              <a:t>ArrayList</a:t>
            </a:r>
            <a:r>
              <a:rPr lang="en-US" altLang="zh-CN" sz="2000" dirty="0"/>
              <a:t> students; 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en-US" altLang="zh-CN" sz="2000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/>
              <a:t>: 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0178796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类里面的类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254067" y="1361666"/>
            <a:ext cx="6991005" cy="51706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构造器来初始化里面的类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class Course { 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en-US" altLang="zh-CN" sz="2000" dirty="0" smtClean="0"/>
              <a:t>private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courseNumber</a:t>
            </a:r>
            <a:r>
              <a:rPr lang="en-US" altLang="zh-CN" sz="2000" dirty="0"/>
              <a:t>; 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en-US" altLang="zh-CN" sz="2000" dirty="0" smtClean="0"/>
              <a:t>private </a:t>
            </a:r>
            <a:r>
              <a:rPr lang="en-US" altLang="zh-CN" sz="2000" dirty="0"/>
              <a:t>Person instructor; 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en-US" altLang="zh-CN" sz="2000" dirty="0" smtClean="0"/>
              <a:t>private </a:t>
            </a:r>
            <a:r>
              <a:rPr lang="en-US" altLang="zh-CN" sz="2000" dirty="0" err="1"/>
              <a:t>ArrayList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teachingAssistants</a:t>
            </a:r>
            <a:r>
              <a:rPr lang="en-US" altLang="zh-CN" sz="2000" dirty="0"/>
              <a:t>; 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en-US" altLang="zh-CN" sz="2000" dirty="0" smtClean="0"/>
              <a:t>private </a:t>
            </a:r>
            <a:r>
              <a:rPr lang="en-US" altLang="zh-CN" sz="2000" dirty="0" err="1"/>
              <a:t>ArrayList</a:t>
            </a:r>
            <a:r>
              <a:rPr lang="en-US" altLang="zh-CN" sz="2000" dirty="0"/>
              <a:t> students; 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/>
              <a:t>public </a:t>
            </a:r>
            <a:r>
              <a:rPr lang="en-US" altLang="zh-CN" sz="2000" dirty="0"/>
              <a:t>Course(){ </a:t>
            </a:r>
            <a:endParaRPr lang="en-US" altLang="zh-CN" sz="2000" dirty="0" smtClean="0"/>
          </a:p>
          <a:p>
            <a:pPr lvl="2">
              <a:lnSpc>
                <a:spcPct val="150000"/>
              </a:lnSpc>
            </a:pPr>
            <a:r>
              <a:rPr lang="en-US" altLang="zh-CN" sz="2000" dirty="0" err="1" smtClean="0"/>
              <a:t>teachingAssistants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new </a:t>
            </a:r>
            <a:r>
              <a:rPr lang="en-US" altLang="zh-CN" sz="2000" dirty="0" err="1"/>
              <a:t>ArrayList</a:t>
            </a:r>
            <a:r>
              <a:rPr lang="en-US" altLang="zh-CN" sz="2000" dirty="0"/>
              <a:t>(); </a:t>
            </a:r>
            <a:endParaRPr lang="en-US" altLang="zh-CN" sz="2000" dirty="0" smtClean="0"/>
          </a:p>
          <a:p>
            <a:pPr lvl="2">
              <a:lnSpc>
                <a:spcPct val="150000"/>
              </a:lnSpc>
            </a:pPr>
            <a:r>
              <a:rPr lang="en-US" altLang="zh-CN" sz="2000" dirty="0" smtClean="0"/>
              <a:t>students </a:t>
            </a:r>
            <a:r>
              <a:rPr lang="en-US" altLang="zh-CN" sz="2000" dirty="0"/>
              <a:t>= new </a:t>
            </a:r>
            <a:r>
              <a:rPr lang="en-US" altLang="zh-CN" sz="2000" dirty="0" err="1"/>
              <a:t>ArrayList</a:t>
            </a:r>
            <a:r>
              <a:rPr lang="en-US" altLang="zh-CN" sz="2000" dirty="0"/>
              <a:t>(); 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en-US" altLang="zh-CN" sz="2000" dirty="0" smtClean="0"/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5842477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类里面的类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254067" y="1361666"/>
            <a:ext cx="6991005" cy="48628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构造器使用默认的构造方法来初始化初始化</a:t>
            </a:r>
            <a:endParaRPr lang="en-US" altLang="zh-CN" sz="2000" dirty="0" smtClean="0"/>
          </a:p>
          <a:p>
            <a:r>
              <a:rPr lang="en-US" altLang="zh-CN" sz="2000" dirty="0"/>
              <a:t>class Course { 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: </a:t>
            </a:r>
          </a:p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/>
              <a:t>Course(){ </a:t>
            </a:r>
            <a:endParaRPr lang="en-US" altLang="zh-CN" sz="2000" dirty="0" smtClean="0"/>
          </a:p>
          <a:p>
            <a:pPr lvl="2"/>
            <a:r>
              <a:rPr lang="en-US" altLang="zh-CN" sz="2000" dirty="0" err="1" smtClean="0"/>
              <a:t>teachingAssistants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new </a:t>
            </a:r>
            <a:r>
              <a:rPr lang="en-US" altLang="zh-CN" sz="2000" dirty="0" err="1"/>
              <a:t>ArrayList</a:t>
            </a:r>
            <a:r>
              <a:rPr lang="en-US" altLang="zh-CN" sz="2000" dirty="0"/>
              <a:t>(); 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students </a:t>
            </a:r>
            <a:r>
              <a:rPr lang="en-US" altLang="zh-CN" sz="2000" dirty="0"/>
              <a:t>= new </a:t>
            </a:r>
            <a:r>
              <a:rPr lang="en-US" altLang="zh-CN" sz="2000" dirty="0" err="1"/>
              <a:t>ArrayList</a:t>
            </a:r>
            <a:r>
              <a:rPr lang="en-US" altLang="zh-CN" sz="2000" dirty="0"/>
              <a:t>(); 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} </a:t>
            </a:r>
          </a:p>
          <a:p>
            <a:pPr lvl="1"/>
            <a:endParaRPr lang="en-US" altLang="zh-CN" sz="2000" dirty="0" smtClean="0"/>
          </a:p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/>
              <a:t>Course(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courseNumber</a:t>
            </a:r>
            <a:r>
              <a:rPr lang="en-US" altLang="zh-CN" sz="2000" dirty="0"/>
              <a:t>, Person instructor) </a:t>
            </a:r>
            <a:r>
              <a:rPr lang="en-US" altLang="zh-CN" sz="2000" dirty="0" smtClean="0"/>
              <a:t>{ </a:t>
            </a:r>
          </a:p>
          <a:p>
            <a:pPr lvl="1"/>
            <a:r>
              <a:rPr lang="en-US" altLang="zh-CN" sz="2000" dirty="0" smtClean="0"/>
              <a:t>	this</a:t>
            </a:r>
            <a:r>
              <a:rPr lang="en-US" altLang="zh-CN" sz="2000" dirty="0"/>
              <a:t>(); 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this.courseNumber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courseNumber</a:t>
            </a:r>
            <a:r>
              <a:rPr lang="en-US" altLang="zh-CN" sz="2000" dirty="0"/>
              <a:t>; 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this.instructor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instructor; 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} </a:t>
            </a:r>
          </a:p>
          <a:p>
            <a:pPr lvl="1"/>
            <a:r>
              <a:rPr lang="en-US" altLang="zh-CN" sz="2000" dirty="0" smtClean="0"/>
              <a:t>: </a:t>
            </a:r>
          </a:p>
          <a:p>
            <a:r>
              <a:rPr lang="en-US" altLang="zh-CN" sz="2000" dirty="0" smtClean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533899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593570" y="1686881"/>
            <a:ext cx="6991005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行为：类定义了合法的方式改变对象的形态</a:t>
            </a:r>
            <a:endParaRPr lang="en-US" altLang="zh-CN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没有改变形态的方法，（</a:t>
            </a:r>
            <a:r>
              <a:rPr lang="zh-CN" altLang="en-US" sz="2000" dirty="0" smtClean="0"/>
              <a:t>如</a:t>
            </a:r>
            <a:r>
              <a:rPr lang="en-US" altLang="zh-CN" sz="2000" dirty="0" smtClean="0"/>
              <a:t>String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Integer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Float</a:t>
            </a:r>
            <a:r>
              <a:rPr lang="zh-CN" altLang="en-US" sz="2000" dirty="0" smtClean="0"/>
              <a:t>类</a:t>
            </a:r>
            <a:r>
              <a:rPr lang="zh-CN" altLang="en-US" sz="2000" dirty="0" smtClean="0"/>
              <a:t>），这样的类称为</a:t>
            </a:r>
            <a:r>
              <a:rPr lang="zh-CN" altLang="en-US" sz="2000" dirty="0" smtClean="0"/>
              <a:t>不变类。</a:t>
            </a:r>
            <a:endParaRPr lang="en-US" altLang="zh-CN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有许多方法改变对象形态（例如</a:t>
            </a:r>
            <a:r>
              <a:rPr lang="en-US" altLang="zh-CN" sz="2000" dirty="0" err="1" smtClean="0"/>
              <a:t>StringBuffer</a:t>
            </a:r>
            <a:r>
              <a:rPr lang="zh-CN" altLang="en-US" sz="2000" dirty="0" smtClean="0"/>
              <a:t>）。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948852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839750" y="1695194"/>
            <a:ext cx="6991005" cy="16312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2000" dirty="0" err="1" smtClean="0"/>
              <a:t>StringBuffer</a:t>
            </a:r>
            <a:r>
              <a:rPr lang="zh-CN" altLang="en-US" sz="2000" dirty="0" smtClean="0"/>
              <a:t>对象的形态是什么样的呢。</a:t>
            </a:r>
            <a:endParaRPr lang="en-US" altLang="zh-CN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2000" dirty="0" err="1" smtClean="0"/>
              <a:t>StringBuffer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对象的形态怎么改变的呢。</a:t>
            </a:r>
            <a:endParaRPr lang="en-US" altLang="zh-CN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2000" dirty="0" err="1" smtClean="0"/>
              <a:t>StringBuffer</a:t>
            </a:r>
            <a:r>
              <a:rPr lang="en-US" altLang="zh-CN" sz="2000" dirty="0" smtClean="0"/>
              <a:t> API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77646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839750" y="1695194"/>
            <a:ext cx="6991005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Date </a:t>
            </a:r>
            <a:r>
              <a:rPr lang="zh-CN" altLang="en-US" sz="2000" dirty="0" smtClean="0"/>
              <a:t>对象的形态是什么样的呢。</a:t>
            </a:r>
            <a:endParaRPr lang="en-US" altLang="zh-CN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79506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实例方法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593570" y="1686881"/>
            <a:ext cx="6991005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实例方法描述对象的行为</a:t>
            </a:r>
            <a:endParaRPr lang="en-US" altLang="zh-CN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取值：用来获取对象状态的方法，包括</a:t>
            </a:r>
            <a:r>
              <a:rPr lang="en-US" altLang="zh-CN" sz="2000" dirty="0" smtClean="0"/>
              <a:t>getters</a:t>
            </a:r>
            <a:r>
              <a:rPr lang="zh-CN" altLang="en-US" sz="2000" dirty="0" smtClean="0"/>
              <a:t>。</a:t>
            </a:r>
            <a:endParaRPr lang="en-US" altLang="zh-CN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设值：用来改变独享状态的方法，包括</a:t>
            </a:r>
            <a:r>
              <a:rPr lang="en-US" altLang="zh-CN" sz="2000" dirty="0" smtClean="0"/>
              <a:t>setters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语法：</a:t>
            </a:r>
            <a:r>
              <a:rPr lang="en-US" altLang="zh-CN" sz="2000" dirty="0" err="1"/>
              <a:t>object.method</a:t>
            </a:r>
            <a:r>
              <a:rPr lang="en-US" altLang="zh-CN" sz="2000" dirty="0"/>
              <a:t>(parameters) </a:t>
            </a:r>
          </a:p>
        </p:txBody>
      </p:sp>
    </p:spTree>
    <p:extLst>
      <p:ext uri="{BB962C8B-B14F-4D97-AF65-F5344CB8AC3E}">
        <p14:creationId xmlns:p14="http://schemas.microsoft.com/office/powerpoint/2010/main" val="1864223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类是契约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593570" y="1686881"/>
            <a:ext cx="6991005" cy="40934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类可以构建对</a:t>
            </a:r>
            <a:r>
              <a:rPr lang="zh-CN" altLang="en-US" sz="2000" dirty="0"/>
              <a:t>象。</a:t>
            </a:r>
            <a:endParaRPr lang="en-US" altLang="zh-CN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2000" dirty="0"/>
              <a:t>所有对象上的操作：必须以一致性的状态暴露，强制通过变量可见性和方法。</a:t>
            </a:r>
            <a:endParaRPr lang="en-US" altLang="zh-CN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最佳实践。</a:t>
            </a:r>
            <a:endParaRPr lang="en-US" altLang="zh-CN" sz="2000" dirty="0" smtClean="0"/>
          </a:p>
          <a:p>
            <a:r>
              <a:rPr lang="zh-CN" altLang="en-US" sz="2000" dirty="0" smtClean="0"/>
              <a:t>  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</a:t>
            </a:r>
            <a:r>
              <a:rPr lang="zh-CN" altLang="en-US" sz="2000" dirty="0" smtClean="0">
                <a:solidFill>
                  <a:srgbClr val="00B050"/>
                </a:solidFill>
              </a:rPr>
              <a:t>进入方法时认为对象是一致的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   </a:t>
            </a:r>
            <a:r>
              <a:rPr lang="zh-CN" altLang="en-US" sz="2000" dirty="0" smtClean="0"/>
              <a:t>离开方法时保证对象仍是一致的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032017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117271" y="1587128"/>
            <a:ext cx="6991005" cy="16312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找一个</a:t>
            </a:r>
            <a:r>
              <a:rPr lang="en-US" altLang="zh-CN" sz="2000" dirty="0" err="1" smtClean="0"/>
              <a:t>StringBuffer</a:t>
            </a:r>
            <a:r>
              <a:rPr lang="zh-CN" altLang="en-US" sz="2000" dirty="0" smtClean="0"/>
              <a:t>对象取值和赋值的例子。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再找一个</a:t>
            </a:r>
            <a:r>
              <a:rPr lang="en-US" altLang="zh-CN" sz="2000" dirty="0" smtClean="0"/>
              <a:t>String</a:t>
            </a:r>
            <a:r>
              <a:rPr lang="zh-CN" altLang="en-US" sz="2000" dirty="0" smtClean="0"/>
              <a:t>对象的例子</a:t>
            </a:r>
            <a:endParaRPr lang="en-US" altLang="zh-CN" sz="2000" dirty="0" smtClean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38652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15769</TotalTime>
  <Words>1035</Words>
  <Application>Microsoft Office PowerPoint</Application>
  <PresentationFormat>宽屏</PresentationFormat>
  <Paragraphs>250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1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695</cp:revision>
  <dcterms:created xsi:type="dcterms:W3CDTF">2017-05-09T12:11:29Z</dcterms:created>
  <dcterms:modified xsi:type="dcterms:W3CDTF">2017-07-28T02:04:09Z</dcterms:modified>
</cp:coreProperties>
</file>