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7083-1014-4CC1-AC81-20251EC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B3B64-640A-45C6-87D0-F93C2E7E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9359-9E5A-47F7-B66D-2E6B37DC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E78B-685C-46FA-8647-310D558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BE6B5-35C5-48C9-BA7C-82E0DEB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190E-E1F5-4CEB-8A49-981D0E21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B0BA-5FF0-4183-8B30-0CEFD129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B3E0-DFF3-4899-BA2F-22E9D7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C526-158D-4536-AE12-B465CE5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161F-2B56-411F-BB08-AE9BA31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76FF1-A1C1-443A-8615-19C261BD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97BE5-2456-4107-AF0F-D2AAB75B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7940-BD84-49D2-AD87-E8978E8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F954-9E88-4C43-8D94-5A226776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58187-69CC-4C28-B446-5F724FDE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59A5-4D84-461D-9383-0F8FFF48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1B47-CB74-4E10-9334-C544CB71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71A8F-B993-4E7B-8FF9-531A958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7B91-F7DB-4C5B-B51D-000E8B86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A465A-9081-4ADB-B761-D122761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3EE6-4ABF-4783-B075-450C132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EA1D2-FCDE-4F38-BEF0-0B118D30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0B6-0993-41EA-89A3-791BC8DD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5EBE6-4220-4F37-BC0E-34B1053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904B-316A-4951-89B8-B0606A15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1B80-6BBD-4983-8726-B4B773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5B8DA-3566-4E9C-85BB-3DDA8C73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D20C-59B0-4903-AE8B-E9E877DA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AEB31-EC30-4971-8776-16FDAE8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88CC-E2AA-44EF-812C-629C7E5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0CC27-7372-4B2E-9207-3F6E02F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BE39-7857-4359-8BFF-CE3D122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7E3A-FC7A-429F-B04D-0518A469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3AA87-2961-4667-9A4A-02145C94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18A9D-00E1-4435-B4D3-9AD0575C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236CC-140C-41E5-8EB8-8150530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6ABF4-C2C3-433E-83CF-9274CEF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A5B36-3E56-4D76-801C-0B5C617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DBDF1-361B-4318-B66D-8D24805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974D-15D2-4CF9-937F-800FD6D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1D899-DEFD-48DF-83CB-71963794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1BDEF-AE6C-4739-8801-CF7A184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DA09B-C1A0-47A7-8EC3-ADFC7FA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EF91D-4F21-42C1-873A-AF46FBFE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51C60-BD26-418A-A6B8-2E64EB5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8344-8C14-4168-B976-EADB35C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337F-FAD9-45C0-9633-75CB2C8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7256-6CF9-47D4-B1C1-11577BD5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C4A65-22AE-436D-877C-A0A260E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70685-434C-4799-882B-BF64A80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2524-3991-4116-B442-C200DF4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F7367-E03E-4773-A286-9374B47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E75F-0C4C-4316-BC20-86CEA62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49920-FCCB-41A4-A377-943A48B8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DEC02-3AFB-47EB-A100-D9A9C9B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4A9EB-9D27-4ADB-975C-A938A91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B6902-D448-4E15-BA46-4D32293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75C06-A251-4C99-83F5-33CAD2C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8EBBA-B825-47A5-9810-E06EEC4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0EE3B-E8DF-49CE-9AFB-24FD1593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228F-9E86-4296-B141-5C5C4EF0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246E-57E4-429D-A01F-268699D3DFE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745E-45DA-4FCA-B7DF-E65EA8F7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FC92-35DD-4402-8D24-5F9439C5A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0043-1A7F-470E-8EAF-F6C4AD89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SQA, 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10</a:t>
            </a:r>
            <a:r>
              <a:rPr lang="zh-CN" altLang="en-US" b="1" dirty="0">
                <a:solidFill>
                  <a:srgbClr val="C00000"/>
                </a:solidFill>
              </a:rPr>
              <a:t>课：</a:t>
            </a:r>
            <a:br>
              <a:rPr lang="en-US" altLang="zh-CN" dirty="0"/>
            </a:b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单元测试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83E95-3264-419A-914B-BBF1F133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1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9A797-8BFB-4733-80A0-C8B5BB19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08A88-8139-4CFF-ACA3-AA9E3A34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Doubles</a:t>
            </a:r>
            <a:r>
              <a:rPr lang="zh-CN" altLang="en-US" dirty="0"/>
              <a:t>替身是“假对象”。</a:t>
            </a:r>
            <a:endParaRPr lang="en-US" altLang="zh-CN" dirty="0"/>
          </a:p>
          <a:p>
            <a:r>
              <a:rPr lang="en-US" altLang="zh-CN" dirty="0"/>
              <a:t>Stubs</a:t>
            </a:r>
            <a:r>
              <a:rPr lang="zh-CN" altLang="en-US" dirty="0"/>
              <a:t>测试桩是“假方法”。</a:t>
            </a:r>
          </a:p>
        </p:txBody>
      </p:sp>
    </p:spTree>
    <p:extLst>
      <p:ext uri="{BB962C8B-B14F-4D97-AF65-F5344CB8AC3E}">
        <p14:creationId xmlns:p14="http://schemas.microsoft.com/office/powerpoint/2010/main" val="196567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DBBE-5F47-4966-B550-B90DC616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F89C8-F687-4D7D-A188-05044452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为一个方法增加测试桩 </a:t>
            </a:r>
            <a:r>
              <a:rPr lang="en-US" altLang="zh-CN" dirty="0"/>
              <a:t>– </a:t>
            </a:r>
            <a:r>
              <a:rPr lang="zh-CN" altLang="en-US" dirty="0"/>
              <a:t>并不实际调用方法，而且按照我的要求执行（通常只返回一个值）</a:t>
            </a:r>
          </a:p>
        </p:txBody>
      </p:sp>
    </p:spTree>
    <p:extLst>
      <p:ext uri="{BB962C8B-B14F-4D97-AF65-F5344CB8AC3E}">
        <p14:creationId xmlns:p14="http://schemas.microsoft.com/office/powerpoint/2010/main" val="358215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0F8F9-CB81-4733-84A1-2C9E2AD9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639C1-8A05-4C98-B678-62F0C91B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quackAlot</a:t>
            </a:r>
            <a:r>
              <a:rPr lang="en-US" altLang="zh-CN" dirty="0"/>
              <a:t>(Duck d,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numQuacks</a:t>
            </a:r>
            <a:r>
              <a:rPr lang="en-US" altLang="zh-CN" dirty="0"/>
              <a:t> = 0;</a:t>
            </a:r>
          </a:p>
          <a:p>
            <a:pPr marL="0" indent="0">
              <a:buNone/>
            </a:pPr>
            <a:r>
              <a:rPr lang="en-US" altLang="zh-CN" dirty="0"/>
              <a:t>    for (</a:t>
            </a:r>
            <a:r>
              <a:rPr lang="en-US" altLang="zh-CN" dirty="0" err="1"/>
              <a:t>int</a:t>
            </a:r>
            <a:r>
              <a:rPr lang="en-US" altLang="zh-CN" dirty="0"/>
              <a:t> j = 0; j &lt; </a:t>
            </a:r>
            <a:r>
              <a:rPr lang="en-US" altLang="zh-CN" dirty="0" err="1"/>
              <a:t>num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numQuacks</a:t>
            </a:r>
            <a:r>
              <a:rPr lang="en-US" altLang="zh-CN" dirty="0"/>
              <a:t> += </a:t>
            </a:r>
            <a:r>
              <a:rPr lang="en-US" altLang="zh-CN" dirty="0" err="1"/>
              <a:t>d.quack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numQuacks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17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89D68-B5E9-48C1-ABBD-E76F50E0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依赖其它类是有问题的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97C79-9BB1-4800-BE84-FCADF9AFD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5"/>
            <a:ext cx="10515600" cy="4351338"/>
          </a:xfrm>
        </p:spPr>
        <p:txBody>
          <a:bodyPr/>
          <a:lstStyle/>
          <a:p>
            <a:r>
              <a:rPr lang="zh-CN" altLang="en-US" dirty="0"/>
              <a:t>为什么？</a:t>
            </a:r>
            <a:endParaRPr lang="en-US" altLang="zh-CN" dirty="0"/>
          </a:p>
          <a:p>
            <a:pPr lvl="1"/>
            <a:r>
              <a:rPr lang="zh-CN" altLang="en-US" dirty="0"/>
              <a:t>如果一个测试失败，问题出在哪里？</a:t>
            </a:r>
            <a:endParaRPr lang="en-US" altLang="zh-CN" dirty="0"/>
          </a:p>
          <a:p>
            <a:pPr lvl="2"/>
            <a:r>
              <a:rPr lang="zh-CN" altLang="en-US" dirty="0"/>
              <a:t>这个方法？</a:t>
            </a:r>
            <a:endParaRPr lang="en-US" altLang="zh-CN" dirty="0"/>
          </a:p>
          <a:p>
            <a:pPr lvl="2"/>
            <a:r>
              <a:rPr lang="zh-CN" altLang="en-US" dirty="0"/>
              <a:t>其它方法？</a:t>
            </a:r>
            <a:endParaRPr lang="en-US" altLang="zh-CN" dirty="0"/>
          </a:p>
          <a:p>
            <a:pPr lvl="2"/>
            <a:r>
              <a:rPr lang="zh-CN" altLang="en-US" dirty="0"/>
              <a:t>其它方法调用的一个方法？</a:t>
            </a:r>
            <a:endParaRPr lang="en-US" altLang="zh-CN" dirty="0"/>
          </a:p>
          <a:p>
            <a:pPr lvl="2"/>
            <a:r>
              <a:rPr lang="zh-CN" altLang="en-US" dirty="0"/>
              <a:t>无法</a:t>
            </a:r>
            <a:r>
              <a:rPr lang="zh-CN" altLang="en-US" b="1" i="1" dirty="0">
                <a:solidFill>
                  <a:schemeClr val="accent6">
                    <a:lumMod val="75000"/>
                  </a:schemeClr>
                </a:solidFill>
              </a:rPr>
              <a:t>局部化</a:t>
            </a:r>
            <a:endParaRPr lang="en-US" altLang="zh-CN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quack()</a:t>
            </a:r>
            <a:r>
              <a:rPr lang="zh-CN" altLang="en-US" dirty="0"/>
              <a:t>还没有完全实现怎么办？</a:t>
            </a:r>
          </a:p>
        </p:txBody>
      </p:sp>
    </p:spTree>
    <p:extLst>
      <p:ext uri="{BB962C8B-B14F-4D97-AF65-F5344CB8AC3E}">
        <p14:creationId xmlns:p14="http://schemas.microsoft.com/office/powerpoint/2010/main" val="387545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1C2BF-6ED5-4F67-BE42-EC345194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对类做模拟</a:t>
            </a:r>
            <a:r>
              <a:rPr lang="en-US" altLang="zh-CN" dirty="0"/>
              <a:t>(Mock)</a:t>
            </a:r>
            <a:r>
              <a:rPr lang="zh-CN" altLang="en-US" dirty="0"/>
              <a:t>，对方法做测试桩</a:t>
            </a:r>
            <a:r>
              <a:rPr lang="en-US" altLang="zh-CN" dirty="0"/>
              <a:t>(Stub)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46BC1-8269-4476-BBF7-922CA2AA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@Test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testQuackAlot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Duck </a:t>
            </a:r>
            <a:r>
              <a:rPr lang="en-US" altLang="zh-CN" dirty="0" err="1"/>
              <a:t>mockDuck</a:t>
            </a:r>
            <a:r>
              <a:rPr lang="en-US" altLang="zh-CN" dirty="0"/>
              <a:t> = mock(</a:t>
            </a:r>
            <a:r>
              <a:rPr lang="en-US" altLang="zh-CN" dirty="0" err="1"/>
              <a:t>Duck.class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when(</a:t>
            </a:r>
            <a:r>
              <a:rPr lang="en-US" altLang="zh-CN" dirty="0" err="1"/>
              <a:t>mockDuck.quack</a:t>
            </a:r>
            <a:r>
              <a:rPr lang="en-US" altLang="zh-CN" dirty="0"/>
              <a:t>()).</a:t>
            </a:r>
            <a:r>
              <a:rPr lang="en-US" altLang="zh-CN" dirty="0" err="1"/>
              <a:t>thenReturn</a:t>
            </a:r>
            <a:r>
              <a:rPr lang="en-US" altLang="zh-CN" dirty="0"/>
              <a:t>(1);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 = </a:t>
            </a:r>
            <a:r>
              <a:rPr lang="en-US" altLang="zh-CN" dirty="0" err="1"/>
              <a:t>quackAlot</a:t>
            </a:r>
            <a:r>
              <a:rPr lang="en-US" altLang="zh-CN" dirty="0"/>
              <a:t>(</a:t>
            </a:r>
            <a:r>
              <a:rPr lang="en-US" altLang="zh-CN" dirty="0" err="1"/>
              <a:t>mockDuck</a:t>
            </a:r>
            <a:r>
              <a:rPr lang="en-US" altLang="zh-CN" dirty="0"/>
              <a:t>, 100);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, 100);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38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CE6E9-DFE3-4316-8326-D16C6789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我们让测试变得的独立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730EB-978A-43A3-B128-E12ADB140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我们不关心</a:t>
            </a:r>
            <a:r>
              <a:rPr lang="en-US" altLang="zh-CN" dirty="0"/>
              <a:t>quack()</a:t>
            </a:r>
            <a:r>
              <a:rPr lang="zh-CN" altLang="en-US" dirty="0"/>
              <a:t>或者</a:t>
            </a:r>
            <a:r>
              <a:rPr lang="en-US" altLang="zh-CN" dirty="0"/>
              <a:t>Duck</a:t>
            </a:r>
            <a:r>
              <a:rPr lang="zh-CN" altLang="en-US" dirty="0"/>
              <a:t>是如何工作的，只关心我们的</a:t>
            </a:r>
            <a:r>
              <a:rPr lang="en-US" altLang="zh-CN" dirty="0" err="1"/>
              <a:t>quackAlot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Duck.quack</a:t>
            </a:r>
            <a:r>
              <a:rPr lang="zh-CN" altLang="en-US" dirty="0"/>
              <a:t>有问题，对那个方法的测试会这边，但是这里不会。</a:t>
            </a:r>
            <a:endParaRPr lang="en-US" altLang="zh-CN" dirty="0"/>
          </a:p>
          <a:p>
            <a:r>
              <a:rPr lang="zh-CN" altLang="en-US" dirty="0"/>
              <a:t>容易失败的测试也称呼我脆弱测试</a:t>
            </a:r>
            <a:r>
              <a:rPr lang="en-US" altLang="zh-CN" dirty="0"/>
              <a:t>(BRITTLE)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r>
              <a:rPr lang="zh-CN" altLang="en-US" dirty="0"/>
              <a:t>如果你的测试依赖于很多其它测试的正确工作，它们是非常脆弱的，也非常难于定位错误。</a:t>
            </a:r>
          </a:p>
        </p:txBody>
      </p:sp>
    </p:spTree>
    <p:extLst>
      <p:ext uri="{BB962C8B-B14F-4D97-AF65-F5344CB8AC3E}">
        <p14:creationId xmlns:p14="http://schemas.microsoft.com/office/powerpoint/2010/main" val="115591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8CC70-182D-48E7-969B-68D06A65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!=</a:t>
            </a:r>
            <a:r>
              <a:rPr lang="zh-CN" altLang="en-US" dirty="0"/>
              <a:t>系统测试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79004-BB61-425D-8AF8-F01A12AA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你之前做的手工测试是一种系统测试 </a:t>
            </a:r>
            <a:r>
              <a:rPr lang="en-US" altLang="zh-CN" dirty="0"/>
              <a:t>– </a:t>
            </a:r>
            <a:r>
              <a:rPr lang="zh-CN" altLang="en-US" dirty="0"/>
              <a:t>它检查整个系统正常工作</a:t>
            </a:r>
            <a:endParaRPr lang="en-US" altLang="zh-CN" dirty="0"/>
          </a:p>
          <a:p>
            <a:r>
              <a:rPr lang="zh-CN" altLang="en-US" dirty="0"/>
              <a:t>这不是单元测试的目标！单元测试检查小块代码可以正常工作，并不检查完整系统的正常工作。</a:t>
            </a:r>
            <a:endParaRPr lang="en-US" altLang="zh-CN" dirty="0"/>
          </a:p>
          <a:p>
            <a:r>
              <a:rPr lang="zh-CN" altLang="en-US" dirty="0"/>
              <a:t>一个正确的测试流程包括两部分</a:t>
            </a:r>
            <a:r>
              <a:rPr lang="en-US" altLang="zh-CN" dirty="0"/>
              <a:t> – </a:t>
            </a:r>
            <a:r>
              <a:rPr lang="zh-CN" altLang="en-US" dirty="0"/>
              <a:t>单元测试找出代码层面的错误，系统测试检查所有代码一起能正常工作。</a:t>
            </a:r>
          </a:p>
        </p:txBody>
      </p:sp>
    </p:spTree>
    <p:extLst>
      <p:ext uri="{BB962C8B-B14F-4D97-AF65-F5344CB8AC3E}">
        <p14:creationId xmlns:p14="http://schemas.microsoft.com/office/powerpoint/2010/main" val="199375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14117-46C2-46DA-9982-CA766DB4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/>
              <a:t>Verification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F2DA-FC1F-48A8-BCF8-EA76C633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注意这里讲的验证和之前讲的“</a:t>
            </a:r>
            <a:r>
              <a:rPr lang="en-US" altLang="zh-CN" dirty="0"/>
              <a:t>verification and validation</a:t>
            </a:r>
            <a:r>
              <a:rPr lang="zh-CN" altLang="en-US" dirty="0"/>
              <a:t>”中的验证不同，也不用于检查开发人是否真正修复一个缺陷的“</a:t>
            </a:r>
            <a:r>
              <a:rPr lang="en-US" altLang="zh-CN" dirty="0"/>
              <a:t>verification</a:t>
            </a:r>
            <a:r>
              <a:rPr lang="zh-CN" altLang="en-US" dirty="0"/>
              <a:t>”。这是本课程中的第三个“</a:t>
            </a:r>
            <a:r>
              <a:rPr lang="en-US" altLang="zh-CN" dirty="0"/>
              <a:t>verification</a:t>
            </a:r>
            <a:r>
              <a:rPr lang="zh-CN" altLang="en-US" dirty="0"/>
              <a:t>”定义，也不是最后一个。</a:t>
            </a:r>
            <a:endParaRPr lang="en-US" altLang="zh-CN" dirty="0"/>
          </a:p>
          <a:p>
            <a:r>
              <a:rPr lang="zh-CN" altLang="en-US" dirty="0"/>
              <a:t>在这里，它指“一个方法已经被调用</a:t>
            </a:r>
            <a:r>
              <a:rPr lang="en-US" altLang="zh-CN" dirty="0"/>
              <a:t>0,1</a:t>
            </a:r>
            <a:r>
              <a:rPr lang="zh-CN" altLang="en-US" dirty="0"/>
              <a:t>，或者</a:t>
            </a:r>
            <a:r>
              <a:rPr lang="en-US" altLang="zh-CN" dirty="0"/>
              <a:t>n</a:t>
            </a:r>
            <a:r>
              <a:rPr lang="zh-CN" altLang="en-US" dirty="0"/>
              <a:t>次”。</a:t>
            </a:r>
            <a:endParaRPr lang="en-US" altLang="zh-CN" dirty="0"/>
          </a:p>
          <a:p>
            <a:r>
              <a:rPr lang="zh-CN" altLang="en-US" dirty="0"/>
              <a:t>使用验证的测试替身被称为测试模拟</a:t>
            </a:r>
            <a:r>
              <a:rPr lang="en-US" altLang="zh-CN" dirty="0"/>
              <a:t>Mock</a:t>
            </a:r>
            <a:r>
              <a:rPr lang="zh-CN" altLang="en-US" dirty="0"/>
              <a:t>。但是，很多框架</a:t>
            </a:r>
            <a:r>
              <a:rPr lang="en-US" altLang="zh-CN" dirty="0"/>
              <a:t>(</a:t>
            </a:r>
            <a:r>
              <a:rPr lang="zh-CN" altLang="en-US" dirty="0"/>
              <a:t>包括本课中我们使用的</a:t>
            </a:r>
            <a:r>
              <a:rPr lang="en-US" altLang="zh-CN" dirty="0"/>
              <a:t>Mockito)</a:t>
            </a:r>
            <a:r>
              <a:rPr lang="zh-CN" altLang="en-US" dirty="0"/>
              <a:t>并不严格区分测试替身和测试模拟。技术上讲，一个</a:t>
            </a:r>
            <a:r>
              <a:rPr lang="en-US" altLang="zh-CN" dirty="0"/>
              <a:t>mock</a:t>
            </a:r>
            <a:r>
              <a:rPr lang="zh-CN" altLang="en-US" dirty="0"/>
              <a:t>是一类特定的测试替身。</a:t>
            </a:r>
          </a:p>
        </p:txBody>
      </p:sp>
    </p:spTree>
    <p:extLst>
      <p:ext uri="{BB962C8B-B14F-4D97-AF65-F5344CB8AC3E}">
        <p14:creationId xmlns:p14="http://schemas.microsoft.com/office/powerpoint/2010/main" val="214948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5461E-5F95-42D8-8B61-D95E6A43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7FA1B-BC9F-48C6-AC4B-978C6D9F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代码执行的断言</a:t>
            </a:r>
          </a:p>
        </p:txBody>
      </p:sp>
    </p:spTree>
    <p:extLst>
      <p:ext uri="{BB962C8B-B14F-4D97-AF65-F5344CB8AC3E}">
        <p14:creationId xmlns:p14="http://schemas.microsoft.com/office/powerpoint/2010/main" val="186975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C46F4-4350-42EB-AB17-B5E8EC27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 </a:t>
            </a:r>
            <a:r>
              <a:rPr lang="en-US" altLang="zh-CN" dirty="0"/>
              <a:t>– </a:t>
            </a:r>
            <a:r>
              <a:rPr lang="zh-CN" altLang="en-US" dirty="0"/>
              <a:t>小修改后的</a:t>
            </a:r>
            <a:r>
              <a:rPr lang="en-US" altLang="zh-CN" dirty="0" err="1"/>
              <a:t>quackAlot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A52CC-7AAA-467F-BB93-46113C35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quackAlot</a:t>
            </a:r>
            <a:r>
              <a:rPr lang="en-US" altLang="zh-CN" dirty="0"/>
              <a:t>(Duck d,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throwaway = 0;</a:t>
            </a:r>
          </a:p>
          <a:p>
            <a:pPr marL="0" indent="0">
              <a:buNone/>
            </a:pPr>
            <a:r>
              <a:rPr lang="en-US" altLang="zh-CN" dirty="0"/>
              <a:t>    for (</a:t>
            </a:r>
            <a:r>
              <a:rPr lang="en-US" altLang="zh-CN" dirty="0" err="1"/>
              <a:t>int</a:t>
            </a:r>
            <a:r>
              <a:rPr lang="en-US" altLang="zh-CN" dirty="0"/>
              <a:t> j = 0; j &lt; </a:t>
            </a:r>
            <a:r>
              <a:rPr lang="en-US" altLang="zh-CN" dirty="0" err="1"/>
              <a:t>num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throwaway = </a:t>
            </a:r>
            <a:r>
              <a:rPr lang="en-US" altLang="zh-CN" dirty="0" err="1"/>
              <a:t>d.quack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 // What can we test here?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45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CF909-A11D-4036-A7C0-993A4836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这个方法该如何测？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5484A-9219-4886-AA88-DADF6F10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class Example {</a:t>
            </a:r>
          </a:p>
          <a:p>
            <a:pPr marL="0" indent="0">
              <a:buNone/>
            </a:pPr>
            <a:r>
              <a:rPr lang="en-US" altLang="zh-CN" dirty="0"/>
              <a:t>    public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doubleMe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x) {</a:t>
            </a:r>
          </a:p>
          <a:p>
            <a:pPr marL="0" indent="0">
              <a:buNone/>
            </a:pPr>
            <a:r>
              <a:rPr lang="en-US" altLang="zh-CN" dirty="0"/>
              <a:t>        return x * 2;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723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0D194-EC04-4E74-AAAB-32F32F80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227A4-32BF-42CC-9632-2FD1F1CC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@Test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testQuackAlot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// Make a double of Duck</a:t>
            </a:r>
          </a:p>
          <a:p>
            <a:pPr marL="0" indent="0">
              <a:buNone/>
            </a:pPr>
            <a:r>
              <a:rPr lang="en-US" altLang="zh-CN" dirty="0"/>
              <a:t>    Duck </a:t>
            </a:r>
            <a:r>
              <a:rPr lang="en-US" altLang="zh-CN" dirty="0" err="1"/>
              <a:t>mockDuck</a:t>
            </a:r>
            <a:r>
              <a:rPr lang="en-US" altLang="zh-CN" dirty="0"/>
              <a:t> = mock(</a:t>
            </a:r>
            <a:r>
              <a:rPr lang="en-US" altLang="zh-CN" dirty="0" err="1"/>
              <a:t>Duck.class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// Stub the quack() method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mockDuck.when</a:t>
            </a:r>
            <a:r>
              <a:rPr lang="en-US" altLang="zh-CN" dirty="0"/>
              <a:t>(</a:t>
            </a:r>
            <a:r>
              <a:rPr lang="en-US" altLang="zh-CN" dirty="0" err="1"/>
              <a:t>mockDuck.quack</a:t>
            </a:r>
            <a:r>
              <a:rPr lang="en-US" altLang="zh-CN" dirty="0"/>
              <a:t>()).</a:t>
            </a:r>
            <a:r>
              <a:rPr lang="en-US" altLang="zh-CN" dirty="0" err="1"/>
              <a:t>thenReturn</a:t>
            </a:r>
            <a:r>
              <a:rPr lang="en-US" altLang="zh-CN" dirty="0"/>
              <a:t>(1);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quackAlot</a:t>
            </a:r>
            <a:r>
              <a:rPr lang="en-US" altLang="zh-CN" dirty="0"/>
              <a:t>(</a:t>
            </a:r>
            <a:r>
              <a:rPr lang="en-US" altLang="zh-CN" dirty="0" err="1"/>
              <a:t>mockDuck</a:t>
            </a:r>
            <a:r>
              <a:rPr lang="en-US" altLang="zh-CN" dirty="0"/>
              <a:t>, 5); // Execution</a:t>
            </a:r>
          </a:p>
          <a:p>
            <a:pPr marL="0" indent="0">
              <a:buNone/>
            </a:pPr>
            <a:r>
              <a:rPr lang="en-US" altLang="zh-CN" dirty="0"/>
              <a:t>    // Note no assertions! Assertions built in to verify</a:t>
            </a:r>
          </a:p>
          <a:p>
            <a:pPr marL="0" indent="0">
              <a:buNone/>
            </a:pPr>
            <a:r>
              <a:rPr lang="en-US" altLang="zh-CN" dirty="0"/>
              <a:t>    // Make a true mock by verifying quack called 5 times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Mockito.verify</a:t>
            </a:r>
            <a:r>
              <a:rPr lang="en-US" altLang="zh-CN" dirty="0"/>
              <a:t>(</a:t>
            </a:r>
            <a:r>
              <a:rPr lang="en-US" altLang="zh-CN" dirty="0" err="1"/>
              <a:t>mockDuck</a:t>
            </a:r>
            <a:r>
              <a:rPr lang="en-US" altLang="zh-CN" dirty="0"/>
              <a:t>, times(5).quack(); // make a true mock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93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65A23-38CF-4B8A-BD8C-544E381C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C9215-F784-43BE-BBEB-11A2C7F0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两个哲学：</a:t>
            </a:r>
            <a:endParaRPr lang="en-US" altLang="zh-CN" dirty="0"/>
          </a:p>
          <a:p>
            <a:pPr lvl="1"/>
            <a:r>
              <a:rPr lang="zh-CN" altLang="en-US" dirty="0"/>
              <a:t>只测</a:t>
            </a:r>
            <a:r>
              <a:rPr lang="en-US" altLang="zh-CN" dirty="0"/>
              <a:t>public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2"/>
            <a:r>
              <a:rPr lang="zh-CN" altLang="en-US" dirty="0"/>
              <a:t>这是一个对象的真实接口。我们应当可以任意改变实现细节。</a:t>
            </a:r>
            <a:endParaRPr lang="en-US" altLang="zh-CN" dirty="0"/>
          </a:p>
          <a:p>
            <a:pPr lvl="2"/>
            <a:r>
              <a:rPr lang="zh-CN" altLang="en-US" dirty="0"/>
              <a:t>在测试</a:t>
            </a:r>
            <a:r>
              <a:rPr lang="en-US" altLang="zh-CN" dirty="0"/>
              <a:t>public</a:t>
            </a:r>
            <a:r>
              <a:rPr lang="zh-CN" altLang="en-US" dirty="0"/>
              <a:t>方法时，</a:t>
            </a:r>
            <a:r>
              <a:rPr lang="en-US" altLang="zh-CN" dirty="0"/>
              <a:t>private</a:t>
            </a:r>
            <a:r>
              <a:rPr lang="zh-CN" altLang="en-US" dirty="0"/>
              <a:t>会被附带测试</a:t>
            </a:r>
            <a:endParaRPr lang="en-US" altLang="zh-CN" dirty="0"/>
          </a:p>
          <a:p>
            <a:pPr lvl="2"/>
            <a:r>
              <a:rPr lang="zh-CN" altLang="en-US" dirty="0"/>
              <a:t>由于语言</a:t>
            </a:r>
            <a:r>
              <a:rPr lang="en-US" altLang="zh-CN" dirty="0"/>
              <a:t>/</a:t>
            </a:r>
            <a:r>
              <a:rPr lang="zh-CN" altLang="en-US" dirty="0"/>
              <a:t>框架限制，</a:t>
            </a:r>
            <a:r>
              <a:rPr lang="en-US" altLang="zh-CN" dirty="0"/>
              <a:t>private</a:t>
            </a:r>
            <a:r>
              <a:rPr lang="zh-CN" altLang="en-US" dirty="0"/>
              <a:t>方法可能难于测试</a:t>
            </a:r>
            <a:endParaRPr lang="en-US" altLang="zh-CN" dirty="0"/>
          </a:p>
          <a:p>
            <a:pPr lvl="1"/>
            <a:r>
              <a:rPr lang="zh-CN" altLang="en-US" dirty="0"/>
              <a:t>测试每个方法</a:t>
            </a:r>
            <a:r>
              <a:rPr lang="en-US" altLang="zh-CN" dirty="0"/>
              <a:t> – public and private</a:t>
            </a:r>
          </a:p>
          <a:p>
            <a:pPr lvl="2"/>
            <a:r>
              <a:rPr lang="zh-CN" altLang="en-US" dirty="0"/>
              <a:t>代码就是代码。</a:t>
            </a:r>
            <a:r>
              <a:rPr lang="en-US" altLang="zh-CN" dirty="0"/>
              <a:t>public/private</a:t>
            </a:r>
            <a:r>
              <a:rPr lang="zh-CN" altLang="en-US" dirty="0"/>
              <a:t>的区分是人为的</a:t>
            </a:r>
            <a:r>
              <a:rPr lang="en-US" altLang="zh-CN" dirty="0"/>
              <a:t> – </a:t>
            </a:r>
            <a:r>
              <a:rPr lang="zh-CN" altLang="en-US" dirty="0"/>
              <a:t>你需要确保正确性</a:t>
            </a:r>
            <a:endParaRPr lang="en-US" altLang="zh-CN" dirty="0"/>
          </a:p>
          <a:p>
            <a:pPr lvl="2"/>
            <a:r>
              <a:rPr lang="zh-CN" altLang="en-US" dirty="0"/>
              <a:t>单元测试是最底层测试；我们应当尽可能测试底层方法</a:t>
            </a:r>
          </a:p>
        </p:txBody>
      </p:sp>
    </p:spTree>
    <p:extLst>
      <p:ext uri="{BB962C8B-B14F-4D97-AF65-F5344CB8AC3E}">
        <p14:creationId xmlns:p14="http://schemas.microsoft.com/office/powerpoint/2010/main" val="2380319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4A28E-324A-4CEA-A1B8-78198DE7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11126-7F7A-49BF-915A-E67D39F30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Bird {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chirpify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nirpify</a:t>
            </a:r>
            <a:r>
              <a:rPr lang="en-US" altLang="zh-CN" dirty="0"/>
              <a:t>(n) + </a:t>
            </a:r>
            <a:r>
              <a:rPr lang="en-US" altLang="zh-CN" dirty="0" err="1"/>
              <a:t>noogiefy</a:t>
            </a:r>
            <a:r>
              <a:rPr lang="en-US" altLang="zh-CN" dirty="0"/>
              <a:t>(n + 1);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nirpify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 { … }</a:t>
            </a:r>
          </a:p>
          <a:p>
            <a:pPr marL="0" indent="0">
              <a:buNone/>
            </a:pPr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noogiefy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 { … }</a:t>
            </a:r>
          </a:p>
          <a:p>
            <a:pPr marL="0" indent="0">
              <a:buNone/>
            </a:pPr>
            <a:r>
              <a:rPr lang="en-US" altLang="zh-CN" dirty="0"/>
              <a:t>    // Dead code, can never be called!</a:t>
            </a:r>
          </a:p>
          <a:p>
            <a:pPr marL="0" indent="0">
              <a:buNone/>
            </a:pPr>
            <a:r>
              <a:rPr lang="en-US" altLang="zh-CN" dirty="0"/>
              <a:t>    private void </a:t>
            </a:r>
            <a:r>
              <a:rPr lang="en-US" altLang="zh-CN" dirty="0" err="1"/>
              <a:t>catify</a:t>
            </a:r>
            <a:r>
              <a:rPr lang="en-US" altLang="zh-CN" dirty="0"/>
              <a:t>(double f) { …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777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624BA-21E8-4A92-A593-79E850B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另外一个例子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E102F-A07A-4041-B4E0-5D522A30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 Assume all the called methods are complex</a:t>
            </a:r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foo(</a:t>
            </a:r>
            <a:r>
              <a:rPr lang="en-US" altLang="zh-CN" dirty="0" err="1"/>
              <a:t>boolean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if (bar(n) &amp;&amp; </a:t>
            </a:r>
            <a:r>
              <a:rPr lang="en-US" altLang="zh-CN" dirty="0" err="1"/>
              <a:t>baz</a:t>
            </a:r>
            <a:r>
              <a:rPr lang="en-US" altLang="zh-CN" dirty="0"/>
              <a:t>(n) &amp;&amp; quux(n)) {</a:t>
            </a:r>
          </a:p>
          <a:p>
            <a:pPr marL="0" indent="0">
              <a:buNone/>
            </a:pPr>
            <a:r>
              <a:rPr lang="en-US" altLang="zh-CN" dirty="0"/>
              <a:t>        return true;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  <a:r>
              <a:rPr lang="zh-CN" altLang="en-US" dirty="0"/>
              <a:t> </a:t>
            </a:r>
            <a:r>
              <a:rPr lang="en-US" altLang="zh-CN" dirty="0"/>
              <a:t>else if (</a:t>
            </a:r>
            <a:r>
              <a:rPr lang="en-US" altLang="zh-CN" dirty="0" err="1"/>
              <a:t>baz</a:t>
            </a:r>
            <a:r>
              <a:rPr lang="en-US" altLang="zh-CN" dirty="0"/>
              <a:t>(n) ^ (thud(n) || baa(n)) {</a:t>
            </a:r>
          </a:p>
          <a:p>
            <a:pPr marL="0" indent="0">
              <a:buNone/>
            </a:pPr>
            <a:r>
              <a:rPr lang="en-US" altLang="zh-CN" dirty="0"/>
              <a:t>        return false;</a:t>
            </a:r>
          </a:p>
          <a:p>
            <a:pPr marL="0" indent="0">
              <a:buNone/>
            </a:pPr>
            <a:r>
              <a:rPr lang="en-US" altLang="zh-CN" dirty="0"/>
              <a:t>    } else if (meow(n) || chew(n) || chirp(n)) {</a:t>
            </a:r>
          </a:p>
          <a:p>
            <a:pPr marL="0" indent="0">
              <a:buNone/>
            </a:pPr>
            <a:r>
              <a:rPr lang="en-US" altLang="zh-CN" dirty="0"/>
              <a:t>        return true;</a:t>
            </a:r>
          </a:p>
          <a:p>
            <a:pPr marL="0" indent="0">
              <a:buNone/>
            </a:pPr>
            <a:r>
              <a:rPr lang="en-US" altLang="zh-CN" dirty="0"/>
              <a:t>    } else {</a:t>
            </a:r>
          </a:p>
          <a:p>
            <a:pPr marL="0" indent="0">
              <a:buNone/>
            </a:pPr>
            <a:r>
              <a:rPr lang="en-US" altLang="zh-CN" dirty="0"/>
              <a:t>        return false;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4352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875E8-5451-4E22-ABD5-3C7C3181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我们必须做出一个决定！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721E8-D15E-41D6-93EB-18C2AC62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和很多软件工程决策一样 </a:t>
            </a:r>
            <a:r>
              <a:rPr lang="en-US" altLang="zh-CN" dirty="0"/>
              <a:t>– </a:t>
            </a:r>
            <a:r>
              <a:rPr lang="zh-CN" altLang="en-US" dirty="0"/>
              <a:t>要视情况定。没有完全正确的答案。</a:t>
            </a:r>
            <a:endParaRPr lang="en-US" altLang="zh-CN" dirty="0"/>
          </a:p>
          <a:p>
            <a:r>
              <a:rPr lang="zh-CN" altLang="en-US" dirty="0"/>
              <a:t>对于本课，我们遵循测试</a:t>
            </a:r>
            <a:r>
              <a:rPr lang="en-US" altLang="zh-CN" dirty="0"/>
              <a:t>public</a:t>
            </a:r>
            <a:r>
              <a:rPr lang="zh-CN" altLang="en-US" dirty="0"/>
              <a:t>方法，不测试</a:t>
            </a:r>
            <a:r>
              <a:rPr lang="en-US" altLang="zh-CN" dirty="0"/>
              <a:t>private</a:t>
            </a:r>
            <a:r>
              <a:rPr lang="zh-CN" altLang="en-US" dirty="0"/>
              <a:t>方法的哲学。</a:t>
            </a:r>
            <a:endParaRPr lang="en-US" altLang="zh-CN" dirty="0"/>
          </a:p>
          <a:p>
            <a:r>
              <a:rPr lang="zh-CN" altLang="en-US" dirty="0"/>
              <a:t>如果你对在</a:t>
            </a:r>
            <a:r>
              <a:rPr lang="en-US" altLang="zh-CN" dirty="0"/>
              <a:t>Java</a:t>
            </a:r>
            <a:r>
              <a:rPr lang="zh-CN" altLang="en-US" dirty="0"/>
              <a:t>中测试</a:t>
            </a:r>
            <a:r>
              <a:rPr lang="en-US" altLang="zh-CN" dirty="0"/>
              <a:t>private</a:t>
            </a:r>
            <a:r>
              <a:rPr lang="zh-CN" altLang="en-US" dirty="0"/>
              <a:t>感兴趣，你需要使用“反射”技术。</a:t>
            </a:r>
          </a:p>
        </p:txBody>
      </p:sp>
    </p:spTree>
    <p:extLst>
      <p:ext uri="{BB962C8B-B14F-4D97-AF65-F5344CB8AC3E}">
        <p14:creationId xmlns:p14="http://schemas.microsoft.com/office/powerpoint/2010/main" val="2373257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EEEAF-FFCA-447D-B345-2C645C97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方法上我应该测什么？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825A4-3766-4807-ABA3-849EF321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理想情况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每个等价类</a:t>
            </a:r>
            <a:endParaRPr lang="en-US" altLang="zh-CN" dirty="0"/>
          </a:p>
          <a:p>
            <a:pPr lvl="1"/>
            <a:r>
              <a:rPr lang="zh-CN" altLang="en-US" dirty="0"/>
              <a:t>边界值</a:t>
            </a:r>
            <a:endParaRPr lang="en-US" altLang="zh-CN" dirty="0"/>
          </a:p>
          <a:p>
            <a:pPr lvl="1"/>
            <a:r>
              <a:rPr lang="zh-CN" altLang="en-US" dirty="0"/>
              <a:t>失败模式</a:t>
            </a:r>
            <a:endParaRPr lang="en-US" altLang="zh-CN" dirty="0"/>
          </a:p>
          <a:p>
            <a:pPr lvl="1"/>
            <a:r>
              <a:rPr lang="zh-CN" altLang="en-US" dirty="0"/>
              <a:t>其它边界情况</a:t>
            </a:r>
          </a:p>
        </p:txBody>
      </p:sp>
    </p:spTree>
    <p:extLst>
      <p:ext uri="{BB962C8B-B14F-4D97-AF65-F5344CB8AC3E}">
        <p14:creationId xmlns:p14="http://schemas.microsoft.com/office/powerpoint/2010/main" val="3405477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8FBA7-018D-47B8-8F42-07FA7F6F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下例中有哪些等价类，边界值，失败模式？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443EC-CC92-413B-934E-A7474F7E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quack(</a:t>
            </a:r>
            <a:r>
              <a:rPr lang="en-US" altLang="zh-CN" dirty="0" err="1"/>
              <a:t>int</a:t>
            </a:r>
            <a:r>
              <a:rPr lang="en-US" altLang="zh-CN" dirty="0"/>
              <a:t> n) throws Exception {</a:t>
            </a:r>
          </a:p>
          <a:p>
            <a:pPr marL="0" indent="0">
              <a:buNone/>
            </a:pPr>
            <a:r>
              <a:rPr lang="en-US" altLang="zh-CN" dirty="0"/>
              <a:t>   if (n &lt; 10) {</a:t>
            </a:r>
          </a:p>
          <a:p>
            <a:pPr marL="0" indent="0">
              <a:buNone/>
            </a:pPr>
            <a:r>
              <a:rPr lang="en-US" altLang="zh-CN" dirty="0"/>
              <a:t>        return 1;</a:t>
            </a:r>
          </a:p>
          <a:p>
            <a:pPr marL="0" indent="0">
              <a:buNone/>
            </a:pPr>
            <a:r>
              <a:rPr lang="en-US" altLang="zh-CN" dirty="0"/>
              <a:t>    } else if (n &lt; 20) {</a:t>
            </a:r>
          </a:p>
          <a:p>
            <a:pPr marL="0" indent="0">
              <a:buNone/>
            </a:pPr>
            <a:r>
              <a:rPr lang="en-US" altLang="zh-CN" dirty="0"/>
              <a:t>        return 2;</a:t>
            </a:r>
          </a:p>
          <a:p>
            <a:pPr marL="0" indent="0">
              <a:buNone/>
            </a:pPr>
            <a:r>
              <a:rPr lang="en-US" altLang="zh-CN" dirty="0"/>
              <a:t>    } else {</a:t>
            </a:r>
          </a:p>
          <a:p>
            <a:pPr marL="0" indent="0">
              <a:buNone/>
            </a:pPr>
            <a:r>
              <a:rPr lang="en-US" altLang="zh-CN" dirty="0"/>
              <a:t>        throw new </a:t>
            </a:r>
            <a:r>
              <a:rPr lang="en-US" altLang="zh-CN" dirty="0" err="1"/>
              <a:t>Excepiton</a:t>
            </a:r>
            <a:r>
              <a:rPr lang="en-US" altLang="zh-CN" dirty="0"/>
              <a:t>(“too many quacks”);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545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BCC47-F6FC-4D72-A25A-BE4033A2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有些东西没法测怎么办？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D4A19-24E0-496D-9FFD-B5091A561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时常出现</a:t>
            </a:r>
            <a:endParaRPr lang="en-US" altLang="zh-CN" dirty="0"/>
          </a:p>
          <a:p>
            <a:r>
              <a:rPr lang="zh-CN" altLang="en-US" dirty="0"/>
              <a:t>特别是面对遗留代码时</a:t>
            </a:r>
            <a:endParaRPr lang="en-US" altLang="zh-CN" dirty="0"/>
          </a:p>
          <a:p>
            <a:r>
              <a:rPr lang="zh-CN" altLang="en-US" dirty="0"/>
              <a:t>生活就是这样。</a:t>
            </a:r>
            <a:endParaRPr lang="en-US" altLang="zh-CN" dirty="0"/>
          </a:p>
          <a:p>
            <a:r>
              <a:rPr lang="zh-CN" altLang="en-US" dirty="0"/>
              <a:t>不要放弃</a:t>
            </a:r>
          </a:p>
        </p:txBody>
      </p:sp>
    </p:spTree>
    <p:extLst>
      <p:ext uri="{BB962C8B-B14F-4D97-AF65-F5344CB8AC3E}">
        <p14:creationId xmlns:p14="http://schemas.microsoft.com/office/powerpoint/2010/main" val="132532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38591-A787-4A90-869B-AD2B7CCB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4D892-9ADF-4430-A74F-71C05736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尽快添加测试。不要写完全部代码事后再添加测试。</a:t>
            </a:r>
            <a:endParaRPr lang="en-US" altLang="zh-CN" dirty="0"/>
          </a:p>
          <a:p>
            <a:r>
              <a:rPr lang="zh-CN" altLang="en-US" dirty="0"/>
              <a:t>理想情况下，编码前先写测试</a:t>
            </a:r>
            <a:r>
              <a:rPr lang="en-US" altLang="zh-CN" dirty="0"/>
              <a:t>(TDD)</a:t>
            </a:r>
          </a:p>
          <a:p>
            <a:r>
              <a:rPr lang="zh-CN" altLang="en-US" dirty="0"/>
              <a:t>开发人员要考虑代码的易测性</a:t>
            </a:r>
            <a:endParaRPr lang="en-US" altLang="zh-CN" dirty="0"/>
          </a:p>
          <a:p>
            <a:r>
              <a:rPr lang="zh-CN" altLang="en-US" dirty="0"/>
              <a:t>在遗留系统中，根据业务需要添加必要测试。不要陷入泥潭！</a:t>
            </a:r>
          </a:p>
        </p:txBody>
      </p:sp>
    </p:spTree>
    <p:extLst>
      <p:ext uri="{BB962C8B-B14F-4D97-AF65-F5344CB8AC3E}">
        <p14:creationId xmlns:p14="http://schemas.microsoft.com/office/powerpoint/2010/main" val="181128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2A20E-8572-41F6-A490-78606678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可以这样测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AECF0-C5F6-4EB3-8BF8-24E5DFDD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@Test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zeroTest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</a:t>
            </a:r>
            <a:r>
              <a:rPr lang="en-US" altLang="zh-CN" dirty="0" err="1"/>
              <a:t>Example.doubleMe</a:t>
            </a:r>
            <a:r>
              <a:rPr lang="en-US" altLang="zh-CN" dirty="0"/>
              <a:t>(0), 0);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@Test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positiveTest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assertEqauls</a:t>
            </a:r>
            <a:r>
              <a:rPr lang="en-US" altLang="zh-CN" dirty="0"/>
              <a:t>(</a:t>
            </a:r>
            <a:r>
              <a:rPr lang="en-US" altLang="zh-CN" dirty="0" err="1"/>
              <a:t>Example.doubleMe</a:t>
            </a:r>
            <a:r>
              <a:rPr lang="en-US" altLang="zh-CN" dirty="0"/>
              <a:t>(10), 20);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@Test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negativeTest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</a:t>
            </a:r>
            <a:r>
              <a:rPr lang="en-US" altLang="zh-CN" dirty="0" err="1"/>
              <a:t>Example.doubleMe</a:t>
            </a:r>
            <a:r>
              <a:rPr lang="en-US" altLang="zh-CN" dirty="0"/>
              <a:t>(-4), -8);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31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97906-2827-41FA-B6FD-DAF0089A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好，这个如何测？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2CBC0-1237-433F-82A5-EFE1E359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class Example() {</a:t>
            </a:r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doDuckStuff</a:t>
            </a:r>
            <a:r>
              <a:rPr lang="en-US" altLang="zh-CN" dirty="0"/>
              <a:t>(Duck d, </a:t>
            </a:r>
            <a:r>
              <a:rPr lang="en-US" altLang="zh-CN" dirty="0" err="1"/>
              <a:t>boolean</a:t>
            </a:r>
            <a:r>
              <a:rPr lang="en-US" altLang="zh-CN" dirty="0"/>
              <a:t> q) {</a:t>
            </a:r>
          </a:p>
          <a:p>
            <a:pPr marL="0" indent="0">
              <a:buNone/>
            </a:pPr>
            <a:r>
              <a:rPr lang="en-US" altLang="zh-CN" dirty="0"/>
              <a:t>        if (q)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d.quack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} else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d.eat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60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72758-BDDE-445A-A359-5948F2C8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需要更高级的技术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4C30-267E-44C1-82BB-B2D95D75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Doubles(</a:t>
            </a:r>
            <a:r>
              <a:rPr lang="zh-CN" altLang="en-US" dirty="0"/>
              <a:t>测试替身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Stubs(</a:t>
            </a:r>
            <a:r>
              <a:rPr lang="zh-CN" altLang="en-US" dirty="0"/>
              <a:t>测试桩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Mocks(</a:t>
            </a:r>
            <a:r>
              <a:rPr lang="zh-CN" altLang="en-US" dirty="0"/>
              <a:t>模拟测试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Verification(</a:t>
            </a:r>
            <a:r>
              <a:rPr lang="zh-CN" altLang="en-US" dirty="0"/>
              <a:t>验证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39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04AAE-7888-4A16-A173-9DFD8B9E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测试替身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E9CCD-F619-45AE-9A75-3B2443C38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你可以在测试中使用的“假”对象</a:t>
            </a:r>
            <a:endParaRPr lang="en-US" altLang="zh-CN" dirty="0"/>
          </a:p>
          <a:p>
            <a:r>
              <a:rPr lang="zh-CN" altLang="en-US" dirty="0"/>
              <a:t>它们可以表现出你需要的任意行为</a:t>
            </a:r>
            <a:r>
              <a:rPr lang="en-US" altLang="zh-CN" dirty="0"/>
              <a:t> – </a:t>
            </a:r>
            <a:r>
              <a:rPr lang="zh-CN" altLang="en-US" dirty="0"/>
              <a:t>它们并不需要和“真实”真实对象表现一致</a:t>
            </a:r>
          </a:p>
        </p:txBody>
      </p:sp>
    </p:spTree>
    <p:extLst>
      <p:ext uri="{BB962C8B-B14F-4D97-AF65-F5344CB8AC3E}">
        <p14:creationId xmlns:p14="http://schemas.microsoft.com/office/powerpoint/2010/main" val="213261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01D22-5F7C-4CFD-AC43-A952013B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CC4BF-297D-4FE6-AC46-BCD8676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一个替身数据库连接，你不需要连接真实的数据库</a:t>
            </a:r>
            <a:endParaRPr lang="en-US" altLang="zh-CN" dirty="0"/>
          </a:p>
          <a:p>
            <a:r>
              <a:rPr lang="zh-CN" altLang="en-US" dirty="0"/>
              <a:t>一个替身文件对象，你可以无需在磁盘上创建一个文件就测试读写失败情况</a:t>
            </a:r>
            <a:endParaRPr lang="en-US" altLang="zh-CN" dirty="0"/>
          </a:p>
          <a:p>
            <a:r>
              <a:rPr lang="zh-CN" altLang="en-US" dirty="0"/>
              <a:t>一个替身</a:t>
            </a:r>
            <a:r>
              <a:rPr lang="en-US" altLang="zh-CN" dirty="0" err="1"/>
              <a:t>RandomNumberGenerator</a:t>
            </a:r>
            <a:r>
              <a:rPr lang="zh-CN" altLang="en-US" dirty="0"/>
              <a:t>，测试时可以始终产生相同数据</a:t>
            </a:r>
          </a:p>
        </p:txBody>
      </p:sp>
    </p:spTree>
    <p:extLst>
      <p:ext uri="{BB962C8B-B14F-4D97-AF65-F5344CB8AC3E}">
        <p14:creationId xmlns:p14="http://schemas.microsoft.com/office/powerpoint/2010/main" val="185710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FCB57-7FFD-4DD8-A87F-2C7EC41D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替身有助于测试局部化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D122F-2BCE-4D75-A4DA-CBA20177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让你聚焦测试当前项，而不是整个应用程序</a:t>
            </a:r>
            <a:endParaRPr lang="en-US" altLang="zh-CN" dirty="0"/>
          </a:p>
          <a:p>
            <a:r>
              <a:rPr lang="zh-CN" altLang="en-US" dirty="0"/>
              <a:t>注意是对象替身，不是类替身</a:t>
            </a:r>
          </a:p>
        </p:txBody>
      </p:sp>
    </p:spTree>
    <p:extLst>
      <p:ext uri="{BB962C8B-B14F-4D97-AF65-F5344CB8AC3E}">
        <p14:creationId xmlns:p14="http://schemas.microsoft.com/office/powerpoint/2010/main" val="230422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D1D08-D811-4900-AD9F-B3EFECA8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0A87B-F260-46E8-9CC6-A9A686A3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@Test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testDeleteFrontOneItem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LinkedList</a:t>
            </a:r>
            <a:r>
              <a:rPr lang="en-US" altLang="zh-CN" dirty="0"/>
              <a:t>&lt;Integer&gt; </a:t>
            </a:r>
            <a:r>
              <a:rPr lang="en-US" altLang="zh-CN" dirty="0" err="1"/>
              <a:t>ll</a:t>
            </a:r>
            <a:r>
              <a:rPr lang="en-US" altLang="zh-CN" dirty="0"/>
              <a:t> = new </a:t>
            </a:r>
            <a:r>
              <a:rPr lang="en-US" altLang="zh-CN" dirty="0" err="1"/>
              <a:t>LinkedList</a:t>
            </a:r>
            <a:r>
              <a:rPr lang="en-US" altLang="zh-CN" dirty="0"/>
              <a:t>&lt;Integer&gt;();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ll.addToFront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Mockito.mock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Node.class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ll.deleteFront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</a:t>
            </a:r>
            <a:r>
              <a:rPr lang="en-US" altLang="zh-CN" dirty="0" err="1"/>
              <a:t>ll.getFront</a:t>
            </a:r>
            <a:r>
              <a:rPr lang="en-US" altLang="zh-CN" dirty="0"/>
              <a:t>(), null);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3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1410</Words>
  <Application>Microsoft Office PowerPoint</Application>
  <PresentationFormat>宽屏</PresentationFormat>
  <Paragraphs>176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SQA, 第10课： 单元测试2</vt:lpstr>
      <vt:lpstr>这个方法该如何测？</vt:lpstr>
      <vt:lpstr>可以这样测</vt:lpstr>
      <vt:lpstr>好，这个如何测？</vt:lpstr>
      <vt:lpstr>需要更高级的技术</vt:lpstr>
      <vt:lpstr>测试替身</vt:lpstr>
      <vt:lpstr>例子</vt:lpstr>
      <vt:lpstr>替身有助于测试局部化</vt:lpstr>
      <vt:lpstr>例子</vt:lpstr>
      <vt:lpstr>测试桩</vt:lpstr>
      <vt:lpstr>测试桩</vt:lpstr>
      <vt:lpstr>例子</vt:lpstr>
      <vt:lpstr>依赖其它类是有问题的</vt:lpstr>
      <vt:lpstr>对类做模拟(Mock)，对方法做测试桩(Stub)</vt:lpstr>
      <vt:lpstr>我们让测试变得的独立</vt:lpstr>
      <vt:lpstr>单元测试!=系统测试</vt:lpstr>
      <vt:lpstr>验证Verification</vt:lpstr>
      <vt:lpstr>什么是验证</vt:lpstr>
      <vt:lpstr>例子 – 小修改后的quackAlot()</vt:lpstr>
      <vt:lpstr>样例测试</vt:lpstr>
      <vt:lpstr>结构化单元测试</vt:lpstr>
      <vt:lpstr>例子</vt:lpstr>
      <vt:lpstr>另外一个例子</vt:lpstr>
      <vt:lpstr>我们必须做出一个决定！</vt:lpstr>
      <vt:lpstr>方法上我应该测什么？</vt:lpstr>
      <vt:lpstr>下例中有哪些等价类，边界值，失败模式？</vt:lpstr>
      <vt:lpstr>有些东西没法测怎么办？</vt:lpstr>
      <vt:lpstr>我的建议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SQA, 第2课： 测试理论和术语</dc:title>
  <dc:creator>全真教-杨波</dc:creator>
  <cp:lastModifiedBy>全真教-杨波</cp:lastModifiedBy>
  <cp:revision>124</cp:revision>
  <dcterms:created xsi:type="dcterms:W3CDTF">2017-09-09T07:12:39Z</dcterms:created>
  <dcterms:modified xsi:type="dcterms:W3CDTF">2017-09-20T11:58:38Z</dcterms:modified>
</cp:coreProperties>
</file>