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80" r:id="rId23"/>
    <p:sldId id="279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测试理论和术语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AFD32-2D6E-422D-8D80-9CBC8AC4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2753762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即使执行了这么多测试能保证系统就没有问题了吗？</a:t>
            </a:r>
          </a:p>
        </p:txBody>
      </p:sp>
    </p:spTree>
    <p:extLst>
      <p:ext uri="{BB962C8B-B14F-4D97-AF65-F5344CB8AC3E}">
        <p14:creationId xmlns:p14="http://schemas.microsoft.com/office/powerpoint/2010/main" val="401623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145B-8A9C-435D-AC19-D7085132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答案是不能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A3A50-CCBD-447D-B8A4-1B168FA2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数据竞争问题</a:t>
            </a:r>
            <a:r>
              <a:rPr lang="en-US" altLang="zh-CN" dirty="0"/>
              <a:t>(Data races?)</a:t>
            </a:r>
          </a:p>
          <a:p>
            <a:r>
              <a:rPr lang="zh-CN" altLang="en-US" dirty="0"/>
              <a:t>编译器问题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非功能性问题</a:t>
            </a:r>
            <a:r>
              <a:rPr lang="en-US" altLang="zh-CN" dirty="0"/>
              <a:t>(</a:t>
            </a:r>
            <a:r>
              <a:rPr lang="zh-CN" altLang="en-US" dirty="0"/>
              <a:t>性能，用户体验，等等</a:t>
            </a:r>
            <a:r>
              <a:rPr lang="en-US" altLang="zh-CN" dirty="0"/>
              <a:t>)?</a:t>
            </a:r>
          </a:p>
          <a:p>
            <a:r>
              <a:rPr lang="zh-CN" altLang="en-US" dirty="0"/>
              <a:t>浮点数问题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集成问题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系统级问题</a:t>
            </a:r>
            <a:r>
              <a:rPr lang="en-US" altLang="zh-CN" dirty="0"/>
              <a:t>?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需求歧义或者理解不清</a:t>
            </a:r>
          </a:p>
        </p:txBody>
      </p:sp>
    </p:spTree>
    <p:extLst>
      <p:ext uri="{BB962C8B-B14F-4D97-AF65-F5344CB8AC3E}">
        <p14:creationId xmlns:p14="http://schemas.microsoft.com/office/powerpoint/2010/main" val="373363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77E12-74D6-4EA0-A638-F16C4731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 </a:t>
            </a:r>
            <a:r>
              <a:rPr lang="en-US" altLang="zh-CN" dirty="0"/>
              <a:t>= </a:t>
            </a:r>
            <a:r>
              <a:rPr lang="zh-CN" altLang="en-US" dirty="0"/>
              <a:t>艺术 </a:t>
            </a:r>
            <a:r>
              <a:rPr lang="en-US" altLang="zh-CN" dirty="0"/>
              <a:t>+ </a:t>
            </a:r>
            <a:r>
              <a:rPr lang="zh-CN" altLang="en-US" dirty="0"/>
              <a:t>科学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5F6A4-5CE0-4CD4-BE32-CB1C434E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测试技术可以保证充分测试覆盖，同时减少必要的测试数量</a:t>
            </a:r>
            <a:endParaRPr lang="en-US" altLang="zh-CN" dirty="0"/>
          </a:p>
          <a:p>
            <a:r>
              <a:rPr lang="zh-CN" altLang="en-US" dirty="0"/>
              <a:t>我们需要定时什么是“</a:t>
            </a:r>
            <a:r>
              <a:rPr lang="zh-CN" altLang="en-US" b="1" dirty="0">
                <a:solidFill>
                  <a:srgbClr val="C00000"/>
                </a:solidFill>
              </a:rPr>
              <a:t>充分的测试覆盖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我们也需要测试领域知识</a:t>
            </a:r>
          </a:p>
        </p:txBody>
      </p:sp>
    </p:spTree>
    <p:extLst>
      <p:ext uri="{BB962C8B-B14F-4D97-AF65-F5344CB8AC3E}">
        <p14:creationId xmlns:p14="http://schemas.microsoft.com/office/powerpoint/2010/main" val="27320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0539-8D17-424B-9F99-2CCDD7D1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等价类分区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21FFE-3E50-4354-A3AD-1B0E194C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我们可以将测试参数分区为“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等价类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等价类</a:t>
            </a:r>
            <a:r>
              <a:rPr lang="en-US" altLang="zh-CN" dirty="0"/>
              <a:t> = </a:t>
            </a:r>
            <a:r>
              <a:rPr lang="zh-CN" altLang="en-US" dirty="0"/>
              <a:t>一组天然具有类似行为的值</a:t>
            </a:r>
            <a:endParaRPr lang="en-US" altLang="zh-CN" dirty="0"/>
          </a:p>
          <a:p>
            <a:r>
              <a:rPr lang="zh-CN" altLang="en-US" dirty="0"/>
              <a:t>例如在平方根方法中：</a:t>
            </a:r>
            <a:endParaRPr lang="en-US" altLang="zh-CN" dirty="0"/>
          </a:p>
          <a:p>
            <a:pPr lvl="1"/>
            <a:r>
              <a:rPr lang="zh-CN" altLang="en-US" dirty="0"/>
              <a:t>负数 </a:t>
            </a:r>
            <a:r>
              <a:rPr lang="en-US" altLang="zh-CN" dirty="0"/>
              <a:t>-&gt; </a:t>
            </a:r>
            <a:r>
              <a:rPr lang="zh-CN" altLang="en-US" dirty="0"/>
              <a:t>虚数</a:t>
            </a:r>
            <a:r>
              <a:rPr lang="en-US" altLang="zh-CN" dirty="0"/>
              <a:t>(</a:t>
            </a:r>
            <a:r>
              <a:rPr lang="zh-CN" altLang="en-US" dirty="0"/>
              <a:t>或者异常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0 -&gt; 0</a:t>
            </a:r>
          </a:p>
          <a:p>
            <a:pPr lvl="1"/>
            <a:r>
              <a:rPr lang="zh-CN" altLang="en-US" dirty="0"/>
              <a:t>正数 </a:t>
            </a:r>
            <a:r>
              <a:rPr lang="en-US" altLang="zh-CN" dirty="0"/>
              <a:t>-&gt; </a:t>
            </a:r>
            <a:r>
              <a:rPr lang="zh-CN" altLang="en-US" dirty="0"/>
              <a:t>正数</a:t>
            </a:r>
          </a:p>
        </p:txBody>
      </p:sp>
    </p:spTree>
    <p:extLst>
      <p:ext uri="{BB962C8B-B14F-4D97-AF65-F5344CB8AC3E}">
        <p14:creationId xmlns:p14="http://schemas.microsoft.com/office/powerpoint/2010/main" val="101025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8DA3-73E2-4D34-BB41-2075FE6A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等价类是严格分区的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FBCD3-F933-45CD-86AE-FF8966DF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对于任意给定的值，它应当属于且仅属于一个等价类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严格分区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如果有值看上去属于多个等价类，则你需要：</a:t>
            </a:r>
            <a:endParaRPr lang="en-US" altLang="zh-CN" dirty="0"/>
          </a:p>
          <a:p>
            <a:pPr lvl="2"/>
            <a:r>
              <a:rPr lang="zh-CN" altLang="en-US" dirty="0"/>
              <a:t>进一步分区</a:t>
            </a:r>
            <a:endParaRPr lang="en-US" altLang="zh-CN" dirty="0"/>
          </a:p>
          <a:p>
            <a:pPr lvl="2"/>
            <a:r>
              <a:rPr lang="zh-CN" altLang="en-US" dirty="0"/>
              <a:t>新加等价类</a:t>
            </a:r>
          </a:p>
        </p:txBody>
      </p:sp>
    </p:spTree>
    <p:extLst>
      <p:ext uri="{BB962C8B-B14F-4D97-AF65-F5344CB8AC3E}">
        <p14:creationId xmlns:p14="http://schemas.microsoft.com/office/powerpoint/2010/main" val="215208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93572-DA73-447D-BEF7-29989EF1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D3DEA-EF6F-4F70-A605-6DA6C927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假定你有个程序返回一个整数的平方根，如果数字是整数</a:t>
            </a:r>
            <a:r>
              <a:rPr lang="en-US" altLang="zh-CN" dirty="0"/>
              <a:t>(</a:t>
            </a:r>
            <a:r>
              <a:rPr lang="zh-CN" altLang="en-US" dirty="0"/>
              <a:t>例如，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，但不是</a:t>
            </a:r>
            <a:r>
              <a:rPr lang="en-US" altLang="zh-CN" dirty="0"/>
              <a:t>1.342)</a:t>
            </a:r>
            <a:r>
              <a:rPr lang="zh-CN" altLang="en-US" dirty="0"/>
              <a:t>，它应当输入</a:t>
            </a:r>
            <a:r>
              <a:rPr lang="zh-CN" altLang="en-US" b="1" dirty="0">
                <a:solidFill>
                  <a:srgbClr val="C00000"/>
                </a:solidFill>
              </a:rPr>
              <a:t>红色</a:t>
            </a:r>
            <a:r>
              <a:rPr lang="zh-CN" altLang="en-US" dirty="0"/>
              <a:t>表示，其它情况则输出</a:t>
            </a:r>
            <a:r>
              <a:rPr lang="zh-CN" altLang="en-US" b="1" dirty="0"/>
              <a:t>黑色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zh-CN" altLang="en-US" dirty="0"/>
              <a:t>你可以有两个分区：</a:t>
            </a:r>
            <a:endParaRPr lang="en-US" altLang="zh-CN" dirty="0"/>
          </a:p>
          <a:p>
            <a:pPr lvl="1"/>
            <a:r>
              <a:rPr lang="zh-CN" altLang="en-US" dirty="0"/>
              <a:t>正数</a:t>
            </a:r>
            <a:r>
              <a:rPr lang="en-US" altLang="zh-CN" dirty="0"/>
              <a:t>/0/</a:t>
            </a:r>
            <a:r>
              <a:rPr lang="zh-CN" altLang="en-US" dirty="0"/>
              <a:t>负数分区</a:t>
            </a:r>
            <a:r>
              <a:rPr lang="en-US" altLang="zh-CN" dirty="0"/>
              <a:t>(</a:t>
            </a:r>
            <a:r>
              <a:rPr lang="zh-CN" altLang="en-US" dirty="0"/>
              <a:t>如前所述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另外一个分区：</a:t>
            </a:r>
            <a:endParaRPr lang="en-US" altLang="zh-CN" dirty="0"/>
          </a:p>
          <a:p>
            <a:pPr lvl="2"/>
            <a:r>
              <a:rPr lang="zh-CN" altLang="en-US" dirty="0"/>
              <a:t>整数</a:t>
            </a:r>
            <a:r>
              <a:rPr lang="en-US" altLang="zh-CN" dirty="0"/>
              <a:t> -&gt;</a:t>
            </a:r>
            <a:r>
              <a:rPr lang="zh-CN" altLang="en-US" dirty="0"/>
              <a:t>输出</a:t>
            </a:r>
            <a:r>
              <a:rPr lang="zh-CN" altLang="en-US" b="1" dirty="0">
                <a:solidFill>
                  <a:srgbClr val="C00000"/>
                </a:solidFill>
              </a:rPr>
              <a:t>红色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2"/>
            <a:r>
              <a:rPr lang="zh-CN" altLang="en-US" dirty="0"/>
              <a:t>非整数</a:t>
            </a:r>
            <a:r>
              <a:rPr lang="en-US" altLang="zh-CN" dirty="0"/>
              <a:t> -&gt; </a:t>
            </a:r>
            <a:r>
              <a:rPr lang="zh-CN" altLang="en-US" dirty="0"/>
              <a:t>输出</a:t>
            </a:r>
            <a:r>
              <a:rPr lang="zh-CN" altLang="en-US" b="1" dirty="0"/>
              <a:t>黑色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zh-CN" altLang="en-US" dirty="0"/>
              <a:t>对于每个值，有多个分区需要检查</a:t>
            </a:r>
          </a:p>
        </p:txBody>
      </p:sp>
    </p:spTree>
    <p:extLst>
      <p:ext uri="{BB962C8B-B14F-4D97-AF65-F5344CB8AC3E}">
        <p14:creationId xmlns:p14="http://schemas.microsoft.com/office/powerpoint/2010/main" val="358794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FDF9-7045-4B7B-B662-2AA54E00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未必是数字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C2F47-FF0E-4CB4-9FA0-8D52D3DF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Twitter</a:t>
            </a:r>
            <a:r>
              <a:rPr lang="zh-CN" altLang="en-US" dirty="0"/>
              <a:t>上，如果你</a:t>
            </a:r>
            <a:r>
              <a:rPr lang="en-US" altLang="zh-CN" dirty="0"/>
              <a:t>follow</a:t>
            </a:r>
            <a:r>
              <a:rPr lang="zh-CN" altLang="en-US" dirty="0"/>
              <a:t>某人，你可以看到他们的所有微博，除非他们直接写给你并不</a:t>
            </a:r>
            <a:r>
              <a:rPr lang="en-US" altLang="zh-CN" dirty="0"/>
              <a:t>follow</a:t>
            </a:r>
            <a:r>
              <a:rPr lang="zh-CN" altLang="en-US" dirty="0"/>
              <a:t>的人。</a:t>
            </a:r>
            <a:endParaRPr lang="en-US" altLang="zh-CN" dirty="0"/>
          </a:p>
          <a:p>
            <a:r>
              <a:rPr lang="zh-CN" altLang="en-US" dirty="0"/>
              <a:t>等价类：</a:t>
            </a:r>
            <a:endParaRPr lang="en-US" altLang="zh-CN" dirty="0"/>
          </a:p>
          <a:p>
            <a:pPr lvl="1"/>
            <a:r>
              <a:rPr lang="zh-CN" altLang="en-US" dirty="0"/>
              <a:t>你不</a:t>
            </a:r>
            <a:r>
              <a:rPr lang="en-US" altLang="zh-CN" dirty="0"/>
              <a:t>follow</a:t>
            </a:r>
            <a:r>
              <a:rPr lang="zh-CN" altLang="en-US" dirty="0"/>
              <a:t>某人</a:t>
            </a:r>
            <a:r>
              <a:rPr lang="en-US" altLang="zh-CN" dirty="0"/>
              <a:t>A -&gt; </a:t>
            </a:r>
            <a:r>
              <a:rPr lang="zh-CN" altLang="en-US" dirty="0"/>
              <a:t>看不到</a:t>
            </a:r>
            <a:r>
              <a:rPr lang="en-US" altLang="zh-CN" dirty="0"/>
              <a:t>A</a:t>
            </a:r>
            <a:r>
              <a:rPr lang="zh-CN" altLang="en-US" dirty="0"/>
              <a:t>的微博</a:t>
            </a:r>
            <a:endParaRPr lang="en-US" altLang="zh-CN" dirty="0"/>
          </a:p>
          <a:p>
            <a:pPr lvl="1"/>
            <a:r>
              <a:rPr lang="zh-CN" altLang="en-US" dirty="0"/>
              <a:t>你</a:t>
            </a:r>
            <a:r>
              <a:rPr lang="en-US" altLang="zh-CN" dirty="0"/>
              <a:t>follow</a:t>
            </a:r>
            <a:r>
              <a:rPr lang="zh-CN" altLang="en-US" dirty="0"/>
              <a:t>某人</a:t>
            </a:r>
            <a:r>
              <a:rPr lang="en-US" altLang="zh-CN" dirty="0"/>
              <a:t>A</a:t>
            </a:r>
            <a:r>
              <a:rPr lang="zh-CN" altLang="en-US" dirty="0"/>
              <a:t>，他们不直接写给其它人 </a:t>
            </a:r>
            <a:r>
              <a:rPr lang="en-US" altLang="zh-CN" dirty="0"/>
              <a:t>-&gt; </a:t>
            </a:r>
            <a:r>
              <a:rPr lang="zh-CN" altLang="en-US" dirty="0"/>
              <a:t>看到</a:t>
            </a:r>
            <a:r>
              <a:rPr lang="en-US" altLang="zh-CN" dirty="0"/>
              <a:t>A</a:t>
            </a:r>
            <a:r>
              <a:rPr lang="zh-CN" altLang="en-US" dirty="0"/>
              <a:t>的所有微博</a:t>
            </a:r>
            <a:endParaRPr lang="en-US" altLang="zh-CN" dirty="0"/>
          </a:p>
          <a:p>
            <a:pPr lvl="1"/>
            <a:r>
              <a:rPr lang="zh-CN" altLang="en-US" dirty="0"/>
              <a:t>你</a:t>
            </a:r>
            <a:r>
              <a:rPr lang="en-US" altLang="zh-CN" dirty="0"/>
              <a:t>follow</a:t>
            </a:r>
            <a:r>
              <a:rPr lang="zh-CN" altLang="en-US" dirty="0"/>
              <a:t>某人</a:t>
            </a:r>
            <a:r>
              <a:rPr lang="en-US" altLang="zh-CN" dirty="0"/>
              <a:t>A</a:t>
            </a:r>
            <a:r>
              <a:rPr lang="zh-CN" altLang="en-US" dirty="0"/>
              <a:t>，他们直接写给某个</a:t>
            </a:r>
            <a:r>
              <a:rPr lang="en-US" altLang="zh-CN" dirty="0"/>
              <a:t>B</a:t>
            </a:r>
            <a:r>
              <a:rPr lang="zh-CN" altLang="en-US" dirty="0"/>
              <a:t>，你也</a:t>
            </a:r>
            <a:r>
              <a:rPr lang="en-US" altLang="zh-CN" dirty="0"/>
              <a:t>follow</a:t>
            </a:r>
            <a:r>
              <a:rPr lang="zh-CN" altLang="en-US" dirty="0"/>
              <a:t>这个</a:t>
            </a:r>
            <a:r>
              <a:rPr lang="en-US" altLang="zh-CN" dirty="0"/>
              <a:t>B -&gt; </a:t>
            </a:r>
            <a:r>
              <a:rPr lang="zh-CN" altLang="en-US" dirty="0"/>
              <a:t>看到</a:t>
            </a:r>
            <a:r>
              <a:rPr lang="en-US" altLang="zh-CN" dirty="0"/>
              <a:t>A</a:t>
            </a:r>
            <a:r>
              <a:rPr lang="zh-CN" altLang="en-US" dirty="0"/>
              <a:t>的所有微博</a:t>
            </a:r>
            <a:endParaRPr lang="en-US" altLang="zh-CN" dirty="0"/>
          </a:p>
          <a:p>
            <a:pPr lvl="1"/>
            <a:r>
              <a:rPr lang="zh-CN" altLang="en-US" dirty="0"/>
              <a:t>你</a:t>
            </a:r>
            <a:r>
              <a:rPr lang="en-US" altLang="zh-CN" dirty="0"/>
              <a:t>follow</a:t>
            </a:r>
            <a:r>
              <a:rPr lang="zh-CN" altLang="en-US" dirty="0"/>
              <a:t>某人</a:t>
            </a:r>
            <a:r>
              <a:rPr lang="en-US" altLang="zh-CN" dirty="0"/>
              <a:t>A</a:t>
            </a:r>
            <a:r>
              <a:rPr lang="zh-CN" altLang="en-US" dirty="0"/>
              <a:t>，他们直接写给某个</a:t>
            </a:r>
            <a:r>
              <a:rPr lang="en-US" altLang="zh-CN" dirty="0"/>
              <a:t>B</a:t>
            </a:r>
            <a:r>
              <a:rPr lang="zh-CN" altLang="en-US" dirty="0"/>
              <a:t>，你并不</a:t>
            </a:r>
            <a:r>
              <a:rPr lang="en-US" altLang="zh-CN" dirty="0"/>
              <a:t>follow</a:t>
            </a:r>
            <a:r>
              <a:rPr lang="zh-CN" altLang="en-US" dirty="0"/>
              <a:t>这个</a:t>
            </a:r>
            <a:r>
              <a:rPr lang="en-US" altLang="zh-CN" dirty="0"/>
              <a:t>B -&gt; </a:t>
            </a:r>
            <a:r>
              <a:rPr lang="zh-CN" altLang="en-US" dirty="0"/>
              <a:t>看不到</a:t>
            </a:r>
            <a:r>
              <a:rPr lang="en-US" altLang="zh-CN" dirty="0"/>
              <a:t>A</a:t>
            </a:r>
            <a:r>
              <a:rPr lang="zh-CN" altLang="en-US" dirty="0"/>
              <a:t>写给</a:t>
            </a:r>
            <a:r>
              <a:rPr lang="en-US" altLang="zh-CN" dirty="0"/>
              <a:t>B</a:t>
            </a:r>
            <a:r>
              <a:rPr lang="zh-CN" altLang="en-US" dirty="0"/>
              <a:t>的微博</a:t>
            </a:r>
          </a:p>
        </p:txBody>
      </p:sp>
    </p:spTree>
    <p:extLst>
      <p:ext uri="{BB962C8B-B14F-4D97-AF65-F5344CB8AC3E}">
        <p14:creationId xmlns:p14="http://schemas.microsoft.com/office/powerpoint/2010/main" val="197970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995DC-3FE8-44EE-B090-DA94B3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测试每个等价类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211E-E8E8-41E4-AA9C-17B2603A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从每个等价类中至少选一个值</a:t>
            </a:r>
            <a:endParaRPr lang="en-US" altLang="zh-CN" dirty="0"/>
          </a:p>
          <a:p>
            <a:r>
              <a:rPr lang="zh-CN" altLang="en-US" dirty="0"/>
              <a:t>这可以确保你覆盖每个等价类的行为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可以无需穷举测试就达到充分的测试覆盖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将问题化简为人可操作范围</a:t>
            </a:r>
            <a:endParaRPr lang="en-US" altLang="zh-CN" dirty="0"/>
          </a:p>
          <a:p>
            <a:r>
              <a:rPr lang="zh-CN" altLang="en-US" dirty="0"/>
              <a:t>如何选择输入值是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一门艺术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有一些好的指导原则</a:t>
            </a:r>
          </a:p>
        </p:txBody>
      </p:sp>
    </p:spTree>
    <p:extLst>
      <p:ext uri="{BB962C8B-B14F-4D97-AF65-F5344CB8AC3E}">
        <p14:creationId xmlns:p14="http://schemas.microsoft.com/office/powerpoint/2010/main" val="133195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5804D-6890-4BA8-B73C-1B3BD558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内部和边界值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9379F-A847-4F86-9CA1-BF8BDFA0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理论：等价类的边界值比中间值更容易产生问题</a:t>
            </a:r>
          </a:p>
        </p:txBody>
      </p:sp>
    </p:spTree>
    <p:extLst>
      <p:ext uri="{BB962C8B-B14F-4D97-AF65-F5344CB8AC3E}">
        <p14:creationId xmlns:p14="http://schemas.microsoft.com/office/powerpoint/2010/main" val="77553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F8975-6720-4F47-97D5-1E1FE33E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4FACE-BC06-49CC-91D7-8D30F6D8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canBePresidentOfUnitedStates</a:t>
            </a:r>
            <a:r>
              <a:rPr lang="en-US" altLang="zh-CN" dirty="0"/>
              <a:t> ( </a:t>
            </a:r>
            <a:r>
              <a:rPr lang="en-US" altLang="zh-CN" dirty="0" err="1"/>
              <a:t>boolean</a:t>
            </a:r>
            <a:r>
              <a:rPr lang="en-US" altLang="zh-CN" dirty="0"/>
              <a:t> 								</a:t>
            </a:r>
            <a:r>
              <a:rPr lang="en-US" altLang="zh-CN" dirty="0" err="1"/>
              <a:t>naturalBornCitizen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age) {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naturalBornCitizen</a:t>
            </a:r>
            <a:r>
              <a:rPr lang="en-US" altLang="zh-CN" dirty="0"/>
              <a:t> &amp;&amp; age &gt; 35;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78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0C57B-0E62-44C8-B7AB-1101D8FB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26FAD-CA99-476F-880A-E2AC1617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期望的行为 </a:t>
            </a:r>
            <a:r>
              <a:rPr lang="en-US" altLang="zh-CN" b="1" dirty="0">
                <a:solidFill>
                  <a:srgbClr val="C00000"/>
                </a:solidFill>
              </a:rPr>
              <a:t>vs </a:t>
            </a:r>
            <a:r>
              <a:rPr lang="zh-CN" altLang="en-US" b="1" dirty="0">
                <a:solidFill>
                  <a:srgbClr val="C00000"/>
                </a:solidFill>
              </a:rPr>
              <a:t>实际观察到的行为</a:t>
            </a:r>
          </a:p>
        </p:txBody>
      </p:sp>
    </p:spTree>
    <p:extLst>
      <p:ext uri="{BB962C8B-B14F-4D97-AF65-F5344CB8AC3E}">
        <p14:creationId xmlns:p14="http://schemas.microsoft.com/office/powerpoint/2010/main" val="284149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4EFE-6135-4820-91AA-BFE4CD3D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等价类分区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582D0-2D21-47C0-9CB0-4B44176E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CANNOT_BE_PRESIDENT =</a:t>
            </a:r>
          </a:p>
          <a:p>
            <a:pPr marL="0" indent="0">
              <a:buNone/>
            </a:pPr>
            <a:r>
              <a:rPr lang="en-US" altLang="zh-CN" dirty="0"/>
              <a:t>[0,1,2,3,4,5,6,7,8,9,10,11,12,13,14,15,16,17,18,19,20,21,22,23,24,25,26,27,28,29,30,31,32,33,34]</a:t>
            </a:r>
          </a:p>
          <a:p>
            <a:r>
              <a:rPr lang="en-US" altLang="zh-CN" dirty="0"/>
              <a:t>CAN_BE_PRESIDENT =</a:t>
            </a:r>
          </a:p>
          <a:p>
            <a:pPr marL="0" indent="0">
              <a:buNone/>
            </a:pPr>
            <a:r>
              <a:rPr lang="en-US" altLang="zh-CN" dirty="0"/>
              <a:t>[35,36,37,38,39,40,41,42,43,44,45,46,47,48,49,50,51,52,53,54,55,56,57,58,59,60,61,62,63,64... .INFINITY]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34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4EFE-6135-4820-91AA-BFE4CD3D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哪里容易出问题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582D0-2D21-47C0-9CB0-4B44176E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CANNOT_BE_PRESIDENT =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/>
              <a:t>,1,2,3,4,5,6,7,8,9,10,11,12,13,14,15,16,17,18,19,20,21,22,23,24,25,26,27,28,29,30,31,32,33,</a:t>
            </a:r>
            <a:r>
              <a:rPr lang="en-US" altLang="zh-CN" dirty="0">
                <a:solidFill>
                  <a:srgbClr val="C00000"/>
                </a:solidFill>
              </a:rPr>
              <a:t>34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CAN_BE_PRESIDENT =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C00000"/>
                </a:solidFill>
              </a:rPr>
              <a:t>35</a:t>
            </a:r>
            <a:r>
              <a:rPr lang="en-US" altLang="zh-CN" dirty="0"/>
              <a:t>,36,37,38,39,40,41,42,43,44,45,46,47,48,49,50,51,52,53,54,55,56,57,58,59,60,61,62,63,64... .</a:t>
            </a:r>
            <a:r>
              <a:rPr lang="en-US" altLang="zh-CN" dirty="0">
                <a:solidFill>
                  <a:srgbClr val="C00000"/>
                </a:solidFill>
              </a:rPr>
              <a:t>INFINITY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0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4EFE-6135-4820-91AA-BFE4CD3D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确保你测试边界和内部值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582D0-2D21-47C0-9CB0-4B44176E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CANNOT_BE_PRESIDENT =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/>
              <a:t>,1,2,3,4,5,6,7,8,9,10,11,12,13,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en-US" altLang="zh-CN" dirty="0"/>
              <a:t>,15,16,17,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18</a:t>
            </a:r>
            <a:r>
              <a:rPr lang="en-US" altLang="zh-CN" dirty="0"/>
              <a:t>,19,20,21,22,23,24,25,26,27,28,29,30,31,32,33,</a:t>
            </a:r>
            <a:r>
              <a:rPr lang="en-US" altLang="zh-CN" dirty="0">
                <a:solidFill>
                  <a:srgbClr val="C00000"/>
                </a:solidFill>
              </a:rPr>
              <a:t>34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CAN_BE_PRESIDENT =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C00000"/>
                </a:solidFill>
              </a:rPr>
              <a:t>35</a:t>
            </a:r>
            <a:r>
              <a:rPr lang="en-US" altLang="zh-CN" dirty="0"/>
              <a:t>,36,37,38,39,40,41,42,43,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44</a:t>
            </a:r>
            <a:r>
              <a:rPr lang="en-US" altLang="zh-CN" dirty="0"/>
              <a:t>,45,46,47,48,49,50,51,52,53,54,55,56,57,58,59,60,61,62,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63</a:t>
            </a:r>
            <a:r>
              <a:rPr lang="en-US" altLang="zh-CN" dirty="0"/>
              <a:t>,64... .</a:t>
            </a:r>
            <a:r>
              <a:rPr lang="en-US" altLang="zh-CN" dirty="0">
                <a:solidFill>
                  <a:srgbClr val="C00000"/>
                </a:solidFill>
              </a:rPr>
              <a:t>INFINITY</a:t>
            </a:r>
            <a:r>
              <a:rPr lang="en-US" altLang="zh-CN" dirty="0"/>
              <a:t>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Are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we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missing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anyting</a:t>
            </a:r>
            <a:r>
              <a:rPr lang="en-US" altLang="zh-CN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736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F48BF-C7D4-42F4-AF64-CDFAB719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“隐藏”</a:t>
            </a:r>
            <a:r>
              <a:rPr lang="en-US" altLang="zh-CN" dirty="0"/>
              <a:t>(</a:t>
            </a:r>
            <a:r>
              <a:rPr lang="zh-CN" altLang="en-US" dirty="0"/>
              <a:t>隐含的</a:t>
            </a:r>
            <a:r>
              <a:rPr lang="en-US" altLang="zh-CN" dirty="0"/>
              <a:t>)</a:t>
            </a:r>
            <a:r>
              <a:rPr lang="zh-CN" altLang="en-US" dirty="0"/>
              <a:t>边界值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55050-98E6-4AAD-858B-197A6D49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我们已经覆盖的边界值是显式的 </a:t>
            </a:r>
            <a:r>
              <a:rPr lang="en-US" altLang="zh-CN" dirty="0"/>
              <a:t>– </a:t>
            </a:r>
            <a:r>
              <a:rPr lang="zh-CN" altLang="en-US" dirty="0"/>
              <a:t>它们已经在需求或问题域中被定义，或者至少可以推到出来的</a:t>
            </a:r>
            <a:endParaRPr lang="en-US" altLang="zh-CN" dirty="0"/>
          </a:p>
          <a:p>
            <a:r>
              <a:rPr lang="zh-CN" altLang="en-US" dirty="0"/>
              <a:t>有些边界值是隐含的</a:t>
            </a:r>
            <a:r>
              <a:rPr lang="en-US" altLang="zh-CN" dirty="0"/>
              <a:t> – </a:t>
            </a:r>
            <a:r>
              <a:rPr lang="zh-CN" altLang="en-US" dirty="0"/>
              <a:t>它们从领域，架构，硬件或者其它元素中生成出来：</a:t>
            </a:r>
            <a:endParaRPr lang="en-US" altLang="zh-CN" dirty="0"/>
          </a:p>
          <a:p>
            <a:pPr lvl="1"/>
            <a:r>
              <a:rPr lang="en-US" altLang="zh-CN" dirty="0"/>
              <a:t>MAXINT</a:t>
            </a:r>
            <a:r>
              <a:rPr lang="zh-CN" altLang="en-US" dirty="0"/>
              <a:t>，</a:t>
            </a:r>
            <a:r>
              <a:rPr lang="en-US" altLang="zh-CN" dirty="0"/>
              <a:t>MININT</a:t>
            </a:r>
          </a:p>
          <a:p>
            <a:pPr lvl="1"/>
            <a:r>
              <a:rPr lang="zh-CN" altLang="en-US" dirty="0"/>
              <a:t>一个浮点值的最大精度</a:t>
            </a:r>
            <a:endParaRPr lang="en-US" altLang="zh-CN" dirty="0"/>
          </a:p>
          <a:p>
            <a:pPr lvl="1"/>
            <a:r>
              <a:rPr lang="zh-CN" altLang="en-US" dirty="0"/>
              <a:t>资源分配限制</a:t>
            </a:r>
            <a:r>
              <a:rPr lang="en-US" altLang="zh-CN" dirty="0"/>
              <a:t>(</a:t>
            </a:r>
            <a:r>
              <a:rPr lang="zh-CN" altLang="en-US" dirty="0"/>
              <a:t>内存，硬盘空间，网络带宽等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未定制的值</a:t>
            </a:r>
          </a:p>
        </p:txBody>
      </p:sp>
    </p:spTree>
    <p:extLst>
      <p:ext uri="{BB962C8B-B14F-4D97-AF65-F5344CB8AC3E}">
        <p14:creationId xmlns:p14="http://schemas.microsoft.com/office/powerpoint/2010/main" val="216030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70D71-591D-4868-98A6-CF5B3902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基准，边界和极端情况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E5143-CCC3-41A7-A07A-21E4EAFD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基准情况 </a:t>
            </a:r>
            <a:r>
              <a:rPr lang="en-US" altLang="zh-CN" dirty="0"/>
              <a:t>– </a:t>
            </a:r>
            <a:r>
              <a:rPr lang="zh-CN" altLang="en-US" dirty="0"/>
              <a:t>一个等价类中不属于边界值的一个元素</a:t>
            </a:r>
            <a:r>
              <a:rPr lang="en-US" altLang="zh-CN" dirty="0"/>
              <a:t>(</a:t>
            </a:r>
            <a:r>
              <a:rPr lang="zh-CN" altLang="en-US" dirty="0"/>
              <a:t>内部值</a:t>
            </a:r>
            <a:r>
              <a:rPr lang="en-US" altLang="zh-CN" dirty="0"/>
              <a:t>)</a:t>
            </a:r>
            <a:r>
              <a:rPr lang="zh-CN" altLang="en-US" dirty="0"/>
              <a:t>，或者一个预期的用例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边界情况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– </a:t>
            </a:r>
            <a:r>
              <a:rPr lang="zh-CN" altLang="en-US" dirty="0"/>
              <a:t>一个等价类中靠近边界的一个元素</a:t>
            </a:r>
            <a:r>
              <a:rPr lang="en-US" altLang="zh-CN" dirty="0"/>
              <a:t>(</a:t>
            </a:r>
            <a:r>
              <a:rPr lang="zh-CN" altLang="en-US" dirty="0"/>
              <a:t>边界值</a:t>
            </a:r>
            <a:r>
              <a:rPr lang="en-US" altLang="zh-CN" dirty="0"/>
              <a:t>)</a:t>
            </a:r>
            <a:r>
              <a:rPr lang="zh-CN" altLang="en-US" dirty="0"/>
              <a:t>，或者一个未预期的用例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极端情况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– </a:t>
            </a:r>
            <a:r>
              <a:rPr lang="zh-CN" altLang="en-US" dirty="0"/>
              <a:t>在正常操作之外的一种情况，或者是多种边界情况组合出来的一种情况</a:t>
            </a:r>
          </a:p>
        </p:txBody>
      </p:sp>
    </p:spTree>
    <p:extLst>
      <p:ext uri="{BB962C8B-B14F-4D97-AF65-F5344CB8AC3E}">
        <p14:creationId xmlns:p14="http://schemas.microsoft.com/office/powerpoint/2010/main" val="69934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AFEC-DB61-477A-AC4B-4C23685E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黑盒，白盒和灰盒测试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31DA-00CF-4007-9926-3CB9E566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黑盒测试</a:t>
            </a:r>
            <a:r>
              <a:rPr lang="zh-CN" altLang="en-US" dirty="0"/>
              <a:t>： 在不知道应用内部代码结构情况下的测试。从用户视角出发的测试，把系统当做黑盒子。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白盒测试</a:t>
            </a:r>
            <a:r>
              <a:rPr lang="zh-CN" altLang="en-US" dirty="0"/>
              <a:t>：在明确知道应用内部代码结构情况下的测试，直接对代码进行测试。通常在底层进行测试</a:t>
            </a:r>
            <a:r>
              <a:rPr lang="en-US" altLang="zh-CN" dirty="0"/>
              <a:t>(</a:t>
            </a:r>
            <a:r>
              <a:rPr lang="zh-CN" altLang="en-US" dirty="0"/>
              <a:t>测试单个方法或类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灰盒测试</a:t>
            </a:r>
            <a:r>
              <a:rPr lang="zh-CN" altLang="en-US" dirty="0"/>
              <a:t>：在知道内部代码结构的情况下对系统进行测试，但是不直接测试代码。类似于黑盒测试，但是测试人员知道代码结构。</a:t>
            </a:r>
          </a:p>
        </p:txBody>
      </p:sp>
    </p:spTree>
    <p:extLst>
      <p:ext uri="{BB962C8B-B14F-4D97-AF65-F5344CB8AC3E}">
        <p14:creationId xmlns:p14="http://schemas.microsoft.com/office/powerpoint/2010/main" val="43248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3707-6F1E-4CBF-A8B3-0A92C08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BFBCB-31AB-4E87-8471-BDDBDAD0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使用浏览器访问网站，查找缺陷</a:t>
            </a:r>
            <a:endParaRPr lang="en-US" altLang="zh-CN" dirty="0"/>
          </a:p>
          <a:p>
            <a:r>
              <a:rPr lang="zh-CN" altLang="en-US" dirty="0"/>
              <a:t>对一个</a:t>
            </a:r>
            <a:r>
              <a:rPr lang="en-US" altLang="zh-CN" dirty="0"/>
              <a:t>API</a:t>
            </a:r>
            <a:r>
              <a:rPr lang="zh-CN" altLang="en-US" dirty="0"/>
              <a:t>端点执行一个脚本</a:t>
            </a:r>
            <a:endParaRPr lang="en-US" altLang="zh-CN" dirty="0"/>
          </a:p>
          <a:p>
            <a:r>
              <a:rPr lang="zh-CN" altLang="en-US" dirty="0"/>
              <a:t>改变一个字处理软件的字体，检查字体被正确显示</a:t>
            </a:r>
          </a:p>
        </p:txBody>
      </p:sp>
    </p:spTree>
    <p:extLst>
      <p:ext uri="{BB962C8B-B14F-4D97-AF65-F5344CB8AC3E}">
        <p14:creationId xmlns:p14="http://schemas.microsoft.com/office/powerpoint/2010/main" val="197608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374C-02AE-4EFC-B634-63435852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白盒测试的例子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6DCA7-3C3E-4640-9AC6-33B17E4F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测试一个函数返回正确的结果</a:t>
            </a:r>
            <a:endParaRPr lang="en-US" altLang="zh-CN" dirty="0"/>
          </a:p>
          <a:p>
            <a:r>
              <a:rPr lang="zh-CN" altLang="en-US" dirty="0"/>
              <a:t>测试实例化一个对象生成一个有效的对象</a:t>
            </a:r>
            <a:endParaRPr lang="en-US" altLang="zh-CN" dirty="0"/>
          </a:p>
          <a:p>
            <a:r>
              <a:rPr lang="zh-CN" altLang="en-US" dirty="0"/>
              <a:t>检查一个方法中没有未被使用的变量</a:t>
            </a:r>
          </a:p>
        </p:txBody>
      </p:sp>
    </p:spTree>
    <p:extLst>
      <p:ext uri="{BB962C8B-B14F-4D97-AF65-F5344CB8AC3E}">
        <p14:creationId xmlns:p14="http://schemas.microsoft.com/office/powerpoint/2010/main" val="1118859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243BE-4B78-40C7-A2E8-8A6D6CF5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灰盒测试例子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C3926-1C80-430C-84DA-6E617A48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查看代码，注意到使用了冒泡排序算法。然后写一个用户端测试，使用一个大的输入值。</a:t>
            </a:r>
            <a:endParaRPr lang="en-US" altLang="zh-CN" dirty="0"/>
          </a:p>
          <a:p>
            <a:r>
              <a:rPr lang="zh-CN" altLang="en-US" dirty="0"/>
              <a:t>查看代码，注意到一个差一</a:t>
            </a:r>
            <a:r>
              <a:rPr lang="en-US" altLang="zh-CN" dirty="0"/>
              <a:t>(off-by-one)</a:t>
            </a:r>
            <a:r>
              <a:rPr lang="zh-CN" altLang="en-US" dirty="0"/>
              <a:t>错误。然后写一个用户端测试检查边界值。</a:t>
            </a:r>
          </a:p>
        </p:txBody>
      </p:sp>
    </p:spTree>
    <p:extLst>
      <p:ext uri="{BB962C8B-B14F-4D97-AF65-F5344CB8AC3E}">
        <p14:creationId xmlns:p14="http://schemas.microsoft.com/office/powerpoint/2010/main" val="7591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A381D-B956-4AED-AE7A-D4F88D10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 </a:t>
            </a:r>
            <a:r>
              <a:rPr lang="en-US" altLang="zh-CN" dirty="0"/>
              <a:t>vs </a:t>
            </a:r>
            <a:r>
              <a:rPr lang="zh-CN" altLang="en-US" dirty="0"/>
              <a:t>动态测试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E6319-EBDC-4956-86A7-A1B776D6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动态测试 </a:t>
            </a:r>
            <a:r>
              <a:rPr lang="en-US" altLang="zh-CN" dirty="0"/>
              <a:t>= </a:t>
            </a:r>
            <a:r>
              <a:rPr lang="zh-CN" altLang="en-US" dirty="0"/>
              <a:t>要执行代码</a:t>
            </a:r>
            <a:r>
              <a:rPr lang="en-US" altLang="zh-CN" dirty="0"/>
              <a:t>(</a:t>
            </a:r>
            <a:r>
              <a:rPr lang="zh-CN" altLang="en-US" dirty="0"/>
              <a:t>至少部分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静态测试</a:t>
            </a:r>
            <a:r>
              <a:rPr lang="en-US" altLang="zh-CN" dirty="0"/>
              <a:t> = </a:t>
            </a:r>
            <a:r>
              <a:rPr lang="zh-CN" altLang="en-US" dirty="0"/>
              <a:t>不执行代码</a:t>
            </a:r>
          </a:p>
        </p:txBody>
      </p:sp>
    </p:spTree>
    <p:extLst>
      <p:ext uri="{BB962C8B-B14F-4D97-AF65-F5344CB8AC3E}">
        <p14:creationId xmlns:p14="http://schemas.microsoft.com/office/powerpoint/2010/main" val="109302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ACB9C-E38F-4F63-81B2-D2F5535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期望的行为 </a:t>
            </a:r>
            <a:r>
              <a:rPr lang="en-US" altLang="zh-CN" dirty="0"/>
              <a:t>vs </a:t>
            </a:r>
            <a:r>
              <a:rPr lang="zh-CN" altLang="en-US" dirty="0"/>
              <a:t>实际观察到的行为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10C35-12C5-4B2A-AD1E-8F48102B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你必须知道程序在某种条件下的期望行为，然后测试该行为确实发生</a:t>
            </a:r>
            <a:endParaRPr lang="en-US" altLang="zh-CN" dirty="0"/>
          </a:p>
          <a:p>
            <a:r>
              <a:rPr lang="zh-CN" altLang="en-US" dirty="0"/>
              <a:t>如果有一个函数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zh-CN" altLang="en-US" dirty="0"/>
              <a:t>，接受一个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整数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CN" altLang="en-US" dirty="0"/>
              <a:t>，并返回一个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浮点数</a:t>
            </a:r>
            <a:r>
              <a:rPr lang="zh-CN" altLang="en-US" dirty="0"/>
              <a:t>。如果输入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 = 42</a:t>
            </a:r>
            <a:r>
              <a:rPr lang="zh-CN" altLang="en-US" dirty="0"/>
              <a:t>，那么期望的输出是？</a:t>
            </a:r>
            <a:endParaRPr lang="en-US" altLang="zh-CN" dirty="0"/>
          </a:p>
          <a:p>
            <a:r>
              <a:rPr lang="zh-CN" altLang="en-US" dirty="0"/>
              <a:t>思想很简单，但却是“</a:t>
            </a:r>
            <a:r>
              <a:rPr lang="zh-CN" altLang="en-US" b="1" dirty="0">
                <a:solidFill>
                  <a:srgbClr val="C00000"/>
                </a:solidFill>
              </a:rPr>
              <a:t>测试的基础理论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72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096FF-92D3-4BBE-9B00-2BD33023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6752C-CA8F-4499-A3B1-3A28D91E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最常用测试</a:t>
            </a:r>
            <a:endParaRPr lang="en-US" altLang="zh-CN" dirty="0"/>
          </a:p>
          <a:p>
            <a:pPr lvl="1"/>
            <a:r>
              <a:rPr lang="zh-CN" altLang="en-US" dirty="0"/>
              <a:t>在某种条件下</a:t>
            </a:r>
            <a:r>
              <a:rPr lang="en-US" altLang="zh-CN" dirty="0"/>
              <a:t>(</a:t>
            </a:r>
            <a:r>
              <a:rPr lang="zh-CN" altLang="en-US" dirty="0"/>
              <a:t>例如，输入值，环境变量等</a:t>
            </a:r>
            <a:r>
              <a:rPr lang="en-US" altLang="zh-CN" dirty="0"/>
              <a:t>)</a:t>
            </a:r>
            <a:r>
              <a:rPr lang="zh-CN" altLang="en-US" dirty="0"/>
              <a:t>执行代码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zh-CN" altLang="en-US" b="1" dirty="0">
                <a:solidFill>
                  <a:srgbClr val="C00000"/>
                </a:solidFill>
              </a:rPr>
              <a:t>实际观察到的值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期望值</a:t>
            </a:r>
            <a:r>
              <a:rPr lang="zh-CN" altLang="en-US" dirty="0"/>
              <a:t>进行比较</a:t>
            </a:r>
            <a:endParaRPr lang="en-US" altLang="zh-CN" dirty="0"/>
          </a:p>
          <a:p>
            <a:r>
              <a:rPr lang="zh-CN" altLang="en-US" dirty="0"/>
              <a:t>工业界广泛使用，大部分测试属于此类</a:t>
            </a:r>
          </a:p>
        </p:txBody>
      </p:sp>
    </p:spTree>
    <p:extLst>
      <p:ext uri="{BB962C8B-B14F-4D97-AF65-F5344CB8AC3E}">
        <p14:creationId xmlns:p14="http://schemas.microsoft.com/office/powerpoint/2010/main" val="200810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2D0A-4976-42CE-88CE-C792B256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51B71-74D0-4BFE-A245-8872529D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代码由人或者外部程序评审，而不直接执行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zh-CN" altLang="en-US" dirty="0"/>
              <a:t>代码走查和评审</a:t>
            </a:r>
            <a:endParaRPr lang="en-US" altLang="zh-CN" dirty="0"/>
          </a:p>
          <a:p>
            <a:pPr lvl="1"/>
            <a:r>
              <a:rPr lang="zh-CN" altLang="en-US" dirty="0"/>
              <a:t>需求分析</a:t>
            </a:r>
            <a:endParaRPr lang="en-US" altLang="zh-CN" dirty="0"/>
          </a:p>
          <a:p>
            <a:pPr lvl="1"/>
            <a:r>
              <a:rPr lang="zh-CN" altLang="en-US" dirty="0"/>
              <a:t>源代码分析</a:t>
            </a:r>
            <a:endParaRPr lang="en-US" altLang="zh-CN" dirty="0"/>
          </a:p>
          <a:p>
            <a:pPr lvl="1"/>
            <a:r>
              <a:rPr lang="en-US" altLang="zh-CN" dirty="0"/>
              <a:t>Linting</a:t>
            </a:r>
          </a:p>
          <a:p>
            <a:pPr lvl="2"/>
            <a:r>
              <a:rPr lang="zh-CN" altLang="en-US" dirty="0"/>
              <a:t>模型检查</a:t>
            </a:r>
            <a:endParaRPr lang="en-US" altLang="zh-CN" dirty="0"/>
          </a:p>
          <a:p>
            <a:pPr lvl="2"/>
            <a:r>
              <a:rPr lang="zh-CN" altLang="en-US" dirty="0"/>
              <a:t>复杂性分析</a:t>
            </a:r>
            <a:endParaRPr lang="en-US" altLang="zh-CN" dirty="0"/>
          </a:p>
          <a:p>
            <a:pPr lvl="2"/>
            <a:r>
              <a:rPr lang="zh-CN" altLang="en-US" dirty="0"/>
              <a:t>代码覆盖</a:t>
            </a:r>
            <a:endParaRPr lang="en-US" altLang="zh-CN" dirty="0"/>
          </a:p>
          <a:p>
            <a:pPr lvl="2"/>
            <a:r>
              <a:rPr lang="zh-CN" altLang="en-US" dirty="0"/>
              <a:t>有限状态分析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  <a:r>
              <a:rPr lang="zh-CN" altLang="en-US" dirty="0"/>
              <a:t>编译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1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6027-10A9-4128-8668-3642A475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B4226-E1F5-4158-A249-E2A58DF0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zh-CN" altLang="en-US" dirty="0"/>
              <a:t>对输入值求平方根</a:t>
            </a:r>
            <a:endParaRPr lang="en-US" altLang="zh-CN" dirty="0"/>
          </a:p>
          <a:p>
            <a:r>
              <a:rPr lang="zh-CN" altLang="en-US" dirty="0"/>
              <a:t>如果输入是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 = 42</a:t>
            </a:r>
            <a:r>
              <a:rPr lang="zh-CN" altLang="en-US" dirty="0"/>
              <a:t>，那么期望的输出是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6.48074069841</a:t>
            </a:r>
          </a:p>
          <a:p>
            <a:r>
              <a:rPr lang="zh-CN" altLang="en-US" dirty="0"/>
              <a:t>如果输入是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 = 9</a:t>
            </a:r>
            <a:r>
              <a:rPr lang="zh-CN" altLang="en-US" dirty="0"/>
              <a:t>，那么期望的输出值是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r>
              <a:rPr lang="zh-CN" altLang="en-US" dirty="0"/>
              <a:t>如果输入是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 = -1</a:t>
            </a:r>
            <a:r>
              <a:rPr lang="zh-CN" altLang="en-US" dirty="0"/>
              <a:t>，那么期望输出时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80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A356-B386-431E-B320-2388DC9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穷尽测试是不可能的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9E7AE-3B79-4A94-B18A-7E847A44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如果我们想让平方根函数在无论何种输入下都能正常工作，假定我们使用标准的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Java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有符号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32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位整数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你需要测多少个值？</a:t>
            </a:r>
          </a:p>
        </p:txBody>
      </p:sp>
    </p:spTree>
    <p:extLst>
      <p:ext uri="{BB962C8B-B14F-4D97-AF65-F5344CB8AC3E}">
        <p14:creationId xmlns:p14="http://schemas.microsoft.com/office/powerpoint/2010/main" val="134034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D6117-8677-41F0-A3B0-4B7EA806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2688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800" b="1" dirty="0">
                <a:solidFill>
                  <a:srgbClr val="C00000"/>
                </a:solidFill>
              </a:rPr>
              <a:t>4,294,967,296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7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742F-591F-4804-B2D2-ACB7DD7E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如果是一个中等规模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1000</a:t>
            </a:r>
            <a:r>
              <a:rPr lang="zh-CN" altLang="en-US" dirty="0"/>
              <a:t>个方法的</a:t>
            </a:r>
            <a:r>
              <a:rPr lang="en-US" altLang="zh-CN" dirty="0"/>
              <a:t>Java</a:t>
            </a:r>
            <a:r>
              <a:rPr lang="zh-CN" altLang="en-US" dirty="0"/>
              <a:t>程序呢？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9940-80E8-4017-900F-3D403D8D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假定每个方法接受一个</a:t>
            </a:r>
            <a:r>
              <a:rPr lang="en-US" altLang="zh-CN" dirty="0"/>
              <a:t>32</a:t>
            </a:r>
            <a:r>
              <a:rPr lang="zh-CN" altLang="en-US" dirty="0"/>
              <a:t>位整数参数，并返回一个原始类型值</a:t>
            </a:r>
            <a:endParaRPr lang="en-US" altLang="zh-CN" dirty="0"/>
          </a:p>
          <a:p>
            <a:r>
              <a:rPr lang="zh-CN" altLang="en-US" dirty="0"/>
              <a:t>如果我们有对象引用，或者多个参数等等，那么需要测试的情况就更多</a:t>
            </a:r>
            <a:endParaRPr lang="en-US" altLang="zh-CN" dirty="0"/>
          </a:p>
          <a:p>
            <a:r>
              <a:rPr lang="zh-CN" altLang="en-US" dirty="0"/>
              <a:t>别忘了</a:t>
            </a:r>
            <a:r>
              <a:rPr lang="en-US" altLang="zh-CN" dirty="0"/>
              <a:t>Java</a:t>
            </a:r>
            <a:r>
              <a:rPr lang="zh-CN" altLang="en-US" dirty="0"/>
              <a:t>类语言中的方法理论上可能影响其它方法</a:t>
            </a:r>
            <a:endParaRPr lang="en-US" altLang="zh-CN" dirty="0"/>
          </a:p>
          <a:p>
            <a:pPr lvl="1"/>
            <a:r>
              <a:rPr lang="zh-CN" altLang="en-US" dirty="0"/>
              <a:t>设置全局变量</a:t>
            </a:r>
            <a:endParaRPr lang="en-US" altLang="zh-CN" dirty="0"/>
          </a:p>
          <a:p>
            <a:pPr lvl="1"/>
            <a:r>
              <a:rPr lang="zh-CN" altLang="en-US" dirty="0"/>
              <a:t>调用其它方法</a:t>
            </a:r>
            <a:endParaRPr lang="en-US" altLang="zh-CN" dirty="0"/>
          </a:p>
          <a:p>
            <a:pPr lvl="1"/>
            <a:r>
              <a:rPr lang="zh-CN" altLang="en-US" dirty="0"/>
              <a:t>修改对象</a:t>
            </a:r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83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2ADCA6B-144C-4552-9930-BA75FC1A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2688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800" b="1" dirty="0">
                <a:solidFill>
                  <a:srgbClr val="C00000"/>
                </a:solidFill>
              </a:rPr>
              <a:t>4,294,967,296 ^ 1000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4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9F9ED-B77F-4DBA-A01F-BB1E291A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相当于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C495E-9015-482C-B19C-2E70F0B6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2006246"/>
            <a:ext cx="11168743" cy="36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1252</Words>
  <Application>Microsoft Office PowerPoint</Application>
  <PresentationFormat>宽屏</PresentationFormat>
  <Paragraphs>141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SQA, 第2课： 测试理论和术语</vt:lpstr>
      <vt:lpstr>关键概念</vt:lpstr>
      <vt:lpstr>期望的行为 vs 实际观察到的行为</vt:lpstr>
      <vt:lpstr>例子</vt:lpstr>
      <vt:lpstr>穷尽测试是不可能的</vt:lpstr>
      <vt:lpstr>4,294,967,296</vt:lpstr>
      <vt:lpstr>如果是一个中等规模1000个方法的Java程序呢？</vt:lpstr>
      <vt:lpstr>4,294,967,296 ^ 1000</vt:lpstr>
      <vt:lpstr>相当于…</vt:lpstr>
      <vt:lpstr>即使执行了这么多测试能保证系统就没有问题了吗？</vt:lpstr>
      <vt:lpstr>答案是不能</vt:lpstr>
      <vt:lpstr>测试 = 艺术 + 科学</vt:lpstr>
      <vt:lpstr>等价类分区</vt:lpstr>
      <vt:lpstr>等价类是严格分区的</vt:lpstr>
      <vt:lpstr>例子</vt:lpstr>
      <vt:lpstr>未必是数字</vt:lpstr>
      <vt:lpstr>测试每个等价类</vt:lpstr>
      <vt:lpstr>内部和边界值</vt:lpstr>
      <vt:lpstr>为什么？</vt:lpstr>
      <vt:lpstr>等价类分区</vt:lpstr>
      <vt:lpstr>哪里容易出问题</vt:lpstr>
      <vt:lpstr>确保你测试边界和内部值</vt:lpstr>
      <vt:lpstr>“隐藏”(隐含的)边界值</vt:lpstr>
      <vt:lpstr>基准，边界和极端情况</vt:lpstr>
      <vt:lpstr>黑盒，白盒和灰盒测试</vt:lpstr>
      <vt:lpstr>黑盒测试的例子</vt:lpstr>
      <vt:lpstr>白盒测试的例子</vt:lpstr>
      <vt:lpstr>灰盒测试例子</vt:lpstr>
      <vt:lpstr>静态 vs 动态测试</vt:lpstr>
      <vt:lpstr>动态测试</vt:lpstr>
      <vt:lpstr>静态测试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78</cp:revision>
  <dcterms:created xsi:type="dcterms:W3CDTF">2017-09-09T07:12:39Z</dcterms:created>
  <dcterms:modified xsi:type="dcterms:W3CDTF">2017-09-09T08:30:34Z</dcterms:modified>
</cp:coreProperties>
</file>