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缺陷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60F7-CE48-4CBD-B573-B7D3EFB8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并不是一定要严重的才能叫缺陷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DDF14-2FB9-43B2-B00F-50C94A56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个像素的图片太小</a:t>
            </a:r>
            <a:endParaRPr lang="en-US" altLang="zh-CN" dirty="0"/>
          </a:p>
          <a:p>
            <a:r>
              <a:rPr lang="zh-CN" altLang="en-US" dirty="0"/>
              <a:t>延迟比需求长</a:t>
            </a:r>
            <a:r>
              <a:rPr lang="en-US" altLang="zh-CN" dirty="0"/>
              <a:t>1ns</a:t>
            </a:r>
          </a:p>
          <a:p>
            <a:r>
              <a:rPr lang="zh-CN" altLang="en-US" dirty="0"/>
              <a:t>关闭时，提示信息有错别字</a:t>
            </a:r>
            <a:endParaRPr lang="en-US" altLang="zh-CN" dirty="0"/>
          </a:p>
          <a:p>
            <a:r>
              <a:rPr lang="zh-CN" altLang="en-US" dirty="0"/>
              <a:t>不常用的功能不能正常工作</a:t>
            </a:r>
            <a:endParaRPr lang="en-US" altLang="zh-CN" dirty="0"/>
          </a:p>
          <a:p>
            <a:r>
              <a:rPr lang="zh-CN" altLang="en-US" dirty="0"/>
              <a:t>背景颜色稍微和需求不符</a:t>
            </a:r>
            <a:endParaRPr lang="en-US" altLang="zh-CN" dirty="0"/>
          </a:p>
          <a:p>
            <a:r>
              <a:rPr lang="zh-CN" altLang="en-US" dirty="0"/>
              <a:t>省略号应该有三个点，不是两个</a:t>
            </a:r>
          </a:p>
        </p:txBody>
      </p:sp>
    </p:spTree>
    <p:extLst>
      <p:ext uri="{BB962C8B-B14F-4D97-AF65-F5344CB8AC3E}">
        <p14:creationId xmlns:p14="http://schemas.microsoft.com/office/powerpoint/2010/main" val="199374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66DE-2C5B-40A8-B23F-583D0375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重要的软件也会带缺陷，习惯它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79901-7DC4-487B-9C78-0F4C1B34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理想情况下，你可以提前捕获大部分，即便不能修复全部</a:t>
            </a:r>
            <a:endParaRPr lang="en-US" altLang="zh-CN" dirty="0"/>
          </a:p>
          <a:p>
            <a:r>
              <a:rPr lang="zh-CN" altLang="en-US" dirty="0"/>
              <a:t>一个已知的</a:t>
            </a:r>
            <a:r>
              <a:rPr lang="en-US" altLang="zh-CN" dirty="0"/>
              <a:t>bug</a:t>
            </a:r>
            <a:r>
              <a:rPr lang="zh-CN" altLang="en-US" dirty="0"/>
              <a:t>也远比一个未知的</a:t>
            </a:r>
            <a:r>
              <a:rPr lang="en-US" altLang="zh-CN" dirty="0"/>
              <a:t>bug</a:t>
            </a:r>
            <a:r>
              <a:rPr lang="zh-CN" altLang="en-US" dirty="0"/>
              <a:t>要好</a:t>
            </a:r>
            <a:endParaRPr lang="en-US" altLang="zh-CN" dirty="0"/>
          </a:p>
          <a:p>
            <a:r>
              <a:rPr lang="zh-CN" altLang="en-US" dirty="0"/>
              <a:t>你的客户会感激你</a:t>
            </a:r>
          </a:p>
        </p:txBody>
      </p:sp>
    </p:spTree>
    <p:extLst>
      <p:ext uri="{BB962C8B-B14F-4D97-AF65-F5344CB8AC3E}">
        <p14:creationId xmlns:p14="http://schemas.microsoft.com/office/powerpoint/2010/main" val="315007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CB85-B195-417B-88A7-3879EE6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测试时，专注找</a:t>
            </a:r>
            <a:r>
              <a:rPr lang="zh-CN" altLang="en-US" b="1" dirty="0">
                <a:solidFill>
                  <a:srgbClr val="C00000"/>
                </a:solidFill>
              </a:rPr>
              <a:t>重要缺陷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5BC15-E943-446C-A657-F1107F3E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错误数据</a:t>
            </a:r>
            <a:endParaRPr lang="en-US" altLang="zh-CN" dirty="0"/>
          </a:p>
          <a:p>
            <a:r>
              <a:rPr lang="zh-CN" altLang="en-US" dirty="0"/>
              <a:t>系统崩溃</a:t>
            </a:r>
            <a:endParaRPr lang="en-US" altLang="zh-CN" dirty="0"/>
          </a:p>
          <a:p>
            <a:r>
              <a:rPr lang="zh-CN" altLang="en-US" dirty="0"/>
              <a:t>超高资源使用</a:t>
            </a:r>
            <a:endParaRPr lang="en-US" altLang="zh-CN" dirty="0"/>
          </a:p>
          <a:p>
            <a:r>
              <a:rPr lang="zh-CN" altLang="en-US" dirty="0"/>
              <a:t>不满足需求</a:t>
            </a:r>
          </a:p>
        </p:txBody>
      </p:sp>
    </p:spTree>
    <p:extLst>
      <p:ext uri="{BB962C8B-B14F-4D97-AF65-F5344CB8AC3E}">
        <p14:creationId xmlns:p14="http://schemas.microsoft.com/office/powerpoint/2010/main" val="71429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949D-5933-4688-9449-A07E421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缺陷可能有歧义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BF05-7E6E-4CC9-8C99-BD0848F2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沟通</a:t>
            </a:r>
            <a:endParaRPr lang="en-US" altLang="zh-CN" sz="6000" dirty="0">
              <a:solidFill>
                <a:srgbClr val="C00000"/>
              </a:solidFill>
            </a:endParaRPr>
          </a:p>
          <a:p>
            <a:r>
              <a:rPr lang="zh-CN" altLang="en-US" sz="6000" dirty="0">
                <a:solidFill>
                  <a:srgbClr val="C00000"/>
                </a:solidFill>
              </a:rPr>
              <a:t>沟通</a:t>
            </a:r>
            <a:endParaRPr lang="en-US" altLang="zh-CN" sz="6000" dirty="0">
              <a:solidFill>
                <a:srgbClr val="C00000"/>
              </a:solidFill>
            </a:endParaRPr>
          </a:p>
          <a:p>
            <a:r>
              <a:rPr lang="zh-CN" altLang="en-US" sz="6000" dirty="0">
                <a:solidFill>
                  <a:srgbClr val="C00000"/>
                </a:solidFill>
              </a:rPr>
              <a:t>再沟通</a:t>
            </a:r>
          </a:p>
        </p:txBody>
      </p:sp>
    </p:spTree>
    <p:extLst>
      <p:ext uri="{BB962C8B-B14F-4D97-AF65-F5344CB8AC3E}">
        <p14:creationId xmlns:p14="http://schemas.microsoft.com/office/powerpoint/2010/main" val="94428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903A-D4E4-4C05-B785-8DB43641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3F4C0-331C-49D5-8331-EDC6300F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缺陷有什么组成？</a:t>
            </a:r>
            <a:endParaRPr lang="en-US" altLang="zh-CN" dirty="0"/>
          </a:p>
          <a:p>
            <a:r>
              <a:rPr lang="zh-CN" altLang="en-US" dirty="0"/>
              <a:t>怎么算严重缺陷？</a:t>
            </a:r>
            <a:endParaRPr lang="en-US" altLang="zh-CN" dirty="0"/>
          </a:p>
          <a:p>
            <a:r>
              <a:rPr lang="zh-CN" altLang="en-US" dirty="0"/>
              <a:t>我该如何报告缺陷？</a:t>
            </a:r>
            <a:endParaRPr lang="en-US" altLang="zh-CN" dirty="0"/>
          </a:p>
          <a:p>
            <a:r>
              <a:rPr lang="zh-CN" altLang="en-US" dirty="0"/>
              <a:t>我该如何解释需求？</a:t>
            </a:r>
            <a:endParaRPr lang="en-US" altLang="zh-CN" dirty="0"/>
          </a:p>
          <a:p>
            <a:r>
              <a:rPr lang="zh-CN" altLang="en-US" dirty="0"/>
              <a:t>对于不同的项目，公司和测试团队，答案不尽相同</a:t>
            </a:r>
          </a:p>
        </p:txBody>
      </p:sp>
    </p:spTree>
    <p:extLst>
      <p:ext uri="{BB962C8B-B14F-4D97-AF65-F5344CB8AC3E}">
        <p14:creationId xmlns:p14="http://schemas.microsoft.com/office/powerpoint/2010/main" val="102970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1955-6732-4BDB-8A9D-1072D479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如何报告缺陷？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A512B-F1CD-4254-AA97-F87F8833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根据公司</a:t>
            </a:r>
            <a:r>
              <a:rPr lang="en-US" altLang="zh-CN" dirty="0"/>
              <a:t>/</a:t>
            </a:r>
            <a:r>
              <a:rPr lang="zh-CN" altLang="en-US" dirty="0"/>
              <a:t>项目不同而不同，但有些常用模板</a:t>
            </a:r>
          </a:p>
        </p:txBody>
      </p:sp>
    </p:spTree>
    <p:extLst>
      <p:ext uri="{BB962C8B-B14F-4D97-AF65-F5344CB8AC3E}">
        <p14:creationId xmlns:p14="http://schemas.microsoft.com/office/powerpoint/2010/main" val="112067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F9BB-010E-4AF4-8B14-647A1AA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缺陷报告模板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447E-2440-4C05-B71F-08E9573F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描述</a:t>
            </a:r>
            <a:endParaRPr lang="en-US" altLang="zh-CN" dirty="0"/>
          </a:p>
          <a:p>
            <a:r>
              <a:rPr lang="zh-CN" altLang="en-US" dirty="0"/>
              <a:t>重现步骤</a:t>
            </a:r>
            <a:endParaRPr lang="en-US" altLang="zh-CN" dirty="0"/>
          </a:p>
          <a:p>
            <a:r>
              <a:rPr lang="zh-CN" altLang="en-US" dirty="0"/>
              <a:t>预期的行为</a:t>
            </a:r>
            <a:endParaRPr lang="en-US" altLang="zh-CN" dirty="0"/>
          </a:p>
          <a:p>
            <a:r>
              <a:rPr lang="zh-CN" altLang="en-US" dirty="0"/>
              <a:t>实际观察到的行为</a:t>
            </a:r>
            <a:endParaRPr lang="en-US" altLang="zh-CN" dirty="0"/>
          </a:p>
          <a:p>
            <a:r>
              <a:rPr lang="zh-CN" altLang="en-US" dirty="0"/>
              <a:t>影响</a:t>
            </a:r>
            <a:endParaRPr lang="en-US" altLang="zh-CN" dirty="0"/>
          </a:p>
          <a:p>
            <a:r>
              <a:rPr lang="zh-CN" altLang="en-US" dirty="0"/>
              <a:t>严重性</a:t>
            </a:r>
            <a:endParaRPr lang="en-US" altLang="zh-CN" dirty="0"/>
          </a:p>
          <a:p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74171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A7D3-BE6E-42C1-8D46-F279A4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en-US" altLang="zh-CN" dirty="0"/>
              <a:t>– </a:t>
            </a:r>
            <a:r>
              <a:rPr lang="zh-CN" altLang="en-US" dirty="0"/>
              <a:t>对问题的间接</a:t>
            </a:r>
            <a:r>
              <a:rPr lang="en-US" altLang="zh-CN" dirty="0"/>
              <a:t>(</a:t>
            </a:r>
            <a:r>
              <a:rPr lang="zh-CN" altLang="en-US" dirty="0"/>
              <a:t>一句话</a:t>
            </a:r>
            <a:r>
              <a:rPr lang="en-US" altLang="zh-CN" dirty="0"/>
              <a:t>)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533B4-33B7-4EDF-9220-D9CB93EE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点击“下一步”后标题没有显示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x</a:t>
            </a:r>
            <a:r>
              <a:rPr lang="zh-CN" altLang="en-US" dirty="0"/>
              <a:t>功能时</a:t>
            </a:r>
            <a:r>
              <a:rPr lang="en-US" altLang="zh-CN" dirty="0"/>
              <a:t>CPU</a:t>
            </a:r>
            <a:r>
              <a:rPr lang="zh-CN" altLang="en-US" dirty="0"/>
              <a:t>飙高</a:t>
            </a:r>
            <a:endParaRPr lang="en-US" altLang="zh-CN" dirty="0"/>
          </a:p>
          <a:p>
            <a:r>
              <a:rPr lang="zh-CN" altLang="en-US" dirty="0"/>
              <a:t>移除超过一个商品时，购物车商品数量不更新</a:t>
            </a:r>
            <a:endParaRPr lang="en-US" altLang="zh-CN" dirty="0"/>
          </a:p>
          <a:p>
            <a:r>
              <a:rPr lang="zh-CN" altLang="en-US" dirty="0"/>
              <a:t>页面表示是“</a:t>
            </a:r>
            <a:r>
              <a:rPr lang="en-US" altLang="zh-CN" dirty="0" err="1"/>
              <a:t>Alll</a:t>
            </a:r>
            <a:r>
              <a:rPr lang="en-US" altLang="zh-CN" dirty="0"/>
              <a:t> Entries</a:t>
            </a:r>
            <a:r>
              <a:rPr lang="zh-CN" altLang="en-US" dirty="0"/>
              <a:t>”，应当是“</a:t>
            </a:r>
            <a:r>
              <a:rPr lang="en-US" altLang="zh-CN" dirty="0"/>
              <a:t>All Entries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如果执行时时区变了，空闲任务一致不唤醒</a:t>
            </a:r>
          </a:p>
        </p:txBody>
      </p:sp>
    </p:spTree>
    <p:extLst>
      <p:ext uri="{BB962C8B-B14F-4D97-AF65-F5344CB8AC3E}">
        <p14:creationId xmlns:p14="http://schemas.microsoft.com/office/powerpoint/2010/main" val="43152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E0BA0-67D7-4861-9D37-743C850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 </a:t>
            </a:r>
            <a:r>
              <a:rPr lang="en-US" altLang="zh-CN" dirty="0"/>
              <a:t>– </a:t>
            </a:r>
            <a:r>
              <a:rPr lang="zh-CN" altLang="en-US" dirty="0"/>
              <a:t>对问题的更详细解释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2EADF-1D8D-44B2-8516-DC091418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如果超过</a:t>
            </a:r>
            <a:r>
              <a:rPr lang="en-US" altLang="zh-CN" dirty="0"/>
              <a:t>1</a:t>
            </a:r>
            <a:r>
              <a:rPr lang="zh-CN" altLang="en-US" dirty="0"/>
              <a:t>个商品同时被移除购物车，购物车里头的商品数量不更新。如果每次移除</a:t>
            </a:r>
            <a:r>
              <a:rPr lang="en-US" altLang="zh-CN" dirty="0"/>
              <a:t>1</a:t>
            </a:r>
            <a:r>
              <a:rPr lang="zh-CN" altLang="en-US" dirty="0"/>
              <a:t>个商品，则购物车里头的商品数量会更新</a:t>
            </a:r>
          </a:p>
        </p:txBody>
      </p:sp>
    </p:spTree>
    <p:extLst>
      <p:ext uri="{BB962C8B-B14F-4D97-AF65-F5344CB8AC3E}">
        <p14:creationId xmlns:p14="http://schemas.microsoft.com/office/powerpoint/2010/main" val="33783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42AB-E6AF-443A-8AB0-54C994B2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23081-6AF0-4980-80FA-E043E254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注意描述不要太泛，太细则问题不大</a:t>
            </a:r>
          </a:p>
        </p:txBody>
      </p:sp>
    </p:spTree>
    <p:extLst>
      <p:ext uri="{BB962C8B-B14F-4D97-AF65-F5344CB8AC3E}">
        <p14:creationId xmlns:p14="http://schemas.microsoft.com/office/powerpoint/2010/main" val="31450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31760-47C8-4DDF-BA0B-57C100F2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“缺陷”是什么意思？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79BE4-DFF0-4C3A-8A9F-757D2F8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Bug</a:t>
            </a:r>
            <a:r>
              <a:rPr lang="zh-CN" altLang="en-US" dirty="0"/>
              <a:t>：程序或者硬件的未预期</a:t>
            </a:r>
            <a:r>
              <a:rPr lang="en-US" altLang="zh-CN" dirty="0"/>
              <a:t>(</a:t>
            </a:r>
            <a:r>
              <a:rPr lang="zh-CN" altLang="en-US" dirty="0"/>
              <a:t>特别是造成系统故障</a:t>
            </a:r>
            <a:r>
              <a:rPr lang="en-US" altLang="zh-CN" dirty="0"/>
              <a:t>)</a:t>
            </a:r>
            <a:r>
              <a:rPr lang="zh-CN" altLang="en-US" dirty="0"/>
              <a:t>的属性或行为。功能的反义词。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-Eric S. Raymond, The Jargon File</a:t>
            </a:r>
          </a:p>
        </p:txBody>
      </p:sp>
    </p:spTree>
    <p:extLst>
      <p:ext uri="{BB962C8B-B14F-4D97-AF65-F5344CB8AC3E}">
        <p14:creationId xmlns:p14="http://schemas.microsoft.com/office/powerpoint/2010/main" val="192495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51FF7-06F4-44E0-8D61-C2694A78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重现步骤</a:t>
            </a:r>
            <a:r>
              <a:rPr lang="en-US" altLang="zh-CN" dirty="0"/>
              <a:t>-</a:t>
            </a:r>
            <a:r>
              <a:rPr lang="zh-CN" altLang="en-US" dirty="0"/>
              <a:t>指定产生问题的确切步骤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C86D-455E-4BE0-BE0D-65D11E5B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确保给出</a:t>
            </a:r>
            <a:endParaRPr lang="en-US" altLang="zh-CN" dirty="0"/>
          </a:p>
          <a:p>
            <a:pPr lvl="1"/>
            <a:r>
              <a:rPr lang="zh-CN" altLang="en-US" dirty="0"/>
              <a:t>确切的值</a:t>
            </a:r>
            <a:endParaRPr lang="en-US" altLang="zh-CN" dirty="0"/>
          </a:p>
          <a:p>
            <a:pPr lvl="1"/>
            <a:r>
              <a:rPr lang="zh-CN" altLang="en-US" dirty="0"/>
              <a:t>确切的步骤</a:t>
            </a:r>
            <a:endParaRPr lang="en-US" altLang="zh-CN" dirty="0"/>
          </a:p>
          <a:p>
            <a:pPr lvl="1"/>
            <a:r>
              <a:rPr lang="zh-CN" altLang="en-US" dirty="0"/>
              <a:t>确切的执行方式</a:t>
            </a:r>
            <a:endParaRPr lang="en-US" altLang="zh-CN" dirty="0"/>
          </a:p>
          <a:p>
            <a:r>
              <a:rPr lang="zh-CN" altLang="en-US" dirty="0"/>
              <a:t>越细致越好</a:t>
            </a:r>
          </a:p>
        </p:txBody>
      </p:sp>
    </p:spTree>
    <p:extLst>
      <p:ext uri="{BB962C8B-B14F-4D97-AF65-F5344CB8AC3E}">
        <p14:creationId xmlns:p14="http://schemas.microsoft.com/office/powerpoint/2010/main" val="98046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0C10D-D38D-4295-87CB-0825C6F3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7512-4E4B-4B96-AAD7-00DFC656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：在购物车里头放一些东西，再取出一些东西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在购物车里添加</a:t>
            </a:r>
            <a:r>
              <a:rPr lang="en-US" altLang="zh-CN" dirty="0"/>
              <a:t>3</a:t>
            </a:r>
            <a:r>
              <a:rPr lang="zh-CN" altLang="en-US" dirty="0"/>
              <a:t>个商品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观察购物车显示数量为</a:t>
            </a: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从购物车移除</a:t>
            </a:r>
            <a:r>
              <a:rPr lang="en-US" altLang="zh-CN" dirty="0"/>
              <a:t>2</a:t>
            </a:r>
            <a:r>
              <a:rPr lang="zh-CN" altLang="en-US" dirty="0"/>
              <a:t>个商品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观察购物车的数量</a:t>
            </a:r>
          </a:p>
        </p:txBody>
      </p:sp>
    </p:spTree>
    <p:extLst>
      <p:ext uri="{BB962C8B-B14F-4D97-AF65-F5344CB8AC3E}">
        <p14:creationId xmlns:p14="http://schemas.microsoft.com/office/powerpoint/2010/main" val="300309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9D76-C8F5-4B28-8DFB-60CA90B7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预期的行为和观察到的行为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6B0C-B83F-41A5-8E45-A6A3B672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预期的行为</a:t>
            </a:r>
            <a:r>
              <a:rPr lang="zh-CN" altLang="en-US" dirty="0"/>
              <a:t>：尽可能精确描述，根据需求你的预期行为是什么</a:t>
            </a:r>
            <a:endParaRPr lang="en-US" altLang="zh-CN" dirty="0"/>
          </a:p>
          <a:p>
            <a:r>
              <a:rPr lang="zh-CN" altLang="en-US" b="1" dirty="0"/>
              <a:t>实际观察到的行为</a:t>
            </a:r>
            <a:r>
              <a:rPr lang="zh-CN" altLang="en-US" dirty="0"/>
              <a:t>：标书你实际看到的</a:t>
            </a:r>
          </a:p>
        </p:txBody>
      </p:sp>
    </p:spTree>
    <p:extLst>
      <p:ext uri="{BB962C8B-B14F-4D97-AF65-F5344CB8AC3E}">
        <p14:creationId xmlns:p14="http://schemas.microsoft.com/office/powerpoint/2010/main" val="217101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30CC-CCEF-411D-88F0-E738A6F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3F68-F513-45D3-98D4-8122AC50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期望的行为：数字是正确的</a:t>
            </a:r>
            <a:endParaRPr lang="en-US" altLang="zh-CN" dirty="0"/>
          </a:p>
          <a:p>
            <a:r>
              <a:rPr lang="zh-CN" altLang="en-US" dirty="0"/>
              <a:t>观察到的行为：数字是不正确的</a:t>
            </a:r>
          </a:p>
        </p:txBody>
      </p:sp>
    </p:spTree>
    <p:extLst>
      <p:ext uri="{BB962C8B-B14F-4D97-AF65-F5344CB8AC3E}">
        <p14:creationId xmlns:p14="http://schemas.microsoft.com/office/powerpoint/2010/main" val="262624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EC820-D22C-478C-B00E-FADFDA0D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22DD3-4DA6-43C4-AF77-158374D7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期望的行为：购物车显示的数量是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实际观察到的行为：购物车显示的数量是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3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51C5-70EE-45BB-AF53-89DAFE90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 </a:t>
            </a:r>
            <a:r>
              <a:rPr lang="en-US" altLang="zh-CN" dirty="0"/>
              <a:t>vs </a:t>
            </a:r>
            <a:r>
              <a:rPr lang="zh-CN" altLang="en-US" dirty="0"/>
              <a:t>实际观察到的行为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BD097-5994-455B-81F6-4BEC9704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你实际看到的 </a:t>
            </a:r>
            <a:r>
              <a:rPr lang="en-US" altLang="zh-CN" dirty="0"/>
              <a:t>vs </a:t>
            </a:r>
            <a:r>
              <a:rPr lang="zh-CN" altLang="en-US" dirty="0"/>
              <a:t>你预期要看到的，是缺陷报告的</a:t>
            </a:r>
            <a:r>
              <a:rPr lang="zh-CN" altLang="en-US" b="1" dirty="0">
                <a:solidFill>
                  <a:srgbClr val="C00000"/>
                </a:solidFill>
              </a:rPr>
              <a:t>关键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确保你描述清楚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尽可能</a:t>
            </a:r>
            <a:r>
              <a:rPr lang="zh-CN" altLang="en-US" b="1" dirty="0">
                <a:solidFill>
                  <a:srgbClr val="C00000"/>
                </a:solidFill>
              </a:rPr>
              <a:t>精确</a:t>
            </a:r>
          </a:p>
        </p:txBody>
      </p:sp>
    </p:spTree>
    <p:extLst>
      <p:ext uri="{BB962C8B-B14F-4D97-AF65-F5344CB8AC3E}">
        <p14:creationId xmlns:p14="http://schemas.microsoft.com/office/powerpoint/2010/main" val="20979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23A1-F6A5-45D4-A09F-D083B4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r>
              <a:rPr lang="en-US" altLang="zh-CN" dirty="0"/>
              <a:t> – </a:t>
            </a:r>
            <a:r>
              <a:rPr lang="zh-CN" altLang="en-US" dirty="0"/>
              <a:t>缺陷如何影响软件的使用者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F8C66-C336-4181-9821-9D66C5A7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：用户会憎恨因为软件有错误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：用户会看到它们的购物车里头的商品数量是不对的，意味着他们将购买的商品的数量会少于预期</a:t>
            </a:r>
          </a:p>
        </p:txBody>
      </p:sp>
    </p:spTree>
    <p:extLst>
      <p:ext uri="{BB962C8B-B14F-4D97-AF65-F5344CB8AC3E}">
        <p14:creationId xmlns:p14="http://schemas.microsoft.com/office/powerpoint/2010/main" val="308467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B37B-15C9-4B0E-99EB-4BFC35C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 </a:t>
            </a:r>
            <a:r>
              <a:rPr lang="en-US" altLang="zh-CN" dirty="0"/>
              <a:t>– </a:t>
            </a:r>
            <a:r>
              <a:rPr lang="zh-CN" altLang="en-US" dirty="0"/>
              <a:t>问题多严重？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2A28-E8A6-4E5E-AF5C-E58C0591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这一这个和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优先级</a:t>
            </a:r>
            <a:r>
              <a:rPr lang="en-US" altLang="zh-CN" dirty="0"/>
              <a:t>(</a:t>
            </a:r>
            <a:r>
              <a:rPr lang="zh-CN" altLang="en-US" dirty="0"/>
              <a:t>哪个缺陷应该先修复</a:t>
            </a:r>
            <a:r>
              <a:rPr lang="en-US" altLang="zh-CN" dirty="0"/>
              <a:t>)</a:t>
            </a:r>
            <a:r>
              <a:rPr lang="zh-CN" altLang="en-US" dirty="0"/>
              <a:t>不同，但是通常一个严重的</a:t>
            </a:r>
            <a:r>
              <a:rPr lang="en-US" altLang="zh-CN" dirty="0"/>
              <a:t>bug</a:t>
            </a:r>
            <a:r>
              <a:rPr lang="zh-CN" altLang="en-US" dirty="0"/>
              <a:t>比一个不太严重的</a:t>
            </a:r>
            <a:r>
              <a:rPr lang="en-US" altLang="zh-CN" dirty="0"/>
              <a:t>bug</a:t>
            </a:r>
            <a:r>
              <a:rPr lang="zh-CN" altLang="en-US" dirty="0"/>
              <a:t>的优先级要高</a:t>
            </a:r>
          </a:p>
        </p:txBody>
      </p:sp>
    </p:spTree>
    <p:extLst>
      <p:ext uri="{BB962C8B-B14F-4D97-AF65-F5344CB8AC3E}">
        <p14:creationId xmlns:p14="http://schemas.microsoft.com/office/powerpoint/2010/main" val="66426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B6F3-C607-49DD-AA31-52DDAA7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4422D-4D04-4983-9E47-2F7E5FC4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严重性有几个因素组成：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bug</a:t>
            </a:r>
            <a:r>
              <a:rPr lang="zh-CN" altLang="en-US" dirty="0"/>
              <a:t>出现，问题有多坏？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多久出现一次？</a:t>
            </a:r>
            <a:endParaRPr lang="en-US" altLang="zh-CN" dirty="0"/>
          </a:p>
          <a:p>
            <a:pPr lvl="1"/>
            <a:r>
              <a:rPr lang="zh-CN" altLang="en-US" dirty="0"/>
              <a:t>有没有临时方案</a:t>
            </a:r>
            <a:r>
              <a:rPr lang="en-US" altLang="zh-CN" dirty="0"/>
              <a:t>workaround?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2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ADFA8-085E-4533-A5DB-C6A1F7D2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严重性级别</a:t>
            </a:r>
            <a:r>
              <a:rPr lang="en-US" altLang="zh-CN" dirty="0"/>
              <a:t>(Bugzilla)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CAB5A-30AF-4A2A-B07F-36668929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BLOCKER</a:t>
            </a:r>
          </a:p>
          <a:p>
            <a:r>
              <a:rPr lang="en-US" altLang="zh-CN" dirty="0"/>
              <a:t>CRITICAL</a:t>
            </a:r>
          </a:p>
          <a:p>
            <a:r>
              <a:rPr lang="en-US" altLang="zh-CN" dirty="0"/>
              <a:t>MAJOR</a:t>
            </a:r>
          </a:p>
          <a:p>
            <a:r>
              <a:rPr lang="en-US" altLang="zh-CN" dirty="0"/>
              <a:t>NORMAL</a:t>
            </a:r>
          </a:p>
          <a:p>
            <a:r>
              <a:rPr lang="en-US" altLang="zh-CN" dirty="0"/>
              <a:t>MINOR</a:t>
            </a:r>
          </a:p>
          <a:p>
            <a:r>
              <a:rPr lang="en-US" altLang="zh-CN" dirty="0"/>
              <a:t>TRIVIAL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B74B-0EDB-4222-99FE-674D0A9F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70B5C-4352-4915-895A-61F006C0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系统中的某种条件造成如下问题：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违反需求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违反端用户期望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导致程序故障或者提前终止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产生不正确的结果</a:t>
            </a:r>
          </a:p>
        </p:txBody>
      </p:sp>
    </p:spTree>
    <p:extLst>
      <p:ext uri="{BB962C8B-B14F-4D97-AF65-F5344CB8AC3E}">
        <p14:creationId xmlns:p14="http://schemas.microsoft.com/office/powerpoint/2010/main" val="147659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D2758-43DC-4477-B770-6D2A15D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严重级别</a:t>
            </a:r>
            <a:r>
              <a:rPr lang="en-US" altLang="zh-CN" dirty="0"/>
              <a:t>(</a:t>
            </a:r>
            <a:r>
              <a:rPr lang="zh-CN" altLang="en-US" dirty="0"/>
              <a:t>业界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3A87-76A5-4FD9-B8D8-707A72E7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 ~ </a:t>
            </a:r>
            <a:r>
              <a:rPr lang="zh-CN" altLang="en-US" dirty="0"/>
              <a:t>影响业务非常严重</a:t>
            </a:r>
            <a:endParaRPr lang="en-US" altLang="zh-CN" dirty="0"/>
          </a:p>
          <a:p>
            <a:r>
              <a:rPr lang="en-US" altLang="zh-CN" dirty="0"/>
              <a:t>P2 ~ </a:t>
            </a:r>
            <a:r>
              <a:rPr lang="zh-CN" altLang="en-US" dirty="0"/>
              <a:t>影响部分用户，严重</a:t>
            </a:r>
            <a:endParaRPr lang="en-US" altLang="zh-CN" dirty="0"/>
          </a:p>
          <a:p>
            <a:r>
              <a:rPr lang="en-US" altLang="zh-CN" dirty="0"/>
              <a:t>P3 ~ </a:t>
            </a:r>
            <a:r>
              <a:rPr lang="zh-CN" altLang="en-US" dirty="0"/>
              <a:t>影响少量用户，不太严重</a:t>
            </a:r>
          </a:p>
        </p:txBody>
      </p:sp>
    </p:spTree>
    <p:extLst>
      <p:ext uri="{BB962C8B-B14F-4D97-AF65-F5344CB8AC3E}">
        <p14:creationId xmlns:p14="http://schemas.microsoft.com/office/powerpoint/2010/main" val="113348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FAEB-2E50-414A-8D91-7E5AB64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 </a:t>
            </a:r>
            <a:r>
              <a:rPr lang="en-US" altLang="zh-CN" dirty="0"/>
              <a:t>– </a:t>
            </a:r>
            <a:r>
              <a:rPr lang="zh-CN" altLang="en-US" dirty="0"/>
              <a:t>有助于理解和修复问题的技术或细节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AD627-EED9-4DA2-A7A8-D26FB20F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traces</a:t>
            </a:r>
          </a:p>
          <a:p>
            <a:r>
              <a:rPr lang="zh-CN" altLang="en-US" dirty="0"/>
              <a:t>日志文件摘录</a:t>
            </a:r>
            <a:endParaRPr lang="en-US" altLang="zh-CN" dirty="0"/>
          </a:p>
          <a:p>
            <a:r>
              <a:rPr lang="zh-CN" altLang="en-US" dirty="0"/>
              <a:t>环境信息</a:t>
            </a:r>
            <a:endParaRPr lang="en-US" altLang="zh-CN" dirty="0"/>
          </a:p>
          <a:p>
            <a:r>
              <a:rPr lang="zh-CN" altLang="en-US" dirty="0"/>
              <a:t>任何有助于开发人员修复缺陷的信息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70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3B93-CEE7-487A-B3B0-0DB87619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跟踪，分类和优先化缺陷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8D985-655B-48E3-9635-A1EC833D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一般你发现缺陷，你就需要报告缺陷，且缺陷最终要被修复</a:t>
            </a:r>
          </a:p>
        </p:txBody>
      </p:sp>
    </p:spTree>
    <p:extLst>
      <p:ext uri="{BB962C8B-B14F-4D97-AF65-F5344CB8AC3E}">
        <p14:creationId xmlns:p14="http://schemas.microsoft.com/office/powerpoint/2010/main" val="293639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184E-7464-4939-A1C6-F73A3B4B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BA232-F52F-456C-AFB1-9518B2C3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缺陷常用数量标号，不用命名</a:t>
            </a:r>
            <a:endParaRPr lang="en-US" altLang="zh-CN" dirty="0"/>
          </a:p>
          <a:p>
            <a:r>
              <a:rPr lang="zh-CN" altLang="en-US" dirty="0"/>
              <a:t>标号应包含如下信息：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标识符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源头</a:t>
            </a:r>
            <a:r>
              <a:rPr lang="en-US" altLang="zh-CN" dirty="0"/>
              <a:t> – </a:t>
            </a:r>
            <a:r>
              <a:rPr lang="zh-CN" altLang="en-US" dirty="0"/>
              <a:t>发现缺陷的关联测试用例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发现的软件版本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修复的软件版本</a:t>
            </a:r>
            <a:r>
              <a:rPr lang="en-US" altLang="zh-CN" dirty="0"/>
              <a:t>(</a:t>
            </a:r>
            <a:r>
              <a:rPr lang="zh-CN" altLang="en-US" dirty="0"/>
              <a:t>如有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58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5F33-F395-4A2E-ADA1-28660D38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A43A7-D3B2-44D9-B42C-2C3947DC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endParaRPr lang="en-US" altLang="zh-CN" dirty="0"/>
          </a:p>
          <a:p>
            <a:r>
              <a:rPr lang="zh-CN" altLang="en-US" dirty="0"/>
              <a:t>记录</a:t>
            </a:r>
            <a:endParaRPr lang="en-US" altLang="zh-CN" dirty="0"/>
          </a:p>
          <a:p>
            <a:r>
              <a:rPr lang="zh-CN" altLang="en-US" dirty="0"/>
              <a:t>分类和优先级排定</a:t>
            </a:r>
            <a:endParaRPr lang="en-US" altLang="zh-CN" dirty="0"/>
          </a:p>
          <a:p>
            <a:r>
              <a:rPr lang="zh-CN" altLang="en-US"/>
              <a:t>修复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验证过的</a:t>
            </a:r>
          </a:p>
        </p:txBody>
      </p:sp>
    </p:spTree>
    <p:extLst>
      <p:ext uri="{BB962C8B-B14F-4D97-AF65-F5344CB8AC3E}">
        <p14:creationId xmlns:p14="http://schemas.microsoft.com/office/powerpoint/2010/main" val="2064211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AA94-DA3D-46AB-AB37-CFEB7F9C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分类和优先级排定</a:t>
            </a:r>
            <a:r>
              <a:rPr lang="en-US" altLang="zh-CN" dirty="0"/>
              <a:t>(</a:t>
            </a:r>
            <a:r>
              <a:rPr lang="zh-CN" altLang="en-US" dirty="0"/>
              <a:t>或“缺陷评审”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C225C-C857-49D2-AEDA-BC73E452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先关干系人开会确定：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最终严重性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最终优先级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缺陷验证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需要更多信息</a:t>
            </a:r>
            <a:endParaRPr lang="en-US" altLang="zh-CN" dirty="0"/>
          </a:p>
          <a:p>
            <a:pPr lvl="1"/>
            <a:r>
              <a:rPr lang="zh-CN" altLang="en-US" dirty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46524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7FB7-1C91-4DEC-84D9-8861D4D4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5E31-9E7B-4D84-9068-FF934C3F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然后开发人员开始修复缺陷。这常是一个迭代过程，开发人员和测试人员协同确保缺陷被正确和完整的修复，且不会</a:t>
            </a:r>
            <a:r>
              <a:rPr lang="en-US" altLang="zh-CN" dirty="0"/>
              <a:t>break</a:t>
            </a:r>
            <a:r>
              <a:rPr lang="zh-CN" altLang="en-US" dirty="0"/>
              <a:t>软件的其它部分。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注意：自动化的单元和集成测试非常重要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20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7E90-36F2-4698-964B-4CE746DA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B14B5-117A-40DF-9174-3FBB6184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最终，测试人验证缺陷被实际修复，且不会造成其它问题</a:t>
            </a:r>
          </a:p>
        </p:txBody>
      </p:sp>
    </p:spTree>
    <p:extLst>
      <p:ext uri="{BB962C8B-B14F-4D97-AF65-F5344CB8AC3E}">
        <p14:creationId xmlns:p14="http://schemas.microsoft.com/office/powerpoint/2010/main" val="27691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E008-0656-4DD9-8A17-5B24102E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缺陷从哪里来？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020FA-F71B-4378-8025-31492A24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代码中的错误</a:t>
            </a:r>
            <a:endParaRPr lang="en-US" altLang="zh-CN" dirty="0"/>
          </a:p>
          <a:p>
            <a:r>
              <a:rPr lang="zh-CN" altLang="en-US" dirty="0"/>
              <a:t>需求歧义</a:t>
            </a:r>
            <a:endParaRPr lang="en-US" altLang="zh-CN" dirty="0"/>
          </a:p>
          <a:p>
            <a:r>
              <a:rPr lang="zh-CN" altLang="en-US" dirty="0"/>
              <a:t>其它</a:t>
            </a:r>
            <a:endParaRPr lang="en-US" altLang="zh-CN" dirty="0"/>
          </a:p>
          <a:p>
            <a:pPr lvl="1"/>
            <a:r>
              <a:rPr lang="zh-CN" altLang="en-US" dirty="0"/>
              <a:t>编译器错误</a:t>
            </a:r>
            <a:endParaRPr lang="en-US" altLang="zh-CN" dirty="0"/>
          </a:p>
          <a:p>
            <a:pPr lvl="1"/>
            <a:r>
              <a:rPr lang="zh-CN" altLang="en-US" dirty="0"/>
              <a:t>硬件故障</a:t>
            </a:r>
            <a:endParaRPr lang="en-US" altLang="zh-CN" dirty="0"/>
          </a:p>
          <a:p>
            <a:pPr lvl="1"/>
            <a:r>
              <a:rPr lang="zh-CN" altLang="en-US" dirty="0"/>
              <a:t>操作系统故障</a:t>
            </a:r>
            <a:endParaRPr lang="en-US" altLang="zh-CN" dirty="0"/>
          </a:p>
          <a:p>
            <a:pPr lvl="1"/>
            <a:r>
              <a:rPr lang="zh-CN" altLang="en-US" dirty="0"/>
              <a:t>来自空间的伽马射线</a:t>
            </a:r>
            <a:endParaRPr lang="en-US" altLang="zh-CN" dirty="0"/>
          </a:p>
          <a:p>
            <a:r>
              <a:rPr lang="zh-CN" altLang="en-US" dirty="0"/>
              <a:t>猜一下你应该关注</a:t>
            </a:r>
            <a:r>
              <a:rPr lang="zh-CN" altLang="en-US" b="1" dirty="0">
                <a:solidFill>
                  <a:srgbClr val="C00000"/>
                </a:solidFill>
              </a:rPr>
              <a:t>哪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个区域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0931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BB02-101B-4F8D-BFFA-936B99AB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缺陷是用户可见的！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9ADE8-205A-4C2C-8181-EB15FACB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// Program shall always print out “wombat”</a:t>
            </a:r>
          </a:p>
          <a:p>
            <a:pPr marL="0" indent="0">
              <a:buNone/>
            </a:pPr>
            <a:r>
              <a:rPr lang="en-US" altLang="zh-CN" dirty="0"/>
              <a:t>// Program shall never print out “cephalopod”</a:t>
            </a:r>
          </a:p>
          <a:p>
            <a:pPr marL="0" indent="0">
              <a:buNone/>
            </a:pPr>
            <a:r>
              <a:rPr lang="en-US" altLang="zh-CN" dirty="0"/>
              <a:t>// Is there a defect in this code?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k = 4;</a:t>
            </a:r>
          </a:p>
          <a:p>
            <a:pPr marL="0" indent="0">
              <a:buNone/>
            </a:pPr>
            <a:r>
              <a:rPr lang="en-US" altLang="zh-CN" dirty="0"/>
              <a:t>if (k &gt; 100)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(“cephalopod”);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(“wombat”);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1E93-6889-4564-B54B-E593C997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差代码 </a:t>
            </a:r>
            <a:r>
              <a:rPr lang="en-US" altLang="zh-CN" dirty="0"/>
              <a:t>!= </a:t>
            </a:r>
            <a:r>
              <a:rPr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323C-B5FA-47DC-8F99-F00AE170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这并不是说写差代码是好事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但是从定义的角度看，影响程序功能的才能叫缺陷</a:t>
            </a:r>
          </a:p>
        </p:txBody>
      </p:sp>
    </p:spTree>
    <p:extLst>
      <p:ext uri="{BB962C8B-B14F-4D97-AF65-F5344CB8AC3E}">
        <p14:creationId xmlns:p14="http://schemas.microsoft.com/office/powerpoint/2010/main" val="16836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5CBA-8A1B-45D6-B663-336AE864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E1C69-3AF2-47AA-BF74-A8690590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如果被测试的系统不满足需求</a:t>
            </a:r>
            <a:r>
              <a:rPr lang="en-US" altLang="zh-CN" dirty="0"/>
              <a:t>(</a:t>
            </a:r>
            <a:r>
              <a:rPr lang="zh-CN" altLang="en-US" dirty="0"/>
              <a:t>隐含的或者是显式的</a:t>
            </a:r>
            <a:r>
              <a:rPr lang="en-US" altLang="zh-CN" dirty="0"/>
              <a:t>)</a:t>
            </a:r>
            <a:r>
              <a:rPr lang="zh-CN" altLang="en-US" dirty="0"/>
              <a:t>，或者不满足用户的期望，那么就可以认为有缺陷</a:t>
            </a:r>
          </a:p>
        </p:txBody>
      </p:sp>
    </p:spTree>
    <p:extLst>
      <p:ext uri="{BB962C8B-B14F-4D97-AF65-F5344CB8AC3E}">
        <p14:creationId xmlns:p14="http://schemas.microsoft.com/office/powerpoint/2010/main" val="5005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87D4-3DA0-4662-892E-D51BE76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9A654-062C-4A78-AC55-F39052E0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如果期望输入整数，当输入是字符串时，用户可以期望一个错误消息</a:t>
            </a:r>
            <a:endParaRPr lang="en-US" altLang="zh-CN" dirty="0"/>
          </a:p>
          <a:p>
            <a:r>
              <a:rPr lang="zh-CN" altLang="en-US" dirty="0"/>
              <a:t>用户可能并不关心输入字符的大小写</a:t>
            </a:r>
            <a:endParaRPr lang="en-US" altLang="zh-CN" dirty="0"/>
          </a:p>
          <a:p>
            <a:r>
              <a:rPr lang="zh-CN" altLang="en-US" dirty="0"/>
              <a:t>用户可能期望负数被当做正数处理</a:t>
            </a:r>
            <a:endParaRPr lang="en-US" altLang="zh-CN" dirty="0"/>
          </a:p>
          <a:p>
            <a:r>
              <a:rPr lang="zh-CN" altLang="en-US" dirty="0"/>
              <a:t>如果需求中定义的系统行为和用户期望的不符，你就需要和系统工程师或者需求分析师讨论。</a:t>
            </a:r>
            <a:endParaRPr lang="en-US" altLang="zh-CN" dirty="0"/>
          </a:p>
          <a:p>
            <a:pPr lvl="1"/>
            <a:r>
              <a:rPr lang="zh-CN" altLang="en-US" dirty="0"/>
              <a:t>记住</a:t>
            </a:r>
            <a:r>
              <a:rPr lang="en-US" altLang="zh-CN" dirty="0"/>
              <a:t> verification vs validation!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0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BFC4-C39A-48B8-B643-EEFEF852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 </a:t>
            </a:r>
            <a:r>
              <a:rPr lang="en-US" altLang="zh-CN" dirty="0"/>
              <a:t>vs </a:t>
            </a:r>
            <a:r>
              <a:rPr lang="zh-CN" altLang="en-US" dirty="0"/>
              <a:t>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1DA4-042E-4601-BF3F-32BD60DC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如果软件不满足需求，或者不稳定</a:t>
            </a:r>
            <a:r>
              <a:rPr lang="en-US" altLang="zh-CN" dirty="0"/>
              <a:t>(</a:t>
            </a:r>
            <a:r>
              <a:rPr lang="zh-CN" altLang="en-US" dirty="0"/>
              <a:t>隐含的需求</a:t>
            </a:r>
            <a:r>
              <a:rPr lang="en-US" altLang="zh-CN" dirty="0"/>
              <a:t>)</a:t>
            </a:r>
            <a:r>
              <a:rPr lang="zh-CN" altLang="en-US" dirty="0"/>
              <a:t>，这就是一个</a:t>
            </a:r>
            <a:r>
              <a:rPr lang="zh-CN" altLang="en-US" b="1" dirty="0">
                <a:solidFill>
                  <a:srgbClr val="C00000"/>
                </a:solidFill>
              </a:rPr>
              <a:t>缺陷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如果用户想要添加或者修改需求</a:t>
            </a:r>
            <a:r>
              <a:rPr lang="en-US" altLang="zh-CN" dirty="0"/>
              <a:t>/</a:t>
            </a:r>
            <a:r>
              <a:rPr lang="zh-CN" altLang="en-US" dirty="0"/>
              <a:t>功能</a:t>
            </a:r>
            <a:r>
              <a:rPr lang="en-US" altLang="zh-CN" dirty="0"/>
              <a:t>/</a:t>
            </a:r>
            <a:r>
              <a:rPr lang="zh-CN" altLang="en-US" dirty="0"/>
              <a:t>等，这就是一个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增强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(Enhancement)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29796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1190</Words>
  <Application>Microsoft Office PowerPoint</Application>
  <PresentationFormat>宽屏</PresentationFormat>
  <Paragraphs>167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SQA, 第3课： 缺陷</vt:lpstr>
      <vt:lpstr>“缺陷”是什么意思？</vt:lpstr>
      <vt:lpstr>更好定义</vt:lpstr>
      <vt:lpstr>缺陷从哪里来？</vt:lpstr>
      <vt:lpstr>缺陷是用户可见的！</vt:lpstr>
      <vt:lpstr>差代码 != 缺陷</vt:lpstr>
      <vt:lpstr>PowerPoint 演示文稿</vt:lpstr>
      <vt:lpstr>PowerPoint 演示文稿</vt:lpstr>
      <vt:lpstr>缺陷 vs 增强</vt:lpstr>
      <vt:lpstr>并不是一定要严重的才能叫缺陷</vt:lpstr>
      <vt:lpstr>重要的软件也会带缺陷，习惯它</vt:lpstr>
      <vt:lpstr>测试时，专注找重要缺陷：</vt:lpstr>
      <vt:lpstr>缺陷可能有歧义</vt:lpstr>
      <vt:lpstr>关于缺陷</vt:lpstr>
      <vt:lpstr>如何报告缺陷？</vt:lpstr>
      <vt:lpstr>缺陷报告模板</vt:lpstr>
      <vt:lpstr>总结 – 对问题的间接(一句话)描述</vt:lpstr>
      <vt:lpstr>描述 – 对问题的更详细解释</vt:lpstr>
      <vt:lpstr>描述</vt:lpstr>
      <vt:lpstr>重现步骤-指定产生问题的确切步骤</vt:lpstr>
      <vt:lpstr>重现步骤</vt:lpstr>
      <vt:lpstr>预期的行为和观察到的行为</vt:lpstr>
      <vt:lpstr>差的例子</vt:lpstr>
      <vt:lpstr>好的例子</vt:lpstr>
      <vt:lpstr>预期 vs 实际观察到的行为</vt:lpstr>
      <vt:lpstr>影响 – 缺陷如何影响软件的使用者</vt:lpstr>
      <vt:lpstr>严重性 – 问题多严重？</vt:lpstr>
      <vt:lpstr>严重性</vt:lpstr>
      <vt:lpstr>严重性级别(Bugzilla)</vt:lpstr>
      <vt:lpstr>严重级别(业界)</vt:lpstr>
      <vt:lpstr>注释 – 有助于理解和修复问题的技术或细节</vt:lpstr>
      <vt:lpstr>跟踪，分类和优先化缺陷</vt:lpstr>
      <vt:lpstr>跟踪缺陷</vt:lpstr>
      <vt:lpstr>缺陷生命周期</vt:lpstr>
      <vt:lpstr>分类和优先级排定(或“缺陷评审”)</vt:lpstr>
      <vt:lpstr>修复</vt:lpstr>
      <vt:lpstr>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159</cp:revision>
  <dcterms:created xsi:type="dcterms:W3CDTF">2017-09-09T07:12:39Z</dcterms:created>
  <dcterms:modified xsi:type="dcterms:W3CDTF">2017-09-12T07:44:15Z</dcterms:modified>
</cp:coreProperties>
</file>