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需求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CD1B6-48F5-4E6E-81DB-6DDE9C28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需求表达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做什么</a:t>
            </a:r>
            <a:r>
              <a:rPr lang="zh-CN" altLang="en-US" dirty="0"/>
              <a:t>，而不是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怎么做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8D731-A885-4DF1-856D-FAC43A32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：系统应该将所有登录行为持久化存储，以备未来审计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：系统应该在一个称为</a:t>
            </a:r>
            <a:r>
              <a:rPr lang="en-US" altLang="zh-CN" dirty="0" err="1"/>
              <a:t>AllLoginsForReview</a:t>
            </a:r>
            <a:r>
              <a:rPr lang="zh-CN" altLang="en-US" dirty="0"/>
              <a:t>的单例中的一个关联数组中存储所有的登录行为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：系统应该支持</a:t>
            </a:r>
            <a:r>
              <a:rPr lang="en-US" altLang="zh-CN" dirty="0"/>
              <a:t>100</a:t>
            </a:r>
            <a:r>
              <a:rPr lang="zh-CN" altLang="en-US" dirty="0"/>
              <a:t>个并发用户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：为支持</a:t>
            </a:r>
            <a:r>
              <a:rPr lang="en-US" altLang="zh-CN" dirty="0"/>
              <a:t>100</a:t>
            </a:r>
            <a:r>
              <a:rPr lang="zh-CN" altLang="en-US" dirty="0"/>
              <a:t>个并发用户，系统应该使用一个</a:t>
            </a:r>
            <a:r>
              <a:rPr lang="en-US" altLang="zh-CN" dirty="0" err="1"/>
              <a:t>BlockingQueue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8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0FAC1-D086-4FFF-AFCE-C879AD0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需求关注做什么，而不是怎么做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22163-1CED-41E7-90D3-6A9BAA6B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我们关心 </a:t>
            </a:r>
            <a:r>
              <a:rPr lang="en-US" altLang="zh-CN" dirty="0"/>
              <a:t>– </a:t>
            </a:r>
            <a:r>
              <a:rPr lang="zh-CN" altLang="en-US" dirty="0"/>
              <a:t>在</a:t>
            </a:r>
            <a:r>
              <a:rPr lang="en-US" altLang="zh-CN" dirty="0"/>
              <a:t>Z</a:t>
            </a:r>
            <a:r>
              <a:rPr lang="zh-CN" altLang="en-US" dirty="0"/>
              <a:t>情况下，在</a:t>
            </a:r>
            <a:r>
              <a:rPr lang="en-US" altLang="zh-CN" dirty="0"/>
              <a:t>Y</a:t>
            </a:r>
            <a:r>
              <a:rPr lang="zh-CN" altLang="en-US" dirty="0"/>
              <a:t>场景下，系统会做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如果我们知道实现细节黑盒子测试就无法达成</a:t>
            </a:r>
            <a:endParaRPr lang="en-US" altLang="zh-CN" dirty="0"/>
          </a:p>
          <a:p>
            <a:r>
              <a:rPr lang="zh-CN" altLang="en-US" dirty="0"/>
              <a:t>规定实现细节会限制设计和开发人员采用更好的解决方案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2650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4246-8765-4B83-ADDF-8DA1F78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可测试性</a:t>
            </a:r>
            <a:r>
              <a:rPr lang="en-US" altLang="zh-CN" dirty="0"/>
              <a:t>Testability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83B97-64A6-47BB-8E22-11F84BEA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需求应该是可测试的。对可测试性的确切理解各不相同，但是有一些指导原则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：计算器子系统应该能够对</a:t>
            </a:r>
            <a:r>
              <a:rPr lang="en-US" altLang="zh-CN" dirty="0"/>
              <a:t>MININT</a:t>
            </a:r>
            <a:r>
              <a:rPr lang="zh-CN" altLang="en-US" dirty="0"/>
              <a:t>和</a:t>
            </a:r>
            <a:r>
              <a:rPr lang="en-US" altLang="zh-CN" dirty="0"/>
              <a:t>MAXINT</a:t>
            </a:r>
            <a:r>
              <a:rPr lang="zh-CN" altLang="en-US" dirty="0"/>
              <a:t>之间的整数执行加、减、乘和除等功能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：计算器子系统应该很棒，非常棒</a:t>
            </a:r>
          </a:p>
        </p:txBody>
      </p:sp>
    </p:spTree>
    <p:extLst>
      <p:ext uri="{BB962C8B-B14F-4D97-AF65-F5344CB8AC3E}">
        <p14:creationId xmlns:p14="http://schemas.microsoft.com/office/powerpoint/2010/main" val="347983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90D7E-85FE-4FBA-8F7C-5AFD3B08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需求应当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4E98-0796-4529-AEDE-D1E6E3B6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</a:t>
            </a:r>
            <a:r>
              <a:rPr lang="en-US" altLang="zh-CN" dirty="0"/>
              <a:t>Complete</a:t>
            </a:r>
          </a:p>
          <a:p>
            <a:r>
              <a:rPr lang="zh-CN" altLang="en-US" dirty="0"/>
              <a:t>一致</a:t>
            </a:r>
            <a:r>
              <a:rPr lang="en-US" altLang="zh-CN" dirty="0"/>
              <a:t>Consistent</a:t>
            </a:r>
          </a:p>
          <a:p>
            <a:r>
              <a:rPr lang="zh-CN" altLang="en-US" dirty="0"/>
              <a:t>无歧义</a:t>
            </a:r>
            <a:r>
              <a:rPr lang="en-US" altLang="zh-CN" dirty="0"/>
              <a:t>Unambiguous</a:t>
            </a:r>
          </a:p>
          <a:p>
            <a:r>
              <a:rPr lang="zh-CN" altLang="en-US" dirty="0"/>
              <a:t>可量化</a:t>
            </a:r>
            <a:r>
              <a:rPr lang="en-US" altLang="zh-CN" dirty="0"/>
              <a:t>Quantitative</a:t>
            </a:r>
          </a:p>
          <a:p>
            <a:r>
              <a:rPr lang="zh-CN" altLang="en-US" dirty="0"/>
              <a:t>可测</a:t>
            </a:r>
            <a:r>
              <a:rPr lang="en-US" altLang="zh-CN" dirty="0"/>
              <a:t>Feasible to test</a:t>
            </a:r>
          </a:p>
        </p:txBody>
      </p:sp>
    </p:spTree>
    <p:extLst>
      <p:ext uri="{BB962C8B-B14F-4D97-AF65-F5344CB8AC3E}">
        <p14:creationId xmlns:p14="http://schemas.microsoft.com/office/powerpoint/2010/main" val="185649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9E23-4F67-4FBA-99F8-D7DB758F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170F-A84A-4580-AC09-4C5D061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需求应该覆盖系统的所有方面。没有被需求覆盖的点就会有不同种解释</a:t>
            </a:r>
            <a:endParaRPr lang="en-US" altLang="zh-CN" dirty="0"/>
          </a:p>
          <a:p>
            <a:r>
              <a:rPr lang="zh-CN" altLang="en-US" dirty="0"/>
              <a:t>如果你关心某个动作应该在某种条件下发生，那么它就应该被规范在需求里</a:t>
            </a:r>
          </a:p>
        </p:txBody>
      </p:sp>
    </p:spTree>
    <p:extLst>
      <p:ext uri="{BB962C8B-B14F-4D97-AF65-F5344CB8AC3E}">
        <p14:creationId xmlns:p14="http://schemas.microsoft.com/office/powerpoint/2010/main" val="422481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283E-B511-48F9-975B-976E0D3F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7427-230C-4A7B-94C3-3DC2E883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需求必须内外一致。它们不应该相互矛盾</a:t>
            </a:r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：“如果外部温度达到</a:t>
            </a:r>
            <a:r>
              <a:rPr lang="en-US" altLang="zh-CN" dirty="0"/>
              <a:t>-20</a:t>
            </a:r>
            <a:r>
              <a:rPr lang="zh-CN" altLang="en-US" dirty="0"/>
              <a:t>度，系统应该立即关闭”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：需求</a:t>
            </a:r>
            <a:r>
              <a:rPr lang="en-US" altLang="zh-CN" dirty="0"/>
              <a:t>2</a:t>
            </a:r>
            <a:r>
              <a:rPr lang="zh-CN" altLang="en-US" dirty="0"/>
              <a:t>：“当外部温度低于</a:t>
            </a:r>
            <a:r>
              <a:rPr lang="en-US" altLang="zh-CN" dirty="0"/>
              <a:t>-40</a:t>
            </a:r>
            <a:r>
              <a:rPr lang="zh-CN" altLang="en-US" dirty="0"/>
              <a:t>摄氏度，系统应该打开</a:t>
            </a:r>
            <a:r>
              <a:rPr lang="en-US" altLang="zh-CN" dirty="0"/>
              <a:t>LOWTEMP</a:t>
            </a:r>
            <a:r>
              <a:rPr lang="zh-CN" altLang="en-US" dirty="0"/>
              <a:t>警告灯”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：需求</a:t>
            </a:r>
            <a:r>
              <a:rPr lang="en-US" altLang="zh-CN" dirty="0"/>
              <a:t>2</a:t>
            </a:r>
            <a:r>
              <a:rPr lang="zh-CN" altLang="en-US" dirty="0"/>
              <a:t>：“当外部温度低于</a:t>
            </a:r>
            <a:r>
              <a:rPr lang="en-US" altLang="zh-CN" dirty="0"/>
              <a:t>0</a:t>
            </a:r>
            <a:r>
              <a:rPr lang="zh-CN" altLang="en-US" dirty="0"/>
              <a:t>摄氏度，系统应该打开</a:t>
            </a:r>
            <a:r>
              <a:rPr lang="en-US" altLang="zh-CN" dirty="0"/>
              <a:t>LOWTEMP</a:t>
            </a:r>
            <a:r>
              <a:rPr lang="zh-CN" altLang="en-US" dirty="0"/>
              <a:t>警告灯”</a:t>
            </a:r>
          </a:p>
        </p:txBody>
      </p:sp>
    </p:spTree>
    <p:extLst>
      <p:ext uri="{BB962C8B-B14F-4D97-AF65-F5344CB8AC3E}">
        <p14:creationId xmlns:p14="http://schemas.microsoft.com/office/powerpoint/2010/main" val="270809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6C116-A269-463E-8D5E-CDEA54A4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内外一致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32C4-13F3-4E73-BE15-62577442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：系统在地球和火星之间通讯的往返延迟应该小于</a:t>
            </a:r>
            <a:r>
              <a:rPr lang="en-US" altLang="zh-CN" dirty="0"/>
              <a:t>25ms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：系统在地球和火星之间通讯的往返延迟，远地点小于</a:t>
            </a:r>
            <a:r>
              <a:rPr lang="en-US" altLang="zh-CN" dirty="0"/>
              <a:t>42</a:t>
            </a:r>
            <a:r>
              <a:rPr lang="zh-CN" altLang="en-US" dirty="0"/>
              <a:t>分钟，远地点小于</a:t>
            </a:r>
            <a:r>
              <a:rPr lang="en-US" altLang="zh-CN" dirty="0"/>
              <a:t>24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46937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771A7-039F-4E23-B298-A09B6E2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无歧义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A4CB9-9967-44AF-9D72-16A5AC44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差：当数据库存储一个字符串和一个无效日期，它应该被设置为缺省值</a:t>
            </a:r>
            <a:endParaRPr lang="en-US" altLang="zh-CN" dirty="0"/>
          </a:p>
          <a:p>
            <a:r>
              <a:rPr lang="zh-CN" altLang="en-US" dirty="0"/>
              <a:t>好：当数据库存储一个字符串和一个无效日期，日期字段应该被设置为缺省值</a:t>
            </a:r>
            <a:r>
              <a:rPr lang="en-US" altLang="zh-CN" dirty="0"/>
              <a:t>(1 Jan 1970)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09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CEF95-216C-40FD-84CF-3459FC8F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D6E76-FA8B-4031-95E1-E7CECE65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：系统应该尽快响应用户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：本地运行时，在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99%</a:t>
            </a:r>
            <a:r>
              <a:rPr lang="zh-CN" altLang="en-US" dirty="0"/>
              <a:t>的情况下，用户应该在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秒内</a:t>
            </a:r>
            <a:r>
              <a:rPr lang="zh-CN" altLang="en-US" dirty="0"/>
              <a:t>获得查询结果</a:t>
            </a:r>
          </a:p>
        </p:txBody>
      </p:sp>
    </p:spTree>
    <p:extLst>
      <p:ext uri="{BB962C8B-B14F-4D97-AF65-F5344CB8AC3E}">
        <p14:creationId xmlns:p14="http://schemas.microsoft.com/office/powerpoint/2010/main" val="331831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8EDFF-31B7-48FC-8C71-3BF5EA31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CD954-9AFA-44B6-AE97-EBC6ED7D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：系统应该在</a:t>
            </a:r>
            <a:r>
              <a:rPr lang="en-US" altLang="zh-CN" dirty="0"/>
              <a:t>4,137</a:t>
            </a:r>
            <a:r>
              <a:rPr lang="zh-CN" altLang="en-US" dirty="0"/>
              <a:t>年内完成</a:t>
            </a:r>
            <a:r>
              <a:rPr lang="en-US" altLang="zh-CN" dirty="0"/>
              <a:t>100TB</a:t>
            </a:r>
            <a:r>
              <a:rPr lang="zh-CN" altLang="en-US" dirty="0"/>
              <a:t>数据的处理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：系统应该在</a:t>
            </a:r>
            <a:r>
              <a:rPr lang="en-US" altLang="zh-CN" dirty="0"/>
              <a:t>4</a:t>
            </a:r>
            <a:r>
              <a:rPr lang="zh-CN" altLang="en-US" dirty="0"/>
              <a:t>小时内完成</a:t>
            </a:r>
            <a:r>
              <a:rPr lang="en-US" altLang="zh-CN" dirty="0"/>
              <a:t>1MB</a:t>
            </a:r>
            <a:r>
              <a:rPr lang="zh-CN" altLang="en-US" dirty="0"/>
              <a:t>的数据集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62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83FF0-991A-4AEF-959C-96D2D9B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E4A2-252D-49DC-A9A3-C8382C55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软件的规范</a:t>
            </a:r>
            <a:endParaRPr lang="en-US" altLang="zh-CN" dirty="0"/>
          </a:p>
          <a:p>
            <a:pPr lvl="1"/>
            <a:r>
              <a:rPr lang="zh-CN" altLang="en-US" dirty="0"/>
              <a:t>通常整理在一个软件需求规范文档中</a:t>
            </a:r>
            <a:r>
              <a:rPr lang="en-US" altLang="zh-CN" dirty="0"/>
              <a:t>(Software Requirements Specification</a:t>
            </a:r>
            <a:r>
              <a:rPr lang="zh-CN" altLang="en-US" dirty="0"/>
              <a:t>，</a:t>
            </a:r>
            <a:r>
              <a:rPr lang="en-US" altLang="zh-CN" dirty="0"/>
              <a:t>SRS)</a:t>
            </a:r>
          </a:p>
          <a:p>
            <a:r>
              <a:rPr lang="zh-CN" altLang="en-US" dirty="0"/>
              <a:t>完成的软件</a:t>
            </a:r>
            <a:r>
              <a:rPr lang="zh-CN" altLang="en-US" b="1" dirty="0">
                <a:solidFill>
                  <a:srgbClr val="C00000"/>
                </a:solidFill>
              </a:rPr>
              <a:t>必须满足</a:t>
            </a:r>
            <a:r>
              <a:rPr lang="zh-CN" altLang="en-US" dirty="0"/>
              <a:t>需求</a:t>
            </a:r>
            <a:endParaRPr lang="en-US" altLang="zh-CN" dirty="0"/>
          </a:p>
          <a:p>
            <a:r>
              <a:rPr lang="zh-CN" altLang="en-US" dirty="0"/>
              <a:t>通过需求</a:t>
            </a:r>
            <a:endParaRPr lang="en-US" altLang="zh-CN" dirty="0"/>
          </a:p>
          <a:p>
            <a:pPr lvl="1"/>
            <a:r>
              <a:rPr lang="zh-CN" altLang="en-US" dirty="0"/>
              <a:t>开发人员知道要开发什么</a:t>
            </a:r>
            <a:endParaRPr lang="en-US" altLang="zh-CN" dirty="0"/>
          </a:p>
          <a:p>
            <a:pPr lvl="1"/>
            <a:r>
              <a:rPr lang="zh-CN" altLang="en-US" dirty="0"/>
              <a:t>测试人员知道要测试什么</a:t>
            </a:r>
          </a:p>
        </p:txBody>
      </p:sp>
    </p:spTree>
    <p:extLst>
      <p:ext uri="{BB962C8B-B14F-4D97-AF65-F5344CB8AC3E}">
        <p14:creationId xmlns:p14="http://schemas.microsoft.com/office/powerpoint/2010/main" val="237661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C64F-1E6F-4F1D-9400-21936CF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功能需求和质量属性</a:t>
            </a:r>
            <a:r>
              <a:rPr lang="en-US" altLang="zh-CN" dirty="0"/>
              <a:t>(</a:t>
            </a:r>
            <a:r>
              <a:rPr lang="zh-CN" altLang="en-US" dirty="0"/>
              <a:t>非功能需求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C94E1-634D-4835-8D2E-D25DE3BF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功能需求 </a:t>
            </a:r>
            <a:r>
              <a:rPr lang="en-US" altLang="zh-CN" dirty="0"/>
              <a:t>– </a:t>
            </a:r>
            <a:r>
              <a:rPr lang="zh-CN" altLang="en-US" dirty="0"/>
              <a:t>规范系统的功能行为</a:t>
            </a:r>
            <a:endParaRPr lang="en-US" altLang="zh-CN" dirty="0"/>
          </a:p>
          <a:p>
            <a:pPr lvl="1"/>
            <a:r>
              <a:rPr lang="zh-CN" altLang="en-US" dirty="0"/>
              <a:t>系统应该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做</a:t>
            </a:r>
            <a:r>
              <a:rPr lang="en-US" altLang="zh-CN" dirty="0"/>
              <a:t>X[</a:t>
            </a:r>
            <a:r>
              <a:rPr lang="zh-CN" altLang="en-US" dirty="0"/>
              <a:t>在</a:t>
            </a:r>
            <a:r>
              <a:rPr lang="en-US" altLang="zh-CN" dirty="0"/>
              <a:t>Y</a:t>
            </a:r>
            <a:r>
              <a:rPr lang="zh-CN" altLang="en-US" dirty="0"/>
              <a:t>情况下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质量属性</a:t>
            </a:r>
            <a:r>
              <a:rPr lang="en-US" altLang="zh-CN" dirty="0"/>
              <a:t> – </a:t>
            </a:r>
            <a:r>
              <a:rPr lang="zh-CN" altLang="en-US" dirty="0"/>
              <a:t>规范系统的总体质量，不是某个特定行为</a:t>
            </a:r>
            <a:endParaRPr lang="en-US" altLang="zh-CN" dirty="0"/>
          </a:p>
          <a:p>
            <a:pPr lvl="1"/>
            <a:r>
              <a:rPr lang="zh-CN" altLang="en-US" dirty="0"/>
              <a:t>系统应该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表现出</a:t>
            </a:r>
            <a:r>
              <a:rPr lang="en-US" altLang="zh-CN" dirty="0"/>
              <a:t>X[</a:t>
            </a:r>
            <a:r>
              <a:rPr lang="zh-CN" altLang="en-US" dirty="0"/>
              <a:t>在</a:t>
            </a:r>
            <a:r>
              <a:rPr lang="en-US" altLang="zh-CN" dirty="0"/>
              <a:t>Y</a:t>
            </a:r>
            <a:r>
              <a:rPr lang="zh-CN" altLang="en-US" dirty="0"/>
              <a:t>情况下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注意“做”和“表现出”的区别！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8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E8B9-46C2-4822-B1A6-1C783D3D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B9D71-D888-4EF8-8613-3A6F31B5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</a:t>
            </a:r>
            <a:r>
              <a:rPr lang="en-US" altLang="zh-CN" b="1" dirty="0"/>
              <a:t>1</a:t>
            </a:r>
            <a:r>
              <a:rPr lang="zh-CN" altLang="en-US" dirty="0"/>
              <a:t>：如果没有元素满足查询，系统应该返回字符串“</a:t>
            </a:r>
            <a:r>
              <a:rPr lang="en-US" altLang="zh-CN" dirty="0"/>
              <a:t>NONE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b="1" dirty="0"/>
              <a:t>需求</a:t>
            </a:r>
            <a:r>
              <a:rPr lang="en-US" altLang="zh-CN" b="1" dirty="0"/>
              <a:t>2</a:t>
            </a:r>
            <a:r>
              <a:rPr lang="zh-CN" altLang="en-US" dirty="0"/>
              <a:t>：如果内部压力到达</a:t>
            </a:r>
            <a:r>
              <a:rPr lang="en-US" altLang="zh-CN" dirty="0"/>
              <a:t>100PSI</a:t>
            </a:r>
            <a:r>
              <a:rPr lang="zh-CN" altLang="en-US" dirty="0"/>
              <a:t>，系统应该打开</a:t>
            </a:r>
            <a:r>
              <a:rPr lang="en-US" altLang="zh-CN" dirty="0"/>
              <a:t>HIPRESSURE</a:t>
            </a:r>
            <a:r>
              <a:rPr lang="zh-CN" altLang="en-US" dirty="0"/>
              <a:t>指示灯</a:t>
            </a:r>
            <a:endParaRPr lang="en-US" altLang="zh-CN" dirty="0"/>
          </a:p>
          <a:p>
            <a:r>
              <a:rPr lang="zh-CN" altLang="en-US" b="1" dirty="0"/>
              <a:t>需求</a:t>
            </a:r>
            <a:r>
              <a:rPr lang="en-US" altLang="zh-CN" b="1" dirty="0"/>
              <a:t>3</a:t>
            </a:r>
            <a:r>
              <a:rPr lang="zh-CN" altLang="en-US" dirty="0"/>
              <a:t>：如果内部压力掉到</a:t>
            </a:r>
            <a:r>
              <a:rPr lang="en-US" altLang="zh-CN" dirty="0"/>
              <a:t>100PSI</a:t>
            </a:r>
            <a:r>
              <a:rPr lang="zh-CN" altLang="en-US" dirty="0"/>
              <a:t>以下且持续超过</a:t>
            </a:r>
            <a:r>
              <a:rPr lang="en-US" altLang="zh-CN" dirty="0"/>
              <a:t>5</a:t>
            </a:r>
            <a:r>
              <a:rPr lang="zh-CN" altLang="en-US" dirty="0"/>
              <a:t>分钟，系统应该打开</a:t>
            </a:r>
            <a:r>
              <a:rPr lang="en-US" altLang="zh-CN" dirty="0"/>
              <a:t>HIPRESSURE</a:t>
            </a:r>
            <a:r>
              <a:rPr lang="zh-CN" altLang="en-US" dirty="0"/>
              <a:t>指示灯</a:t>
            </a:r>
          </a:p>
        </p:txBody>
      </p:sp>
    </p:spTree>
    <p:extLst>
      <p:ext uri="{BB962C8B-B14F-4D97-AF65-F5344CB8AC3E}">
        <p14:creationId xmlns:p14="http://schemas.microsoft.com/office/powerpoint/2010/main" val="9391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9B07A-F2CA-405A-A136-B49E46A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质量属性例子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5A7EF-4256-4296-9388-390E5F55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</a:t>
            </a:r>
            <a:r>
              <a:rPr lang="en-US" altLang="zh-CN" b="1" dirty="0"/>
              <a:t>1 </a:t>
            </a:r>
            <a:r>
              <a:rPr lang="en-US" altLang="zh-CN" dirty="0"/>
              <a:t>– </a:t>
            </a:r>
            <a:r>
              <a:rPr lang="zh-CN" altLang="en-US" dirty="0"/>
              <a:t>系统应该防止未授权访问</a:t>
            </a:r>
            <a:endParaRPr lang="en-US" altLang="zh-CN" dirty="0"/>
          </a:p>
          <a:p>
            <a:r>
              <a:rPr lang="zh-CN" altLang="en-US" b="1" dirty="0"/>
              <a:t>需求</a:t>
            </a:r>
            <a:r>
              <a:rPr lang="en-US" altLang="zh-CN" b="1" dirty="0"/>
              <a:t>2 </a:t>
            </a:r>
            <a:r>
              <a:rPr lang="en-US" altLang="zh-CN" dirty="0"/>
              <a:t>– </a:t>
            </a:r>
            <a:r>
              <a:rPr lang="zh-CN" altLang="en-US" dirty="0"/>
              <a:t>系统应该保持</a:t>
            </a:r>
            <a:r>
              <a:rPr lang="en-US" altLang="zh-CN" dirty="0"/>
              <a:t>99.999(5</a:t>
            </a:r>
            <a:r>
              <a:rPr lang="zh-CN" altLang="en-US" dirty="0"/>
              <a:t>个</a:t>
            </a:r>
            <a:r>
              <a:rPr lang="en-US" altLang="zh-CN" dirty="0"/>
              <a:t>9)</a:t>
            </a:r>
            <a:r>
              <a:rPr lang="zh-CN" altLang="en-US" dirty="0"/>
              <a:t>的高可用性</a:t>
            </a:r>
            <a:endParaRPr lang="en-US" altLang="zh-CN" dirty="0"/>
          </a:p>
          <a:p>
            <a:r>
              <a:rPr lang="zh-CN" altLang="en-US" b="1" dirty="0"/>
              <a:t>需求</a:t>
            </a:r>
            <a:r>
              <a:rPr lang="en-US" altLang="zh-CN" b="1" dirty="0"/>
              <a:t>3 </a:t>
            </a:r>
            <a:r>
              <a:rPr lang="en-US" altLang="zh-CN" dirty="0"/>
              <a:t>– </a:t>
            </a:r>
            <a:r>
              <a:rPr lang="zh-CN" altLang="en-US" dirty="0"/>
              <a:t>系统应该容易扩展和维护</a:t>
            </a:r>
            <a:endParaRPr lang="en-US" altLang="zh-CN" dirty="0"/>
          </a:p>
          <a:p>
            <a:r>
              <a:rPr lang="zh-CN" altLang="en-US" b="1" dirty="0"/>
              <a:t>需求</a:t>
            </a:r>
            <a:r>
              <a:rPr lang="en-US" altLang="zh-CN" b="1" dirty="0"/>
              <a:t>4 </a:t>
            </a:r>
            <a:r>
              <a:rPr lang="en-US" altLang="zh-CN" dirty="0"/>
              <a:t>– </a:t>
            </a:r>
            <a:r>
              <a:rPr lang="zh-CN" altLang="en-US" dirty="0"/>
              <a:t>系统应该能够被移植到其它处理器架构</a:t>
            </a:r>
          </a:p>
        </p:txBody>
      </p:sp>
    </p:spTree>
    <p:extLst>
      <p:ext uri="{BB962C8B-B14F-4D97-AF65-F5344CB8AC3E}">
        <p14:creationId xmlns:p14="http://schemas.microsoft.com/office/powerpoint/2010/main" val="85602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3E52B-AA82-4E7B-A1B8-2B56B474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质量属性的一些分类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79FD9-75D5-454B-B72B-2FDBCB6D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208" cy="4351338"/>
          </a:xfrm>
        </p:spPr>
        <p:txBody>
          <a:bodyPr/>
          <a:lstStyle/>
          <a:p>
            <a:r>
              <a:rPr lang="zh-CN" altLang="en-US" dirty="0"/>
              <a:t>可靠性</a:t>
            </a:r>
            <a:r>
              <a:rPr lang="en-US" altLang="zh-CN" dirty="0"/>
              <a:t>Reliability</a:t>
            </a:r>
          </a:p>
          <a:p>
            <a:r>
              <a:rPr lang="zh-CN" altLang="en-US" dirty="0"/>
              <a:t>可用性</a:t>
            </a:r>
            <a:r>
              <a:rPr lang="en-US" altLang="zh-CN" dirty="0"/>
              <a:t>Usability</a:t>
            </a:r>
          </a:p>
          <a:p>
            <a:r>
              <a:rPr lang="zh-CN" altLang="en-US" dirty="0"/>
              <a:t>可访问性</a:t>
            </a:r>
            <a:r>
              <a:rPr lang="en-US" altLang="zh-CN" dirty="0"/>
              <a:t>Accessibility</a:t>
            </a:r>
          </a:p>
          <a:p>
            <a:r>
              <a:rPr lang="zh-CN" altLang="en-US" dirty="0"/>
              <a:t>性能</a:t>
            </a:r>
            <a:r>
              <a:rPr lang="en-US" altLang="zh-CN" dirty="0"/>
              <a:t>Performance</a:t>
            </a:r>
          </a:p>
          <a:p>
            <a:r>
              <a:rPr lang="zh-CN" altLang="en-US" dirty="0"/>
              <a:t>人身安全性</a:t>
            </a:r>
            <a:r>
              <a:rPr lang="en-US" altLang="zh-CN" dirty="0"/>
              <a:t>Safety</a:t>
            </a:r>
          </a:p>
          <a:p>
            <a:r>
              <a:rPr lang="zh-CN" altLang="en-US" dirty="0"/>
              <a:t>可支持性</a:t>
            </a:r>
            <a:r>
              <a:rPr lang="en-US" altLang="zh-CN" dirty="0"/>
              <a:t>Supportability</a:t>
            </a:r>
          </a:p>
          <a:p>
            <a:r>
              <a:rPr lang="zh-CN" altLang="en-US" dirty="0"/>
              <a:t>安全性</a:t>
            </a:r>
            <a:r>
              <a:rPr lang="en-US" altLang="zh-CN" dirty="0"/>
              <a:t>Security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D1A7AD-0F4B-4E2F-B977-3D7FD613BF3B}"/>
              </a:ext>
            </a:extLst>
          </p:cNvPr>
          <p:cNvSpPr txBox="1"/>
          <p:nvPr/>
        </p:nvSpPr>
        <p:spPr>
          <a:xfrm>
            <a:off x="5617029" y="2407299"/>
            <a:ext cx="353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</a:rPr>
              <a:t>也称为“</a:t>
            </a:r>
            <a:r>
              <a:rPr lang="en-US" altLang="zh-CN" sz="2800" b="1" i="1" dirty="0">
                <a:solidFill>
                  <a:srgbClr val="C00000"/>
                </a:solidFill>
              </a:rPr>
              <a:t>-</a:t>
            </a:r>
            <a:r>
              <a:rPr lang="en-US" altLang="zh-CN" sz="2800" b="1" i="1" dirty="0" err="1">
                <a:solidFill>
                  <a:srgbClr val="C00000"/>
                </a:solidFill>
              </a:rPr>
              <a:t>iliby</a:t>
            </a:r>
            <a:r>
              <a:rPr lang="zh-CN" altLang="en-US" sz="2800" b="1" i="1" dirty="0">
                <a:solidFill>
                  <a:srgbClr val="C00000"/>
                </a:solidFill>
              </a:rPr>
              <a:t>”需求</a:t>
            </a:r>
          </a:p>
        </p:txBody>
      </p:sp>
    </p:spTree>
    <p:extLst>
      <p:ext uri="{BB962C8B-B14F-4D97-AF65-F5344CB8AC3E}">
        <p14:creationId xmlns:p14="http://schemas.microsoft.com/office/powerpoint/2010/main" val="264209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1C372-7C15-4CCB-A800-4EEED490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质量属性通常比功能需求更难测试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C8E84-1A4D-4F8E-AAB1-5405BA4B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需求量化</a:t>
            </a:r>
            <a:endParaRPr lang="en-US" altLang="zh-CN" dirty="0"/>
          </a:p>
          <a:p>
            <a:pPr lvl="1"/>
            <a:r>
              <a:rPr lang="zh-CN" altLang="en-US" dirty="0"/>
              <a:t>干系人</a:t>
            </a:r>
            <a:r>
              <a:rPr lang="en-US" altLang="zh-CN" dirty="0"/>
              <a:t>stakeholder</a:t>
            </a:r>
            <a:r>
              <a:rPr lang="zh-CN" altLang="en-US" dirty="0"/>
              <a:t>的一致认同</a:t>
            </a:r>
          </a:p>
        </p:txBody>
      </p:sp>
    </p:spTree>
    <p:extLst>
      <p:ext uri="{BB962C8B-B14F-4D97-AF65-F5344CB8AC3E}">
        <p14:creationId xmlns:p14="http://schemas.microsoft.com/office/powerpoint/2010/main" val="217555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B283-DF28-4F1B-99DA-F473BB1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8CBC9-AE92-41F1-9777-C96D2A07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带有主观性</a:t>
            </a:r>
            <a:endParaRPr lang="en-US" altLang="zh-CN" dirty="0"/>
          </a:p>
          <a:p>
            <a:r>
              <a:rPr lang="zh-CN" altLang="en-US" dirty="0"/>
              <a:t>可以关联到功能需求</a:t>
            </a:r>
            <a:endParaRPr lang="en-US" altLang="zh-CN" dirty="0"/>
          </a:p>
          <a:p>
            <a:r>
              <a:rPr lang="zh-CN" altLang="en-US" dirty="0"/>
              <a:t>容易产生矛盾</a:t>
            </a:r>
            <a:endParaRPr lang="en-US" altLang="zh-CN" dirty="0"/>
          </a:p>
          <a:p>
            <a:r>
              <a:rPr lang="zh-CN" altLang="en-US" dirty="0"/>
              <a:t>难于量化</a:t>
            </a:r>
            <a:endParaRPr lang="en-US" altLang="zh-CN" dirty="0"/>
          </a:p>
          <a:p>
            <a:r>
              <a:rPr lang="zh-CN" altLang="en-US" dirty="0"/>
              <a:t>没有确定满足的标准规则</a:t>
            </a:r>
          </a:p>
        </p:txBody>
      </p:sp>
    </p:spTree>
    <p:extLst>
      <p:ext uri="{BB962C8B-B14F-4D97-AF65-F5344CB8AC3E}">
        <p14:creationId xmlns:p14="http://schemas.microsoft.com/office/powerpoint/2010/main" val="344205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2B3F-F8BA-4D15-B449-559E4812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56A04-8764-4B1B-B12D-87025A89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1" dirty="0">
                <a:solidFill>
                  <a:schemeClr val="accent6">
                    <a:lumMod val="75000"/>
                  </a:schemeClr>
                </a:solidFill>
              </a:rPr>
              <a:t>干系人认同一致</a:t>
            </a:r>
          </a:p>
        </p:txBody>
      </p:sp>
    </p:spTree>
    <p:extLst>
      <p:ext uri="{BB962C8B-B14F-4D97-AF65-F5344CB8AC3E}">
        <p14:creationId xmlns:p14="http://schemas.microsoft.com/office/powerpoint/2010/main" val="410338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2BC6D-3A98-465D-B2FA-27D89DFA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将定性转化为定量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CC3EB-F9E7-4BF6-BFF3-7ECFC30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性能</a:t>
            </a:r>
            <a:r>
              <a:rPr lang="zh-CN" altLang="en-US" dirty="0"/>
              <a:t>：</a:t>
            </a:r>
            <a:r>
              <a:rPr lang="en-US" altLang="zh-CN" dirty="0"/>
              <a:t>TPS(Transaction per second)</a:t>
            </a:r>
            <a:r>
              <a:rPr lang="zh-CN" altLang="en-US" dirty="0"/>
              <a:t>，响应时间</a:t>
            </a:r>
            <a:endParaRPr lang="en-US" altLang="zh-CN" dirty="0"/>
          </a:p>
          <a:p>
            <a:r>
              <a:rPr lang="zh-CN" altLang="en-US" b="1" dirty="0"/>
              <a:t>可靠性</a:t>
            </a:r>
            <a:r>
              <a:rPr lang="zh-CN" altLang="en-US" dirty="0"/>
              <a:t>：</a:t>
            </a:r>
            <a:r>
              <a:rPr lang="en-US" altLang="zh-CN" dirty="0"/>
              <a:t>MTBF(Mean time between failures)</a:t>
            </a:r>
          </a:p>
          <a:p>
            <a:r>
              <a:rPr lang="zh-CN" altLang="en-US" b="1" dirty="0"/>
              <a:t>鲁棒性</a:t>
            </a:r>
            <a:r>
              <a:rPr lang="zh-CN" altLang="en-US" dirty="0"/>
              <a:t>：重启花费时间</a:t>
            </a:r>
            <a:endParaRPr lang="en-US" altLang="zh-CN" dirty="0"/>
          </a:p>
          <a:p>
            <a:r>
              <a:rPr lang="zh-CN" altLang="en-US" b="1" dirty="0"/>
              <a:t>可移植性</a:t>
            </a:r>
            <a:r>
              <a:rPr lang="zh-CN" altLang="en-US" dirty="0"/>
              <a:t>：目标移植平台数量，移植耗费时间</a:t>
            </a:r>
            <a:endParaRPr lang="en-US" altLang="zh-CN" dirty="0"/>
          </a:p>
          <a:p>
            <a:r>
              <a:rPr lang="zh-CN" altLang="en-US" b="1" dirty="0"/>
              <a:t>大小</a:t>
            </a:r>
            <a:r>
              <a:rPr lang="zh-CN" altLang="en-US" dirty="0"/>
              <a:t>：</a:t>
            </a:r>
            <a:r>
              <a:rPr lang="en-US" altLang="zh-CN" dirty="0"/>
              <a:t>KB/MB</a:t>
            </a:r>
            <a:r>
              <a:rPr lang="zh-CN" altLang="en-US" dirty="0"/>
              <a:t>字节数等</a:t>
            </a:r>
            <a:endParaRPr lang="en-US" altLang="zh-CN" dirty="0"/>
          </a:p>
          <a:p>
            <a:r>
              <a:rPr lang="zh-CN" altLang="en-US" b="1" dirty="0"/>
              <a:t>人身安全</a:t>
            </a:r>
            <a:r>
              <a:rPr lang="zh-CN" altLang="en-US" dirty="0"/>
              <a:t>：每年事故数</a:t>
            </a:r>
            <a:endParaRPr lang="en-US" altLang="zh-CN" dirty="0"/>
          </a:p>
          <a:p>
            <a:r>
              <a:rPr lang="zh-CN" altLang="en-US" b="1" dirty="0"/>
              <a:t>可用性</a:t>
            </a:r>
            <a:r>
              <a:rPr lang="zh-CN" altLang="en-US" dirty="0"/>
              <a:t>：培训上手花费时间</a:t>
            </a:r>
            <a:endParaRPr lang="en-US" altLang="zh-CN" dirty="0"/>
          </a:p>
          <a:p>
            <a:r>
              <a:rPr lang="zh-CN" altLang="en-US" b="1" dirty="0"/>
              <a:t>易用</a:t>
            </a:r>
            <a:r>
              <a:rPr lang="zh-CN" altLang="en-US" dirty="0"/>
              <a:t>：一个用户每天用错的次数</a:t>
            </a:r>
          </a:p>
        </p:txBody>
      </p:sp>
    </p:spTree>
    <p:extLst>
      <p:ext uri="{BB962C8B-B14F-4D97-AF65-F5344CB8AC3E}">
        <p14:creationId xmlns:p14="http://schemas.microsoft.com/office/powerpoint/2010/main" val="392105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D316B-A0A6-4662-9DAD-ED7A04BF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8D228-BD3D-41F1-B982-B5C8040F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：系统必须易用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：经过</a:t>
            </a:r>
            <a:r>
              <a:rPr lang="en-US" altLang="zh-CN" dirty="0"/>
              <a:t>1</a:t>
            </a:r>
            <a:r>
              <a:rPr lang="zh-CN" altLang="en-US" dirty="0"/>
              <a:t>小时培训后，</a:t>
            </a:r>
            <a:r>
              <a:rPr lang="en-US" altLang="zh-CN" dirty="0"/>
              <a:t>90%</a:t>
            </a:r>
            <a:r>
              <a:rPr lang="zh-CN" altLang="en-US" dirty="0"/>
              <a:t>的用户对如何使用软件没有疑问</a:t>
            </a:r>
          </a:p>
        </p:txBody>
      </p:sp>
    </p:spTree>
    <p:extLst>
      <p:ext uri="{BB962C8B-B14F-4D97-AF65-F5344CB8AC3E}">
        <p14:creationId xmlns:p14="http://schemas.microsoft.com/office/powerpoint/2010/main" val="51336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93C39-004C-4DB5-A116-9F1775DC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如何区分：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070EF-F461-4045-AF60-5AC4C534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功能需求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系统必须做某事</a:t>
            </a:r>
            <a:endParaRPr lang="en-US" altLang="zh-CN" dirty="0"/>
          </a:p>
          <a:p>
            <a:r>
              <a:rPr lang="zh-CN" altLang="en-US" b="1" dirty="0"/>
              <a:t>量化属性 </a:t>
            </a:r>
            <a:r>
              <a:rPr lang="en-US" altLang="zh-CN" dirty="0"/>
              <a:t>– </a:t>
            </a:r>
            <a:r>
              <a:rPr lang="zh-CN" altLang="en-US" dirty="0"/>
              <a:t>系统必须表现出某种属性</a:t>
            </a:r>
          </a:p>
        </p:txBody>
      </p:sp>
    </p:spTree>
    <p:extLst>
      <p:ext uri="{BB962C8B-B14F-4D97-AF65-F5344CB8AC3E}">
        <p14:creationId xmlns:p14="http://schemas.microsoft.com/office/powerpoint/2010/main" val="28986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7AE7-4E9E-4FA2-B039-855A0917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需求例子</a:t>
            </a:r>
            <a:r>
              <a:rPr lang="en-US" altLang="zh-CN" dirty="0"/>
              <a:t> – </a:t>
            </a:r>
            <a:r>
              <a:rPr lang="zh-CN" altLang="en-US" dirty="0"/>
              <a:t>鸟笼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F6D1E-52BA-45E7-9680-3FEA667A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笼子应该是</a:t>
            </a:r>
            <a:r>
              <a:rPr lang="en-US" altLang="zh-CN" dirty="0"/>
              <a:t>120cm</a:t>
            </a:r>
            <a:r>
              <a:rPr lang="zh-CN" altLang="en-US" dirty="0"/>
              <a:t>高</a:t>
            </a:r>
            <a:endParaRPr lang="en-US" altLang="zh-CN" dirty="0"/>
          </a:p>
          <a:p>
            <a:r>
              <a:rPr lang="zh-CN" altLang="en-US" dirty="0"/>
              <a:t>笼子应该是</a:t>
            </a:r>
            <a:r>
              <a:rPr lang="en-US" altLang="zh-CN" dirty="0"/>
              <a:t>200cm</a:t>
            </a:r>
            <a:r>
              <a:rPr lang="zh-CN" altLang="en-US" dirty="0"/>
              <a:t>宽</a:t>
            </a:r>
            <a:endParaRPr lang="en-US" altLang="zh-CN" dirty="0"/>
          </a:p>
          <a:p>
            <a:r>
              <a:rPr lang="zh-CN" altLang="en-US" dirty="0"/>
              <a:t>笼子应该用不锈钢制作</a:t>
            </a:r>
            <a:endParaRPr lang="en-US" altLang="zh-CN" dirty="0"/>
          </a:p>
          <a:p>
            <a:r>
              <a:rPr lang="zh-CN" altLang="en-US" dirty="0"/>
              <a:t>笼子里应该有一个食物盆，一个盛水盆，大小适合一只小鸟使用</a:t>
            </a:r>
            <a:endParaRPr lang="en-US" altLang="zh-CN" dirty="0"/>
          </a:p>
          <a:p>
            <a:r>
              <a:rPr lang="zh-CN" altLang="en-US" dirty="0"/>
              <a:t>笼子里头要有两处栖息地</a:t>
            </a:r>
            <a:endParaRPr lang="en-US" altLang="zh-CN" dirty="0"/>
          </a:p>
          <a:p>
            <a:r>
              <a:rPr lang="zh-CN" altLang="en-US" dirty="0"/>
              <a:t>至少</a:t>
            </a:r>
            <a:r>
              <a:rPr lang="en-US" altLang="zh-CN" dirty="0"/>
              <a:t>90%</a:t>
            </a:r>
            <a:r>
              <a:rPr lang="zh-CN" altLang="en-US" dirty="0"/>
              <a:t>的鸟要喜欢这个笼子</a:t>
            </a:r>
          </a:p>
        </p:txBody>
      </p:sp>
    </p:spTree>
    <p:extLst>
      <p:ext uri="{BB962C8B-B14F-4D97-AF65-F5344CB8AC3E}">
        <p14:creationId xmlns:p14="http://schemas.microsoft.com/office/powerpoint/2010/main" val="223196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4778-25BB-4CC5-A93E-BE0B04B0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4F7FB-99A2-458A-9D5A-E4DFEC50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为猫画一幅图，请给出需求。</a:t>
            </a:r>
            <a:endParaRPr lang="en-US" altLang="zh-CN" dirty="0"/>
          </a:p>
          <a:p>
            <a:r>
              <a:rPr lang="zh-CN" altLang="en-US" dirty="0"/>
              <a:t>如果我画的猫图满足了所有的需求，才能被接受</a:t>
            </a:r>
          </a:p>
        </p:txBody>
      </p:sp>
    </p:spTree>
    <p:extLst>
      <p:ext uri="{BB962C8B-B14F-4D97-AF65-F5344CB8AC3E}">
        <p14:creationId xmlns:p14="http://schemas.microsoft.com/office/powerpoint/2010/main" val="35582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C022-CF50-4149-8D72-09098F95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需求的问题？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8A563-90F8-439F-A959-BE4FD11C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如果笼子是</a:t>
            </a:r>
            <a:r>
              <a:rPr lang="en-US" altLang="zh-CN" dirty="0"/>
              <a:t>120.001cm</a:t>
            </a:r>
            <a:r>
              <a:rPr lang="zh-CN" altLang="en-US" dirty="0"/>
              <a:t>高</a:t>
            </a:r>
            <a:r>
              <a:rPr lang="en-US" altLang="zh-CN" dirty="0"/>
              <a:t>.. 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如果笼子是</a:t>
            </a:r>
            <a:r>
              <a:rPr lang="en-US" altLang="zh-CN" dirty="0"/>
              <a:t>120km</a:t>
            </a:r>
            <a:r>
              <a:rPr lang="zh-CN" altLang="en-US" dirty="0"/>
              <a:t>高</a:t>
            </a:r>
            <a:r>
              <a:rPr lang="en-US" altLang="zh-CN" dirty="0"/>
              <a:t>.. 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食物盆是钢制的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栖息处是钢制的</a:t>
            </a:r>
            <a:r>
              <a:rPr lang="en-US" altLang="zh-CN" dirty="0"/>
              <a:t>… 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笼子钢丝间隔是</a:t>
            </a:r>
            <a:r>
              <a:rPr lang="en-US" altLang="zh-CN" dirty="0"/>
              <a:t>2cm…</a:t>
            </a:r>
            <a:r>
              <a:rPr lang="zh-CN" altLang="en-US" dirty="0"/>
              <a:t> </a:t>
            </a:r>
            <a:r>
              <a:rPr lang="en-US" altLang="zh-CN" dirty="0"/>
              <a:t>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笼子钢丝间隔是</a:t>
            </a:r>
            <a:r>
              <a:rPr lang="en-US" altLang="zh-CN" dirty="0"/>
              <a:t>60cm…</a:t>
            </a:r>
            <a:r>
              <a:rPr lang="zh-CN" altLang="en-US" dirty="0"/>
              <a:t> </a:t>
            </a:r>
            <a:r>
              <a:rPr lang="en-US" altLang="zh-CN" dirty="0"/>
              <a:t>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哪一类鸟应该喜欢这个笼子？</a:t>
            </a:r>
            <a:endParaRPr lang="en-US" altLang="zh-CN" dirty="0"/>
          </a:p>
          <a:p>
            <a:r>
              <a:rPr lang="zh-CN" altLang="en-US" dirty="0"/>
              <a:t>我们如何知道鸟喜欢笼子？</a:t>
            </a:r>
            <a:endParaRPr lang="en-US" altLang="zh-CN" dirty="0"/>
          </a:p>
          <a:p>
            <a:r>
              <a:rPr lang="zh-CN" altLang="en-US" dirty="0"/>
              <a:t>笼子没有门</a:t>
            </a:r>
            <a:r>
              <a:rPr lang="en-US" altLang="zh-CN" dirty="0"/>
              <a:t>… OK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笼子有</a:t>
            </a:r>
            <a:r>
              <a:rPr lang="en-US" altLang="zh-CN" dirty="0"/>
              <a:t>17</a:t>
            </a:r>
            <a:r>
              <a:rPr lang="zh-CN" altLang="en-US" dirty="0"/>
              <a:t>个门，所有通过复杂拼图打开</a:t>
            </a:r>
            <a:r>
              <a:rPr lang="en-US" altLang="zh-CN" dirty="0"/>
              <a:t>… OK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笼子重</a:t>
            </a:r>
            <a:r>
              <a:rPr lang="en-US" altLang="zh-CN" dirty="0"/>
              <a:t>100</a:t>
            </a:r>
            <a:r>
              <a:rPr lang="zh-CN" altLang="en-US" dirty="0"/>
              <a:t>公斤</a:t>
            </a:r>
            <a:r>
              <a:rPr lang="en-US" altLang="zh-CN" dirty="0"/>
              <a:t>… OK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08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8ADC3-B47F-4F89-9DC3-01270636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242719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大部分软件要比一幅猫图或者一个鸟笼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复杂</a:t>
            </a:r>
          </a:p>
        </p:txBody>
      </p:sp>
    </p:spTree>
    <p:extLst>
      <p:ext uri="{BB962C8B-B14F-4D97-AF65-F5344CB8AC3E}">
        <p14:creationId xmlns:p14="http://schemas.microsoft.com/office/powerpoint/2010/main" val="125280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2245EA-C16A-4A8B-BE5B-FE27E318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84" y="76262"/>
            <a:ext cx="8649478" cy="66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D2344-54A9-4181-BDDF-8FA848CC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你需要理解需求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ABA69-9EBD-4DEA-BDFB-506837CC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为什么？因为它们描述了预期的行为？</a:t>
            </a:r>
            <a:endParaRPr lang="en-US" altLang="zh-CN" dirty="0"/>
          </a:p>
          <a:p>
            <a:pPr lvl="1"/>
            <a:r>
              <a:rPr lang="zh-CN" altLang="en-US" dirty="0"/>
              <a:t>记住，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预期的行为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vs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观察到的行为是软件测试的基础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不满足需求的软件不被用户接受</a:t>
            </a:r>
          </a:p>
        </p:txBody>
      </p:sp>
    </p:spTree>
    <p:extLst>
      <p:ext uri="{BB962C8B-B14F-4D97-AF65-F5344CB8AC3E}">
        <p14:creationId xmlns:p14="http://schemas.microsoft.com/office/powerpoint/2010/main" val="9072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59AA-58E7-4C20-9E61-6F3D7429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vs Validation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FC30C-9DBE-4E6F-A459-A9F06C12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Verification – </a:t>
            </a:r>
            <a:r>
              <a:rPr lang="zh-CN" altLang="en-US" dirty="0"/>
              <a:t>我们构建的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软件正确</a:t>
            </a:r>
            <a:r>
              <a:rPr lang="zh-CN" altLang="en-US" dirty="0"/>
              <a:t>吗？</a:t>
            </a:r>
            <a:endParaRPr lang="en-US" altLang="zh-CN" dirty="0"/>
          </a:p>
          <a:p>
            <a:pPr lvl="1"/>
            <a:r>
              <a:rPr lang="zh-CN" altLang="en-US" dirty="0"/>
              <a:t>确保满足需求</a:t>
            </a:r>
            <a:endParaRPr lang="en-US" altLang="zh-CN" dirty="0"/>
          </a:p>
          <a:p>
            <a:pPr lvl="1"/>
            <a:r>
              <a:rPr lang="zh-CN" altLang="en-US" dirty="0"/>
              <a:t>确保没有未预期的失败，输出正确，边界情况得到处理，等等</a:t>
            </a:r>
            <a:r>
              <a:rPr lang="en-US" altLang="zh-CN" dirty="0"/>
              <a:t>(</a:t>
            </a:r>
            <a:r>
              <a:rPr lang="zh-CN" altLang="en-US" dirty="0"/>
              <a:t>隐含需求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Validation – </a:t>
            </a:r>
            <a:r>
              <a:rPr lang="zh-CN" altLang="en-US" dirty="0"/>
              <a:t>我们构建了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正确的软件</a:t>
            </a:r>
            <a:r>
              <a:rPr lang="zh-CN" altLang="en-US" dirty="0"/>
              <a:t>吗？</a:t>
            </a:r>
            <a:endParaRPr lang="en-US" altLang="zh-CN" dirty="0"/>
          </a:p>
          <a:p>
            <a:pPr lvl="1"/>
            <a:r>
              <a:rPr lang="zh-CN" altLang="en-US" dirty="0"/>
              <a:t>确保软件是客户</a:t>
            </a:r>
            <a:r>
              <a:rPr lang="en-US" altLang="zh-CN" dirty="0"/>
              <a:t>/</a:t>
            </a:r>
            <a:r>
              <a:rPr lang="zh-CN" altLang="en-US" dirty="0"/>
              <a:t>用户实际想要的</a:t>
            </a:r>
          </a:p>
        </p:txBody>
      </p:sp>
    </p:spTree>
    <p:extLst>
      <p:ext uri="{BB962C8B-B14F-4D97-AF65-F5344CB8AC3E}">
        <p14:creationId xmlns:p14="http://schemas.microsoft.com/office/powerpoint/2010/main" val="391762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1140</Words>
  <Application>Microsoft Office PowerPoint</Application>
  <PresentationFormat>宽屏</PresentationFormat>
  <Paragraphs>131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SQA, 第3课： 需求</vt:lpstr>
      <vt:lpstr>什么是需求</vt:lpstr>
      <vt:lpstr>需求例子 – 鸟笼</vt:lpstr>
      <vt:lpstr>尝试一下</vt:lpstr>
      <vt:lpstr>需求的问题？</vt:lpstr>
      <vt:lpstr>大部分软件要比一幅猫图或者一个鸟笼 复杂</vt:lpstr>
      <vt:lpstr>PowerPoint 演示文稿</vt:lpstr>
      <vt:lpstr>你需要理解需求</vt:lpstr>
      <vt:lpstr>Verification vs Validation</vt:lpstr>
      <vt:lpstr>需求表达做什么，而不是怎么做！</vt:lpstr>
      <vt:lpstr>需求关注做什么，而不是怎么做</vt:lpstr>
      <vt:lpstr>可测试性Testability</vt:lpstr>
      <vt:lpstr>需求应当…</vt:lpstr>
      <vt:lpstr>完整</vt:lpstr>
      <vt:lpstr>一致</vt:lpstr>
      <vt:lpstr>内外一致</vt:lpstr>
      <vt:lpstr>无歧义</vt:lpstr>
      <vt:lpstr>可量化</vt:lpstr>
      <vt:lpstr>可测试</vt:lpstr>
      <vt:lpstr>功能需求和质量属性(非功能需求)</vt:lpstr>
      <vt:lpstr>功能需求例子</vt:lpstr>
      <vt:lpstr>质量属性例子</vt:lpstr>
      <vt:lpstr>质量属性的一些分类</vt:lpstr>
      <vt:lpstr>质量属性通常比功能需求更难测试</vt:lpstr>
      <vt:lpstr>为什么</vt:lpstr>
      <vt:lpstr>解决办法</vt:lpstr>
      <vt:lpstr>将定性转化为定量</vt:lpstr>
      <vt:lpstr>例子</vt:lpstr>
      <vt:lpstr>如何区分：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136</cp:revision>
  <dcterms:created xsi:type="dcterms:W3CDTF">2017-09-09T07:12:39Z</dcterms:created>
  <dcterms:modified xsi:type="dcterms:W3CDTF">2017-09-11T06:38:13Z</dcterms:modified>
</cp:coreProperties>
</file>