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7083-1014-4CC1-AC81-20251EC1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B3B64-640A-45C6-87D0-F93C2E7E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29359-9E5A-47F7-B66D-2E6B37DC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E78B-685C-46FA-8647-310D5584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BE6B5-35C5-48C9-BA7C-82E0DEB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190E-E1F5-4CEB-8A49-981D0E21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AB0BA-5FF0-4183-8B30-0CEFD129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B3E0-DFF3-4899-BA2F-22E9D70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1C526-158D-4536-AE12-B465CE5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161F-2B56-411F-BB08-AE9BA31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76FF1-A1C1-443A-8615-19C261BD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97BE5-2456-4107-AF0F-D2AAB75B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A7940-BD84-49D2-AD87-E8978E8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F954-9E88-4C43-8D94-5A226776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58187-69CC-4C28-B446-5F724FDE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59A5-4D84-461D-9383-0F8FFF48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1B47-CB74-4E10-9334-C544CB71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71A8F-B993-4E7B-8FF9-531A958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7B91-F7DB-4C5B-B51D-000E8B86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A465A-9081-4ADB-B761-D1227612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3EE6-4ABF-4783-B075-450C132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EA1D2-FCDE-4F38-BEF0-0B118D30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90B6-0993-41EA-89A3-791BC8DD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5EBE6-4220-4F37-BC0E-34B1053A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904B-316A-4951-89B8-B0606A15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11B80-6BBD-4983-8726-B4B773C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5B8DA-3566-4E9C-85BB-3DDA8C739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D20C-59B0-4903-AE8B-E9E877DA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AEB31-EC30-4971-8776-16FDAE8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788CC-E2AA-44EF-812C-629C7E5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0CC27-7372-4B2E-9207-3F6E02F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BE39-7857-4359-8BFF-CE3D122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7E3A-FC7A-429F-B04D-0518A469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3AA87-2961-4667-9A4A-02145C94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18A9D-00E1-4435-B4D3-9AD0575CE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236CC-140C-41E5-8EB8-8150530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6ABF4-C2C3-433E-83CF-9274CEF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A5B36-3E56-4D76-801C-0B5C617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DBDF1-361B-4318-B66D-8D24805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974D-15D2-4CF9-937F-800FD6D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1D899-DEFD-48DF-83CB-71963794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1BDEF-AE6C-4739-8801-CF7A184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DA09B-C1A0-47A7-8EC3-ADFC7FA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CEF91D-4F21-42C1-873A-AF46FBFE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51C60-BD26-418A-A6B8-2E64EB5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8344-8C14-4168-B976-EADB35C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337F-FAD9-45C0-9633-75CB2C8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7256-6CF9-47D4-B1C1-11577BD5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C4A65-22AE-436D-877C-A0A260E9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70685-434C-4799-882B-BF64A80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2524-3991-4116-B442-C200DF4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F7367-E03E-4773-A286-9374B47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E75F-0C4C-4316-BC20-86CEA62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49920-FCCB-41A4-A377-943A48B8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DEC02-3AFB-47EB-A100-D9A9C9B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4A9EB-9D27-4ADB-975C-A938A91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B6902-D448-4E15-BA46-4D32293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75C06-A251-4C99-83F5-33CAD2C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8EBBA-B825-47A5-9810-E06EEC4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0EE3B-E8DF-49CE-9AFB-24FD1593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228F-9E86-4296-B141-5C5C4EF0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246E-57E4-429D-A01F-268699D3DFE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745E-45DA-4FCA-B7DF-E65EA8F7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FC92-35DD-4402-8D24-5F9439C5A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0043-1A7F-470E-8EAF-F6C4AD89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SQA, 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11</a:t>
            </a:r>
            <a:r>
              <a:rPr lang="zh-CN" altLang="en-US" b="1" dirty="0">
                <a:solidFill>
                  <a:srgbClr val="C00000"/>
                </a:solidFill>
              </a:rPr>
              <a:t>课：</a:t>
            </a:r>
            <a:br>
              <a:rPr lang="en-US" altLang="zh-CN" dirty="0"/>
            </a:b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测试驱动开发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TDD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83E95-3264-419A-914B-BBF1F133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1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16F09-4D4F-4A5A-A8AE-F360D651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RGR</a:t>
            </a:r>
            <a:r>
              <a:rPr lang="zh-CN" altLang="en-US" dirty="0"/>
              <a:t>环的细节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44E29-8610-4021-AB79-91046046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CN" altLang="en-US" dirty="0"/>
              <a:t>为新功能写一些测试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运行测试</a:t>
            </a:r>
            <a:r>
              <a:rPr lang="en-US" altLang="zh-CN" dirty="0"/>
              <a:t> – </a:t>
            </a:r>
            <a:r>
              <a:rPr lang="zh-CN" altLang="en-US" dirty="0"/>
              <a:t>针对新功能的测试会失败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写足够代码让测试通过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运行测试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如果有测试失败，回到步骤</a:t>
            </a:r>
            <a:r>
              <a:rPr lang="en-US" altLang="zh-CN" dirty="0"/>
              <a:t>3</a:t>
            </a:r>
          </a:p>
          <a:p>
            <a:pPr marL="514350" indent="-514350">
              <a:buAutoNum type="arabicPeriod"/>
            </a:pPr>
            <a:r>
              <a:rPr lang="zh-CN" altLang="en-US" dirty="0"/>
              <a:t>重构代码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运行测试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如果有测试失败，回到步骤</a:t>
            </a:r>
            <a:r>
              <a:rPr lang="en-US" altLang="zh-CN" dirty="0"/>
              <a:t>6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如果还有更多功能要开发，回到步骤</a:t>
            </a:r>
            <a:r>
              <a:rPr lang="en-US" altLang="zh-CN" dirty="0"/>
              <a:t>1</a:t>
            </a:r>
            <a:r>
              <a:rPr lang="zh-CN" altLang="en-US" dirty="0"/>
              <a:t>；否则结束</a:t>
            </a:r>
          </a:p>
        </p:txBody>
      </p:sp>
    </p:spTree>
    <p:extLst>
      <p:ext uri="{BB962C8B-B14F-4D97-AF65-F5344CB8AC3E}">
        <p14:creationId xmlns:p14="http://schemas.microsoft.com/office/powerpoint/2010/main" val="383282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3F681-5B05-4C5A-B686-FB91B60F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TDD = </a:t>
            </a:r>
            <a:r>
              <a:rPr lang="zh-CN" altLang="en-US" dirty="0"/>
              <a:t>一种测试驱动开发方法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6D346-F398-425D-9E40-132DCE58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基本的想法是先考虑期望的行为，在写代码之前</a:t>
            </a:r>
            <a:endParaRPr lang="en-US" altLang="zh-CN" dirty="0"/>
          </a:p>
          <a:p>
            <a:r>
              <a:rPr lang="zh-CN" altLang="en-US" dirty="0"/>
              <a:t>先不要让实现细节充斥你的大脑</a:t>
            </a:r>
            <a:endParaRPr lang="en-US" altLang="zh-CN" dirty="0"/>
          </a:p>
          <a:p>
            <a:r>
              <a:rPr lang="zh-CN" altLang="en-US" dirty="0"/>
              <a:t>理出程序要做的事情</a:t>
            </a:r>
            <a:r>
              <a:rPr lang="en-US" altLang="zh-CN" dirty="0"/>
              <a:t>(</a:t>
            </a:r>
            <a:r>
              <a:rPr lang="zh-CN" altLang="en-US" dirty="0"/>
              <a:t>需求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旁白：还有其它种类的测试驱动开发，例如</a:t>
            </a:r>
            <a:r>
              <a:rPr lang="en-US" altLang="zh-CN" dirty="0"/>
              <a:t>ATDD(Acceptance Test Driven Development)</a:t>
            </a:r>
            <a:r>
              <a:rPr lang="zh-CN" altLang="en-US" dirty="0"/>
              <a:t>和</a:t>
            </a:r>
            <a:r>
              <a:rPr lang="en-US" altLang="zh-CN" dirty="0"/>
              <a:t>BDD(Behavior Driven Development)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697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C4068-5C29-4E76-9FE6-C0838ACD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– </a:t>
            </a:r>
            <a:r>
              <a:rPr lang="zh-CN" altLang="en-US" dirty="0"/>
              <a:t>写一个测试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BFDC5-2AE3-476A-A1F4-9842F938C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该测试应当只针对一个小功能单元，例如针对一个方法的一个输入值和输出值。</a:t>
            </a:r>
            <a:endParaRPr lang="en-US" altLang="zh-CN" dirty="0"/>
          </a:p>
          <a:p>
            <a:r>
              <a:rPr lang="zh-CN" altLang="en-US" dirty="0"/>
              <a:t>对于纯</a:t>
            </a:r>
            <a:r>
              <a:rPr lang="en-US" altLang="zh-CN" dirty="0"/>
              <a:t>TDD</a:t>
            </a:r>
            <a:r>
              <a:rPr lang="zh-CN" altLang="en-US" dirty="0"/>
              <a:t>，你不应该写太多测试，或者写非常复杂的测试</a:t>
            </a:r>
          </a:p>
        </p:txBody>
      </p:sp>
    </p:spTree>
    <p:extLst>
      <p:ext uri="{BB962C8B-B14F-4D97-AF65-F5344CB8AC3E}">
        <p14:creationId xmlns:p14="http://schemas.microsoft.com/office/powerpoint/2010/main" val="155071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22E6E-5533-486C-BA17-D79DD53B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 – </a:t>
            </a:r>
            <a:r>
              <a:rPr lang="zh-CN" altLang="en-US" dirty="0"/>
              <a:t>运行测试族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874A8-C038-4B87-B352-71890DFA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运行所有测试 </a:t>
            </a:r>
            <a:r>
              <a:rPr lang="en-US" altLang="zh-CN" dirty="0"/>
              <a:t>– </a:t>
            </a:r>
            <a:r>
              <a:rPr lang="zh-CN" altLang="en-US" dirty="0"/>
              <a:t>只有那些你刚添加的测试会失败</a:t>
            </a:r>
            <a:endParaRPr lang="en-US" altLang="zh-CN" dirty="0"/>
          </a:p>
          <a:p>
            <a:r>
              <a:rPr lang="zh-CN" altLang="en-US" dirty="0"/>
              <a:t>如果测试不失败，说明你已经写了功能代码！这个测试是多余的。</a:t>
            </a:r>
            <a:endParaRPr lang="en-US" altLang="zh-CN" dirty="0"/>
          </a:p>
          <a:p>
            <a:r>
              <a:rPr lang="zh-CN" altLang="en-US" dirty="0"/>
              <a:t>如果其它测试失败，则发生了奇怪的事情，可能是回归问题。在这个点上，完成的测试都应该通过。</a:t>
            </a:r>
          </a:p>
        </p:txBody>
      </p:sp>
    </p:spTree>
    <p:extLst>
      <p:ext uri="{BB962C8B-B14F-4D97-AF65-F5344CB8AC3E}">
        <p14:creationId xmlns:p14="http://schemas.microsoft.com/office/powerpoint/2010/main" val="299612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314DA-D06B-4D7F-9CC4-6095406F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3-</a:t>
            </a:r>
            <a:r>
              <a:rPr lang="zh-CN" altLang="en-US" dirty="0"/>
              <a:t>写代码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D3FCF-52BA-4EB6-8BBC-C1505933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只写能让测试通过的功能代码</a:t>
            </a:r>
            <a:endParaRPr lang="en-US" altLang="zh-CN" dirty="0"/>
          </a:p>
          <a:p>
            <a:r>
              <a:rPr lang="zh-CN" altLang="en-US" dirty="0"/>
              <a:t>克制过度工程，或者添加过多功能代码</a:t>
            </a:r>
            <a:r>
              <a:rPr lang="en-US" altLang="zh-CN" dirty="0"/>
              <a:t>(</a:t>
            </a:r>
            <a:r>
              <a:rPr lang="zh-CN" altLang="en-US" dirty="0"/>
              <a:t>超过测试覆盖的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22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BB025-B4F1-4832-A9D7-953F9A18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4 – </a:t>
            </a:r>
            <a:r>
              <a:rPr lang="zh-CN" altLang="en-US" dirty="0"/>
              <a:t>再次运行测试族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C1DD8-DDBD-4B9A-B733-70D307449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这时所有的测试应当通过，假定你真正地添加了功能代码。</a:t>
            </a:r>
            <a:endParaRPr lang="en-US" altLang="zh-CN" dirty="0"/>
          </a:p>
          <a:p>
            <a:r>
              <a:rPr lang="zh-CN" altLang="en-US" dirty="0"/>
              <a:t>或者：</a:t>
            </a:r>
            <a:endParaRPr lang="en-US" altLang="zh-CN" dirty="0"/>
          </a:p>
          <a:p>
            <a:pPr lvl="1"/>
            <a:r>
              <a:rPr lang="zh-CN" altLang="en-US" dirty="0"/>
              <a:t>如果只是你的新测试是失败：</a:t>
            </a:r>
            <a:endParaRPr lang="en-US" altLang="zh-CN" dirty="0"/>
          </a:p>
          <a:p>
            <a:pPr lvl="2"/>
            <a:r>
              <a:rPr lang="zh-CN" altLang="en-US" dirty="0"/>
              <a:t>你的功能代码写得不对，也可能测试有问题</a:t>
            </a:r>
            <a:endParaRPr lang="en-US" altLang="zh-CN" dirty="0"/>
          </a:p>
          <a:p>
            <a:pPr lvl="1"/>
            <a:r>
              <a:rPr lang="zh-CN" altLang="en-US" dirty="0"/>
              <a:t>如果其它测试失败：</a:t>
            </a:r>
            <a:endParaRPr lang="en-US" altLang="zh-CN" dirty="0"/>
          </a:p>
          <a:p>
            <a:pPr lvl="2"/>
            <a:r>
              <a:rPr lang="zh-CN" altLang="en-US" dirty="0"/>
              <a:t>你制造了一个回归问题，也就是说你搞坏了系统其它部分的功能！</a:t>
            </a:r>
            <a:endParaRPr lang="en-US" altLang="zh-CN" dirty="0"/>
          </a:p>
          <a:p>
            <a:pPr lvl="1"/>
            <a:r>
              <a:rPr lang="zh-CN" altLang="en-US" dirty="0"/>
              <a:t>注意这些不是互斥的，可能同时包含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399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CA0FA-3147-4DFD-A874-CA41916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检查测试结果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23C5B-8093-4D69-AAAB-2BC243C0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如果有测试失败，修复 </a:t>
            </a:r>
            <a:r>
              <a:rPr lang="en-US" altLang="zh-CN" dirty="0"/>
              <a:t>– </a:t>
            </a:r>
            <a:r>
              <a:rPr lang="zh-CN" altLang="en-US" dirty="0"/>
              <a:t>可能是测试或代码</a:t>
            </a:r>
            <a:endParaRPr lang="en-US" altLang="zh-CN" dirty="0"/>
          </a:p>
          <a:p>
            <a:r>
              <a:rPr lang="zh-CN" altLang="en-US" dirty="0"/>
              <a:t>测试族没有完全变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绿</a:t>
            </a:r>
            <a:r>
              <a:rPr lang="zh-CN" altLang="en-US" dirty="0"/>
              <a:t>之前，不要往下走。</a:t>
            </a:r>
          </a:p>
        </p:txBody>
      </p:sp>
    </p:spTree>
    <p:extLst>
      <p:ext uri="{BB962C8B-B14F-4D97-AF65-F5344CB8AC3E}">
        <p14:creationId xmlns:p14="http://schemas.microsoft.com/office/powerpoint/2010/main" val="212632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F3F47-1D17-49FA-83EE-5CE5F5C6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6 – </a:t>
            </a:r>
            <a:r>
              <a:rPr lang="zh-CN" altLang="en-US" dirty="0"/>
              <a:t>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4DB0A-D179-4E22-BB1E-0F1A0B8E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你第一次写的代码可能并不完美</a:t>
            </a:r>
            <a:endParaRPr lang="en-US" altLang="zh-CN" dirty="0"/>
          </a:p>
          <a:p>
            <a:pPr lvl="1"/>
            <a:r>
              <a:rPr lang="zh-CN" altLang="en-US" dirty="0"/>
              <a:t>算法不佳？</a:t>
            </a:r>
            <a:endParaRPr lang="en-US" altLang="zh-CN" dirty="0"/>
          </a:p>
          <a:p>
            <a:pPr lvl="1"/>
            <a:r>
              <a:rPr lang="zh-CN" altLang="en-US" dirty="0"/>
              <a:t>变量名差？</a:t>
            </a:r>
            <a:endParaRPr lang="en-US" altLang="zh-CN" dirty="0"/>
          </a:p>
          <a:p>
            <a:pPr lvl="1"/>
            <a:r>
              <a:rPr lang="zh-CN" altLang="en-US" dirty="0"/>
              <a:t>性能差？</a:t>
            </a:r>
            <a:endParaRPr lang="en-US" altLang="zh-CN" dirty="0"/>
          </a:p>
          <a:p>
            <a:pPr lvl="1"/>
            <a:r>
              <a:rPr lang="zh-CN" altLang="en-US" dirty="0"/>
              <a:t>文档差？</a:t>
            </a:r>
            <a:endParaRPr lang="en-US" altLang="zh-CN" dirty="0"/>
          </a:p>
          <a:p>
            <a:pPr lvl="1"/>
            <a:r>
              <a:rPr lang="zh-CN" altLang="en-US" dirty="0"/>
              <a:t>魔数？</a:t>
            </a:r>
            <a:endParaRPr lang="en-US" altLang="zh-CN" dirty="0"/>
          </a:p>
          <a:p>
            <a:pPr lvl="1"/>
            <a:r>
              <a:rPr lang="zh-CN" altLang="en-US" dirty="0"/>
              <a:t>代码难于理解？</a:t>
            </a:r>
            <a:endParaRPr lang="en-US" altLang="zh-CN" dirty="0"/>
          </a:p>
          <a:p>
            <a:pPr lvl="1"/>
            <a:r>
              <a:rPr lang="zh-CN" altLang="en-US" dirty="0"/>
              <a:t>总体设计差？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3472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51D99-0FF5-4531-93D8-02D25705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6 – </a:t>
            </a:r>
            <a:r>
              <a:rPr lang="zh-CN" altLang="en-US" dirty="0"/>
              <a:t>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8C63B-6B74-4B46-AEC1-0E9AF3EB4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记住 </a:t>
            </a:r>
            <a:r>
              <a:rPr lang="en-US" altLang="zh-CN" dirty="0"/>
              <a:t>– </a:t>
            </a:r>
            <a:r>
              <a:rPr lang="zh-CN" altLang="en-US" dirty="0"/>
              <a:t>重构前你已经有一个可工作的版本</a:t>
            </a:r>
            <a:endParaRPr lang="en-US" altLang="zh-CN" dirty="0"/>
          </a:p>
          <a:p>
            <a:pPr lvl="1"/>
            <a:r>
              <a:rPr lang="zh-CN" altLang="en-US" dirty="0"/>
              <a:t>基于单元测试族的反馈</a:t>
            </a:r>
            <a:endParaRPr lang="en-US" altLang="zh-CN" dirty="0"/>
          </a:p>
          <a:p>
            <a:r>
              <a:rPr lang="zh-CN" altLang="en-US" dirty="0"/>
              <a:t>对于代码来说，正确比好看重要</a:t>
            </a:r>
          </a:p>
        </p:txBody>
      </p:sp>
    </p:spTree>
    <p:extLst>
      <p:ext uri="{BB962C8B-B14F-4D97-AF65-F5344CB8AC3E}">
        <p14:creationId xmlns:p14="http://schemas.microsoft.com/office/powerpoint/2010/main" val="218293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E5EAA-5877-4038-8BC0-ECAAB1E4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7 – </a:t>
            </a:r>
            <a:r>
              <a:rPr lang="zh-CN" altLang="en-US" dirty="0"/>
              <a:t>再次运行测试族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F2363-F8D8-4FB0-89C4-0FF89A20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确保重构没有造成问题</a:t>
            </a:r>
            <a:endParaRPr lang="en-US" altLang="zh-CN" dirty="0"/>
          </a:p>
          <a:p>
            <a:r>
              <a:rPr lang="zh-CN" altLang="en-US" dirty="0"/>
              <a:t>功能和之前相同，只是代码变得更好了</a:t>
            </a:r>
            <a:endParaRPr lang="en-US" altLang="zh-CN" dirty="0"/>
          </a:p>
          <a:p>
            <a:r>
              <a:rPr lang="zh-CN" altLang="en-US" dirty="0"/>
              <a:t>所有单元测试应该仍然通过</a:t>
            </a:r>
          </a:p>
        </p:txBody>
      </p:sp>
    </p:spTree>
    <p:extLst>
      <p:ext uri="{BB962C8B-B14F-4D97-AF65-F5344CB8AC3E}">
        <p14:creationId xmlns:p14="http://schemas.microsoft.com/office/powerpoint/2010/main" val="236806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62FF-6730-4AD2-906B-5D8E2FA5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黑暗时代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A430BE-52D1-46BA-ADC2-62AE6B57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490" y="522514"/>
            <a:ext cx="8463218" cy="60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0E442-61BE-4B26-9F52-D5EE55FE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8-</a:t>
            </a:r>
            <a:r>
              <a:rPr lang="zh-CN" altLang="en-US" dirty="0"/>
              <a:t>检查测试结果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89AD3-814B-4387-868E-FC95B6F7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如果有测试失败，说明有东西出问题</a:t>
            </a:r>
            <a:endParaRPr lang="en-US" altLang="zh-CN" dirty="0"/>
          </a:p>
          <a:p>
            <a:r>
              <a:rPr lang="zh-CN" altLang="en-US" dirty="0"/>
              <a:t>继续下一步之前先修复！</a:t>
            </a:r>
            <a:endParaRPr lang="en-US" altLang="zh-CN" dirty="0"/>
          </a:p>
          <a:p>
            <a:r>
              <a:rPr lang="zh-CN" altLang="en-US" dirty="0"/>
              <a:t>我们的目标始终是测试全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绿</a:t>
            </a:r>
          </a:p>
        </p:txBody>
      </p:sp>
    </p:spTree>
    <p:extLst>
      <p:ext uri="{BB962C8B-B14F-4D97-AF65-F5344CB8AC3E}">
        <p14:creationId xmlns:p14="http://schemas.microsoft.com/office/powerpoint/2010/main" val="3671149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3BBB4-761D-4D0E-AF58-59DDAC0B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9 – </a:t>
            </a:r>
            <a:r>
              <a:rPr lang="zh-CN" altLang="en-US" dirty="0"/>
              <a:t>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619B0-2A9C-4423-AB69-DCE0B971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恭喜！你的代码可以工作，且经过测试证明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如果有更多功能要添加，回到步骤</a:t>
            </a:r>
            <a:r>
              <a:rPr lang="en-US" altLang="zh-CN" dirty="0"/>
              <a:t>1</a:t>
            </a:r>
            <a:r>
              <a:rPr lang="zh-CN" altLang="en-US" dirty="0"/>
              <a:t>，再写一个新测试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如果没有了，发版</a:t>
            </a:r>
          </a:p>
        </p:txBody>
      </p:sp>
    </p:spTree>
    <p:extLst>
      <p:ext uri="{BB962C8B-B14F-4D97-AF65-F5344CB8AC3E}">
        <p14:creationId xmlns:p14="http://schemas.microsoft.com/office/powerpoint/2010/main" val="2796874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4612A-F427-4FCF-A4C4-20E9D269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YAGNI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1A54A-D829-41E4-B45F-7AAEEA7F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“You </a:t>
            </a:r>
            <a:r>
              <a:rPr lang="en-US" altLang="zh-CN" dirty="0" err="1"/>
              <a:t>Ain’t</a:t>
            </a:r>
            <a:r>
              <a:rPr lang="zh-CN" altLang="en-US" dirty="0"/>
              <a:t> </a:t>
            </a:r>
            <a:r>
              <a:rPr lang="en-US" altLang="zh-CN" dirty="0" err="1"/>
              <a:t>Gonna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It”</a:t>
            </a:r>
          </a:p>
          <a:p>
            <a:r>
              <a:rPr lang="zh-CN" altLang="en-US" dirty="0"/>
              <a:t>当前不需要的功能不要过早添加，有些功能可能你永远不会用到，过早添加这些功能可能只是浪费时间。</a:t>
            </a:r>
            <a:endParaRPr lang="en-US" altLang="zh-CN" dirty="0"/>
          </a:p>
          <a:p>
            <a:r>
              <a:rPr lang="zh-CN" altLang="en-US" dirty="0"/>
              <a:t>仅针对当前的需求和测试编写代码！</a:t>
            </a:r>
          </a:p>
        </p:txBody>
      </p:sp>
    </p:spTree>
    <p:extLst>
      <p:ext uri="{BB962C8B-B14F-4D97-AF65-F5344CB8AC3E}">
        <p14:creationId xmlns:p14="http://schemas.microsoft.com/office/powerpoint/2010/main" val="2036560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62BD9-959B-47A0-B3F4-1EC1403E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KISS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0832C-21BC-4E99-8869-1001D2D6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“Keep It Simple, Smarty-pants”</a:t>
            </a:r>
          </a:p>
          <a:p>
            <a:r>
              <a:rPr lang="zh-CN" altLang="en-US" dirty="0"/>
              <a:t>不要写过于复杂，聪明和过度工程的代码。让代码易于理解和修改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Premature optimization is the root of all evil</a:t>
            </a:r>
            <a:r>
              <a:rPr lang="zh-CN" altLang="en-US" dirty="0"/>
              <a:t>” </a:t>
            </a:r>
            <a:r>
              <a:rPr lang="en-US" altLang="zh-CN" dirty="0"/>
              <a:t>– Donald Knuth</a:t>
            </a:r>
          </a:p>
          <a:p>
            <a:r>
              <a:rPr lang="zh-CN" altLang="en-US" dirty="0"/>
              <a:t>倾向写：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zh-CN" altLang="en-US" dirty="0"/>
              <a:t>    胜过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(NUM_A / (</a:t>
            </a:r>
            <a:r>
              <a:rPr lang="en-US" altLang="zh-CN" dirty="0" err="1"/>
              <a:t>c.getNum</a:t>
            </a:r>
            <a:r>
              <a:rPr lang="en-US" altLang="zh-CN" dirty="0"/>
              <a:t>() – </a:t>
            </a:r>
            <a:r>
              <a:rPr lang="en-US" altLang="zh-CN" dirty="0" err="1"/>
              <a:t>d.getNum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100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DE2FB-52DF-4B6C-83B6-3CD2D35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Fake </a:t>
            </a:r>
            <a:r>
              <a:rPr lang="en-US" altLang="zh-CN" dirty="0" err="1"/>
              <a:t>it’til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4F984-A71B-41EB-9C55-21E12574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显然适用于</a:t>
            </a:r>
            <a:r>
              <a:rPr lang="en-US" altLang="zh-CN" dirty="0"/>
              <a:t>mocks/stubs</a:t>
            </a:r>
          </a:p>
          <a:p>
            <a:r>
              <a:rPr lang="zh-CN" altLang="en-US" dirty="0"/>
              <a:t>也使用于底层功能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测试：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assertEquals</a:t>
            </a:r>
            <a:r>
              <a:rPr lang="en-US" altLang="zh-CN" dirty="0"/>
              <a:t>(sqrt(4), 2);</a:t>
            </a:r>
          </a:p>
          <a:p>
            <a:pPr marL="0" indent="0">
              <a:buNone/>
            </a:pPr>
            <a:r>
              <a:rPr lang="zh-CN" altLang="en-US" dirty="0"/>
              <a:t>代码：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void sqrt(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return 2;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14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1D70A-4181-4745-ABDD-6B922CA3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避免慢测试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696DE-8F85-448E-863D-2A3FAAE8B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每个测试族里头有很多测试，如果测试花费太多时间运行，</a:t>
            </a:r>
            <a:r>
              <a:rPr lang="en-US" altLang="zh-CN" dirty="0"/>
              <a:t>TDD</a:t>
            </a:r>
            <a:r>
              <a:rPr lang="zh-CN" altLang="en-US" dirty="0"/>
              <a:t>就会变得不实用</a:t>
            </a:r>
          </a:p>
        </p:txBody>
      </p:sp>
    </p:spTree>
    <p:extLst>
      <p:ext uri="{BB962C8B-B14F-4D97-AF65-F5344CB8AC3E}">
        <p14:creationId xmlns:p14="http://schemas.microsoft.com/office/powerpoint/2010/main" val="3282590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73EB2-E28C-43C8-BF3C-DEF5CC41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是原则，不是法律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EA6B4-0B94-48B5-9F59-AF8DB5FC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如果一次迭代你只写了两个测试，没人会把你丢进监狱</a:t>
            </a:r>
            <a:endParaRPr lang="en-US" altLang="zh-CN" dirty="0"/>
          </a:p>
          <a:p>
            <a:r>
              <a:rPr lang="zh-CN" altLang="en-US" dirty="0"/>
              <a:t>有些测试就是比较慢的</a:t>
            </a:r>
            <a:endParaRPr lang="en-US" altLang="zh-CN" dirty="0"/>
          </a:p>
          <a:p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但是对于</a:t>
            </a:r>
            <a:r>
              <a:rPr lang="en-US" altLang="zh-CN" dirty="0"/>
              <a:t>TDD</a:t>
            </a:r>
            <a:r>
              <a:rPr lang="zh-CN" altLang="en-US" dirty="0"/>
              <a:t>来说，它们都是坏味道。</a:t>
            </a:r>
          </a:p>
        </p:txBody>
      </p:sp>
    </p:spTree>
    <p:extLst>
      <p:ext uri="{BB962C8B-B14F-4D97-AF65-F5344CB8AC3E}">
        <p14:creationId xmlns:p14="http://schemas.microsoft.com/office/powerpoint/2010/main" val="3030271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F4225-102E-4158-9C37-F8000398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TDD</a:t>
            </a:r>
            <a:r>
              <a:rPr lang="zh-CN" altLang="en-US" dirty="0"/>
              <a:t>的好处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A5F4F-9F46-40B3-8894-ED085086D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自动创建测试！</a:t>
            </a:r>
            <a:endParaRPr lang="en-US" altLang="zh-CN" dirty="0"/>
          </a:p>
          <a:p>
            <a:pPr lvl="1"/>
            <a:r>
              <a:rPr lang="zh-CN" altLang="en-US" dirty="0"/>
              <a:t>研究发现</a:t>
            </a:r>
            <a:r>
              <a:rPr lang="en-US" altLang="zh-CN" dirty="0"/>
              <a:t>TDD</a:t>
            </a:r>
            <a:r>
              <a:rPr lang="zh-CN" altLang="en-US" dirty="0"/>
              <a:t>有助于创建更多测试和减少缺陷</a:t>
            </a:r>
            <a:endParaRPr lang="en-US" altLang="zh-CN" dirty="0"/>
          </a:p>
          <a:p>
            <a:r>
              <a:rPr lang="zh-CN" altLang="en-US" dirty="0"/>
              <a:t>让书写测试更容易因为写得更佳频繁</a:t>
            </a:r>
            <a:endParaRPr lang="en-US" altLang="zh-CN" dirty="0"/>
          </a:p>
          <a:p>
            <a:pPr lvl="1"/>
            <a:r>
              <a:rPr lang="zh-CN" altLang="en-US" dirty="0"/>
              <a:t>做得越频繁，你学习越快做得越好</a:t>
            </a:r>
            <a:endParaRPr lang="en-US" altLang="zh-CN" dirty="0"/>
          </a:p>
          <a:p>
            <a:r>
              <a:rPr lang="zh-CN" altLang="en-US" dirty="0"/>
              <a:t>测试更有实质意义</a:t>
            </a:r>
            <a:endParaRPr lang="en-US" altLang="zh-CN" dirty="0"/>
          </a:p>
          <a:p>
            <a:pPr lvl="1"/>
            <a:r>
              <a:rPr lang="zh-CN" altLang="en-US" dirty="0"/>
              <a:t>对你正在实现的功能进行测试</a:t>
            </a:r>
            <a:endParaRPr lang="en-US" altLang="zh-CN" dirty="0"/>
          </a:p>
          <a:p>
            <a:r>
              <a:rPr lang="zh-CN" altLang="en-US" dirty="0"/>
              <a:t>开发人员关注最终结果，而非代码</a:t>
            </a:r>
            <a:endParaRPr lang="en-US" altLang="zh-CN" dirty="0"/>
          </a:p>
          <a:p>
            <a:pPr lvl="1"/>
            <a:r>
              <a:rPr lang="zh-CN" altLang="en-US" dirty="0"/>
              <a:t>代码只是途径，不是目标</a:t>
            </a:r>
          </a:p>
        </p:txBody>
      </p:sp>
    </p:spTree>
    <p:extLst>
      <p:ext uri="{BB962C8B-B14F-4D97-AF65-F5344CB8AC3E}">
        <p14:creationId xmlns:p14="http://schemas.microsoft.com/office/powerpoint/2010/main" val="195161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5A3AE-A56A-4EB6-90D9-C41F6B53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TDD</a:t>
            </a:r>
            <a:r>
              <a:rPr lang="zh-CN" altLang="en-US" dirty="0"/>
              <a:t>的好处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8F8A1-77D5-4EAF-A5C0-BE4C1A423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确保你小步行进</a:t>
            </a:r>
            <a:endParaRPr lang="en-US" altLang="zh-CN" dirty="0"/>
          </a:p>
          <a:p>
            <a:pPr lvl="1"/>
            <a:r>
              <a:rPr lang="zh-CN" altLang="en-US" dirty="0"/>
              <a:t>你知道缺陷在哪里；有助于局部化错误</a:t>
            </a:r>
            <a:endParaRPr lang="en-US" altLang="zh-CN" dirty="0"/>
          </a:p>
          <a:p>
            <a:pPr lvl="1"/>
            <a:r>
              <a:rPr lang="zh-CN" altLang="en-US" dirty="0"/>
              <a:t>研究发现越是高级的开发者越是倾向采用小步行进</a:t>
            </a:r>
            <a:endParaRPr lang="en-US" altLang="zh-CN" dirty="0"/>
          </a:p>
          <a:p>
            <a:r>
              <a:rPr lang="zh-CN" altLang="en-US" dirty="0"/>
              <a:t>代码易于扩展</a:t>
            </a:r>
            <a:endParaRPr lang="en-US" altLang="zh-CN" dirty="0"/>
          </a:p>
          <a:p>
            <a:pPr lvl="1"/>
            <a:r>
              <a:rPr lang="zh-CN" altLang="en-US" dirty="0"/>
              <a:t>你稳步扩展代码</a:t>
            </a:r>
            <a:endParaRPr lang="en-US" altLang="zh-CN" dirty="0"/>
          </a:p>
          <a:p>
            <a:r>
              <a:rPr lang="zh-CN" altLang="en-US" dirty="0"/>
              <a:t>自动创建大的测试族</a:t>
            </a:r>
            <a:endParaRPr lang="en-US" altLang="zh-CN" dirty="0"/>
          </a:p>
          <a:p>
            <a:pPr lvl="1"/>
            <a:r>
              <a:rPr lang="zh-CN" altLang="en-US" dirty="0"/>
              <a:t>有助于避免回归错误</a:t>
            </a:r>
            <a:endParaRPr lang="en-US" altLang="zh-CN" dirty="0"/>
          </a:p>
          <a:p>
            <a:pPr lvl="1"/>
            <a:r>
              <a:rPr lang="zh-CN" altLang="en-US" dirty="0"/>
              <a:t>高代码覆盖率</a:t>
            </a:r>
            <a:endParaRPr lang="en-US" altLang="zh-CN" dirty="0"/>
          </a:p>
          <a:p>
            <a:pPr lvl="1"/>
            <a:r>
              <a:rPr lang="zh-CN" altLang="en-US" dirty="0"/>
              <a:t>积少成多</a:t>
            </a:r>
            <a:endParaRPr lang="en-US" altLang="zh-CN" dirty="0"/>
          </a:p>
          <a:p>
            <a:r>
              <a:rPr lang="zh-CN" altLang="en-US" dirty="0"/>
              <a:t>代码隐含信心</a:t>
            </a:r>
          </a:p>
        </p:txBody>
      </p:sp>
    </p:spTree>
    <p:extLst>
      <p:ext uri="{BB962C8B-B14F-4D97-AF65-F5344CB8AC3E}">
        <p14:creationId xmlns:p14="http://schemas.microsoft.com/office/powerpoint/2010/main" val="4117970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8CED1-D7B9-4911-8491-F7CDEFB6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TDD</a:t>
            </a:r>
            <a:r>
              <a:rPr lang="zh-CN" altLang="en-US" dirty="0"/>
              <a:t>的不足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EB3BF-2A9E-49D4-9FBC-6BE74E3AC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聚焦单元测试可能导致对其它方面测试的疏忽</a:t>
            </a:r>
            <a:endParaRPr lang="en-US" altLang="zh-CN" dirty="0"/>
          </a:p>
          <a:p>
            <a:pPr lvl="1"/>
            <a:r>
              <a:rPr lang="zh-CN" altLang="en-US" dirty="0"/>
              <a:t>单元测试聚焦小的代码单元，而非集成</a:t>
            </a:r>
            <a:endParaRPr lang="en-US" altLang="zh-CN" dirty="0"/>
          </a:p>
          <a:p>
            <a:r>
              <a:rPr lang="zh-CN" altLang="en-US" dirty="0"/>
              <a:t>前期花费时间</a:t>
            </a:r>
            <a:endParaRPr lang="en-US" altLang="zh-CN" dirty="0"/>
          </a:p>
          <a:p>
            <a:pPr lvl="1"/>
            <a:r>
              <a:rPr lang="zh-CN" altLang="en-US" dirty="0"/>
              <a:t>对于大项目长期会节省时间，因为更高的代码质量</a:t>
            </a:r>
            <a:r>
              <a:rPr lang="en-US" altLang="zh-CN" dirty="0"/>
              <a:t>/</a:t>
            </a:r>
            <a:r>
              <a:rPr lang="zh-CN" altLang="en-US" dirty="0"/>
              <a:t>测试覆盖</a:t>
            </a:r>
            <a:endParaRPr lang="en-US" altLang="zh-CN" dirty="0"/>
          </a:p>
          <a:p>
            <a:r>
              <a:rPr lang="zh-CN" altLang="en-US" dirty="0"/>
              <a:t>可能不适用于原型开发</a:t>
            </a:r>
            <a:endParaRPr lang="en-US" altLang="zh-CN" dirty="0"/>
          </a:p>
          <a:p>
            <a:pPr lvl="1"/>
            <a:r>
              <a:rPr lang="zh-CN" altLang="en-US" dirty="0"/>
              <a:t>你并不总是能知道期望的行为</a:t>
            </a:r>
            <a:endParaRPr lang="en-US" altLang="zh-CN" dirty="0"/>
          </a:p>
          <a:p>
            <a:r>
              <a:rPr lang="zh-CN" altLang="en-US" dirty="0"/>
              <a:t>对于大的架构改变不太适用</a:t>
            </a:r>
            <a:endParaRPr lang="en-US" altLang="zh-CN" dirty="0"/>
          </a:p>
          <a:p>
            <a:pPr lvl="1"/>
            <a:r>
              <a:rPr lang="zh-CN" altLang="en-US" dirty="0"/>
              <a:t>有些事情无法小步做</a:t>
            </a:r>
          </a:p>
        </p:txBody>
      </p:sp>
    </p:spTree>
    <p:extLst>
      <p:ext uri="{BB962C8B-B14F-4D97-AF65-F5344CB8AC3E}">
        <p14:creationId xmlns:p14="http://schemas.microsoft.com/office/powerpoint/2010/main" val="335156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760B3-52CA-4E3C-B08F-70144E58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今天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AC74D-B1A2-46E1-8934-7D0C9665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意识到测试对于避免此类问题的重要性</a:t>
            </a:r>
            <a:endParaRPr lang="en-US" altLang="zh-CN" dirty="0"/>
          </a:p>
          <a:p>
            <a:r>
              <a:rPr lang="zh-CN" altLang="en-US" dirty="0"/>
              <a:t>代码质量是每个人的责任，包括开发人员</a:t>
            </a:r>
            <a:endParaRPr lang="en-US" altLang="zh-CN" dirty="0"/>
          </a:p>
          <a:p>
            <a:r>
              <a:rPr lang="zh-CN" altLang="en-US" dirty="0"/>
              <a:t>开发人员书写测试</a:t>
            </a:r>
            <a:r>
              <a:rPr lang="en-US" altLang="zh-CN" dirty="0"/>
              <a:t>(</a:t>
            </a:r>
            <a:r>
              <a:rPr lang="zh-CN" altLang="en-US" dirty="0"/>
              <a:t>通常是单元测试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838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77386-8CCC-4479-826C-79D6F483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TDD</a:t>
            </a:r>
            <a:r>
              <a:rPr lang="zh-CN" altLang="en-US" dirty="0"/>
              <a:t>的不足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58E11-7DCD-4520-A63F-4080F735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复杂或者使命</a:t>
            </a:r>
            <a:r>
              <a:rPr lang="en-US" altLang="zh-CN" dirty="0"/>
              <a:t>/</a:t>
            </a:r>
            <a:r>
              <a:rPr lang="zh-CN" altLang="en-US" dirty="0"/>
              <a:t>性命攸关的系统需要更健壮的测试战略</a:t>
            </a:r>
            <a:endParaRPr lang="en-US" altLang="zh-CN" dirty="0"/>
          </a:p>
          <a:p>
            <a:r>
              <a:rPr lang="zh-CN" altLang="en-US" dirty="0"/>
              <a:t>测试成为项目的开销部分</a:t>
            </a:r>
            <a:endParaRPr lang="en-US" altLang="zh-CN" dirty="0"/>
          </a:p>
          <a:p>
            <a:pPr lvl="1"/>
            <a:r>
              <a:rPr lang="zh-CN" altLang="en-US" dirty="0"/>
              <a:t>特别是测试质量不高，容易失败的情况下</a:t>
            </a:r>
            <a:endParaRPr lang="en-US" altLang="zh-CN" dirty="0"/>
          </a:p>
          <a:p>
            <a:r>
              <a:rPr lang="zh-CN" altLang="en-US" dirty="0"/>
              <a:t>可能陷入过度测试陷阱</a:t>
            </a:r>
            <a:endParaRPr lang="en-US" altLang="zh-CN" dirty="0"/>
          </a:p>
          <a:p>
            <a:pPr lvl="1"/>
            <a:r>
              <a:rPr lang="zh-CN" altLang="en-US" dirty="0"/>
              <a:t>测试运行会耗费更多时间，影响生产率</a:t>
            </a:r>
            <a:endParaRPr lang="en-US" altLang="zh-CN" dirty="0"/>
          </a:p>
          <a:p>
            <a:r>
              <a:rPr lang="zh-CN" altLang="en-US" dirty="0"/>
              <a:t>对遗留系统改造做</a:t>
            </a:r>
            <a:r>
              <a:rPr lang="en-US" altLang="zh-CN" dirty="0"/>
              <a:t>TDD</a:t>
            </a:r>
            <a:r>
              <a:rPr lang="zh-CN" altLang="en-US" dirty="0"/>
              <a:t>比较困难</a:t>
            </a:r>
            <a:endParaRPr lang="en-US" altLang="zh-CN" dirty="0"/>
          </a:p>
          <a:p>
            <a:pPr lvl="1"/>
            <a:r>
              <a:rPr lang="en-US" altLang="zh-CN" dirty="0"/>
              <a:t>TDD</a:t>
            </a:r>
            <a:r>
              <a:rPr lang="zh-CN" altLang="en-US" dirty="0"/>
              <a:t>适合事前做，不适合事后做</a:t>
            </a:r>
          </a:p>
        </p:txBody>
      </p:sp>
    </p:spTree>
    <p:extLst>
      <p:ext uri="{BB962C8B-B14F-4D97-AF65-F5344CB8AC3E}">
        <p14:creationId xmlns:p14="http://schemas.microsoft.com/office/powerpoint/2010/main" val="3858956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F8D18-5CF3-49C3-856E-C338DCCE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Fizzbuzzin</a:t>
            </a:r>
            <a:r>
              <a:rPr lang="zh-CN" altLang="en-US" dirty="0"/>
              <a:t>做</a:t>
            </a:r>
            <a:r>
              <a:rPr lang="en-US" altLang="zh-CN" dirty="0"/>
              <a:t>TDD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5C76A-5F55-44D7-A0B8-A932C39E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依次打印数字，每次打印出一行。如果一个数字可以被</a:t>
            </a:r>
            <a:r>
              <a:rPr lang="en-US" altLang="zh-CN" dirty="0"/>
              <a:t>3</a:t>
            </a:r>
            <a:r>
              <a:rPr lang="zh-CN" altLang="en-US" dirty="0"/>
              <a:t>整除，就打印“</a:t>
            </a:r>
            <a:r>
              <a:rPr lang="en-US" altLang="zh-CN" dirty="0"/>
              <a:t>Fizz</a:t>
            </a:r>
            <a:r>
              <a:rPr lang="zh-CN" altLang="en-US" dirty="0"/>
              <a:t>”。如果一个数字可以被</a:t>
            </a:r>
            <a:r>
              <a:rPr lang="en-US" altLang="zh-CN" dirty="0"/>
              <a:t>5</a:t>
            </a:r>
            <a:r>
              <a:rPr lang="zh-CN" altLang="en-US" dirty="0"/>
              <a:t>整除，就打印“</a:t>
            </a:r>
            <a:r>
              <a:rPr lang="en-US" altLang="zh-CN" dirty="0"/>
              <a:t>Buzz</a:t>
            </a:r>
            <a:r>
              <a:rPr lang="zh-CN" altLang="en-US" dirty="0"/>
              <a:t>”。如果一个数字可以同时被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整除，就打印“</a:t>
            </a:r>
            <a:r>
              <a:rPr lang="en-US" altLang="zh-CN" dirty="0" err="1"/>
              <a:t>FizzBuzz</a:t>
            </a:r>
            <a:r>
              <a:rPr lang="zh-CN" altLang="en-US" dirty="0"/>
              <a:t>”。其它情况就打印对应数字。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en-US" altLang="zh-CN" dirty="0"/>
              <a:t>Fizz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en-US" altLang="zh-CN" dirty="0"/>
              <a:t>Buzz</a:t>
            </a:r>
          </a:p>
          <a:p>
            <a:pPr marL="0" indent="0">
              <a:buNone/>
            </a:pPr>
            <a:r>
              <a:rPr lang="en-US" altLang="zh-CN" dirty="0"/>
              <a:t>Fizz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497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EE1EB-E48D-4046-AF51-A7489A33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轻松愉快的开始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AE0B1-8519-471F-90D9-DF82CD54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@Test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testNumber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(_</a:t>
            </a:r>
            <a:r>
              <a:rPr lang="en-US" altLang="zh-CN" dirty="0" err="1"/>
              <a:t>fb.value</a:t>
            </a:r>
            <a:r>
              <a:rPr lang="en-US" altLang="zh-CN" dirty="0"/>
              <a:t>(1), “1”);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// Code</a:t>
            </a:r>
          </a:p>
          <a:p>
            <a:pPr marL="0" indent="0">
              <a:buNone/>
            </a:pPr>
            <a:r>
              <a:rPr lang="en-US" altLang="zh-CN" dirty="0"/>
              <a:t>public String value(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return “1</a:t>
            </a:r>
            <a:r>
              <a:rPr lang="zh-CN" altLang="en-US" dirty="0"/>
              <a:t>”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046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58814-5974-42CB-A7FD-BE401546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增加一个测试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6C627-423D-4E0E-BCC2-FC77BAB8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@Test</a:t>
            </a:r>
          </a:p>
          <a:p>
            <a:pPr marL="0" indent="0">
              <a:buNone/>
            </a:pPr>
            <a:r>
              <a:rPr lang="en-US" altLang="zh-CN" dirty="0"/>
              <a:t>public void testNumber2()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(_</a:t>
            </a:r>
            <a:r>
              <a:rPr lang="en-US" altLang="zh-CN" dirty="0" err="1"/>
              <a:t>fb.value</a:t>
            </a:r>
            <a:r>
              <a:rPr lang="en-US" altLang="zh-CN" dirty="0"/>
              <a:t>(2), “2”);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// Code</a:t>
            </a:r>
          </a:p>
          <a:p>
            <a:pPr marL="0" indent="0">
              <a:buNone/>
            </a:pPr>
            <a:r>
              <a:rPr lang="en-US" altLang="zh-CN" dirty="0"/>
              <a:t>public String value(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return “1”;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222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7309E-E3C2-46F4-9C45-8600FE59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做个小修改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9C8F1-4354-4945-A96F-E1A5E2BA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String value(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if (n == 1) {</a:t>
            </a:r>
          </a:p>
          <a:p>
            <a:pPr marL="0" indent="0">
              <a:buNone/>
            </a:pPr>
            <a:r>
              <a:rPr lang="en-US" altLang="zh-CN" dirty="0"/>
              <a:t>        return “1”;</a:t>
            </a:r>
          </a:p>
          <a:p>
            <a:pPr marL="0" indent="0">
              <a:buNone/>
            </a:pPr>
            <a:r>
              <a:rPr lang="en-US" altLang="zh-CN" dirty="0"/>
              <a:t>    } else {</a:t>
            </a:r>
          </a:p>
          <a:p>
            <a:pPr marL="0" indent="0">
              <a:buNone/>
            </a:pPr>
            <a:r>
              <a:rPr lang="en-US" altLang="zh-CN" dirty="0"/>
              <a:t>        return “2”;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822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DBEA-2622-4C2A-8836-FB054A1A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5B4F5-6E91-4BB2-86D2-33797A18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String value(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String.valueOf</a:t>
            </a:r>
            <a:r>
              <a:rPr lang="en-US" altLang="zh-CN" dirty="0"/>
              <a:t>(n);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259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1F7D4-3E39-4150-8901-098E23AF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增加一个测试</a:t>
            </a:r>
            <a:r>
              <a:rPr lang="en-US" altLang="zh-CN" dirty="0"/>
              <a:t>-</a:t>
            </a:r>
            <a:r>
              <a:rPr lang="zh-CN" altLang="en-US" dirty="0"/>
              <a:t>会失败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80AA6-DCD1-467D-9A88-2C452648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@Test</a:t>
            </a:r>
          </a:p>
          <a:p>
            <a:pPr marL="0" indent="0">
              <a:buNone/>
            </a:pPr>
            <a:r>
              <a:rPr lang="en-US" altLang="zh-CN" dirty="0"/>
              <a:t>public void testNumber3()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(_</a:t>
            </a:r>
            <a:r>
              <a:rPr lang="en-US" altLang="zh-CN" dirty="0" err="1"/>
              <a:t>fb.value</a:t>
            </a:r>
            <a:r>
              <a:rPr lang="en-US" altLang="zh-CN" dirty="0"/>
              <a:t>(3), “Fizz”);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265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855F2-900E-4764-B638-A1711E83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需要增加</a:t>
            </a:r>
            <a:r>
              <a:rPr lang="en-US" altLang="zh-CN" dirty="0"/>
              <a:t>Fizzy</a:t>
            </a:r>
            <a:r>
              <a:rPr lang="zh-CN" altLang="en-US" dirty="0"/>
              <a:t>代码！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AFFBA-1820-407B-BEB0-D9991D9B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</a:t>
            </a:r>
            <a:r>
              <a:rPr lang="en-US" altLang="zh-CN" dirty="0" err="1"/>
              <a:t>boolean</a:t>
            </a:r>
            <a:r>
              <a:rPr lang="en-US" altLang="zh-CN" dirty="0"/>
              <a:t> fizzy(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return (n % 3 == 0);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String value(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if (fizzy(n)) {</a:t>
            </a:r>
          </a:p>
          <a:p>
            <a:pPr marL="0" indent="0">
              <a:buNone/>
            </a:pPr>
            <a:r>
              <a:rPr lang="en-US" altLang="zh-CN" dirty="0"/>
              <a:t>        return “Fizz”;</a:t>
            </a:r>
          </a:p>
          <a:p>
            <a:pPr marL="0" indent="0">
              <a:buNone/>
            </a:pPr>
            <a:r>
              <a:rPr lang="en-US" altLang="zh-CN" dirty="0"/>
              <a:t>    } else {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String.valueOf</a:t>
            </a:r>
            <a:r>
              <a:rPr lang="en-US" altLang="zh-CN" dirty="0"/>
              <a:t>(n);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517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FDB1B-30EE-4675-9F73-EFDBFDAF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增加一个</a:t>
            </a:r>
            <a:r>
              <a:rPr lang="en-US" altLang="zh-CN" dirty="0" err="1"/>
              <a:t>Buzziness</a:t>
            </a:r>
            <a:r>
              <a:rPr lang="zh-CN" altLang="en-US" dirty="0"/>
              <a:t>测试 </a:t>
            </a:r>
            <a:r>
              <a:rPr lang="en-US" altLang="zh-CN" dirty="0"/>
              <a:t>– </a:t>
            </a:r>
            <a:r>
              <a:rPr lang="zh-CN" altLang="en-US" dirty="0"/>
              <a:t>会失败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4B2F0-0697-4F9D-827E-D51AFA72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@Test</a:t>
            </a:r>
          </a:p>
          <a:p>
            <a:pPr marL="0" indent="0">
              <a:buNone/>
            </a:pPr>
            <a:r>
              <a:rPr lang="en-US" altLang="zh-CN" dirty="0"/>
              <a:t>public void testNumber5()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(_</a:t>
            </a:r>
            <a:r>
              <a:rPr lang="en-US" altLang="zh-CN" dirty="0" err="1"/>
              <a:t>fb.value</a:t>
            </a:r>
            <a:r>
              <a:rPr lang="en-US" altLang="zh-CN" dirty="0"/>
              <a:t>(5), </a:t>
            </a:r>
            <a:r>
              <a:rPr lang="zh-CN" altLang="en-US" dirty="0"/>
              <a:t>“</a:t>
            </a:r>
            <a:r>
              <a:rPr lang="en-US" altLang="zh-CN" dirty="0"/>
              <a:t>Buzz</a:t>
            </a:r>
            <a:r>
              <a:rPr lang="zh-CN" altLang="en-US" dirty="0"/>
              <a:t>”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52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350FA-D0ED-4F6B-8E8E-F8B18651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添加和集成</a:t>
            </a:r>
            <a:r>
              <a:rPr lang="en-US" altLang="zh-CN" dirty="0"/>
              <a:t>buzzy(n)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3C8CA-D1D3-4889-87D5-02AF5F563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Boolean buzzy(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return (n % 5 == 0);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public String value(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if (fizzy(n)) {</a:t>
            </a:r>
          </a:p>
          <a:p>
            <a:pPr marL="0" indent="0">
              <a:buNone/>
            </a:pPr>
            <a:r>
              <a:rPr lang="en-US" altLang="zh-CN" dirty="0"/>
              <a:t>        return “Fizz”;</a:t>
            </a:r>
          </a:p>
          <a:p>
            <a:pPr marL="0" indent="0">
              <a:buNone/>
            </a:pPr>
            <a:r>
              <a:rPr lang="en-US" altLang="zh-CN" dirty="0"/>
              <a:t>    } else if (buzzy(n)) {</a:t>
            </a:r>
          </a:p>
          <a:p>
            <a:pPr marL="0" indent="0">
              <a:buNone/>
            </a:pPr>
            <a:r>
              <a:rPr lang="en-US" altLang="zh-CN" dirty="0"/>
              <a:t>        return “Buzz”;</a:t>
            </a:r>
          </a:p>
          <a:p>
            <a:pPr marL="0" indent="0">
              <a:buNone/>
            </a:pPr>
            <a:r>
              <a:rPr lang="en-US" altLang="zh-CN" dirty="0"/>
              <a:t>    } else {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String.valueOf</a:t>
            </a:r>
            <a:r>
              <a:rPr lang="en-US" altLang="zh-CN" dirty="0"/>
              <a:t>(n);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88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2307A-1643-48CC-874A-BE597377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但是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4936C-1206-4D43-9FD2-44981BCB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测什么？</a:t>
            </a:r>
            <a:endParaRPr lang="en-US" altLang="zh-CN" dirty="0"/>
          </a:p>
          <a:p>
            <a:r>
              <a:rPr lang="zh-CN" altLang="en-US" dirty="0"/>
              <a:t>测多深入？</a:t>
            </a:r>
            <a:endParaRPr lang="en-US" altLang="zh-CN" dirty="0"/>
          </a:p>
          <a:p>
            <a:r>
              <a:rPr lang="zh-CN" altLang="en-US" dirty="0"/>
              <a:t>多少边界</a:t>
            </a:r>
            <a:r>
              <a:rPr lang="en-US" altLang="zh-CN" dirty="0"/>
              <a:t>cases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如何优先化测试和开发？</a:t>
            </a:r>
            <a:endParaRPr lang="en-US" altLang="zh-CN" dirty="0"/>
          </a:p>
          <a:p>
            <a:r>
              <a:rPr lang="zh-CN" altLang="en-US" dirty="0"/>
              <a:t>以何种顺序书写测试？</a:t>
            </a:r>
            <a:endParaRPr lang="en-US" altLang="zh-CN" dirty="0"/>
          </a:p>
          <a:p>
            <a:r>
              <a:rPr lang="zh-CN" altLang="en-US" dirty="0"/>
              <a:t>如何让代码变得易于测试？</a:t>
            </a:r>
          </a:p>
        </p:txBody>
      </p:sp>
    </p:spTree>
    <p:extLst>
      <p:ext uri="{BB962C8B-B14F-4D97-AF65-F5344CB8AC3E}">
        <p14:creationId xmlns:p14="http://schemas.microsoft.com/office/powerpoint/2010/main" val="2543961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138A9-7AF6-46C3-B7DE-82931DBF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最终等价类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5044B-4FDA-46E1-BECC-0426CA85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@Test</a:t>
            </a:r>
          </a:p>
          <a:p>
            <a:pPr marL="0" indent="0">
              <a:buNone/>
            </a:pPr>
            <a:r>
              <a:rPr lang="en-US" altLang="zh-CN" dirty="0"/>
              <a:t>public void testNumber15()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(_</a:t>
            </a:r>
            <a:r>
              <a:rPr lang="en-US" altLang="zh-CN" dirty="0" err="1"/>
              <a:t>fb.value</a:t>
            </a:r>
            <a:r>
              <a:rPr lang="en-US" altLang="zh-CN" dirty="0"/>
              <a:t>(15), “</a:t>
            </a:r>
            <a:r>
              <a:rPr lang="en-US" altLang="zh-CN" dirty="0" err="1"/>
              <a:t>FizzBuzz</a:t>
            </a:r>
            <a:r>
              <a:rPr lang="en-US" altLang="zh-CN" dirty="0"/>
              <a:t>”);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724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CE90E-3E37-41D2-A4B3-09072398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value()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18D0E-7877-45E1-8B42-BD5A5E6C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String value(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if (fizzy(n) &amp;&amp; buzzy(n)) {</a:t>
            </a:r>
          </a:p>
          <a:p>
            <a:pPr marL="0" indent="0">
              <a:buNone/>
            </a:pPr>
            <a:r>
              <a:rPr lang="en-US" altLang="zh-CN" dirty="0"/>
              <a:t>        return “</a:t>
            </a:r>
            <a:r>
              <a:rPr lang="en-US" altLang="zh-CN" dirty="0" err="1"/>
              <a:t>FizzBuzz</a:t>
            </a:r>
            <a:r>
              <a:rPr lang="en-US" altLang="zh-CN" dirty="0"/>
              <a:t>”;</a:t>
            </a:r>
          </a:p>
          <a:p>
            <a:pPr marL="0" indent="0">
              <a:buNone/>
            </a:pPr>
            <a:r>
              <a:rPr lang="en-US" altLang="zh-CN" dirty="0"/>
              <a:t>    } else if (fizzy(n)) {</a:t>
            </a:r>
          </a:p>
          <a:p>
            <a:pPr marL="0" indent="0">
              <a:buNone/>
            </a:pPr>
            <a:r>
              <a:rPr lang="en-US" altLang="zh-CN" dirty="0"/>
              <a:t>        return “Fizz”;</a:t>
            </a:r>
          </a:p>
          <a:p>
            <a:pPr marL="0" indent="0">
              <a:buNone/>
            </a:pPr>
            <a:r>
              <a:rPr lang="en-US" altLang="zh-CN" dirty="0"/>
              <a:t>    } else if (buzzy(n)) {</a:t>
            </a:r>
          </a:p>
          <a:p>
            <a:pPr marL="0" indent="0">
              <a:buNone/>
            </a:pPr>
            <a:r>
              <a:rPr lang="en-US" altLang="zh-CN" dirty="0"/>
              <a:t>        return “Buzz”;</a:t>
            </a:r>
          </a:p>
          <a:p>
            <a:pPr marL="0" indent="0">
              <a:buNone/>
            </a:pPr>
            <a:r>
              <a:rPr lang="en-US" altLang="zh-CN" dirty="0"/>
              <a:t>    } else {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String.valueOf</a:t>
            </a:r>
            <a:r>
              <a:rPr lang="en-US" altLang="zh-CN" dirty="0"/>
              <a:t>(n);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664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25359-4D67-46F7-8950-FBC623CC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CD0D9-1458-4C29-8AF4-DB5A34AF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我们现在有了一个可以工作且经过测试的</a:t>
            </a:r>
            <a:r>
              <a:rPr lang="en-US" altLang="zh-CN" dirty="0" err="1"/>
              <a:t>FizzBuzz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我们自动化测试覆盖了所有的等价类</a:t>
            </a:r>
            <a:endParaRPr lang="en-US" altLang="zh-CN" dirty="0"/>
          </a:p>
          <a:p>
            <a:r>
              <a:rPr lang="zh-CN" altLang="en-US"/>
              <a:t>在每个点上，我们都测试保障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9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527C2-D458-4CD3-892B-6089B3B1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没有单一正确答案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C38F9-A53D-406A-A09E-901FAC06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已经做过很多研究 </a:t>
            </a:r>
            <a:endParaRPr lang="en-US" altLang="zh-CN" dirty="0"/>
          </a:p>
          <a:p>
            <a:r>
              <a:rPr lang="zh-CN" altLang="en-US" dirty="0"/>
              <a:t>不同领域，不同的开发人员，不同的语言，等等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“没有银弹”</a:t>
            </a:r>
          </a:p>
        </p:txBody>
      </p:sp>
    </p:spTree>
    <p:extLst>
      <p:ext uri="{BB962C8B-B14F-4D97-AF65-F5344CB8AC3E}">
        <p14:creationId xmlns:p14="http://schemas.microsoft.com/office/powerpoint/2010/main" val="137394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81EDC-0D5A-4DEC-A9C7-674020E7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测试驱动开发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B2D35-46F4-4291-A4C4-93F12FCC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开发高度测试和高质量代码的一种开发战略</a:t>
            </a:r>
            <a:endParaRPr lang="en-US" altLang="zh-CN" dirty="0"/>
          </a:p>
          <a:p>
            <a:r>
              <a:rPr lang="zh-CN" altLang="en-US" dirty="0"/>
              <a:t>有争议，可以在网上搜“</a:t>
            </a:r>
            <a:r>
              <a:rPr lang="en-US" altLang="zh-CN" dirty="0"/>
              <a:t>TDD is dead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欢迎来到还未成型的软件开发世界！</a:t>
            </a:r>
          </a:p>
        </p:txBody>
      </p:sp>
    </p:spTree>
    <p:extLst>
      <p:ext uri="{BB962C8B-B14F-4D97-AF65-F5344CB8AC3E}">
        <p14:creationId xmlns:p14="http://schemas.microsoft.com/office/powerpoint/2010/main" val="428952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DA05F-54F3-4938-BA3B-F596C253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TDD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D92B1-4B75-4477-B875-3080DC22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一种软件开发方法学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在写代码前先写测试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先写能让测试过的代码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先对已有代码进行测试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小步快跑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尽早且尽快重构</a:t>
            </a:r>
          </a:p>
        </p:txBody>
      </p:sp>
    </p:spTree>
    <p:extLst>
      <p:ext uri="{BB962C8B-B14F-4D97-AF65-F5344CB8AC3E}">
        <p14:creationId xmlns:p14="http://schemas.microsoft.com/office/powerpoint/2010/main" val="229009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CDB5F-B89C-4554-B308-D6C3337F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红</a:t>
            </a:r>
            <a:r>
              <a:rPr lang="en-US" altLang="zh-CN" dirty="0"/>
              <a:t>-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绿</a:t>
            </a:r>
            <a:r>
              <a:rPr lang="en-US" altLang="zh-CN" dirty="0"/>
              <a:t>-</a:t>
            </a:r>
            <a:r>
              <a:rPr lang="zh-CN" altLang="en-US" b="1" dirty="0">
                <a:solidFill>
                  <a:srgbClr val="0070C0"/>
                </a:solidFill>
              </a:rPr>
              <a:t>重构</a:t>
            </a:r>
            <a:r>
              <a:rPr lang="zh-CN" altLang="en-US" dirty="0"/>
              <a:t>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94A279-E39A-4E41-A8C1-DF213ED88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08" y="702688"/>
            <a:ext cx="6414286" cy="52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6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E8D8E-3994-4C38-88ED-8F4B4D71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红</a:t>
            </a:r>
            <a:r>
              <a:rPr lang="en-US" altLang="zh-CN" dirty="0"/>
              <a:t>-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绿</a:t>
            </a:r>
            <a:r>
              <a:rPr lang="en-US" altLang="zh-CN" dirty="0"/>
              <a:t>-</a:t>
            </a:r>
            <a:r>
              <a:rPr lang="zh-CN" altLang="en-US" b="1" dirty="0">
                <a:solidFill>
                  <a:srgbClr val="0070C0"/>
                </a:solidFill>
              </a:rPr>
              <a:t>重构</a:t>
            </a:r>
            <a:r>
              <a:rPr lang="zh-CN" altLang="en-US" dirty="0"/>
              <a:t>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487E1-ED79-4617-820C-E0726BA1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红 </a:t>
            </a:r>
            <a:r>
              <a:rPr lang="en-US" altLang="zh-CN" dirty="0"/>
              <a:t>– </a:t>
            </a:r>
            <a:r>
              <a:rPr lang="zh-CN" altLang="en-US" dirty="0"/>
              <a:t>为新功能写一个测试</a:t>
            </a:r>
            <a:endParaRPr lang="en-US" altLang="zh-CN" dirty="0"/>
          </a:p>
          <a:p>
            <a:pPr lvl="1"/>
            <a:r>
              <a:rPr lang="zh-CN" altLang="en-US" dirty="0"/>
              <a:t>马上失败！</a:t>
            </a:r>
            <a:endParaRPr lang="en-US" altLang="zh-CN" dirty="0"/>
          </a:p>
          <a:p>
            <a:r>
              <a:rPr lang="zh-CN" altLang="en-US" dirty="0"/>
              <a:t>绿</a:t>
            </a:r>
            <a:r>
              <a:rPr lang="en-US" altLang="zh-CN" dirty="0"/>
              <a:t> – </a:t>
            </a:r>
            <a:r>
              <a:rPr lang="zh-CN" altLang="en-US" dirty="0"/>
              <a:t>写功能代码让测试通过</a:t>
            </a:r>
            <a:endParaRPr lang="en-US" altLang="zh-CN" dirty="0"/>
          </a:p>
          <a:p>
            <a:r>
              <a:rPr lang="zh-CN" altLang="en-US" dirty="0"/>
              <a:t>重构</a:t>
            </a:r>
            <a:endParaRPr lang="en-US" altLang="zh-CN" dirty="0"/>
          </a:p>
          <a:p>
            <a:pPr lvl="1"/>
            <a:r>
              <a:rPr lang="zh-CN" altLang="en-US" dirty="0"/>
              <a:t>重构代码让它变得更好</a:t>
            </a:r>
          </a:p>
        </p:txBody>
      </p:sp>
    </p:spTree>
    <p:extLst>
      <p:ext uri="{BB962C8B-B14F-4D97-AF65-F5344CB8AC3E}">
        <p14:creationId xmlns:p14="http://schemas.microsoft.com/office/powerpoint/2010/main" val="121997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1745</Words>
  <Application>Microsoft Office PowerPoint</Application>
  <PresentationFormat>宽屏</PresentationFormat>
  <Paragraphs>259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等线</vt:lpstr>
      <vt:lpstr>等线 Light</vt:lpstr>
      <vt:lpstr>Arial</vt:lpstr>
      <vt:lpstr>Office 主题​​</vt:lpstr>
      <vt:lpstr>SQA, 第11课： 测试驱动开发TDD</vt:lpstr>
      <vt:lpstr>黑暗时代</vt:lpstr>
      <vt:lpstr>今天…</vt:lpstr>
      <vt:lpstr>但是…</vt:lpstr>
      <vt:lpstr>没有单一正确答案</vt:lpstr>
      <vt:lpstr>测试驱动开发</vt:lpstr>
      <vt:lpstr>什么是TDD？</vt:lpstr>
      <vt:lpstr>红-绿-重构环</vt:lpstr>
      <vt:lpstr>红-绿-重构环</vt:lpstr>
      <vt:lpstr>RGR环的细节</vt:lpstr>
      <vt:lpstr>TDD = 一种测试驱动开发方法</vt:lpstr>
      <vt:lpstr>步骤1 – 写一个测试</vt:lpstr>
      <vt:lpstr>步骤2 – 运行测试族</vt:lpstr>
      <vt:lpstr>步骤3-写代码</vt:lpstr>
      <vt:lpstr>步骤4 – 再次运行测试族</vt:lpstr>
      <vt:lpstr>步骤5 – 检查测试结果</vt:lpstr>
      <vt:lpstr>步骤6 – 重构</vt:lpstr>
      <vt:lpstr>步骤6 – 重构</vt:lpstr>
      <vt:lpstr>步骤7 – 再次运行测试族</vt:lpstr>
      <vt:lpstr>步骤8-检查测试结果</vt:lpstr>
      <vt:lpstr>步骤9 – 完成</vt:lpstr>
      <vt:lpstr>YAGNI</vt:lpstr>
      <vt:lpstr>KISS</vt:lpstr>
      <vt:lpstr>Fake it’til You Make it</vt:lpstr>
      <vt:lpstr>避免慢测试</vt:lpstr>
      <vt:lpstr>是原则，不是法律</vt:lpstr>
      <vt:lpstr>TDD的好处</vt:lpstr>
      <vt:lpstr>TDD的好处</vt:lpstr>
      <vt:lpstr>TDD的不足</vt:lpstr>
      <vt:lpstr>TDD的不足</vt:lpstr>
      <vt:lpstr>对Fizzbuzzin做TDD</vt:lpstr>
      <vt:lpstr>轻松愉快的开始</vt:lpstr>
      <vt:lpstr>增加一个测试</vt:lpstr>
      <vt:lpstr>做个小修改</vt:lpstr>
      <vt:lpstr>重构</vt:lpstr>
      <vt:lpstr>增加一个测试-会失败</vt:lpstr>
      <vt:lpstr>需要增加Fizzy代码！</vt:lpstr>
      <vt:lpstr>增加一个Buzziness测试 – 会失败</vt:lpstr>
      <vt:lpstr>添加和集成buzzy(n)方法</vt:lpstr>
      <vt:lpstr>最终等价类</vt:lpstr>
      <vt:lpstr>修改value()方法</vt:lpstr>
      <vt:lpstr>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SQA, 第2课： 测试理论和术语</dc:title>
  <dc:creator>全真教-杨波</dc:creator>
  <cp:lastModifiedBy>全真教-杨波</cp:lastModifiedBy>
  <cp:revision>172</cp:revision>
  <dcterms:created xsi:type="dcterms:W3CDTF">2017-09-09T07:12:39Z</dcterms:created>
  <dcterms:modified xsi:type="dcterms:W3CDTF">2017-09-22T09:30:00Z</dcterms:modified>
</cp:coreProperties>
</file>