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7083-1014-4CC1-AC81-20251EC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B3B64-640A-45C6-87D0-F93C2E7E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9359-9E5A-47F7-B66D-2E6B37DC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E78B-685C-46FA-8647-310D558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BE6B5-35C5-48C9-BA7C-82E0DEB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190E-E1F5-4CEB-8A49-981D0E21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B0BA-5FF0-4183-8B30-0CEFD129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B3E0-DFF3-4899-BA2F-22E9D7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C526-158D-4536-AE12-B465CE5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161F-2B56-411F-BB08-AE9BA31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76FF1-A1C1-443A-8615-19C261BD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97BE5-2456-4107-AF0F-D2AAB75B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7940-BD84-49D2-AD87-E8978E8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F954-9E88-4C43-8D94-5A226776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58187-69CC-4C28-B446-5F724FDE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59A5-4D84-461D-9383-0F8FFF48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1B47-CB74-4E10-9334-C544CB71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71A8F-B993-4E7B-8FF9-531A958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7B91-F7DB-4C5B-B51D-000E8B86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A465A-9081-4ADB-B761-D122761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3EE6-4ABF-4783-B075-450C132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EA1D2-FCDE-4F38-BEF0-0B118D30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0B6-0993-41EA-89A3-791BC8DD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5EBE6-4220-4F37-BC0E-34B1053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904B-316A-4951-89B8-B0606A15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1B80-6BBD-4983-8726-B4B773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5B8DA-3566-4E9C-85BB-3DDA8C73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D20C-59B0-4903-AE8B-E9E877DA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AEB31-EC30-4971-8776-16FDAE8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88CC-E2AA-44EF-812C-629C7E5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0CC27-7372-4B2E-9207-3F6E02F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BE39-7857-4359-8BFF-CE3D122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7E3A-FC7A-429F-B04D-0518A469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3AA87-2961-4667-9A4A-02145C94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18A9D-00E1-4435-B4D3-9AD0575C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236CC-140C-41E5-8EB8-8150530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6ABF4-C2C3-433E-83CF-9274CEF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A5B36-3E56-4D76-801C-0B5C617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DBDF1-361B-4318-B66D-8D24805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974D-15D2-4CF9-937F-800FD6D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1D899-DEFD-48DF-83CB-71963794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1BDEF-AE6C-4739-8801-CF7A184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DA09B-C1A0-47A7-8EC3-ADFC7FA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EF91D-4F21-42C1-873A-AF46FBFE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51C60-BD26-418A-A6B8-2E64EB5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8344-8C14-4168-B976-EADB35C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337F-FAD9-45C0-9633-75CB2C8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7256-6CF9-47D4-B1C1-11577BD5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C4A65-22AE-436D-877C-A0A260E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70685-434C-4799-882B-BF64A80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2524-3991-4116-B442-C200DF4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F7367-E03E-4773-A286-9374B47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E75F-0C4C-4316-BC20-86CEA62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49920-FCCB-41A4-A377-943A48B8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DEC02-3AFB-47EB-A100-D9A9C9B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4A9EB-9D27-4ADB-975C-A938A91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B6902-D448-4E15-BA46-4D32293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75C06-A251-4C99-83F5-33CAD2C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8EBBA-B825-47A5-9810-E06EEC4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0EE3B-E8DF-49CE-9AFB-24FD1593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228F-9E86-4296-B141-5C5C4EF0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246E-57E4-429D-A01F-268699D3DFE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745E-45DA-4FCA-B7DF-E65EA8F7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FC92-35DD-4402-8D24-5F9439C5A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0043-1A7F-470E-8EAF-F6C4AD89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SQA, 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en-US" b="1">
                <a:solidFill>
                  <a:srgbClr val="C00000"/>
                </a:solidFill>
              </a:rPr>
              <a:t>课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br>
              <a:rPr lang="en-US" altLang="zh-CN" dirty="0"/>
            </a:b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缺陷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83E95-3264-419A-914B-BBF1F133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1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960F7-CE48-4CBD-B573-B7D3EFB8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并不是一定要严重的才能叫缺陷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DDF14-2FB9-43B2-B00F-50C94A56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</a:t>
            </a:r>
            <a:r>
              <a:rPr lang="en-US" altLang="zh-CN" dirty="0"/>
              <a:t>1</a:t>
            </a:r>
            <a:r>
              <a:rPr lang="zh-CN" altLang="en-US" dirty="0"/>
              <a:t>个像素的图片太小</a:t>
            </a:r>
            <a:endParaRPr lang="en-US" altLang="zh-CN" dirty="0"/>
          </a:p>
          <a:p>
            <a:r>
              <a:rPr lang="zh-CN" altLang="en-US" dirty="0"/>
              <a:t>延迟比需求长</a:t>
            </a:r>
            <a:r>
              <a:rPr lang="en-US" altLang="zh-CN" dirty="0"/>
              <a:t>1ns</a:t>
            </a:r>
          </a:p>
          <a:p>
            <a:r>
              <a:rPr lang="zh-CN" altLang="en-US" dirty="0"/>
              <a:t>关闭时，提示信息有错别字</a:t>
            </a:r>
            <a:endParaRPr lang="en-US" altLang="zh-CN" dirty="0"/>
          </a:p>
          <a:p>
            <a:r>
              <a:rPr lang="zh-CN" altLang="en-US" dirty="0"/>
              <a:t>不常用的功能不能正常工作</a:t>
            </a:r>
            <a:endParaRPr lang="en-US" altLang="zh-CN" dirty="0"/>
          </a:p>
          <a:p>
            <a:r>
              <a:rPr lang="zh-CN" altLang="en-US" dirty="0"/>
              <a:t>背景颜色稍微和需求不符</a:t>
            </a:r>
            <a:endParaRPr lang="en-US" altLang="zh-CN" dirty="0"/>
          </a:p>
          <a:p>
            <a:r>
              <a:rPr lang="zh-CN" altLang="en-US" dirty="0"/>
              <a:t>省略号应该有三个点，不是两个</a:t>
            </a:r>
          </a:p>
        </p:txBody>
      </p:sp>
    </p:spTree>
    <p:extLst>
      <p:ext uri="{BB962C8B-B14F-4D97-AF65-F5344CB8AC3E}">
        <p14:creationId xmlns:p14="http://schemas.microsoft.com/office/powerpoint/2010/main" val="199374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266DE-2C5B-40A8-B23F-583D0375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重要的软件也会带缺陷，习惯它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79901-7DC4-487B-9C78-0F4C1B34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理想情况下，你可以提前捕获大部分，即便不能修复全部</a:t>
            </a:r>
            <a:endParaRPr lang="en-US" altLang="zh-CN" dirty="0"/>
          </a:p>
          <a:p>
            <a:r>
              <a:rPr lang="zh-CN" altLang="en-US" dirty="0"/>
              <a:t>一个已知的</a:t>
            </a:r>
            <a:r>
              <a:rPr lang="en-US" altLang="zh-CN" dirty="0"/>
              <a:t>bug</a:t>
            </a:r>
            <a:r>
              <a:rPr lang="zh-CN" altLang="en-US" dirty="0"/>
              <a:t>也远比一个未知的</a:t>
            </a:r>
            <a:r>
              <a:rPr lang="en-US" altLang="zh-CN" dirty="0"/>
              <a:t>bug</a:t>
            </a:r>
            <a:r>
              <a:rPr lang="zh-CN" altLang="en-US" dirty="0"/>
              <a:t>要好</a:t>
            </a:r>
            <a:endParaRPr lang="en-US" altLang="zh-CN" dirty="0"/>
          </a:p>
          <a:p>
            <a:r>
              <a:rPr lang="zh-CN" altLang="en-US" dirty="0"/>
              <a:t>你的客户会感激你</a:t>
            </a:r>
          </a:p>
        </p:txBody>
      </p:sp>
    </p:spTree>
    <p:extLst>
      <p:ext uri="{BB962C8B-B14F-4D97-AF65-F5344CB8AC3E}">
        <p14:creationId xmlns:p14="http://schemas.microsoft.com/office/powerpoint/2010/main" val="315007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DCB85-B195-417B-88A7-3879EE66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测试时，专注找</a:t>
            </a:r>
            <a:r>
              <a:rPr lang="zh-CN" altLang="en-US" b="1" dirty="0">
                <a:solidFill>
                  <a:srgbClr val="C00000"/>
                </a:solidFill>
              </a:rPr>
              <a:t>重要缺陷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5BC15-E943-446C-A657-F1107F3E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错误数据</a:t>
            </a:r>
            <a:endParaRPr lang="en-US" altLang="zh-CN" dirty="0"/>
          </a:p>
          <a:p>
            <a:r>
              <a:rPr lang="zh-CN" altLang="en-US" dirty="0"/>
              <a:t>系统崩溃</a:t>
            </a:r>
            <a:endParaRPr lang="en-US" altLang="zh-CN" dirty="0"/>
          </a:p>
          <a:p>
            <a:r>
              <a:rPr lang="zh-CN" altLang="en-US" dirty="0"/>
              <a:t>超高资源使用</a:t>
            </a:r>
            <a:endParaRPr lang="en-US" altLang="zh-CN" dirty="0"/>
          </a:p>
          <a:p>
            <a:r>
              <a:rPr lang="zh-CN" altLang="en-US" dirty="0"/>
              <a:t>不满足需求</a:t>
            </a:r>
          </a:p>
        </p:txBody>
      </p:sp>
    </p:spTree>
    <p:extLst>
      <p:ext uri="{BB962C8B-B14F-4D97-AF65-F5344CB8AC3E}">
        <p14:creationId xmlns:p14="http://schemas.microsoft.com/office/powerpoint/2010/main" val="71429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E949D-5933-4688-9449-A07E421E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缺陷可能有歧义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4BF05-7E6E-4CC9-8C99-BD0848F2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</a:rPr>
              <a:t>沟通</a:t>
            </a:r>
            <a:endParaRPr lang="en-US" altLang="zh-CN" sz="6000" dirty="0">
              <a:solidFill>
                <a:srgbClr val="C00000"/>
              </a:solidFill>
            </a:endParaRPr>
          </a:p>
          <a:p>
            <a:r>
              <a:rPr lang="zh-CN" altLang="en-US" sz="6000" dirty="0">
                <a:solidFill>
                  <a:srgbClr val="C00000"/>
                </a:solidFill>
              </a:rPr>
              <a:t>沟通</a:t>
            </a:r>
            <a:endParaRPr lang="en-US" altLang="zh-CN" sz="6000" dirty="0">
              <a:solidFill>
                <a:srgbClr val="C00000"/>
              </a:solidFill>
            </a:endParaRPr>
          </a:p>
          <a:p>
            <a:r>
              <a:rPr lang="zh-CN" altLang="en-US" sz="6000" dirty="0">
                <a:solidFill>
                  <a:srgbClr val="C00000"/>
                </a:solidFill>
              </a:rPr>
              <a:t>再沟通</a:t>
            </a:r>
          </a:p>
        </p:txBody>
      </p:sp>
    </p:spTree>
    <p:extLst>
      <p:ext uri="{BB962C8B-B14F-4D97-AF65-F5344CB8AC3E}">
        <p14:creationId xmlns:p14="http://schemas.microsoft.com/office/powerpoint/2010/main" val="94428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903A-D4E4-4C05-B785-8DB43641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3F4C0-331C-49D5-8331-EDC6300F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缺陷有什么组成？</a:t>
            </a:r>
            <a:endParaRPr lang="en-US" altLang="zh-CN" dirty="0"/>
          </a:p>
          <a:p>
            <a:r>
              <a:rPr lang="zh-CN" altLang="en-US" dirty="0"/>
              <a:t>怎么算严重缺陷？</a:t>
            </a:r>
            <a:endParaRPr lang="en-US" altLang="zh-CN" dirty="0"/>
          </a:p>
          <a:p>
            <a:r>
              <a:rPr lang="zh-CN" altLang="en-US" dirty="0"/>
              <a:t>我该如何报告缺陷？</a:t>
            </a:r>
            <a:endParaRPr lang="en-US" altLang="zh-CN" dirty="0"/>
          </a:p>
          <a:p>
            <a:r>
              <a:rPr lang="zh-CN" altLang="en-US" dirty="0"/>
              <a:t>我该如何解释需求？</a:t>
            </a:r>
            <a:endParaRPr lang="en-US" altLang="zh-CN" dirty="0"/>
          </a:p>
          <a:p>
            <a:r>
              <a:rPr lang="zh-CN" altLang="en-US" dirty="0"/>
              <a:t>对于不同的项目，公司和测试团队，答案不尽相同</a:t>
            </a:r>
          </a:p>
        </p:txBody>
      </p:sp>
    </p:spTree>
    <p:extLst>
      <p:ext uri="{BB962C8B-B14F-4D97-AF65-F5344CB8AC3E}">
        <p14:creationId xmlns:p14="http://schemas.microsoft.com/office/powerpoint/2010/main" val="102970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51955-6732-4BDB-8A9D-1072D479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如何报告缺陷？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A512B-F1CD-4254-AA97-F87F8833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根据公司</a:t>
            </a:r>
            <a:r>
              <a:rPr lang="en-US" altLang="zh-CN" dirty="0"/>
              <a:t>/</a:t>
            </a:r>
            <a:r>
              <a:rPr lang="zh-CN" altLang="en-US" dirty="0"/>
              <a:t>项目不同而不同，但有些常用模板</a:t>
            </a:r>
          </a:p>
        </p:txBody>
      </p:sp>
    </p:spTree>
    <p:extLst>
      <p:ext uri="{BB962C8B-B14F-4D97-AF65-F5344CB8AC3E}">
        <p14:creationId xmlns:p14="http://schemas.microsoft.com/office/powerpoint/2010/main" val="112067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0F9BB-010E-4AF4-8B14-647A1AA6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缺陷报告模板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6447E-2440-4C05-B71F-08E9573F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zh-CN" altLang="en-US" dirty="0"/>
              <a:t>描述</a:t>
            </a:r>
            <a:endParaRPr lang="en-US" altLang="zh-CN" dirty="0"/>
          </a:p>
          <a:p>
            <a:r>
              <a:rPr lang="zh-CN" altLang="en-US" dirty="0"/>
              <a:t>重现步骤</a:t>
            </a:r>
            <a:endParaRPr lang="en-US" altLang="zh-CN" dirty="0"/>
          </a:p>
          <a:p>
            <a:r>
              <a:rPr lang="zh-CN" altLang="en-US" dirty="0"/>
              <a:t>预期的行为</a:t>
            </a:r>
            <a:endParaRPr lang="en-US" altLang="zh-CN" dirty="0"/>
          </a:p>
          <a:p>
            <a:r>
              <a:rPr lang="zh-CN" altLang="en-US" dirty="0"/>
              <a:t>实际观察到的行为</a:t>
            </a:r>
            <a:endParaRPr lang="en-US" altLang="zh-CN" dirty="0"/>
          </a:p>
          <a:p>
            <a:r>
              <a:rPr lang="zh-CN" altLang="en-US" dirty="0"/>
              <a:t>影响</a:t>
            </a:r>
            <a:endParaRPr lang="en-US" altLang="zh-CN" dirty="0"/>
          </a:p>
          <a:p>
            <a:r>
              <a:rPr lang="zh-CN" altLang="en-US" dirty="0"/>
              <a:t>严重性</a:t>
            </a:r>
            <a:endParaRPr lang="en-US" altLang="zh-CN" dirty="0"/>
          </a:p>
          <a:p>
            <a:r>
              <a:rPr lang="zh-CN" altLang="en-US" dirty="0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274171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1A7D3-BE6E-42C1-8D46-F279A47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 </a:t>
            </a:r>
            <a:r>
              <a:rPr lang="en-US" altLang="zh-CN" dirty="0"/>
              <a:t>– </a:t>
            </a:r>
            <a:r>
              <a:rPr lang="zh-CN" altLang="en-US" dirty="0"/>
              <a:t>对问题的间接</a:t>
            </a:r>
            <a:r>
              <a:rPr lang="en-US" altLang="zh-CN" dirty="0"/>
              <a:t>(</a:t>
            </a:r>
            <a:r>
              <a:rPr lang="zh-CN" altLang="en-US" dirty="0"/>
              <a:t>一句话</a:t>
            </a:r>
            <a:r>
              <a:rPr lang="en-US" altLang="zh-CN" dirty="0"/>
              <a:t>)</a:t>
            </a:r>
            <a:r>
              <a:rPr lang="zh-CN" altLang="en-US" dirty="0"/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533B4-33B7-4EDF-9220-D9CB93EE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点击“下一步”后标题没有显示</a:t>
            </a:r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x</a:t>
            </a:r>
            <a:r>
              <a:rPr lang="zh-CN" altLang="en-US" dirty="0"/>
              <a:t>功能时</a:t>
            </a:r>
            <a:r>
              <a:rPr lang="en-US" altLang="zh-CN" dirty="0"/>
              <a:t>CPU</a:t>
            </a:r>
            <a:r>
              <a:rPr lang="zh-CN" altLang="en-US" dirty="0"/>
              <a:t>飙高</a:t>
            </a:r>
            <a:endParaRPr lang="en-US" altLang="zh-CN" dirty="0"/>
          </a:p>
          <a:p>
            <a:r>
              <a:rPr lang="zh-CN" altLang="en-US" dirty="0"/>
              <a:t>移除超过一个商品时，购物车商品数量不更新</a:t>
            </a:r>
            <a:endParaRPr lang="en-US" altLang="zh-CN" dirty="0"/>
          </a:p>
          <a:p>
            <a:r>
              <a:rPr lang="zh-CN" altLang="en-US" dirty="0"/>
              <a:t>页面表示是“</a:t>
            </a:r>
            <a:r>
              <a:rPr lang="en-US" altLang="zh-CN" dirty="0" err="1"/>
              <a:t>Alll</a:t>
            </a:r>
            <a:r>
              <a:rPr lang="en-US" altLang="zh-CN" dirty="0"/>
              <a:t> Entries</a:t>
            </a:r>
            <a:r>
              <a:rPr lang="zh-CN" altLang="en-US" dirty="0"/>
              <a:t>”，应当是“</a:t>
            </a:r>
            <a:r>
              <a:rPr lang="en-US" altLang="zh-CN" dirty="0"/>
              <a:t>All Entries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如果执行时时区变了，空闲任务一致不唤醒</a:t>
            </a:r>
          </a:p>
        </p:txBody>
      </p:sp>
    </p:spTree>
    <p:extLst>
      <p:ext uri="{BB962C8B-B14F-4D97-AF65-F5344CB8AC3E}">
        <p14:creationId xmlns:p14="http://schemas.microsoft.com/office/powerpoint/2010/main" val="43152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E0BA0-67D7-4861-9D37-743C8509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 </a:t>
            </a:r>
            <a:r>
              <a:rPr lang="en-US" altLang="zh-CN" dirty="0"/>
              <a:t>– </a:t>
            </a:r>
            <a:r>
              <a:rPr lang="zh-CN" altLang="en-US" dirty="0"/>
              <a:t>对问题的更详细解释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2EADF-1D8D-44B2-8516-DC091418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如果超过</a:t>
            </a:r>
            <a:r>
              <a:rPr lang="en-US" altLang="zh-CN" dirty="0"/>
              <a:t>1</a:t>
            </a:r>
            <a:r>
              <a:rPr lang="zh-CN" altLang="en-US" dirty="0"/>
              <a:t>个商品同时被移除购物车，购物车里头的商品数量不更新。如果每次移除</a:t>
            </a:r>
            <a:r>
              <a:rPr lang="en-US" altLang="zh-CN" dirty="0"/>
              <a:t>1</a:t>
            </a:r>
            <a:r>
              <a:rPr lang="zh-CN" altLang="en-US" dirty="0"/>
              <a:t>个商品，则购物车里头的商品数量会更新</a:t>
            </a:r>
          </a:p>
        </p:txBody>
      </p:sp>
    </p:spTree>
    <p:extLst>
      <p:ext uri="{BB962C8B-B14F-4D97-AF65-F5344CB8AC3E}">
        <p14:creationId xmlns:p14="http://schemas.microsoft.com/office/powerpoint/2010/main" val="33783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042AB-E6AF-443A-8AB0-54C994B2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23081-6AF0-4980-80FA-E043E254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注意描述不要太泛，太细则问题不大</a:t>
            </a:r>
          </a:p>
        </p:txBody>
      </p:sp>
    </p:spTree>
    <p:extLst>
      <p:ext uri="{BB962C8B-B14F-4D97-AF65-F5344CB8AC3E}">
        <p14:creationId xmlns:p14="http://schemas.microsoft.com/office/powerpoint/2010/main" val="314500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31760-47C8-4DDF-BA0B-57C100F2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“缺陷”是什么意思？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79BE4-DFF0-4C3A-8A9F-757D2F81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Bug</a:t>
            </a:r>
            <a:r>
              <a:rPr lang="zh-CN" altLang="en-US" dirty="0"/>
              <a:t>：程序或者硬件的未预期</a:t>
            </a:r>
            <a:r>
              <a:rPr lang="en-US" altLang="zh-CN" dirty="0"/>
              <a:t>(</a:t>
            </a:r>
            <a:r>
              <a:rPr lang="zh-CN" altLang="en-US" dirty="0"/>
              <a:t>特别是造成系统故障</a:t>
            </a:r>
            <a:r>
              <a:rPr lang="en-US" altLang="zh-CN" dirty="0"/>
              <a:t>)</a:t>
            </a:r>
            <a:r>
              <a:rPr lang="zh-CN" altLang="en-US" dirty="0"/>
              <a:t>的属性或行为。功能的反义词。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-Eric S. Raymond, The Jargon File</a:t>
            </a:r>
          </a:p>
        </p:txBody>
      </p:sp>
    </p:spTree>
    <p:extLst>
      <p:ext uri="{BB962C8B-B14F-4D97-AF65-F5344CB8AC3E}">
        <p14:creationId xmlns:p14="http://schemas.microsoft.com/office/powerpoint/2010/main" val="192495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51FF7-06F4-44E0-8D61-C2694A78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重现步骤</a:t>
            </a:r>
            <a:r>
              <a:rPr lang="en-US" altLang="zh-CN" dirty="0"/>
              <a:t>-</a:t>
            </a:r>
            <a:r>
              <a:rPr lang="zh-CN" altLang="en-US" dirty="0"/>
              <a:t>指定产生问题的确切步骤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BC86D-455E-4BE0-BE0D-65D11E5B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确保给出</a:t>
            </a:r>
            <a:endParaRPr lang="en-US" altLang="zh-CN" dirty="0"/>
          </a:p>
          <a:p>
            <a:pPr lvl="1"/>
            <a:r>
              <a:rPr lang="zh-CN" altLang="en-US" dirty="0"/>
              <a:t>确切的值</a:t>
            </a:r>
            <a:endParaRPr lang="en-US" altLang="zh-CN" dirty="0"/>
          </a:p>
          <a:p>
            <a:pPr lvl="1"/>
            <a:r>
              <a:rPr lang="zh-CN" altLang="en-US" dirty="0"/>
              <a:t>确切的步骤</a:t>
            </a:r>
            <a:endParaRPr lang="en-US" altLang="zh-CN" dirty="0"/>
          </a:p>
          <a:p>
            <a:pPr lvl="1"/>
            <a:r>
              <a:rPr lang="zh-CN" altLang="en-US" dirty="0"/>
              <a:t>确切的执行方式</a:t>
            </a:r>
            <a:endParaRPr lang="en-US" altLang="zh-CN" dirty="0"/>
          </a:p>
          <a:p>
            <a:r>
              <a:rPr lang="zh-CN" altLang="en-US" dirty="0"/>
              <a:t>越细致越好</a:t>
            </a:r>
          </a:p>
        </p:txBody>
      </p:sp>
    </p:spTree>
    <p:extLst>
      <p:ext uri="{BB962C8B-B14F-4D97-AF65-F5344CB8AC3E}">
        <p14:creationId xmlns:p14="http://schemas.microsoft.com/office/powerpoint/2010/main" val="98046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0C10D-D38D-4295-87CB-0825C6F3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重现步骤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87512-4E4B-4B96-AAD7-00DFC656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差</a:t>
            </a:r>
            <a:r>
              <a:rPr lang="zh-CN" altLang="en-US" dirty="0"/>
              <a:t>：在购物车里头放一些东西，再取出一些东西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好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在购物车里添加</a:t>
            </a:r>
            <a:r>
              <a:rPr lang="en-US" altLang="zh-CN" dirty="0"/>
              <a:t>3</a:t>
            </a:r>
            <a:r>
              <a:rPr lang="zh-CN" altLang="en-US" dirty="0"/>
              <a:t>个商品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观察购物车显示数量为</a:t>
            </a:r>
            <a:r>
              <a:rPr lang="en-US" altLang="zh-CN" dirty="0"/>
              <a:t>3</a:t>
            </a:r>
          </a:p>
          <a:p>
            <a:pPr marL="457200" lvl="1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从购物车移除</a:t>
            </a:r>
            <a:r>
              <a:rPr lang="en-US" altLang="zh-CN" dirty="0"/>
              <a:t>2</a:t>
            </a:r>
            <a:r>
              <a:rPr lang="zh-CN" altLang="en-US" dirty="0"/>
              <a:t>个商品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观察购物车的数量</a:t>
            </a:r>
          </a:p>
        </p:txBody>
      </p:sp>
    </p:spTree>
    <p:extLst>
      <p:ext uri="{BB962C8B-B14F-4D97-AF65-F5344CB8AC3E}">
        <p14:creationId xmlns:p14="http://schemas.microsoft.com/office/powerpoint/2010/main" val="300309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09D76-C8F5-4B28-8DFB-60CA90B7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预期的行为和观察到的行为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46B0C-B83F-41A5-8E45-A6A3B672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预期的行为</a:t>
            </a:r>
            <a:r>
              <a:rPr lang="zh-CN" altLang="en-US" dirty="0"/>
              <a:t>：尽可能精确描述，根据需求你的预期行为是什么</a:t>
            </a:r>
            <a:endParaRPr lang="en-US" altLang="zh-CN" dirty="0"/>
          </a:p>
          <a:p>
            <a:r>
              <a:rPr lang="zh-CN" altLang="en-US" b="1" dirty="0"/>
              <a:t>实际观察到的行为</a:t>
            </a:r>
            <a:r>
              <a:rPr lang="zh-CN" altLang="en-US" dirty="0"/>
              <a:t>：标书你实际看到的</a:t>
            </a:r>
          </a:p>
        </p:txBody>
      </p:sp>
    </p:spTree>
    <p:extLst>
      <p:ext uri="{BB962C8B-B14F-4D97-AF65-F5344CB8AC3E}">
        <p14:creationId xmlns:p14="http://schemas.microsoft.com/office/powerpoint/2010/main" val="2171011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130CC-CCEF-411D-88F0-E738A6F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B3F68-F513-45D3-98D4-8122AC50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期望的行为：数字是正确的</a:t>
            </a:r>
            <a:endParaRPr lang="en-US" altLang="zh-CN" dirty="0"/>
          </a:p>
          <a:p>
            <a:r>
              <a:rPr lang="zh-CN" altLang="en-US" dirty="0"/>
              <a:t>观察到的行为：数字是不正确的</a:t>
            </a:r>
          </a:p>
        </p:txBody>
      </p:sp>
    </p:spTree>
    <p:extLst>
      <p:ext uri="{BB962C8B-B14F-4D97-AF65-F5344CB8AC3E}">
        <p14:creationId xmlns:p14="http://schemas.microsoft.com/office/powerpoint/2010/main" val="2626240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EC820-D22C-478C-B00E-FADFDA0D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22DD3-4DA6-43C4-AF77-158374D7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期望的行为：购物车显示的数量是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实际观察到的行为：购物车显示的数量是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430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651C5-70EE-45BB-AF53-89DAFE90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 </a:t>
            </a:r>
            <a:r>
              <a:rPr lang="en-US" altLang="zh-CN" dirty="0"/>
              <a:t>vs </a:t>
            </a:r>
            <a:r>
              <a:rPr lang="zh-CN" altLang="en-US" dirty="0"/>
              <a:t>实际观察到的行为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BD097-5994-455B-81F6-4BEC9704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你实际看到的 </a:t>
            </a:r>
            <a:r>
              <a:rPr lang="en-US" altLang="zh-CN" dirty="0"/>
              <a:t>vs </a:t>
            </a:r>
            <a:r>
              <a:rPr lang="zh-CN" altLang="en-US" dirty="0"/>
              <a:t>你预期要看到的，是缺陷报告的</a:t>
            </a:r>
            <a:r>
              <a:rPr lang="zh-CN" altLang="en-US" b="1" dirty="0">
                <a:solidFill>
                  <a:srgbClr val="C00000"/>
                </a:solidFill>
              </a:rPr>
              <a:t>关键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确保你描述清楚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尽可能</a:t>
            </a:r>
            <a:r>
              <a:rPr lang="zh-CN" altLang="en-US" b="1" dirty="0">
                <a:solidFill>
                  <a:srgbClr val="C00000"/>
                </a:solidFill>
              </a:rPr>
              <a:t>精确</a:t>
            </a:r>
          </a:p>
        </p:txBody>
      </p:sp>
    </p:spTree>
    <p:extLst>
      <p:ext uri="{BB962C8B-B14F-4D97-AF65-F5344CB8AC3E}">
        <p14:creationId xmlns:p14="http://schemas.microsoft.com/office/powerpoint/2010/main" val="209796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623A1-F6A5-45D4-A09F-D083B4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</a:t>
            </a:r>
            <a:r>
              <a:rPr lang="en-US" altLang="zh-CN" dirty="0"/>
              <a:t> – </a:t>
            </a:r>
            <a:r>
              <a:rPr lang="zh-CN" altLang="en-US" dirty="0"/>
              <a:t>缺陷如何影响软件的使用者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F8C66-C336-4181-9821-9D66C5A7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差</a:t>
            </a:r>
            <a:r>
              <a:rPr lang="zh-CN" altLang="en-US" dirty="0"/>
              <a:t>：用户会憎恨因为软件有错误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好</a:t>
            </a:r>
            <a:r>
              <a:rPr lang="zh-CN" altLang="en-US" dirty="0"/>
              <a:t>：用户会看到它们的购物车里头的商品数量是不对的，意味着他们将购买的商品的数量会少于预期</a:t>
            </a:r>
          </a:p>
        </p:txBody>
      </p:sp>
    </p:spTree>
    <p:extLst>
      <p:ext uri="{BB962C8B-B14F-4D97-AF65-F5344CB8AC3E}">
        <p14:creationId xmlns:p14="http://schemas.microsoft.com/office/powerpoint/2010/main" val="3084672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9B37B-15C9-4B0E-99EB-4BFC35C9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严重性 </a:t>
            </a:r>
            <a:r>
              <a:rPr lang="en-US" altLang="zh-CN" dirty="0"/>
              <a:t>– </a:t>
            </a:r>
            <a:r>
              <a:rPr lang="zh-CN" altLang="en-US" dirty="0"/>
              <a:t>问题多严重？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42A28-E8A6-4E5E-AF5C-E58C0591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这一这个和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优先级</a:t>
            </a:r>
            <a:r>
              <a:rPr lang="en-US" altLang="zh-CN" dirty="0"/>
              <a:t>(</a:t>
            </a:r>
            <a:r>
              <a:rPr lang="zh-CN" altLang="en-US" dirty="0"/>
              <a:t>哪个缺陷应该先修复</a:t>
            </a:r>
            <a:r>
              <a:rPr lang="en-US" altLang="zh-CN" dirty="0"/>
              <a:t>)</a:t>
            </a:r>
            <a:r>
              <a:rPr lang="zh-CN" altLang="en-US" dirty="0"/>
              <a:t>不同，但是通常一个严重的</a:t>
            </a:r>
            <a:r>
              <a:rPr lang="en-US" altLang="zh-CN" dirty="0"/>
              <a:t>bug</a:t>
            </a:r>
            <a:r>
              <a:rPr lang="zh-CN" altLang="en-US" dirty="0"/>
              <a:t>比一个不太严重的</a:t>
            </a:r>
            <a:r>
              <a:rPr lang="en-US" altLang="zh-CN" dirty="0"/>
              <a:t>bug</a:t>
            </a:r>
            <a:r>
              <a:rPr lang="zh-CN" altLang="en-US" dirty="0"/>
              <a:t>的优先级要高</a:t>
            </a:r>
          </a:p>
        </p:txBody>
      </p:sp>
    </p:spTree>
    <p:extLst>
      <p:ext uri="{BB962C8B-B14F-4D97-AF65-F5344CB8AC3E}">
        <p14:creationId xmlns:p14="http://schemas.microsoft.com/office/powerpoint/2010/main" val="66426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DB6F3-C607-49DD-AA31-52DDAA78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严重性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4422D-4D04-4983-9E47-2F7E5FC4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严重性有几个因素组成：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bug</a:t>
            </a:r>
            <a:r>
              <a:rPr lang="zh-CN" altLang="en-US" dirty="0"/>
              <a:t>出现，问题有多坏？</a:t>
            </a:r>
            <a:endParaRPr lang="en-US" altLang="zh-CN" dirty="0"/>
          </a:p>
          <a:p>
            <a:pPr lvl="1"/>
            <a:r>
              <a:rPr lang="en-US" altLang="zh-CN" dirty="0"/>
              <a:t>bug</a:t>
            </a:r>
            <a:r>
              <a:rPr lang="zh-CN" altLang="en-US" dirty="0"/>
              <a:t>多久出现一次？</a:t>
            </a:r>
            <a:endParaRPr lang="en-US" altLang="zh-CN" dirty="0"/>
          </a:p>
          <a:p>
            <a:pPr lvl="1"/>
            <a:r>
              <a:rPr lang="zh-CN" altLang="en-US" dirty="0"/>
              <a:t>有没有临时方案</a:t>
            </a:r>
            <a:r>
              <a:rPr lang="en-US" altLang="zh-CN" dirty="0"/>
              <a:t>workaround?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92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ADFA8-085E-4533-A5DB-C6A1F7D2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严重性级别</a:t>
            </a:r>
            <a:r>
              <a:rPr lang="en-US" altLang="zh-CN" dirty="0"/>
              <a:t>(Bugzilla)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CAB5A-30AF-4A2A-B07F-36668929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BLOCKER</a:t>
            </a:r>
          </a:p>
          <a:p>
            <a:r>
              <a:rPr lang="en-US" altLang="zh-CN" dirty="0"/>
              <a:t>CRITICAL</a:t>
            </a:r>
          </a:p>
          <a:p>
            <a:r>
              <a:rPr lang="en-US" altLang="zh-CN" dirty="0"/>
              <a:t>MAJOR</a:t>
            </a:r>
          </a:p>
          <a:p>
            <a:r>
              <a:rPr lang="en-US" altLang="zh-CN" dirty="0"/>
              <a:t>NORMAL</a:t>
            </a:r>
          </a:p>
          <a:p>
            <a:r>
              <a:rPr lang="en-US" altLang="zh-CN" dirty="0"/>
              <a:t>MINOR</a:t>
            </a:r>
          </a:p>
          <a:p>
            <a:r>
              <a:rPr lang="en-US" altLang="zh-CN" dirty="0"/>
              <a:t>TRIVIAL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96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4B74B-0EDB-4222-99FE-674D0A9F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更好定义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70B5C-4352-4915-895A-61F006C0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系统中的某种条件造成如下问题：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违反需求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违反端用户期望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导致程序故障或者提前终止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产生不正确的结果</a:t>
            </a:r>
          </a:p>
        </p:txBody>
      </p:sp>
    </p:spTree>
    <p:extLst>
      <p:ext uri="{BB962C8B-B14F-4D97-AF65-F5344CB8AC3E}">
        <p14:creationId xmlns:p14="http://schemas.microsoft.com/office/powerpoint/2010/main" val="1476590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D2758-43DC-4477-B770-6D2A15D9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严重级别</a:t>
            </a:r>
            <a:r>
              <a:rPr lang="en-US" altLang="zh-CN" dirty="0"/>
              <a:t>(</a:t>
            </a:r>
            <a:r>
              <a:rPr lang="zh-CN" altLang="en-US" dirty="0"/>
              <a:t>业界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03A87-76A5-4FD9-B8D8-707A72E7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P1 ~ </a:t>
            </a:r>
            <a:r>
              <a:rPr lang="zh-CN" altLang="en-US" dirty="0"/>
              <a:t>影响业务非常严重</a:t>
            </a:r>
            <a:endParaRPr lang="en-US" altLang="zh-CN" dirty="0"/>
          </a:p>
          <a:p>
            <a:r>
              <a:rPr lang="en-US" altLang="zh-CN" dirty="0"/>
              <a:t>P2 ~ </a:t>
            </a:r>
            <a:r>
              <a:rPr lang="zh-CN" altLang="en-US" dirty="0"/>
              <a:t>影响部分用户，严重</a:t>
            </a:r>
            <a:endParaRPr lang="en-US" altLang="zh-CN" dirty="0"/>
          </a:p>
          <a:p>
            <a:r>
              <a:rPr lang="en-US" altLang="zh-CN" dirty="0"/>
              <a:t>P3 ~ </a:t>
            </a:r>
            <a:r>
              <a:rPr lang="zh-CN" altLang="en-US" dirty="0"/>
              <a:t>影响少量用户，不太严重</a:t>
            </a:r>
          </a:p>
        </p:txBody>
      </p:sp>
    </p:spTree>
    <p:extLst>
      <p:ext uri="{BB962C8B-B14F-4D97-AF65-F5344CB8AC3E}">
        <p14:creationId xmlns:p14="http://schemas.microsoft.com/office/powerpoint/2010/main" val="1133489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1FAEB-2E50-414A-8D91-7E5AB64D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 </a:t>
            </a:r>
            <a:r>
              <a:rPr lang="en-US" altLang="zh-CN" dirty="0"/>
              <a:t>– </a:t>
            </a:r>
            <a:r>
              <a:rPr lang="zh-CN" altLang="en-US" dirty="0"/>
              <a:t>有助于理解和修复问题的技术或细节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AD627-EED9-4DA2-A7A8-D26FB20F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traces</a:t>
            </a:r>
          </a:p>
          <a:p>
            <a:r>
              <a:rPr lang="zh-CN" altLang="en-US" dirty="0"/>
              <a:t>日志文件摘录</a:t>
            </a:r>
            <a:endParaRPr lang="en-US" altLang="zh-CN" dirty="0"/>
          </a:p>
          <a:p>
            <a:r>
              <a:rPr lang="zh-CN" altLang="en-US" dirty="0"/>
              <a:t>环境信息</a:t>
            </a:r>
            <a:endParaRPr lang="en-US" altLang="zh-CN" dirty="0"/>
          </a:p>
          <a:p>
            <a:r>
              <a:rPr lang="zh-CN" altLang="en-US" dirty="0"/>
              <a:t>任何有助于开发人员修复缺陷的信息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706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3B93-CEE7-487A-B3B0-0DB87619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跟踪，分类和优先化缺陷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8D985-655B-48E3-9635-A1EC833D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一般你发现缺陷，你就需要报告缺陷，且缺陷最终要被修复</a:t>
            </a:r>
          </a:p>
        </p:txBody>
      </p:sp>
    </p:spTree>
    <p:extLst>
      <p:ext uri="{BB962C8B-B14F-4D97-AF65-F5344CB8AC3E}">
        <p14:creationId xmlns:p14="http://schemas.microsoft.com/office/powerpoint/2010/main" val="2936395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B184E-7464-4939-A1C6-F73A3B4B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BA232-F52F-456C-AFB1-9518B2C3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缺陷常用数量标号，不用命名</a:t>
            </a:r>
            <a:endParaRPr lang="en-US" altLang="zh-CN" dirty="0"/>
          </a:p>
          <a:p>
            <a:r>
              <a:rPr lang="zh-CN" altLang="en-US" dirty="0"/>
              <a:t>标号应包含如下信息：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标识符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源头</a:t>
            </a:r>
            <a:r>
              <a:rPr lang="en-US" altLang="zh-CN" dirty="0"/>
              <a:t> – </a:t>
            </a:r>
            <a:r>
              <a:rPr lang="zh-CN" altLang="en-US" dirty="0"/>
              <a:t>发现缺陷的关联测试用例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发现的软件版本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修复的软件版本</a:t>
            </a:r>
            <a:r>
              <a:rPr lang="en-US" altLang="zh-CN" dirty="0"/>
              <a:t>(</a:t>
            </a:r>
            <a:r>
              <a:rPr lang="zh-CN" altLang="en-US" dirty="0"/>
              <a:t>如有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580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E5F33-F395-4A2E-ADA1-28660D38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A43A7-D3B2-44D9-B42C-2C3947DC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  <a:endParaRPr lang="en-US" altLang="zh-CN" dirty="0"/>
          </a:p>
          <a:p>
            <a:r>
              <a:rPr lang="zh-CN" altLang="en-US" dirty="0"/>
              <a:t>记录</a:t>
            </a:r>
            <a:endParaRPr lang="en-US" altLang="zh-CN" dirty="0"/>
          </a:p>
          <a:p>
            <a:r>
              <a:rPr lang="zh-CN" altLang="en-US" dirty="0"/>
              <a:t>分类和优先级排定</a:t>
            </a:r>
            <a:endParaRPr lang="en-US" altLang="zh-CN" dirty="0"/>
          </a:p>
          <a:p>
            <a:r>
              <a:rPr lang="zh-CN" altLang="en-US"/>
              <a:t>修复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验证过的</a:t>
            </a:r>
          </a:p>
        </p:txBody>
      </p:sp>
    </p:spTree>
    <p:extLst>
      <p:ext uri="{BB962C8B-B14F-4D97-AF65-F5344CB8AC3E}">
        <p14:creationId xmlns:p14="http://schemas.microsoft.com/office/powerpoint/2010/main" val="2064211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6AA94-DA3D-46AB-AB37-CFEB7F9C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分类和优先级排定</a:t>
            </a:r>
            <a:r>
              <a:rPr lang="en-US" altLang="zh-CN" dirty="0"/>
              <a:t>(</a:t>
            </a:r>
            <a:r>
              <a:rPr lang="zh-CN" altLang="en-US" dirty="0"/>
              <a:t>或“缺陷评审”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C225C-C857-49D2-AEDA-BC73E452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先关干系人开会确定：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最终严重性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最终优先级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缺陷验证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需要更多信息</a:t>
            </a:r>
            <a:endParaRPr lang="en-US" altLang="zh-CN" dirty="0"/>
          </a:p>
          <a:p>
            <a:pPr lvl="1"/>
            <a:r>
              <a:rPr lang="zh-CN" altLang="en-US" dirty="0"/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465249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D7FB7-1C91-4DEC-84D9-8861D4D4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A5E31-9E7B-4D84-9068-FF934C3F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然后开发人员开始修复缺陷。这常是一个迭代过程，开发人员和测试人员协同确保缺陷被正确和完整的修复，且不会</a:t>
            </a:r>
            <a:r>
              <a:rPr lang="en-US" altLang="zh-CN" dirty="0"/>
              <a:t>break</a:t>
            </a:r>
            <a:r>
              <a:rPr lang="zh-CN" altLang="en-US" dirty="0"/>
              <a:t>软件的其它部分。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注意：自动化的单元和集成测试非常重要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20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97E90-36F2-4698-964B-4CE746DA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B14B5-117A-40DF-9174-3FBB6184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最终，测试人验证缺陷被实际修复，且不会造成其它问题</a:t>
            </a:r>
          </a:p>
        </p:txBody>
      </p:sp>
    </p:spTree>
    <p:extLst>
      <p:ext uri="{BB962C8B-B14F-4D97-AF65-F5344CB8AC3E}">
        <p14:creationId xmlns:p14="http://schemas.microsoft.com/office/powerpoint/2010/main" val="276913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AE008-0656-4DD9-8A17-5B24102E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缺陷从哪里来？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020FA-F71B-4378-8025-31492A24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代码中的错误</a:t>
            </a:r>
            <a:endParaRPr lang="en-US" altLang="zh-CN" dirty="0"/>
          </a:p>
          <a:p>
            <a:r>
              <a:rPr lang="zh-CN" altLang="en-US" dirty="0"/>
              <a:t>需求歧义</a:t>
            </a:r>
            <a:endParaRPr lang="en-US" altLang="zh-CN" dirty="0"/>
          </a:p>
          <a:p>
            <a:r>
              <a:rPr lang="zh-CN" altLang="en-US" dirty="0"/>
              <a:t>其它</a:t>
            </a:r>
            <a:endParaRPr lang="en-US" altLang="zh-CN" dirty="0"/>
          </a:p>
          <a:p>
            <a:pPr lvl="1"/>
            <a:r>
              <a:rPr lang="zh-CN" altLang="en-US" dirty="0"/>
              <a:t>编译器错误</a:t>
            </a:r>
            <a:endParaRPr lang="en-US" altLang="zh-CN" dirty="0"/>
          </a:p>
          <a:p>
            <a:pPr lvl="1"/>
            <a:r>
              <a:rPr lang="zh-CN" altLang="en-US" dirty="0"/>
              <a:t>硬件故障</a:t>
            </a:r>
            <a:endParaRPr lang="en-US" altLang="zh-CN" dirty="0"/>
          </a:p>
          <a:p>
            <a:pPr lvl="1"/>
            <a:r>
              <a:rPr lang="zh-CN" altLang="en-US" dirty="0"/>
              <a:t>操作系统故障</a:t>
            </a:r>
            <a:endParaRPr lang="en-US" altLang="zh-CN" dirty="0"/>
          </a:p>
          <a:p>
            <a:pPr lvl="1"/>
            <a:r>
              <a:rPr lang="zh-CN" altLang="en-US" dirty="0"/>
              <a:t>来自空间的伽马射线</a:t>
            </a:r>
            <a:endParaRPr lang="en-US" altLang="zh-CN" dirty="0"/>
          </a:p>
          <a:p>
            <a:r>
              <a:rPr lang="zh-CN" altLang="en-US" dirty="0"/>
              <a:t>猜一下你应该关注</a:t>
            </a:r>
            <a:r>
              <a:rPr lang="zh-CN" altLang="en-US" b="1" dirty="0">
                <a:solidFill>
                  <a:srgbClr val="C00000"/>
                </a:solidFill>
              </a:rPr>
              <a:t>哪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>
                <a:solidFill>
                  <a:srgbClr val="C00000"/>
                </a:solidFill>
              </a:rPr>
              <a:t>个区域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70931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BB02-101B-4F8D-BFFA-936B99AB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缺陷是用户可见的！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9ADE8-205A-4C2C-8181-EB15FACBF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// Program shall always print out “wombat”</a:t>
            </a:r>
          </a:p>
          <a:p>
            <a:pPr marL="0" indent="0">
              <a:buNone/>
            </a:pPr>
            <a:r>
              <a:rPr lang="en-US" altLang="zh-CN" dirty="0"/>
              <a:t>// Program shall never print out “cephalopod”</a:t>
            </a:r>
          </a:p>
          <a:p>
            <a:pPr marL="0" indent="0">
              <a:buNone/>
            </a:pPr>
            <a:r>
              <a:rPr lang="en-US" altLang="zh-CN" dirty="0"/>
              <a:t>// Is there a defect in this code?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k = 4;</a:t>
            </a:r>
          </a:p>
          <a:p>
            <a:pPr marL="0" indent="0">
              <a:buNone/>
            </a:pPr>
            <a:r>
              <a:rPr lang="en-US" altLang="zh-CN" dirty="0"/>
              <a:t>if (k &gt; 100)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(“cephalopod”);</a:t>
            </a:r>
          </a:p>
          <a:p>
            <a:pPr marL="0" indent="0">
              <a:buNone/>
            </a:pPr>
            <a:r>
              <a:rPr lang="en-US" altLang="zh-CN" dirty="0"/>
              <a:t>} else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(“wombat”);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72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11E93-6889-4564-B54B-E593C997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差代码 </a:t>
            </a:r>
            <a:r>
              <a:rPr lang="en-US" altLang="zh-CN" dirty="0"/>
              <a:t>!= </a:t>
            </a:r>
            <a:r>
              <a:rPr lang="zh-CN" altLang="en-US" dirty="0"/>
              <a:t>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1323C-B5FA-47DC-8F99-F00AE170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这并不是说写差代码是好事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但是从定义的角度看，影响程序功能的才能叫缺陷</a:t>
            </a:r>
          </a:p>
        </p:txBody>
      </p:sp>
    </p:spTree>
    <p:extLst>
      <p:ext uri="{BB962C8B-B14F-4D97-AF65-F5344CB8AC3E}">
        <p14:creationId xmlns:p14="http://schemas.microsoft.com/office/powerpoint/2010/main" val="168366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25CBA-8A1B-45D6-B663-336AE864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E1C69-3AF2-47AA-BF74-A8690590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如果被测试的系统不满足需求</a:t>
            </a:r>
            <a:r>
              <a:rPr lang="en-US" altLang="zh-CN" dirty="0"/>
              <a:t>(</a:t>
            </a:r>
            <a:r>
              <a:rPr lang="zh-CN" altLang="en-US" dirty="0"/>
              <a:t>隐含的或者是显式的</a:t>
            </a:r>
            <a:r>
              <a:rPr lang="en-US" altLang="zh-CN" dirty="0"/>
              <a:t>)</a:t>
            </a:r>
            <a:r>
              <a:rPr lang="zh-CN" altLang="en-US" dirty="0"/>
              <a:t>，或者不满足用户的期望，那么就可以认为有缺陷</a:t>
            </a:r>
          </a:p>
        </p:txBody>
      </p:sp>
    </p:spTree>
    <p:extLst>
      <p:ext uri="{BB962C8B-B14F-4D97-AF65-F5344CB8AC3E}">
        <p14:creationId xmlns:p14="http://schemas.microsoft.com/office/powerpoint/2010/main" val="50054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487D4-3DA0-4662-892E-D51BE760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9A654-062C-4A78-AC55-F39052E0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如果期望输入整数，当输入是字符串时，用户可以期望一个错误消息</a:t>
            </a:r>
            <a:endParaRPr lang="en-US" altLang="zh-CN" dirty="0"/>
          </a:p>
          <a:p>
            <a:r>
              <a:rPr lang="zh-CN" altLang="en-US" dirty="0"/>
              <a:t>用户可能并不关心输入字符的大小写</a:t>
            </a:r>
            <a:endParaRPr lang="en-US" altLang="zh-CN" dirty="0"/>
          </a:p>
          <a:p>
            <a:r>
              <a:rPr lang="zh-CN" altLang="en-US" dirty="0"/>
              <a:t>用户可能期望负数被当做正数处理</a:t>
            </a:r>
            <a:endParaRPr lang="en-US" altLang="zh-CN" dirty="0"/>
          </a:p>
          <a:p>
            <a:r>
              <a:rPr lang="zh-CN" altLang="en-US" dirty="0"/>
              <a:t>如果需求中定义的系统行为和用户期望的不符，你就需要和系统工程师或者需求分析师讨论。</a:t>
            </a:r>
            <a:endParaRPr lang="en-US" altLang="zh-CN" dirty="0"/>
          </a:p>
          <a:p>
            <a:pPr lvl="1"/>
            <a:r>
              <a:rPr lang="zh-CN" altLang="en-US" dirty="0"/>
              <a:t>记住</a:t>
            </a:r>
            <a:r>
              <a:rPr lang="en-US" altLang="zh-CN" dirty="0"/>
              <a:t> verification vs validation!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00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ABFC4-C39A-48B8-B643-EEFEF852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 </a:t>
            </a:r>
            <a:r>
              <a:rPr lang="en-US" altLang="zh-CN" dirty="0"/>
              <a:t>vs </a:t>
            </a:r>
            <a:r>
              <a:rPr lang="zh-CN" altLang="en-US" dirty="0"/>
              <a:t>增强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A1DA4-042E-4601-BF3F-32BD60DC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如果软件不满足需求，或者不稳定</a:t>
            </a:r>
            <a:r>
              <a:rPr lang="en-US" altLang="zh-CN" dirty="0"/>
              <a:t>(</a:t>
            </a:r>
            <a:r>
              <a:rPr lang="zh-CN" altLang="en-US" dirty="0"/>
              <a:t>隐含的需求</a:t>
            </a:r>
            <a:r>
              <a:rPr lang="en-US" altLang="zh-CN" dirty="0"/>
              <a:t>)</a:t>
            </a:r>
            <a:r>
              <a:rPr lang="zh-CN" altLang="en-US" dirty="0"/>
              <a:t>，这就是一个</a:t>
            </a:r>
            <a:r>
              <a:rPr lang="zh-CN" altLang="en-US" b="1" dirty="0">
                <a:solidFill>
                  <a:srgbClr val="C00000"/>
                </a:solidFill>
              </a:rPr>
              <a:t>缺陷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如果用户想要添加或者修改需求</a:t>
            </a:r>
            <a:r>
              <a:rPr lang="en-US" altLang="zh-CN" dirty="0"/>
              <a:t>/</a:t>
            </a:r>
            <a:r>
              <a:rPr lang="zh-CN" altLang="en-US" dirty="0"/>
              <a:t>功能</a:t>
            </a:r>
            <a:r>
              <a:rPr lang="en-US" altLang="zh-CN" dirty="0"/>
              <a:t>/</a:t>
            </a:r>
            <a:r>
              <a:rPr lang="zh-CN" altLang="en-US" dirty="0"/>
              <a:t>等，这就是一个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增强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(Enhancement)</a:t>
            </a:r>
            <a:r>
              <a:rPr lang="zh-CN" altLang="en-US" dirty="0"/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29796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1190</Words>
  <Application>Microsoft Office PowerPoint</Application>
  <PresentationFormat>宽屏</PresentationFormat>
  <Paragraphs>167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SQA, 第4课： 缺陷</vt:lpstr>
      <vt:lpstr>“缺陷”是什么意思？</vt:lpstr>
      <vt:lpstr>更好定义</vt:lpstr>
      <vt:lpstr>缺陷从哪里来？</vt:lpstr>
      <vt:lpstr>缺陷是用户可见的！</vt:lpstr>
      <vt:lpstr>差代码 != 缺陷</vt:lpstr>
      <vt:lpstr>PowerPoint 演示文稿</vt:lpstr>
      <vt:lpstr>PowerPoint 演示文稿</vt:lpstr>
      <vt:lpstr>缺陷 vs 增强</vt:lpstr>
      <vt:lpstr>并不是一定要严重的才能叫缺陷</vt:lpstr>
      <vt:lpstr>重要的软件也会带缺陷，习惯它</vt:lpstr>
      <vt:lpstr>测试时，专注找重要缺陷：</vt:lpstr>
      <vt:lpstr>缺陷可能有歧义</vt:lpstr>
      <vt:lpstr>关于缺陷</vt:lpstr>
      <vt:lpstr>如何报告缺陷？</vt:lpstr>
      <vt:lpstr>缺陷报告模板</vt:lpstr>
      <vt:lpstr>总结 – 对问题的间接(一句话)描述</vt:lpstr>
      <vt:lpstr>描述 – 对问题的更详细解释</vt:lpstr>
      <vt:lpstr>描述</vt:lpstr>
      <vt:lpstr>重现步骤-指定产生问题的确切步骤</vt:lpstr>
      <vt:lpstr>重现步骤</vt:lpstr>
      <vt:lpstr>预期的行为和观察到的行为</vt:lpstr>
      <vt:lpstr>差的例子</vt:lpstr>
      <vt:lpstr>好的例子</vt:lpstr>
      <vt:lpstr>预期 vs 实际观察到的行为</vt:lpstr>
      <vt:lpstr>影响 – 缺陷如何影响软件的使用者</vt:lpstr>
      <vt:lpstr>严重性 – 问题多严重？</vt:lpstr>
      <vt:lpstr>严重性</vt:lpstr>
      <vt:lpstr>严重性级别(Bugzilla)</vt:lpstr>
      <vt:lpstr>严重级别(业界)</vt:lpstr>
      <vt:lpstr>注释 – 有助于理解和修复问题的技术或细节</vt:lpstr>
      <vt:lpstr>跟踪，分类和优先化缺陷</vt:lpstr>
      <vt:lpstr>跟踪缺陷</vt:lpstr>
      <vt:lpstr>缺陷生命周期</vt:lpstr>
      <vt:lpstr>分类和优先级排定(或“缺陷评审”)</vt:lpstr>
      <vt:lpstr>修复</vt:lpstr>
      <vt:lpstr>验证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SQA, 第2课： 测试理论和术语</dc:title>
  <dc:creator>全真教-杨波</dc:creator>
  <cp:lastModifiedBy>全真教-杨波</cp:lastModifiedBy>
  <cp:revision>160</cp:revision>
  <dcterms:created xsi:type="dcterms:W3CDTF">2017-09-09T07:12:39Z</dcterms:created>
  <dcterms:modified xsi:type="dcterms:W3CDTF">2017-09-13T09:32:36Z</dcterms:modified>
</cp:coreProperties>
</file>