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7083-1014-4CC1-AC81-20251EC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B3B64-640A-45C6-87D0-F93C2E7E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9359-9E5A-47F7-B66D-2E6B37DC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E78B-685C-46FA-8647-310D558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BE6B5-35C5-48C9-BA7C-82E0DEB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190E-E1F5-4CEB-8A49-981D0E21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B0BA-5FF0-4183-8B30-0CEFD129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B3E0-DFF3-4899-BA2F-22E9D7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C526-158D-4536-AE12-B465CE5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161F-2B56-411F-BB08-AE9BA31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76FF1-A1C1-443A-8615-19C261BD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97BE5-2456-4107-AF0F-D2AAB75B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7940-BD84-49D2-AD87-E8978E8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F954-9E88-4C43-8D94-5A226776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58187-69CC-4C28-B446-5F724FDE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59A5-4D84-461D-9383-0F8FFF48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1B47-CB74-4E10-9334-C544CB71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71A8F-B993-4E7B-8FF9-531A958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7B91-F7DB-4C5B-B51D-000E8B86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A465A-9081-4ADB-B761-D122761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3EE6-4ABF-4783-B075-450C132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EA1D2-FCDE-4F38-BEF0-0B118D30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0B6-0993-41EA-89A3-791BC8DD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5EBE6-4220-4F37-BC0E-34B1053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904B-316A-4951-89B8-B0606A15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1B80-6BBD-4983-8726-B4B773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5B8DA-3566-4E9C-85BB-3DDA8C73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D20C-59B0-4903-AE8B-E9E877DA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AEB31-EC30-4971-8776-16FDAE8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88CC-E2AA-44EF-812C-629C7E5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0CC27-7372-4B2E-9207-3F6E02F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BE39-7857-4359-8BFF-CE3D122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7E3A-FC7A-429F-B04D-0518A469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3AA87-2961-4667-9A4A-02145C94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18A9D-00E1-4435-B4D3-9AD0575C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236CC-140C-41E5-8EB8-8150530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6ABF4-C2C3-433E-83CF-9274CEF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A5B36-3E56-4D76-801C-0B5C617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DBDF1-361B-4318-B66D-8D24805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974D-15D2-4CF9-937F-800FD6D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1D899-DEFD-48DF-83CB-71963794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1BDEF-AE6C-4739-8801-CF7A184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DA09B-C1A0-47A7-8EC3-ADFC7FA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EF91D-4F21-42C1-873A-AF46FBFE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51C60-BD26-418A-A6B8-2E64EB5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8344-8C14-4168-B976-EADB35C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337F-FAD9-45C0-9633-75CB2C8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7256-6CF9-47D4-B1C1-11577BD5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C4A65-22AE-436D-877C-A0A260E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70685-434C-4799-882B-BF64A80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2524-3991-4116-B442-C200DF4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F7367-E03E-4773-A286-9374B47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E75F-0C4C-4316-BC20-86CEA62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49920-FCCB-41A4-A377-943A48B8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DEC02-3AFB-47EB-A100-D9A9C9B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4A9EB-9D27-4ADB-975C-A938A91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B6902-D448-4E15-BA46-4D32293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75C06-A251-4C99-83F5-33CAD2C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8EBBA-B825-47A5-9810-E06EEC4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0EE3B-E8DF-49CE-9AFB-24FD1593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228F-9E86-4296-B141-5C5C4EF0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745E-45DA-4FCA-B7DF-E65EA8F7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FC92-35DD-4402-8D24-5F9439C5A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0043-1A7F-470E-8EAF-F6C4AD89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SQA, 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en-US" b="1" dirty="0">
                <a:solidFill>
                  <a:srgbClr val="C00000"/>
                </a:solidFill>
              </a:rPr>
              <a:t>课：</a:t>
            </a:r>
            <a:br>
              <a:rPr lang="en-US" altLang="zh-CN" dirty="0"/>
            </a:b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给软件找错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83E95-3264-419A-914B-BBF1F133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1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AEF33-740D-487A-BCCE-BBC1818D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53A56-29AC-4E7D-B9EB-09DA09BE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double pi = </a:t>
            </a:r>
            <a:r>
              <a:rPr lang="en-US" altLang="zh-CN" dirty="0" err="1"/>
              <a:t>Math.PI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System.out.printf</a:t>
            </a:r>
            <a:r>
              <a:rPr lang="en-US" altLang="zh-CN" dirty="0"/>
              <a:t>(“Pi is equal to…%.1f!”, pi)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90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A94AF-5840-4783-ABD9-A3819705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指针错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FF5E9-2B17-4B8B-B611-8D54185D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oneILove</a:t>
            </a:r>
            <a:r>
              <a:rPr lang="en-US" altLang="zh-CN" dirty="0"/>
              <a:t> = null;</a:t>
            </a:r>
          </a:p>
          <a:p>
            <a:pPr marL="0" indent="0">
              <a:buNone/>
            </a:pPr>
            <a:r>
              <a:rPr lang="en-US" altLang="zh-CN" dirty="0" err="1"/>
              <a:t>oneILove</a:t>
            </a:r>
            <a:r>
              <a:rPr lang="en-US" altLang="zh-CN" dirty="0"/>
              <a:t> = </a:t>
            </a:r>
            <a:r>
              <a:rPr lang="en-US" altLang="zh-CN" dirty="0" err="1"/>
              <a:t>oneILove.toUpperCase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System.out.printf</a:t>
            </a:r>
            <a:r>
              <a:rPr lang="en-US" altLang="zh-CN" dirty="0"/>
              <a:t>(“This one goes out to the one I love,” + </a:t>
            </a:r>
            <a:r>
              <a:rPr lang="en-US" altLang="zh-CN" dirty="0" err="1"/>
              <a:t>oneILove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5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FFC58-5FD6-44BE-B78B-54BD3E46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错误：磁盘、网络等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712FF-2AB4-4D81-B9EF-BFF75B3E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try {</a:t>
            </a:r>
          </a:p>
          <a:p>
            <a:pPr marL="0" indent="0">
              <a:buNone/>
            </a:pPr>
            <a:r>
              <a:rPr lang="en-US" altLang="zh-CN" dirty="0"/>
              <a:t>    // read in file</a:t>
            </a:r>
          </a:p>
          <a:p>
            <a:pPr marL="0" indent="0">
              <a:buNone/>
            </a:pPr>
            <a:r>
              <a:rPr lang="en-US" altLang="zh-CN" dirty="0"/>
              <a:t>} catch (</a:t>
            </a:r>
            <a:r>
              <a:rPr lang="en-US" altLang="zh-CN" dirty="0" err="1"/>
              <a:t>FileNotFoundException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    // AAAGH WHAT DO I DO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System.exit</a:t>
            </a:r>
            <a:r>
              <a:rPr lang="en-US" altLang="zh-CN" dirty="0"/>
              <a:t>(1);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7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5E53E-5907-42C6-9BD7-74E0371B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A2AD9-D066-4A18-BC5D-369ECD80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‘</a:t>
            </a:r>
            <a:r>
              <a:rPr lang="en-US" altLang="zh-CN" dirty="0" err="1"/>
              <a:t>javac</a:t>
            </a:r>
            <a:r>
              <a:rPr lang="zh-CN" altLang="en-US" dirty="0"/>
              <a:t>’</a:t>
            </a:r>
            <a:r>
              <a:rPr lang="en-US" altLang="zh-CN" dirty="0"/>
              <a:t>is not recognized as an internal or external command, operable program or batch file.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A20FD-DD8D-44B3-AA79-EC80D55F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还有很多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ABE9-AC29-4161-99B7-E570C57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Accessibility errors</a:t>
            </a:r>
          </a:p>
          <a:p>
            <a:r>
              <a:rPr lang="en-US" altLang="zh-CN" dirty="0"/>
              <a:t>Domain-specific errors</a:t>
            </a:r>
          </a:p>
          <a:p>
            <a:r>
              <a:rPr lang="en-US" altLang="zh-CN" dirty="0"/>
              <a:t>Version mismatch errors</a:t>
            </a:r>
          </a:p>
          <a:p>
            <a:r>
              <a:rPr lang="en-US" altLang="zh-CN" dirty="0"/>
              <a:t>Distributed system errors</a:t>
            </a:r>
          </a:p>
          <a:p>
            <a:r>
              <a:rPr lang="en-US" altLang="zh-CN" dirty="0"/>
              <a:t>Logging Errors</a:t>
            </a:r>
          </a:p>
          <a:p>
            <a:r>
              <a:rPr lang="en-US" altLang="zh-CN" dirty="0"/>
              <a:t>Interface Errors</a:t>
            </a:r>
          </a:p>
          <a:p>
            <a:r>
              <a:rPr lang="en-US" altLang="zh-CN" dirty="0"/>
              <a:t>Errors where the slide writer writes down an error that was already covered like say, Off-By-One Error</a:t>
            </a:r>
          </a:p>
          <a:p>
            <a:r>
              <a:rPr lang="en-US" altLang="zh-CN" dirty="0"/>
              <a:t>Logging Errors</a:t>
            </a:r>
          </a:p>
          <a:p>
            <a:r>
              <a:rPr lang="en-US" altLang="zh-CN" dirty="0"/>
              <a:t>Regulatory or Legal Errors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15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3D871-A306-4CD8-BDF2-D61834BE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Happy Path</a:t>
            </a:r>
            <a:r>
              <a:rPr lang="zh-CN" altLang="en-US" dirty="0"/>
              <a:t>上软件不太容易出问题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5ADA7-C26B-4C0E-867D-8F92412B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如果输入是未预期的，软件就容易出问题</a:t>
            </a:r>
            <a:endParaRPr lang="en-US" altLang="zh-CN" dirty="0"/>
          </a:p>
          <a:p>
            <a:r>
              <a:rPr lang="zh-CN" altLang="en-US" dirty="0"/>
              <a:t>恶意用户</a:t>
            </a:r>
            <a:endParaRPr lang="en-US" altLang="zh-CN" dirty="0"/>
          </a:p>
          <a:p>
            <a:r>
              <a:rPr lang="zh-CN" altLang="en-US" dirty="0"/>
              <a:t>系统宕机</a:t>
            </a:r>
            <a:endParaRPr lang="en-US" altLang="zh-CN" dirty="0"/>
          </a:p>
          <a:p>
            <a:r>
              <a:rPr lang="zh-CN" altLang="en-US" dirty="0"/>
              <a:t>当你休假的时候</a:t>
            </a:r>
          </a:p>
        </p:txBody>
      </p:sp>
    </p:spTree>
    <p:extLst>
      <p:ext uri="{BB962C8B-B14F-4D97-AF65-F5344CB8AC3E}">
        <p14:creationId xmlns:p14="http://schemas.microsoft.com/office/powerpoint/2010/main" val="20445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C2F86-0EBD-467D-A198-A93A4B7D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逻辑错误：程序的逻辑不正确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96DE5-D2BA-4F87-B4BD-7792E2C5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 (</a:t>
            </a:r>
            <a:r>
              <a:rPr lang="en-US" altLang="zh-CN" dirty="0" err="1"/>
              <a:t>student.isTaking</a:t>
            </a:r>
            <a:r>
              <a:rPr lang="en-US" altLang="zh-CN" dirty="0"/>
              <a:t>(cs1632))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student.setHappy</a:t>
            </a:r>
            <a:r>
              <a:rPr lang="en-US" altLang="zh-CN" dirty="0"/>
              <a:t>(false);</a:t>
            </a:r>
          </a:p>
          <a:p>
            <a:pPr marL="0" indent="0">
              <a:buNone/>
            </a:pPr>
            <a:r>
              <a:rPr lang="en-US" altLang="zh-CN" dirty="0"/>
              <a:t>} else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student.setHappy</a:t>
            </a:r>
            <a:r>
              <a:rPr lang="en-US" altLang="zh-CN" dirty="0"/>
              <a:t>(true);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19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DF21E-BAA0-4CA8-B081-90E32FB2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差一错误：逻辑错误的一种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3315A-AFEE-415C-9A0E-8F5FEB48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 (</a:t>
            </a:r>
            <a:r>
              <a:rPr lang="en-US" altLang="zh-CN" dirty="0" err="1"/>
              <a:t>student.getNumCredits</a:t>
            </a:r>
            <a:r>
              <a:rPr lang="en-US" altLang="zh-CN" dirty="0"/>
              <a:t>() &gt; 120)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student.setCanGraduate</a:t>
            </a:r>
            <a:r>
              <a:rPr lang="en-US" altLang="zh-CN" dirty="0"/>
              <a:t>(true);</a:t>
            </a:r>
          </a:p>
          <a:p>
            <a:pPr marL="0" indent="0">
              <a:buNone/>
            </a:pPr>
            <a:r>
              <a:rPr lang="en-US" altLang="zh-CN" dirty="0"/>
              <a:t>} else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student.setCanGraduate</a:t>
            </a:r>
            <a:r>
              <a:rPr lang="en-US" altLang="zh-CN" dirty="0"/>
              <a:t>(false);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68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EB66-B51D-4922-AAA4-5C32D759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舍入</a:t>
            </a:r>
            <a:r>
              <a:rPr lang="en-US" altLang="zh-CN" dirty="0"/>
              <a:t>/</a:t>
            </a:r>
            <a:r>
              <a:rPr lang="zh-CN" altLang="en-US" dirty="0"/>
              <a:t>浮点错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64A6D-54C7-4E0B-A816-323B30031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double </a:t>
            </a:r>
            <a:r>
              <a:rPr lang="en-US" altLang="zh-CN" dirty="0" err="1"/>
              <a:t>oneVal</a:t>
            </a:r>
            <a:r>
              <a:rPr lang="en-US" altLang="zh-CN" dirty="0"/>
              <a:t> = 1.0 / 857.0;</a:t>
            </a:r>
          </a:p>
          <a:p>
            <a:pPr marL="0" indent="0">
              <a:buNone/>
            </a:pPr>
            <a:r>
              <a:rPr lang="en-US" altLang="zh-CN" dirty="0"/>
              <a:t>double total = </a:t>
            </a:r>
            <a:r>
              <a:rPr lang="en-US" altLang="zh-CN" dirty="0" err="1"/>
              <a:t>oneVal</a:t>
            </a:r>
            <a:r>
              <a:rPr lang="en-US" altLang="zh-CN" dirty="0"/>
              <a:t> * 857.0;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(“Should be 1.0, actually = “ + total);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areEqual</a:t>
            </a:r>
            <a:r>
              <a:rPr lang="en-US" altLang="zh-CN" dirty="0"/>
              <a:t> = (total == 1.0);</a:t>
            </a:r>
          </a:p>
          <a:p>
            <a:pPr marL="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(“Are equal? ”+ </a:t>
            </a:r>
            <a:r>
              <a:rPr lang="en-US" altLang="zh-CN" dirty="0" err="1"/>
              <a:t>areEqual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9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6FBD1-A7D5-4A16-9819-65DDA1A7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集成错误：系统</a:t>
            </a:r>
            <a:r>
              <a:rPr lang="en-US" altLang="zh-CN" dirty="0"/>
              <a:t>/</a:t>
            </a:r>
            <a:r>
              <a:rPr lang="zh-CN" altLang="en-US" dirty="0"/>
              <a:t>子系统边界错误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EFE01-9D34-44CD-8FE3-EF0D4A6EA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startDistanceInKilometers</a:t>
            </a:r>
            <a:r>
              <a:rPr lang="en-US" altLang="zh-CN" dirty="0"/>
              <a:t> = 14;</a:t>
            </a:r>
          </a:p>
          <a:p>
            <a:pPr marL="0" indent="0">
              <a:buNone/>
            </a:pPr>
            <a:r>
              <a:rPr lang="en-US" altLang="zh-CN" dirty="0" err="1"/>
              <a:t>spacecraft.setDistance</a:t>
            </a:r>
            <a:r>
              <a:rPr lang="en-US" altLang="zh-CN" dirty="0"/>
              <a:t>(</a:t>
            </a:r>
            <a:r>
              <a:rPr lang="en-US" altLang="zh-CN" dirty="0" err="1"/>
              <a:t>startDistanceInKilometers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public class Spacecraft {</a:t>
            </a:r>
          </a:p>
          <a:p>
            <a:pPr marL="0" indent="0">
              <a:buNone/>
            </a:pPr>
            <a:r>
              <a:rPr lang="en-US" altLang="zh-CN" dirty="0"/>
              <a:t>     public void </a:t>
            </a:r>
            <a:r>
              <a:rPr lang="en-US" altLang="zh-CN" dirty="0" err="1"/>
              <a:t>setDistance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distanceInMiles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 …</a:t>
            </a:r>
          </a:p>
          <a:p>
            <a:pPr marL="0" indent="0">
              <a:buNone/>
            </a:pPr>
            <a:r>
              <a:rPr lang="en-US" altLang="zh-CN" dirty="0"/>
              <a:t> 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20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83BDB-EF00-4292-9F4D-1CDC57CC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97CE6-65C1-4FB2-913A-3E966C45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OutputFile.write</a:t>
            </a:r>
            <a:r>
              <a:rPr lang="en-US" altLang="zh-CN" dirty="0"/>
              <a:t>(TAB_DELIMITED);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 err="1"/>
              <a:t>InputFile.read</a:t>
            </a:r>
            <a:r>
              <a:rPr lang="en-US" altLang="zh-CN" dirty="0"/>
              <a:t>(COMMA_DELIMITED);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93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D67A4-A0C3-4777-9605-ADC39E43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数据缺失错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1EAA7-894E-4E00-870E-BE60C9C5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[3]);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77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2A55-A0AE-4140-A9C7-8AFD146A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数据格式错或无效数据错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A0372-3894-4739-9BC4-9AD04B2E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Enter two numbers to divide: 7 0</a:t>
            </a:r>
          </a:p>
          <a:p>
            <a:pPr marL="0" indent="0">
              <a:buNone/>
            </a:pPr>
            <a:r>
              <a:rPr lang="en-US" altLang="zh-CN" dirty="0"/>
              <a:t>Exception in thread “main”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java.lang.ArithmeticException</a:t>
            </a:r>
            <a:r>
              <a:rPr lang="en-US" altLang="zh-CN" dirty="0"/>
              <a:t>: / by zero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80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430</Words>
  <Application>Microsoft Office PowerPoint</Application>
  <PresentationFormat>宽屏</PresentationFormat>
  <Paragraphs>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SQA, 第4课： 给软件找错</vt:lpstr>
      <vt:lpstr>在Happy Path上软件不太容易出问题</vt:lpstr>
      <vt:lpstr>逻辑错误：程序的逻辑不正确</vt:lpstr>
      <vt:lpstr>差一错误：逻辑错误的一种</vt:lpstr>
      <vt:lpstr>舍入/浮点错</vt:lpstr>
      <vt:lpstr>集成错误：系统/子系统边界错误</vt:lpstr>
      <vt:lpstr>假设错</vt:lpstr>
      <vt:lpstr>数据缺失错</vt:lpstr>
      <vt:lpstr>数据格式错或无效数据错</vt:lpstr>
      <vt:lpstr>显示错误</vt:lpstr>
      <vt:lpstr>NULL指针错</vt:lpstr>
      <vt:lpstr>I/O错误：磁盘、网络等</vt:lpstr>
      <vt:lpstr>配置错</vt:lpstr>
      <vt:lpstr>还有很多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SQA, 第2课： 测试理论和术语</dc:title>
  <dc:creator>全真教-杨波</dc:creator>
  <cp:lastModifiedBy>全真教-杨波</cp:lastModifiedBy>
  <cp:revision>112</cp:revision>
  <dcterms:created xsi:type="dcterms:W3CDTF">2017-09-09T07:12:39Z</dcterms:created>
  <dcterms:modified xsi:type="dcterms:W3CDTF">2017-09-13T10:00:00Z</dcterms:modified>
</cp:coreProperties>
</file>