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14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Selenium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6FBF9-6081-435E-B9F9-0140D7E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为啥叫</a:t>
            </a:r>
            <a:r>
              <a:rPr lang="en-US" altLang="zh-CN" dirty="0"/>
              <a:t>Selenium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D3ED-525D-4D47-9504-DAB2BBD7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它们的竞争者之一叫“</a:t>
            </a:r>
            <a:r>
              <a:rPr lang="en-US" altLang="zh-CN" dirty="0"/>
              <a:t>Mercury.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硒丸</a:t>
            </a:r>
            <a:r>
              <a:rPr lang="en-US" altLang="zh-CN" dirty="0"/>
              <a:t>(Selenium pills)</a:t>
            </a:r>
            <a:r>
              <a:rPr lang="zh-CN" altLang="en-US" dirty="0"/>
              <a:t>可以治疗汞中毒</a:t>
            </a:r>
            <a:r>
              <a:rPr lang="en-US" altLang="zh-CN" dirty="0"/>
              <a:t>(Mercury poisoning)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76A16-A103-4CA2-9420-4C068627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是一个完整生态系统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C2FDE-E11A-4793-A28C-95B5BD4C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是一个非常复杂和完整的框架。本课程你只能看到冰山一角。</a:t>
            </a:r>
            <a:endParaRPr lang="en-US" altLang="zh-CN" dirty="0"/>
          </a:p>
          <a:p>
            <a:r>
              <a:rPr lang="zh-CN" altLang="en-US" dirty="0"/>
              <a:t>除了测试它还能做：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en-US" altLang="zh-CN" dirty="0"/>
              <a:t>Web macros</a:t>
            </a:r>
          </a:p>
          <a:p>
            <a:pPr marL="971550" lvl="1" indent="-514350">
              <a:buAutoNum type="arabicPeriod"/>
            </a:pPr>
            <a:r>
              <a:rPr lang="zh-CN" altLang="en-US" dirty="0"/>
              <a:t>网页信息抓取</a:t>
            </a:r>
            <a:r>
              <a:rPr lang="en-US" altLang="zh-CN" dirty="0"/>
              <a:t>(Scraping)</a:t>
            </a:r>
          </a:p>
          <a:p>
            <a:pPr marL="971550" lvl="1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Selenium Grid</a:t>
            </a:r>
            <a:r>
              <a:rPr lang="zh-CN" altLang="en-US" dirty="0"/>
              <a:t>进行负载或并行测试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5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BDC9-4AD2-48EC-81B0-33F7A789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378DD-C49B-4F4F-B8E7-1D29B6E0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Firefox(Selenium IDE</a:t>
            </a:r>
            <a:r>
              <a:rPr lang="zh-CN" altLang="en-US" dirty="0"/>
              <a:t>可以在</a:t>
            </a:r>
            <a:r>
              <a:rPr lang="en-US" altLang="zh-CN" dirty="0"/>
              <a:t>Chrome</a:t>
            </a:r>
            <a:r>
              <a:rPr lang="zh-CN" altLang="en-US" dirty="0"/>
              <a:t>中工作，但是</a:t>
            </a:r>
            <a:r>
              <a:rPr lang="en-US" altLang="zh-CN" dirty="0"/>
              <a:t>bugs</a:t>
            </a:r>
            <a:r>
              <a:rPr lang="zh-CN" altLang="en-US" dirty="0"/>
              <a:t>较多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Go to </a:t>
            </a:r>
            <a:r>
              <a:rPr lang="en-US" altLang="zh-CN" dirty="0">
                <a:hlinkClick r:id="rId2"/>
              </a:rPr>
              <a:t>http://docs.seleniumhq.org/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下载和安装</a:t>
            </a:r>
            <a:r>
              <a:rPr lang="en-US" altLang="zh-CN" dirty="0"/>
              <a:t>Selenium4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点击右上角的“</a:t>
            </a:r>
            <a:r>
              <a:rPr lang="en-US" altLang="zh-CN" dirty="0"/>
              <a:t>Se</a:t>
            </a:r>
            <a:r>
              <a:rPr lang="zh-CN" altLang="en-US" dirty="0"/>
              <a:t>”图标，或者</a:t>
            </a:r>
            <a:r>
              <a:rPr lang="en-US" altLang="zh-CN" dirty="0"/>
              <a:t>go to Tools -&gt; Selenium 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68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EA9CD5-341C-4B3D-BF8D-B241DBB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650112"/>
            <a:ext cx="8517733" cy="57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856E-58F7-449A-BC1C-B49FA7CB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9A57C-BD82-421E-B674-345821A9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… New Test Case</a:t>
            </a:r>
          </a:p>
          <a:p>
            <a:r>
              <a:rPr lang="zh-CN" altLang="en-US" dirty="0"/>
              <a:t>录制一个操作</a:t>
            </a:r>
            <a:r>
              <a:rPr lang="en-US" altLang="zh-CN" dirty="0"/>
              <a:t>(</a:t>
            </a:r>
            <a:r>
              <a:rPr lang="zh-CN" altLang="en-US" dirty="0"/>
              <a:t>红色圈圈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停止录制</a:t>
            </a:r>
            <a:endParaRPr lang="en-US" altLang="zh-CN" dirty="0"/>
          </a:p>
          <a:p>
            <a:r>
              <a:rPr lang="zh-CN" altLang="en-US" dirty="0"/>
              <a:t>运行测试族</a:t>
            </a:r>
            <a:r>
              <a:rPr lang="en-US" altLang="zh-CN" dirty="0"/>
              <a:t>(</a:t>
            </a:r>
            <a:r>
              <a:rPr lang="zh-CN" altLang="en-US" dirty="0"/>
              <a:t>绿色三角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2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9AAD61-8E5C-4834-8079-B58DAE3E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45" y="632896"/>
            <a:ext cx="6065451" cy="55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F08FA2-D94C-4100-9D92-6FAAF88F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8747" cy="6475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63C5E9-FE70-4AFA-BB13-766B01FE74B0}"/>
              </a:ext>
            </a:extLst>
          </p:cNvPr>
          <p:cNvSpPr txBox="1"/>
          <p:nvPr/>
        </p:nvSpPr>
        <p:spPr>
          <a:xfrm>
            <a:off x="4721290" y="3265714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&lt;URL&gt; - </a:t>
            </a:r>
            <a:r>
              <a:rPr lang="zh-CN" altLang="en-US" dirty="0"/>
              <a:t>打开一个绝对或者相对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E03162-B52A-4FC8-B395-80E9476705DB}"/>
              </a:ext>
            </a:extLst>
          </p:cNvPr>
          <p:cNvSpPr txBox="1"/>
          <p:nvPr/>
        </p:nvSpPr>
        <p:spPr>
          <a:xfrm>
            <a:off x="4721290" y="4282751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注意，你可以通过点击底部的“</a:t>
            </a:r>
            <a:r>
              <a:rPr lang="en-US" altLang="zh-CN" dirty="0"/>
              <a:t>Reference</a:t>
            </a:r>
            <a:r>
              <a:rPr lang="zh-CN" altLang="en-US" dirty="0"/>
              <a:t>”面板检查操作执行的具体动作</a:t>
            </a:r>
          </a:p>
        </p:txBody>
      </p:sp>
    </p:spTree>
    <p:extLst>
      <p:ext uri="{BB962C8B-B14F-4D97-AF65-F5344CB8AC3E}">
        <p14:creationId xmlns:p14="http://schemas.microsoft.com/office/powerpoint/2010/main" val="81555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1BF55-535A-4B71-8A78-AFB38CF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C7AB0-A33F-42E1-BD5D-D1445FD1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通过拖拽就可以移动步骤</a:t>
            </a:r>
            <a:endParaRPr lang="en-US" altLang="zh-CN" dirty="0"/>
          </a:p>
          <a:p>
            <a:r>
              <a:rPr lang="zh-CN" altLang="en-US" dirty="0"/>
              <a:t>选择“</a:t>
            </a:r>
            <a:r>
              <a:rPr lang="en-US" altLang="zh-CN" dirty="0"/>
              <a:t>Add new comment</a:t>
            </a:r>
            <a:r>
              <a:rPr lang="zh-CN" altLang="en-US" dirty="0"/>
              <a:t>”就可以添加注释</a:t>
            </a:r>
            <a:endParaRPr lang="en-US" altLang="zh-CN" dirty="0"/>
          </a:p>
          <a:p>
            <a:r>
              <a:rPr lang="zh-CN" altLang="en-US" dirty="0"/>
              <a:t>文本框不是传统文本框</a:t>
            </a:r>
            <a:endParaRPr lang="en-US" altLang="zh-CN" dirty="0"/>
          </a:p>
          <a:p>
            <a:r>
              <a:rPr lang="zh-CN" altLang="en-US" dirty="0"/>
              <a:t>命令可能有也可能没有参数</a:t>
            </a:r>
          </a:p>
        </p:txBody>
      </p:sp>
    </p:spTree>
    <p:extLst>
      <p:ext uri="{BB962C8B-B14F-4D97-AF65-F5344CB8AC3E}">
        <p14:creationId xmlns:p14="http://schemas.microsoft.com/office/powerpoint/2010/main" val="269289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E70889-332A-4A48-93A6-F092EBAC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" y="0"/>
            <a:ext cx="661534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EA637D-3E2B-410E-A52E-E05B44AE9859}"/>
              </a:ext>
            </a:extLst>
          </p:cNvPr>
          <p:cNvSpPr txBox="1"/>
          <p:nvPr/>
        </p:nvSpPr>
        <p:spPr>
          <a:xfrm>
            <a:off x="7156580" y="578498"/>
            <a:ext cx="482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type command</a:t>
            </a:r>
            <a:r>
              <a:rPr lang="zh-CN" altLang="en-US" sz="2800" dirty="0"/>
              <a:t>会在一个给定目标</a:t>
            </a:r>
            <a:r>
              <a:rPr lang="en-US" altLang="zh-CN" sz="2800" dirty="0"/>
              <a:t>(</a:t>
            </a:r>
            <a:r>
              <a:rPr lang="zh-CN" altLang="en-US" sz="2800" dirty="0"/>
              <a:t>例如，</a:t>
            </a:r>
            <a:r>
              <a:rPr lang="en-US" altLang="zh-CN" sz="2800" dirty="0"/>
              <a:t>textbox)</a:t>
            </a:r>
            <a:r>
              <a:rPr lang="zh-CN" altLang="en-US" sz="2800" dirty="0"/>
              <a:t>中输入</a:t>
            </a:r>
          </a:p>
        </p:txBody>
      </p:sp>
    </p:spTree>
    <p:extLst>
      <p:ext uri="{BB962C8B-B14F-4D97-AF65-F5344CB8AC3E}">
        <p14:creationId xmlns:p14="http://schemas.microsoft.com/office/powerpoint/2010/main" val="381838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C2C5AF5-5017-495F-905C-ECEC2BB42C8B}"/>
              </a:ext>
            </a:extLst>
          </p:cNvPr>
          <p:cNvSpPr txBox="1"/>
          <p:nvPr/>
        </p:nvSpPr>
        <p:spPr>
          <a:xfrm>
            <a:off x="8042988" y="839755"/>
            <a:ext cx="368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Click &lt;target&gt;</a:t>
            </a:r>
            <a:r>
              <a:rPr lang="zh-CN" altLang="en-US" sz="2800" dirty="0"/>
              <a:t>会点击网页上的一个元素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EC0015-F68D-466F-8308-FB72762C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" y="0"/>
            <a:ext cx="7395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9EE9-97FC-4091-A8C3-3260517F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4DD33-F828-4F01-AAA5-E89BBA0D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到目前为止，我们所有的测试都是基于文本的输入输出</a:t>
            </a:r>
            <a:endParaRPr lang="en-US" altLang="zh-CN" dirty="0"/>
          </a:p>
          <a:p>
            <a:r>
              <a:rPr lang="zh-CN" altLang="en-US" dirty="0"/>
              <a:t>实际上大部分人用的不是文本接口</a:t>
            </a:r>
            <a:endParaRPr lang="en-US" altLang="zh-CN" dirty="0"/>
          </a:p>
          <a:p>
            <a:r>
              <a:rPr lang="en-US" altLang="zh-CN" dirty="0"/>
              <a:t>GUIs</a:t>
            </a:r>
            <a:r>
              <a:rPr lang="zh-CN" altLang="en-US" dirty="0"/>
              <a:t>，网页，移动</a:t>
            </a:r>
            <a:r>
              <a:rPr lang="en-US" altLang="zh-CN" dirty="0"/>
              <a:t>app</a:t>
            </a:r>
            <a:r>
              <a:rPr lang="zh-CN" altLang="en-US" dirty="0"/>
              <a:t>，等等</a:t>
            </a:r>
          </a:p>
        </p:txBody>
      </p:sp>
    </p:spTree>
    <p:extLst>
      <p:ext uri="{BB962C8B-B14F-4D97-AF65-F5344CB8AC3E}">
        <p14:creationId xmlns:p14="http://schemas.microsoft.com/office/powerpoint/2010/main" val="94848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31C09-EDCF-4FD8-BA2B-11218AD5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避免间歇性失败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28F21-51DE-49F4-9C4D-837C97F4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waitForPageToLoad</a:t>
            </a:r>
            <a:r>
              <a:rPr lang="en-US" altLang="zh-CN" dirty="0"/>
              <a:t> – </a:t>
            </a:r>
            <a:r>
              <a:rPr lang="zh-CN" altLang="en-US" dirty="0"/>
              <a:t>等待一个页面加载，可以带一个任选的超时。</a:t>
            </a:r>
            <a:endParaRPr lang="en-US" altLang="zh-CN" dirty="0"/>
          </a:p>
          <a:p>
            <a:r>
              <a:rPr lang="zh-CN" altLang="en-US" dirty="0"/>
              <a:t>如果你不等，</a:t>
            </a:r>
            <a:r>
              <a:rPr lang="en-US" altLang="zh-CN" dirty="0"/>
              <a:t>Selenium</a:t>
            </a:r>
            <a:r>
              <a:rPr lang="zh-CN" altLang="en-US" dirty="0"/>
              <a:t>会尽快执行，可能在页面还没完全加载完之前就执行检查</a:t>
            </a:r>
            <a:endParaRPr lang="en-US" altLang="zh-CN" dirty="0"/>
          </a:p>
          <a:p>
            <a:r>
              <a:rPr lang="zh-CN" altLang="en-US" dirty="0"/>
              <a:t>也就是说你的断言由于页面还没有完成加载而失败！</a:t>
            </a:r>
            <a:endParaRPr lang="en-US" altLang="zh-CN" dirty="0"/>
          </a:p>
          <a:p>
            <a:r>
              <a:rPr lang="zh-CN" altLang="en-US" dirty="0"/>
              <a:t>间歇性</a:t>
            </a:r>
            <a:r>
              <a:rPr lang="en-US" altLang="zh-CN" dirty="0"/>
              <a:t>(</a:t>
            </a:r>
            <a:r>
              <a:rPr lang="zh-CN" altLang="en-US" dirty="0"/>
              <a:t>也就是不确定的失败</a:t>
            </a:r>
            <a:r>
              <a:rPr lang="en-US" altLang="zh-CN" dirty="0"/>
              <a:t>)</a:t>
            </a:r>
            <a:r>
              <a:rPr lang="zh-CN" altLang="en-US" dirty="0"/>
              <a:t>是低质量</a:t>
            </a:r>
            <a:r>
              <a:rPr lang="en-US" altLang="zh-CN" dirty="0"/>
              <a:t>web</a:t>
            </a:r>
            <a:r>
              <a:rPr lang="zh-CN" altLang="en-US" dirty="0"/>
              <a:t>测试的一个常见症状</a:t>
            </a:r>
          </a:p>
        </p:txBody>
      </p:sp>
    </p:spTree>
    <p:extLst>
      <p:ext uri="{BB962C8B-B14F-4D97-AF65-F5344CB8AC3E}">
        <p14:creationId xmlns:p14="http://schemas.microsoft.com/office/powerpoint/2010/main" val="167076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931F-E537-469F-96C7-AF1BD096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稍等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45FE9-3471-4B4D-8A1E-66EDB09A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clickAndWait</a:t>
            </a:r>
            <a:r>
              <a:rPr lang="en-US" altLang="zh-CN" dirty="0"/>
              <a:t> -&gt; </a:t>
            </a:r>
            <a:r>
              <a:rPr lang="zh-CN" altLang="en-US" dirty="0"/>
              <a:t>“</a:t>
            </a:r>
            <a:r>
              <a:rPr lang="en-US" altLang="zh-CN" dirty="0"/>
              <a:t>click</a:t>
            </a:r>
            <a:r>
              <a:rPr lang="zh-CN" altLang="en-US" dirty="0"/>
              <a:t>”和“</a:t>
            </a:r>
            <a:r>
              <a:rPr lang="en-US" altLang="zh-CN" dirty="0" err="1"/>
              <a:t>waitForPageToLoad</a:t>
            </a:r>
            <a:r>
              <a:rPr lang="zh-CN" altLang="en-US" dirty="0"/>
              <a:t>”的一个组合</a:t>
            </a:r>
            <a:endParaRPr lang="en-US" altLang="zh-CN" dirty="0"/>
          </a:p>
          <a:p>
            <a:r>
              <a:rPr lang="zh-CN" altLang="en-US" dirty="0"/>
              <a:t>还有其它的“</a:t>
            </a:r>
            <a:r>
              <a:rPr lang="en-US" altLang="zh-CN" dirty="0"/>
              <a:t>…</a:t>
            </a:r>
            <a:r>
              <a:rPr lang="en-US" altLang="zh-CN" dirty="0" err="1"/>
              <a:t>andWait</a:t>
            </a:r>
            <a:r>
              <a:rPr lang="zh-CN" altLang="en-US" dirty="0"/>
              <a:t>”变体，因为等待页面加载非常普遍</a:t>
            </a:r>
          </a:p>
        </p:txBody>
      </p:sp>
    </p:spTree>
    <p:extLst>
      <p:ext uri="{BB962C8B-B14F-4D97-AF65-F5344CB8AC3E}">
        <p14:creationId xmlns:p14="http://schemas.microsoft.com/office/powerpoint/2010/main" val="50626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8DB8-2F72-4E7C-9346-01E365DE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断言又回来了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64836-5674-4902-A7DA-B62AEDA9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我们将使用断言来指定期望的行为</a:t>
            </a:r>
            <a:endParaRPr lang="en-US" altLang="zh-CN" dirty="0"/>
          </a:p>
          <a:p>
            <a:r>
              <a:rPr lang="zh-CN" altLang="en-US" dirty="0"/>
              <a:t>和传统的</a:t>
            </a:r>
            <a:r>
              <a:rPr lang="en-US" altLang="zh-CN" dirty="0"/>
              <a:t>Junit</a:t>
            </a:r>
            <a:r>
              <a:rPr lang="zh-CN" altLang="en-US" dirty="0"/>
              <a:t>断言是同一个概念，只是在不同的抽象层次上</a:t>
            </a:r>
          </a:p>
        </p:txBody>
      </p:sp>
    </p:spTree>
    <p:extLst>
      <p:ext uri="{BB962C8B-B14F-4D97-AF65-F5344CB8AC3E}">
        <p14:creationId xmlns:p14="http://schemas.microsoft.com/office/powerpoint/2010/main" val="1755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482076-2D03-4953-8BAF-3CA8269A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" y="0"/>
            <a:ext cx="731910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1227AF-CF7F-4859-8B35-00B5D477E19A}"/>
              </a:ext>
            </a:extLst>
          </p:cNvPr>
          <p:cNvSpPr txBox="1"/>
          <p:nvPr/>
        </p:nvSpPr>
        <p:spPr>
          <a:xfrm>
            <a:off x="7837714" y="4432041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断言</a:t>
            </a:r>
          </a:p>
        </p:txBody>
      </p:sp>
    </p:spTree>
    <p:extLst>
      <p:ext uri="{BB962C8B-B14F-4D97-AF65-F5344CB8AC3E}">
        <p14:creationId xmlns:p14="http://schemas.microsoft.com/office/powerpoint/2010/main" val="219751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EC9E0-CB53-4DC8-9ABF-F1D383E8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有助于你定位目标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727E3-D768-40B3-8039-DC7627E4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定位页面上的元素有很多方法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有助于你定位可用的元素</a:t>
            </a:r>
          </a:p>
        </p:txBody>
      </p:sp>
    </p:spTree>
    <p:extLst>
      <p:ext uri="{BB962C8B-B14F-4D97-AF65-F5344CB8AC3E}">
        <p14:creationId xmlns:p14="http://schemas.microsoft.com/office/powerpoint/2010/main" val="159724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DBE99-CC84-4E53-9200-36C20F97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很多有用的断言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1C4D-0F23-4352-A40B-D2F9435F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assertText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assertTextPresent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断言某个页面存在</a:t>
            </a:r>
            <a:r>
              <a:rPr lang="en-US" altLang="zh-CN" dirty="0"/>
              <a:t>(</a:t>
            </a:r>
            <a:r>
              <a:rPr lang="zh-CN" altLang="en-US" dirty="0"/>
              <a:t>在一个元素上</a:t>
            </a:r>
            <a:r>
              <a:rPr lang="en-US" altLang="zh-CN" dirty="0"/>
              <a:t>(</a:t>
            </a:r>
            <a:r>
              <a:rPr lang="zh-CN" altLang="en-US" dirty="0"/>
              <a:t>前者</a:t>
            </a:r>
            <a:r>
              <a:rPr lang="en-US" altLang="zh-CN" dirty="0"/>
              <a:t>)</a:t>
            </a:r>
            <a:r>
              <a:rPr lang="zh-CN" altLang="en-US" dirty="0"/>
              <a:t>或者在整个页面上</a:t>
            </a:r>
            <a:r>
              <a:rPr lang="en-US" altLang="zh-CN" dirty="0"/>
              <a:t>(</a:t>
            </a:r>
            <a:r>
              <a:rPr lang="zh-CN" altLang="en-US" dirty="0"/>
              <a:t>后者</a:t>
            </a:r>
            <a:r>
              <a:rPr lang="en-US" altLang="zh-CN" dirty="0"/>
              <a:t>))</a:t>
            </a:r>
            <a:r>
              <a:rPr lang="zh-CN" altLang="en-US" dirty="0"/>
              <a:t>。注意这是一个正则表达式！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assertCookie</a:t>
            </a:r>
            <a:r>
              <a:rPr lang="en-US" altLang="zh-CN" dirty="0"/>
              <a:t> – </a:t>
            </a:r>
            <a:r>
              <a:rPr lang="zh-CN" altLang="en-US" dirty="0"/>
              <a:t>断言</a:t>
            </a:r>
            <a:r>
              <a:rPr lang="en-US" altLang="zh-CN" dirty="0"/>
              <a:t>cookie</a:t>
            </a:r>
            <a:r>
              <a:rPr lang="zh-CN" altLang="en-US" dirty="0"/>
              <a:t>存在。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assertElementPresent</a:t>
            </a:r>
            <a:r>
              <a:rPr lang="en-US" altLang="zh-CN" dirty="0"/>
              <a:t> – </a:t>
            </a:r>
            <a:r>
              <a:rPr lang="zh-CN" altLang="en-US" dirty="0"/>
              <a:t>断言元素存在于页面的某个地方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assertAlert</a:t>
            </a:r>
            <a:r>
              <a:rPr lang="en-US" altLang="zh-CN" dirty="0"/>
              <a:t> – </a:t>
            </a:r>
            <a:r>
              <a:rPr lang="zh-CN" altLang="en-US" dirty="0"/>
              <a:t>断言一个</a:t>
            </a:r>
            <a:r>
              <a:rPr lang="en-US" altLang="zh-CN" dirty="0"/>
              <a:t>alert</a:t>
            </a:r>
            <a:r>
              <a:rPr lang="zh-CN" altLang="en-US" dirty="0"/>
              <a:t>发生了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assertEditable</a:t>
            </a:r>
            <a:r>
              <a:rPr lang="en-US" altLang="zh-CN" dirty="0"/>
              <a:t> – </a:t>
            </a:r>
            <a:r>
              <a:rPr lang="zh-CN" altLang="en-US" dirty="0"/>
              <a:t>断言一个元素是可编辑的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assertEval</a:t>
            </a:r>
            <a:r>
              <a:rPr lang="en-US" altLang="zh-CN" dirty="0"/>
              <a:t> – </a:t>
            </a:r>
            <a:r>
              <a:rPr lang="zh-CN" altLang="en-US" dirty="0"/>
              <a:t>评估某个</a:t>
            </a:r>
            <a:r>
              <a:rPr lang="en-US" altLang="zh-CN" dirty="0"/>
              <a:t>JavaScript</a:t>
            </a:r>
            <a:r>
              <a:rPr lang="zh-CN" altLang="en-US" dirty="0"/>
              <a:t>并断言结果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25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A5EF1-2A0C-418A-BCC0-09C1A88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测试技术都是类似的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F9B2E-6EF8-4805-81D1-A97BE813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我们实际上可以使用很多相同的工具或者技术来测试更复杂的接口。既然你已经理解了自动化测试的基础，就可以将所学应用到更复杂的接口。</a:t>
            </a:r>
            <a:endParaRPr lang="en-US" altLang="zh-CN" dirty="0"/>
          </a:p>
          <a:p>
            <a:r>
              <a:rPr lang="zh-CN" altLang="en-US" dirty="0"/>
              <a:t>有一点始终适用：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预期的行为</a:t>
            </a:r>
            <a:r>
              <a:rPr lang="en-US" altLang="zh-CN" b="1" dirty="0">
                <a:solidFill>
                  <a:srgbClr val="C00000"/>
                </a:solidFill>
              </a:rPr>
              <a:t> vs </a:t>
            </a:r>
            <a:r>
              <a:rPr lang="zh-CN" altLang="en-US" b="1" dirty="0">
                <a:solidFill>
                  <a:srgbClr val="C00000"/>
                </a:solidFill>
              </a:rPr>
              <a:t>观察到的行为</a:t>
            </a:r>
          </a:p>
        </p:txBody>
      </p:sp>
    </p:spTree>
    <p:extLst>
      <p:ext uri="{BB962C8B-B14F-4D97-AF65-F5344CB8AC3E}">
        <p14:creationId xmlns:p14="http://schemas.microsoft.com/office/powerpoint/2010/main" val="353269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672D-2781-4AE5-99E5-75862EFE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B54CC-97B6-4F8D-80B1-22722A53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只是一个例子</a:t>
            </a:r>
            <a:r>
              <a:rPr lang="en-US" altLang="zh-CN" dirty="0"/>
              <a:t>-</a:t>
            </a:r>
            <a:r>
              <a:rPr lang="zh-CN" altLang="en-US" dirty="0"/>
              <a:t>类似的想法可以测试其它图形的、或者非文本的</a:t>
            </a:r>
            <a:r>
              <a:rPr lang="en-US" altLang="zh-CN" dirty="0"/>
              <a:t>/</a:t>
            </a:r>
            <a:r>
              <a:rPr lang="zh-CN" altLang="en-US" dirty="0"/>
              <a:t>数学的接口</a:t>
            </a:r>
            <a:endParaRPr lang="en-US" altLang="zh-CN" dirty="0"/>
          </a:p>
          <a:p>
            <a:r>
              <a:rPr lang="zh-CN" altLang="en-US" dirty="0"/>
              <a:t>记住，我们要做的就是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期望</a:t>
            </a:r>
            <a:r>
              <a:rPr lang="zh-CN" altLang="en-US" dirty="0"/>
              <a:t>某个行为发生或者被看见，然后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观察</a:t>
            </a:r>
            <a:r>
              <a:rPr lang="zh-CN" altLang="en-US" dirty="0"/>
              <a:t>它们是否确实发生或被看见</a:t>
            </a:r>
          </a:p>
        </p:txBody>
      </p:sp>
    </p:spTree>
    <p:extLst>
      <p:ext uri="{BB962C8B-B14F-4D97-AF65-F5344CB8AC3E}">
        <p14:creationId xmlns:p14="http://schemas.microsoft.com/office/powerpoint/2010/main" val="5385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E8C44-C231-4634-8FFD-F91DC5F8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= 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D3767-65BF-419D-AEBA-3EDC7E1F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以特定方式格式化和被显示的文本，但仍然是文本！</a:t>
            </a:r>
            <a:endParaRPr lang="en-US" altLang="zh-CN" dirty="0"/>
          </a:p>
          <a:p>
            <a:r>
              <a:rPr lang="zh-CN" altLang="en-US" dirty="0"/>
              <a:t>如果你的计算机可以处理它，它就是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的组合，可以被表示成文本</a:t>
            </a:r>
          </a:p>
        </p:txBody>
      </p:sp>
    </p:spTree>
    <p:extLst>
      <p:ext uri="{BB962C8B-B14F-4D97-AF65-F5344CB8AC3E}">
        <p14:creationId xmlns:p14="http://schemas.microsoft.com/office/powerpoint/2010/main" val="367062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407B-7A46-4DEE-84C3-9F67BBD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理论上，我们可以这样测试网页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F599B-360A-4FE9-BDD1-BD77C0E2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 Any downsides to this?</a:t>
            </a:r>
          </a:p>
          <a:p>
            <a:pPr marL="0" indent="0">
              <a:buNone/>
            </a:pPr>
            <a:r>
              <a:rPr lang="en-US" altLang="zh-CN" sz="1800" dirty="0"/>
              <a:t>@Test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testWeb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r>
              <a:rPr lang="en-US" altLang="zh-CN" sz="1800" dirty="0"/>
              <a:t>    String </a:t>
            </a:r>
            <a:r>
              <a:rPr lang="en-US" altLang="zh-CN" sz="1800" dirty="0" err="1"/>
              <a:t>expectedHtml</a:t>
            </a:r>
            <a:r>
              <a:rPr lang="en-US" altLang="zh-CN" sz="1800" dirty="0"/>
              <a:t> = “&lt;head&gt;&lt;/head&gt;&lt;body&gt;&lt;strong&gt;Hello, world!&lt;/strong&gt;&lt;/body&gt;”;</a:t>
            </a:r>
          </a:p>
          <a:p>
            <a:pPr marL="0" indent="0">
              <a:buNone/>
            </a:pPr>
            <a:r>
              <a:rPr lang="en-US" altLang="zh-CN" sz="1800" dirty="0"/>
              <a:t>    String </a:t>
            </a:r>
            <a:r>
              <a:rPr lang="en-US" altLang="zh-CN" sz="1800" dirty="0" err="1"/>
              <a:t>pageText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getPage</a:t>
            </a:r>
            <a:r>
              <a:rPr lang="en-US" altLang="zh-CN" sz="1800" dirty="0"/>
              <a:t>(“html://example.com”);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assertEqauls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expectedHtml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pageText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89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8107A-4ECC-4CDC-A218-32248270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016EF-CFDC-45DA-97B0-FDCDB43A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改变页面，就得改变整个测试</a:t>
            </a:r>
            <a:endParaRPr lang="en-US" altLang="zh-CN" dirty="0"/>
          </a:p>
          <a:p>
            <a:pPr lvl="1"/>
            <a:r>
              <a:rPr lang="zh-CN" altLang="en-US" i="1" dirty="0"/>
              <a:t>脆弱的测试！</a:t>
            </a:r>
            <a:endParaRPr lang="en-US" altLang="zh-CN" i="1" dirty="0"/>
          </a:p>
          <a:p>
            <a:r>
              <a:rPr lang="zh-CN" altLang="en-US" dirty="0"/>
              <a:t>如果有</a:t>
            </a:r>
            <a:r>
              <a:rPr lang="en-US" altLang="zh-CN" dirty="0"/>
              <a:t>JavaScript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zh-CN" altLang="en-US" i="1" dirty="0"/>
              <a:t>也检查页面上的</a:t>
            </a:r>
            <a:r>
              <a:rPr lang="en-US" altLang="zh-CN" i="1" dirty="0"/>
              <a:t>JS</a:t>
            </a:r>
            <a:r>
              <a:rPr lang="zh-CN" altLang="en-US" i="1" dirty="0"/>
              <a:t>是否正确吗？</a:t>
            </a:r>
            <a:endParaRPr lang="en-US" altLang="zh-CN" i="1" dirty="0"/>
          </a:p>
          <a:p>
            <a:r>
              <a:rPr lang="zh-CN" altLang="en-US" dirty="0"/>
              <a:t>不可读</a:t>
            </a:r>
            <a:endParaRPr lang="en-US" altLang="zh-CN" dirty="0"/>
          </a:p>
          <a:p>
            <a:r>
              <a:rPr lang="zh-CN" altLang="en-US" dirty="0"/>
              <a:t>简单和底层</a:t>
            </a:r>
            <a:endParaRPr lang="en-US" altLang="zh-CN" dirty="0"/>
          </a:p>
          <a:p>
            <a:pPr lvl="1"/>
            <a:r>
              <a:rPr lang="zh-CN" altLang="en-US" i="1" dirty="0"/>
              <a:t>有点像汇编语言编程</a:t>
            </a:r>
            <a:endParaRPr lang="en-US" altLang="zh-CN" i="1" dirty="0"/>
          </a:p>
          <a:p>
            <a:r>
              <a:rPr lang="zh-CN" altLang="en-US" dirty="0"/>
              <a:t>没有语义性理解</a:t>
            </a:r>
            <a:r>
              <a:rPr lang="en-US" altLang="zh-CN" dirty="0"/>
              <a:t>(</a:t>
            </a:r>
            <a:r>
              <a:rPr lang="zh-CN" altLang="en-US" dirty="0"/>
              <a:t>例如链接，文本框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6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71045-1C00-464B-A460-F81760C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测试框架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433F9-3F29-4263-B78B-20779EF5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可以把这些看成测试网页的高级语言</a:t>
            </a:r>
            <a:endParaRPr lang="en-US" altLang="zh-CN" dirty="0"/>
          </a:p>
          <a:p>
            <a:r>
              <a:rPr lang="zh-CN" altLang="en-US" dirty="0"/>
              <a:t>你当然可以使用汇编编程任何程序，但这不是实际的方式</a:t>
            </a:r>
            <a:endParaRPr lang="en-US" altLang="zh-CN" dirty="0"/>
          </a:p>
          <a:p>
            <a:r>
              <a:rPr lang="zh-CN" altLang="en-US" dirty="0"/>
              <a:t>也可以这样想</a:t>
            </a:r>
            <a:r>
              <a:rPr lang="en-US" altLang="zh-CN" dirty="0"/>
              <a:t> – </a:t>
            </a:r>
            <a:r>
              <a:rPr lang="zh-CN" altLang="en-US" dirty="0"/>
              <a:t>它们提供了一层封装好的库，你就不需要自己重造轮子写很多底层代码了。</a:t>
            </a:r>
          </a:p>
        </p:txBody>
      </p:sp>
    </p:spTree>
    <p:extLst>
      <p:ext uri="{BB962C8B-B14F-4D97-AF65-F5344CB8AC3E}">
        <p14:creationId xmlns:p14="http://schemas.microsoft.com/office/powerpoint/2010/main" val="16685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29D7-397B-4D7F-A25D-06C4CB70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4FBE2-A3C1-430F-8EAB-ADD43FCB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一个开源的</a:t>
            </a:r>
            <a:r>
              <a:rPr lang="en-US" altLang="zh-CN" dirty="0"/>
              <a:t>web</a:t>
            </a:r>
            <a:r>
              <a:rPr lang="zh-CN" altLang="en-US" dirty="0"/>
              <a:t>测试框架</a:t>
            </a:r>
            <a:endParaRPr lang="en-US" altLang="zh-CN" dirty="0"/>
          </a:p>
          <a:p>
            <a:r>
              <a:rPr lang="zh-CN" altLang="en-US" dirty="0"/>
              <a:t>久经考验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Windows, OS X, Linux, </a:t>
            </a:r>
            <a:r>
              <a:rPr lang="zh-CN" altLang="en-US" dirty="0"/>
              <a:t>和其它</a:t>
            </a:r>
            <a:r>
              <a:rPr lang="en-US" altLang="zh-CN" dirty="0"/>
              <a:t>OSes</a:t>
            </a:r>
            <a:r>
              <a:rPr lang="zh-CN" altLang="en-US" dirty="0"/>
              <a:t>上都可以工作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Java, Ruby, Python, </a:t>
            </a:r>
            <a:r>
              <a:rPr lang="zh-CN" altLang="en-US" dirty="0"/>
              <a:t>和其它语言</a:t>
            </a:r>
            <a:endParaRPr lang="en-US" altLang="zh-CN" dirty="0"/>
          </a:p>
          <a:p>
            <a:r>
              <a:rPr lang="zh-CN" altLang="en-US" dirty="0"/>
              <a:t>针对大部分现代浏览器</a:t>
            </a:r>
            <a:endParaRPr lang="en-US" altLang="zh-CN" dirty="0"/>
          </a:p>
          <a:p>
            <a:r>
              <a:rPr lang="zh-CN" altLang="en-US" dirty="0"/>
              <a:t>自带</a:t>
            </a:r>
            <a:r>
              <a:rPr lang="en-US" altLang="zh-CN" dirty="0"/>
              <a:t>IDE</a:t>
            </a:r>
          </a:p>
          <a:p>
            <a:r>
              <a:rPr lang="zh-CN" altLang="en-US" dirty="0"/>
              <a:t>也可以用于快速脚本</a:t>
            </a:r>
          </a:p>
        </p:txBody>
      </p:sp>
    </p:spTree>
    <p:extLst>
      <p:ext uri="{BB962C8B-B14F-4D97-AF65-F5344CB8AC3E}">
        <p14:creationId xmlns:p14="http://schemas.microsoft.com/office/powerpoint/2010/main" val="36583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858</Words>
  <Application>Microsoft Office PowerPoint</Application>
  <PresentationFormat>宽屏</PresentationFormat>
  <Paragraphs>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SQA, 第14课： Selenium Web测试</vt:lpstr>
      <vt:lpstr>背景</vt:lpstr>
      <vt:lpstr>测试技术都是类似的</vt:lpstr>
      <vt:lpstr>测试Web</vt:lpstr>
      <vt:lpstr>Web = text</vt:lpstr>
      <vt:lpstr>理论上，我们可以这样测试网页</vt:lpstr>
      <vt:lpstr>不足</vt:lpstr>
      <vt:lpstr>Web测试框架</vt:lpstr>
      <vt:lpstr>Selenium是什么？</vt:lpstr>
      <vt:lpstr>为啥叫Selenium？</vt:lpstr>
      <vt:lpstr>Selenium是一个完整生态系统</vt:lpstr>
      <vt:lpstr>Selenium起步</vt:lpstr>
      <vt:lpstr>PowerPoint 演示文稿</vt:lpstr>
      <vt:lpstr>简单脚本</vt:lpstr>
      <vt:lpstr>PowerPoint 演示文稿</vt:lpstr>
      <vt:lpstr>PowerPoint 演示文稿</vt:lpstr>
      <vt:lpstr>同时注意</vt:lpstr>
      <vt:lpstr>PowerPoint 演示文稿</vt:lpstr>
      <vt:lpstr>PowerPoint 演示文稿</vt:lpstr>
      <vt:lpstr>避免间歇性失败</vt:lpstr>
      <vt:lpstr>稍等</vt:lpstr>
      <vt:lpstr>断言又回来了</vt:lpstr>
      <vt:lpstr>PowerPoint 演示文稿</vt:lpstr>
      <vt:lpstr>Select有助于你定位目标</vt:lpstr>
      <vt:lpstr>很多有用的断言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143</cp:revision>
  <dcterms:created xsi:type="dcterms:W3CDTF">2017-09-09T07:12:39Z</dcterms:created>
  <dcterms:modified xsi:type="dcterms:W3CDTF">2017-09-30T06:04:06Z</dcterms:modified>
</cp:coreProperties>
</file>