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8382" y="1131590"/>
            <a:ext cx="7594097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308726" y="1808261"/>
            <a:ext cx="7594097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847827"/>
            <a:ext cx="3312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th-TH" altLang="ko-KR" sz="12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กรณีศึกษา มหาวิทยาลัยเทคโนโลยีราชมงคลตะวันออก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th-TH" altLang="ko-KR" sz="12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วิทยาเขตจักพง</a:t>
            </a:r>
            <a:r>
              <a:rPr kumimoji="0" lang="th-TH" altLang="ko-KR" sz="1200" b="1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kumimoji="0" lang="th-TH" altLang="ko-KR" sz="12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วนารถ</a:t>
            </a:r>
            <a:endParaRPr kumimoji="0" lang="en-US" altLang="ko-KR" sz="1200" b="1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15815" y="1635646"/>
            <a:ext cx="33123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h-TH" altLang="ko-KR" sz="2400" b="1" dirty="0">
                <a:solidFill>
                  <a:schemeClr val="bg1"/>
                </a:solidFill>
                <a:latin typeface="Quark" panose="02000000000000000000" pitchFamily="50" charset="-34"/>
                <a:ea typeface="맑은 고딕" pitchFamily="50" charset="-127"/>
                <a:cs typeface="Quark" panose="02000000000000000000" pitchFamily="50" charset="-34"/>
              </a:rPr>
              <a:t>การพยากรณ์</a:t>
            </a:r>
          </a:p>
          <a:p>
            <a:pPr algn="ctr"/>
            <a:r>
              <a:rPr lang="th-TH" altLang="ko-KR" sz="2400" b="1" dirty="0">
                <a:solidFill>
                  <a:schemeClr val="bg1"/>
                </a:solidFill>
                <a:latin typeface="Quark" panose="02000000000000000000" pitchFamily="50" charset="-34"/>
                <a:ea typeface="맑은 고딕" pitchFamily="50" charset="-127"/>
                <a:cs typeface="Quark" panose="02000000000000000000" pitchFamily="50" charset="-34"/>
              </a:rPr>
              <a:t>ช่องทางการรับรู้ข่าวสาร</a:t>
            </a:r>
          </a:p>
          <a:p>
            <a:pPr algn="ctr"/>
            <a:r>
              <a:rPr lang="th-TH" altLang="ko-KR" sz="2400" b="1" dirty="0">
                <a:solidFill>
                  <a:schemeClr val="bg1"/>
                </a:solidFill>
                <a:latin typeface="Quark" panose="02000000000000000000" pitchFamily="50" charset="-34"/>
                <a:ea typeface="맑은 고딕" pitchFamily="50" charset="-127"/>
                <a:cs typeface="Quark" panose="02000000000000000000" pitchFamily="50" charset="-34"/>
              </a:rPr>
              <a:t>ของนักศึกษาใหม่</a:t>
            </a:r>
            <a:endParaRPr lang="en-US" altLang="ko-KR" sz="2400" b="1" dirty="0">
              <a:solidFill>
                <a:schemeClr val="bg1"/>
              </a:solidFill>
              <a:latin typeface="Quark" panose="02000000000000000000" pitchFamily="50" charset="-34"/>
              <a:ea typeface="맑은 고딕" pitchFamily="50" charset="-127"/>
              <a:cs typeface="Quark" panose="02000000000000000000" pitchFamily="50" charset="-34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Quark" panose="02000000000000000000" pitchFamily="50" charset="-34"/>
                <a:cs typeface="Quark" panose="02000000000000000000" pitchFamily="50" charset="-34"/>
              </a:rPr>
              <a:t>2.</a:t>
            </a:r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การรวบรวมและวิเคราะห์ข้อมูล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	รวบรวมข้อมูล วิเคราะห์ข้อมูลเพื่อจัดระบบและกลุ่มก้อนของข้อมูล การแสดงความสัมพันธ์ความเชื่อมโยงของข้อมูล การตีความและหาข้อสรุป ทั้งนี้การวิเคราะห์ข้อมูลจะต้องดำเนินการควบคู่กับการเก็บรวบรวมข้อมูลและรวมถึงในระยะหลังการรวบรวมข้อมูล การวิเคราะห์ข้อมูลจะทำให้การประชาสัมพันธ์ และ กฎเกณฑ์การรับสมัคร รวม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ตลอดถึง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ปัจจัยการเลือกเข้าศึกษามหาวิทยาลัย </a:t>
            </a:r>
          </a:p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วิธีการวิเคราะห์ข้อมูล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0E0AE-21FB-413E-A95A-AF69B9EEF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36304"/>
            <a:ext cx="2067694" cy="20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3.การเตรียมข้อมูล 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08726" y="1808261"/>
            <a:ext cx="7594097" cy="2707705"/>
          </a:xfrm>
        </p:spPr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	การนำข้อมูลที่ได้มาจัดการเตรียมก่อนนำไปใช้กับอัลกอริทึมจริง ซึ่งสิ่งที่ต้องทำคือ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การทำ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ความสะอาดข้อมูล คือ การจัดการกับข้อมูลที่เป็น ค่าว่าง(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null)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ข้อมูลที่มีค่าสูงหรือต่ำจนเกินไป (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Outlier)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และเปลี่ยนข้อมูล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ต่างๆ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ให้เป็นทิศทางเดียวกัน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โดยมีวิธีดังนี้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การคัดเลือกข้อมูล การคัดเลือกข้อมูล คัดเลือกนักศึกษาในแต่ละชั้นปีว่ามีปัจจัยอะไรที่เกี่ยวข้องในการเป็นจูงใจที่เข้าสมัครเข้าศึกษาในมหาวิทยาลัยนี้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การทำความสะอาดข้อมูล คือ การลบข้อมูลที่ซับซ้อน การลบข้อมูลที่ไม่จำเป็นต่อการทำโมเดล การจัดกลุ่มข้อมูล</a:t>
            </a:r>
          </a:p>
          <a:p>
            <a:endParaRPr lang="th-TH" altLang="ko-KR" dirty="0"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altLang="ko-KR" dirty="0"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altLang="ko-KR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937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ตัวอย่างการ เตรียมข้อมูลโดยการจัดกลุ่ม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B0DEA-050B-4E9F-BF9B-E6B7F23E94DC}"/>
              </a:ext>
            </a:extLst>
          </p:cNvPr>
          <p:cNvSpPr/>
          <p:nvPr/>
        </p:nvSpPr>
        <p:spPr>
          <a:xfrm>
            <a:off x="981773" y="1809816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วิทยาการคอมพิวเตอร์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C3ABD-C9A4-4968-915E-DF4FB189CF74}"/>
              </a:ext>
            </a:extLst>
          </p:cNvPr>
          <p:cNvSpPr/>
          <p:nvPr/>
        </p:nvSpPr>
        <p:spPr>
          <a:xfrm>
            <a:off x="981773" y="2470097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เทคโนโลยีสารสนเทศ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6F6CD-7374-48B0-9607-9BAE6A4642DB}"/>
              </a:ext>
            </a:extLst>
          </p:cNvPr>
          <p:cNvSpPr/>
          <p:nvPr/>
        </p:nvSpPr>
        <p:spPr>
          <a:xfrm>
            <a:off x="981773" y="3146260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ระบบสารสนเทศ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E3F3B-79DF-43EA-A6D2-4B914D21CD4C}"/>
              </a:ext>
            </a:extLst>
          </p:cNvPr>
          <p:cNvSpPr/>
          <p:nvPr/>
        </p:nvSpPr>
        <p:spPr>
          <a:xfrm>
            <a:off x="971600" y="3822423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err="1">
                <a:latin typeface="Quark" panose="02000000000000000000" pitchFamily="50" charset="-34"/>
                <a:cs typeface="Quark" panose="02000000000000000000" pitchFamily="50" charset="-34"/>
              </a:rPr>
              <a:t>มัล</a:t>
            </a:r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ติมิเดีย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A6D0F-7CF3-4765-BABE-B0E5DE7A4C4F}"/>
              </a:ext>
            </a:extLst>
          </p:cNvPr>
          <p:cNvSpPr/>
          <p:nvPr/>
        </p:nvSpPr>
        <p:spPr>
          <a:xfrm>
            <a:off x="3275856" y="2873050"/>
            <a:ext cx="158417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สายวิทย์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DA64EC1-7810-4E50-9C4D-DF77E0D5B1DD}"/>
              </a:ext>
            </a:extLst>
          </p:cNvPr>
          <p:cNvSpPr/>
          <p:nvPr/>
        </p:nvSpPr>
        <p:spPr>
          <a:xfrm>
            <a:off x="2812890" y="1923678"/>
            <a:ext cx="360040" cy="2402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665E0C-6A68-4F0A-8251-0C45647F4EC2}"/>
              </a:ext>
            </a:extLst>
          </p:cNvPr>
          <p:cNvSpPr/>
          <p:nvPr/>
        </p:nvSpPr>
        <p:spPr>
          <a:xfrm>
            <a:off x="7452320" y="1849388"/>
            <a:ext cx="158417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การบัญชี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33BB4E-3A16-4974-8FA9-583175D27D31}"/>
              </a:ext>
            </a:extLst>
          </p:cNvPr>
          <p:cNvSpPr/>
          <p:nvPr/>
        </p:nvSpPr>
        <p:spPr>
          <a:xfrm>
            <a:off x="7452320" y="2470097"/>
            <a:ext cx="158417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การจัดการทั่วไป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A78207-48CF-47B8-9800-56FA0F1B109E}"/>
              </a:ext>
            </a:extLst>
          </p:cNvPr>
          <p:cNvSpPr/>
          <p:nvPr/>
        </p:nvSpPr>
        <p:spPr>
          <a:xfrm>
            <a:off x="7452320" y="3146260"/>
            <a:ext cx="158417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การตลาด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6393E-C9CC-474C-837D-CF677D78B01D}"/>
              </a:ext>
            </a:extLst>
          </p:cNvPr>
          <p:cNvSpPr/>
          <p:nvPr/>
        </p:nvSpPr>
        <p:spPr>
          <a:xfrm>
            <a:off x="7452320" y="3822423"/>
            <a:ext cx="158417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โลจิสติก</a:t>
            </a:r>
            <a:r>
              <a:rPr lang="th-TH" sz="1600" dirty="0" err="1">
                <a:latin typeface="Quark" panose="02000000000000000000" pitchFamily="50" charset="-34"/>
                <a:cs typeface="Quark" panose="02000000000000000000" pitchFamily="50" charset="-34"/>
              </a:rPr>
              <a:t>ส์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8E9AB3-4BA0-4CB0-8410-117F554C089E}"/>
              </a:ext>
            </a:extLst>
          </p:cNvPr>
          <p:cNvSpPr/>
          <p:nvPr/>
        </p:nvSpPr>
        <p:spPr>
          <a:xfrm>
            <a:off x="7462891" y="4498586"/>
            <a:ext cx="158417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โฆษณาและประชาสัมพันธ์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B427B2-09D7-4EDE-90E1-C2C15EC20787}"/>
              </a:ext>
            </a:extLst>
          </p:cNvPr>
          <p:cNvSpPr/>
          <p:nvPr/>
        </p:nvSpPr>
        <p:spPr>
          <a:xfrm>
            <a:off x="7421895" y="1250365"/>
            <a:ext cx="158417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เศรษฐศาสตร์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0EC4FE8-EE2F-4152-A027-7522225A274F}"/>
              </a:ext>
            </a:extLst>
          </p:cNvPr>
          <p:cNvSpPr/>
          <p:nvPr/>
        </p:nvSpPr>
        <p:spPr>
          <a:xfrm>
            <a:off x="6897048" y="1494474"/>
            <a:ext cx="360040" cy="35002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DAB00-8BDD-4DE8-90F9-863C5AD2B4AE}"/>
              </a:ext>
            </a:extLst>
          </p:cNvPr>
          <p:cNvSpPr/>
          <p:nvPr/>
        </p:nvSpPr>
        <p:spPr>
          <a:xfrm>
            <a:off x="5209946" y="2901082"/>
            <a:ext cx="158417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สายสังคม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567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การสร้างแบบจำลอง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แบ่งเป็น 2 แบบจำลองดังนี้</a:t>
            </a:r>
          </a:p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1.แบบจำลองเปรียบเทียบความแม่นยำของอัลกอริทึมเพื่อหาอัลกอริทึม ที่มีความแม่นยำมากที่สุด ใช้ 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Operator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ดังนี้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DEE56-D908-4583-9236-319F4C99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427734"/>
            <a:ext cx="2196579" cy="967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F1CD9-D4C3-4710-8C4E-4E470FF1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024" y="3696656"/>
            <a:ext cx="716300" cy="59019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2FE8EDB-3165-4902-BA39-0BC0C12E57A1}"/>
              </a:ext>
            </a:extLst>
          </p:cNvPr>
          <p:cNvSpPr/>
          <p:nvPr/>
        </p:nvSpPr>
        <p:spPr>
          <a:xfrm>
            <a:off x="3995936" y="3291830"/>
            <a:ext cx="144016" cy="2880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9C7B56-7EBD-4C9C-8528-E24F41C9E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50" y="2311535"/>
            <a:ext cx="633413" cy="1200152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E5C2B47A-974C-4E5B-B7AF-D46361F75FC8}"/>
              </a:ext>
            </a:extLst>
          </p:cNvPr>
          <p:cNvSpPr/>
          <p:nvPr/>
        </p:nvSpPr>
        <p:spPr>
          <a:xfrm>
            <a:off x="4644008" y="3511687"/>
            <a:ext cx="716300" cy="3562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436636-09C0-4C4E-8D44-9863572F0A6F}"/>
              </a:ext>
            </a:extLst>
          </p:cNvPr>
          <p:cNvSpPr/>
          <p:nvPr/>
        </p:nvSpPr>
        <p:spPr>
          <a:xfrm>
            <a:off x="4644008" y="4083918"/>
            <a:ext cx="716300" cy="202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8596EC-C539-417D-9D6D-DB09A1533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717912"/>
            <a:ext cx="696138" cy="1228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AB6B5B-AA36-44CB-8F01-29C1194C4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190" y="2427734"/>
            <a:ext cx="633413" cy="525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D20450-F50E-4914-85DC-39D6B5935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264" y="2397840"/>
            <a:ext cx="1526307" cy="612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2ED63D-3351-4027-8429-4890104D56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1236" y="3793297"/>
            <a:ext cx="814056" cy="6731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A09869-4172-4A7B-9FBF-36AA5DEF6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2983" y="3805015"/>
            <a:ext cx="1455176" cy="63923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A207305-C621-43A8-831A-BC83AFD370FD}"/>
              </a:ext>
            </a:extLst>
          </p:cNvPr>
          <p:cNvSpPr/>
          <p:nvPr/>
        </p:nvSpPr>
        <p:spPr>
          <a:xfrm>
            <a:off x="5679172" y="2690660"/>
            <a:ext cx="408106" cy="971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42C85C-055B-4B4F-AA1A-AB9F12833266}"/>
              </a:ext>
            </a:extLst>
          </p:cNvPr>
          <p:cNvSpPr/>
          <p:nvPr/>
        </p:nvSpPr>
        <p:spPr>
          <a:xfrm>
            <a:off x="6133026" y="4083918"/>
            <a:ext cx="346355" cy="864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F9D75-D509-4E5E-B906-76FC9581BCCD}"/>
              </a:ext>
            </a:extLst>
          </p:cNvPr>
          <p:cNvSpPr txBox="1"/>
          <p:nvPr/>
        </p:nvSpPr>
        <p:spPr>
          <a:xfrm>
            <a:off x="1560159" y="4083918"/>
            <a:ext cx="2167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Quark" panose="02000000000000000000" pitchFamily="50" charset="-34"/>
                <a:cs typeface="Quark" panose="02000000000000000000" pitchFamily="50" charset="-34"/>
              </a:rPr>
              <a:t>ผลลัพธ์ที่ได้ </a:t>
            </a:r>
            <a:endParaRPr lang="en-US" sz="1600" b="1" dirty="0"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en-US" sz="1600" dirty="0">
                <a:latin typeface="Quark" panose="02000000000000000000" pitchFamily="50" charset="-34"/>
                <a:cs typeface="Quark" panose="02000000000000000000" pitchFamily="50" charset="-34"/>
              </a:rPr>
              <a:t>Decision Tree </a:t>
            </a:r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มีความแม่นยำมากกว่า </a:t>
            </a:r>
            <a:r>
              <a:rPr lang="en-US" sz="1600" dirty="0">
                <a:latin typeface="Quark" panose="02000000000000000000" pitchFamily="50" charset="-34"/>
                <a:cs typeface="Quark" panose="02000000000000000000" pitchFamily="50" charset="-34"/>
              </a:rPr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37999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21" grpId="0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การสร้างแบบจำลอง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2.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การสร้างแบบจำลองเพื่อการพยากรณ์มี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 Operators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ดังนี้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2D65C-0620-4ACA-BA1D-80A77E49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34" y="2267308"/>
            <a:ext cx="743806" cy="58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80ABB-0B34-40F0-827E-CFF2BBC7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59" y="2278571"/>
            <a:ext cx="675411" cy="729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80C86-9464-4AFE-B477-28A1E686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930672"/>
            <a:ext cx="742228" cy="865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1DB0DB-0595-4293-A60E-2F3EA41E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359" y="3622102"/>
            <a:ext cx="742229" cy="5700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4623CB-36E2-4085-8A2F-6C6F029F3C61}"/>
              </a:ext>
            </a:extLst>
          </p:cNvPr>
          <p:cNvCxnSpPr/>
          <p:nvPr/>
        </p:nvCxnSpPr>
        <p:spPr>
          <a:xfrm>
            <a:off x="3131840" y="249974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1FCF7-E62C-456B-BB2D-0648C5C18C92}"/>
              </a:ext>
            </a:extLst>
          </p:cNvPr>
          <p:cNvCxnSpPr>
            <a:cxnSpLocks/>
          </p:cNvCxnSpPr>
          <p:nvPr/>
        </p:nvCxnSpPr>
        <p:spPr>
          <a:xfrm>
            <a:off x="4617384" y="2507017"/>
            <a:ext cx="1178752" cy="7128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4FE7ABD-9A9F-493B-A0C5-1013FD8ABD4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47588" y="3488692"/>
            <a:ext cx="1048548" cy="4184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9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การประเมินแบบจำลอง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2F667-3351-437D-BA48-673A75BA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47" y="1664245"/>
            <a:ext cx="6956371" cy="16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การนำโมเดลไปใช้จริง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87CD4-BE67-424F-9EF2-8912772F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78005"/>
              </p:ext>
            </p:extLst>
          </p:nvPr>
        </p:nvGraphicFramePr>
        <p:xfrm>
          <a:off x="2123728" y="2211710"/>
          <a:ext cx="5370285" cy="2201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616">
                  <a:extLst>
                    <a:ext uri="{9D8B030D-6E8A-4147-A177-3AD203B41FA5}">
                      <a16:colId xmlns:a16="http://schemas.microsoft.com/office/drawing/2014/main" val="4169577096"/>
                    </a:ext>
                  </a:extLst>
                </a:gridCol>
                <a:gridCol w="894616">
                  <a:extLst>
                    <a:ext uri="{9D8B030D-6E8A-4147-A177-3AD203B41FA5}">
                      <a16:colId xmlns:a16="http://schemas.microsoft.com/office/drawing/2014/main" val="4019075285"/>
                    </a:ext>
                  </a:extLst>
                </a:gridCol>
                <a:gridCol w="1062275">
                  <a:extLst>
                    <a:ext uri="{9D8B030D-6E8A-4147-A177-3AD203B41FA5}">
                      <a16:colId xmlns:a16="http://schemas.microsoft.com/office/drawing/2014/main" val="3419170365"/>
                    </a:ext>
                  </a:extLst>
                </a:gridCol>
                <a:gridCol w="728252">
                  <a:extLst>
                    <a:ext uri="{9D8B030D-6E8A-4147-A177-3AD203B41FA5}">
                      <a16:colId xmlns:a16="http://schemas.microsoft.com/office/drawing/2014/main" val="2797167809"/>
                    </a:ext>
                  </a:extLst>
                </a:gridCol>
                <a:gridCol w="895263">
                  <a:extLst>
                    <a:ext uri="{9D8B030D-6E8A-4147-A177-3AD203B41FA5}">
                      <a16:colId xmlns:a16="http://schemas.microsoft.com/office/drawing/2014/main" val="887940923"/>
                    </a:ext>
                  </a:extLst>
                </a:gridCol>
                <a:gridCol w="895263">
                  <a:extLst>
                    <a:ext uri="{9D8B030D-6E8A-4147-A177-3AD203B41FA5}">
                      <a16:colId xmlns:a16="http://schemas.microsoft.com/office/drawing/2014/main" val="2276610388"/>
                    </a:ext>
                  </a:extLst>
                </a:gridCol>
              </a:tblGrid>
              <a:tr h="65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ลำดับที่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เพศ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รูปแบบการสมัคร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สาขาวิชา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ช่องทางที่ได้รับข้อมูลข่าวสาร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ชั้นปีการศึกษา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008999"/>
                  </a:ext>
                </a:extLst>
              </a:tr>
              <a:tr h="3273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ชาย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โควตา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สายวิทย์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จากเพื่อน/รุ่นพี่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ปี2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150134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ชาย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T-cas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สายสังคม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เว็บไซต์มหาวิทยาลัย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ปี2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238434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ชาย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โควตา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สายวิทย์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เว็บไซต์มหาวิทยาลัย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ปี2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6813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39062F-FC7D-4974-8A92-808EAE366FBD}"/>
              </a:ext>
            </a:extLst>
          </p:cNvPr>
          <p:cNvSpPr txBox="1"/>
          <p:nvPr/>
        </p:nvSpPr>
        <p:spPr>
          <a:xfrm>
            <a:off x="2267744" y="1670085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ข้อมูลที่จะนำไปพยากรณ์มีทั้งหมด 3 ข้อมูล ดังนี้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901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การนำโมเดลไปใช้จริง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062F-FC7D-4974-8A92-808EAE366FBD}"/>
              </a:ext>
            </a:extLst>
          </p:cNvPr>
          <p:cNvSpPr txBox="1"/>
          <p:nvPr/>
        </p:nvSpPr>
        <p:spPr>
          <a:xfrm>
            <a:off x="2267744" y="1670085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ผลที่ได้จากการพยากรณ์ทั้งหมด 3 ข้อมูล มีดังนี้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88B558-F1B4-44B1-A1D9-4D2A93F5E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05082"/>
              </p:ext>
            </p:extLst>
          </p:nvPr>
        </p:nvGraphicFramePr>
        <p:xfrm>
          <a:off x="1508435" y="2139702"/>
          <a:ext cx="6127129" cy="2078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val="3070636810"/>
                    </a:ext>
                  </a:extLst>
                </a:gridCol>
                <a:gridCol w="515023">
                  <a:extLst>
                    <a:ext uri="{9D8B030D-6E8A-4147-A177-3AD203B41FA5}">
                      <a16:colId xmlns:a16="http://schemas.microsoft.com/office/drawing/2014/main" val="3973156176"/>
                    </a:ext>
                  </a:extLst>
                </a:gridCol>
                <a:gridCol w="729117">
                  <a:extLst>
                    <a:ext uri="{9D8B030D-6E8A-4147-A177-3AD203B41FA5}">
                      <a16:colId xmlns:a16="http://schemas.microsoft.com/office/drawing/2014/main" val="2032385522"/>
                    </a:ext>
                  </a:extLst>
                </a:gridCol>
                <a:gridCol w="758312">
                  <a:extLst>
                    <a:ext uri="{9D8B030D-6E8A-4147-A177-3AD203B41FA5}">
                      <a16:colId xmlns:a16="http://schemas.microsoft.com/office/drawing/2014/main" val="2148828432"/>
                    </a:ext>
                  </a:extLst>
                </a:gridCol>
                <a:gridCol w="976897">
                  <a:extLst>
                    <a:ext uri="{9D8B030D-6E8A-4147-A177-3AD203B41FA5}">
                      <a16:colId xmlns:a16="http://schemas.microsoft.com/office/drawing/2014/main" val="3708360748"/>
                    </a:ext>
                  </a:extLst>
                </a:gridCol>
                <a:gridCol w="815204">
                  <a:extLst>
                    <a:ext uri="{9D8B030D-6E8A-4147-A177-3AD203B41FA5}">
                      <a16:colId xmlns:a16="http://schemas.microsoft.com/office/drawing/2014/main" val="2825522849"/>
                    </a:ext>
                  </a:extLst>
                </a:gridCol>
                <a:gridCol w="1251626">
                  <a:extLst>
                    <a:ext uri="{9D8B030D-6E8A-4147-A177-3AD203B41FA5}">
                      <a16:colId xmlns:a16="http://schemas.microsoft.com/office/drawing/2014/main" val="2243077951"/>
                    </a:ext>
                  </a:extLst>
                </a:gridCol>
              </a:tblGrid>
              <a:tr h="890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ลำดับที่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เพศ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รูปแบบการสมัคร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สาขาวิชา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ช่องทางที่ได้รับข้อมูลข่าวสาร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ชั้นปีการศึกษา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ผลลัพธ์เมื่อเปรียบเทียบกับ</a:t>
                      </a:r>
                      <a:r>
                        <a:rPr lang="en-US" sz="1600">
                          <a:effectLst/>
                        </a:rPr>
                        <a:t> TestSet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055318"/>
                  </a:ext>
                </a:extLst>
              </a:tr>
              <a:tr h="2969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ชาย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โควตา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สายวิทย์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จากเพื่อน/รุ่นพี่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ปี2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ถูกต้อง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004240"/>
                  </a:ext>
                </a:extLst>
              </a:tr>
              <a:tr h="5938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ชาย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T-cas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สายสังคม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เว็บไซต์มหาวิทยาลัย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ปี2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ถูกต้อง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5540564"/>
                  </a:ext>
                </a:extLst>
              </a:tr>
              <a:tr h="2969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ชาย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โควตา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สายวิทย์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จากเพื่อน/รุ่นพี่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ปี2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ผิดพลาด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5549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E36D32A-E389-400A-97AF-D8FD67D02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859782"/>
            <a:ext cx="411510" cy="411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46609-F994-4695-AE5D-B8CD89DCE1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45508"/>
            <a:ext cx="411510" cy="411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4EBA6-BBC1-4FD9-93D0-B34E733A1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3831234"/>
            <a:ext cx="460648" cy="4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สรุปผลการวิจัย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สรุปผลการวิจัย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062F-FC7D-4974-8A92-808EAE366FBD}"/>
              </a:ext>
            </a:extLst>
          </p:cNvPr>
          <p:cNvSpPr txBox="1"/>
          <p:nvPr/>
        </p:nvSpPr>
        <p:spPr>
          <a:xfrm>
            <a:off x="1298382" y="1670084"/>
            <a:ext cx="7378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	ในการสร้างตัวแบบผลจากการทำนายงานวิจัยพยากรณ์การรับข้อมูลข่าวสารของนักศึกษามหาวิทยาลัยเทคโนโลยีราชมงคลตะวันออก วิทยาเขตจักพง</a:t>
            </a:r>
            <a:r>
              <a:rPr lang="th-TH" sz="1600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วนารถ นั้น ผู้จัดทำได้ใช้เทคนิค </a:t>
            </a:r>
            <a:r>
              <a:rPr lang="en-US" sz="1600" dirty="0">
                <a:latin typeface="Quark" panose="02000000000000000000" pitchFamily="50" charset="-34"/>
                <a:cs typeface="Quark" panose="02000000000000000000" pitchFamily="50" charset="-34"/>
              </a:rPr>
              <a:t>Decision Tree </a:t>
            </a:r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เพื่อให้ตัวแบบสามารถทำนายหรือพยากรณ์จำนวนนักศึกษาเข้าใหม่ของเทคโนโลยีราชมงคลตะวันออก วิทยาเขตจักพง</a:t>
            </a:r>
            <a:r>
              <a:rPr lang="th-TH" sz="1600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sz="1600" dirty="0">
                <a:latin typeface="Quark" panose="02000000000000000000" pitchFamily="50" charset="-34"/>
                <a:cs typeface="Quark" panose="02000000000000000000" pitchFamily="50" charset="-34"/>
              </a:rPr>
              <a:t>วนารถ ทำให้ผลการพยากรณ์พบว่า ช่องทางที่นักศึกษาได้รับข้อมูลมากที่สุดคือ จากเพื่อน/พี่</a:t>
            </a:r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C37A55-BF0C-40C6-AA34-A55C97148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931790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ปัญหาและอุปสรรค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สรุปผลการวิจัย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062F-FC7D-4974-8A92-808EAE366FBD}"/>
              </a:ext>
            </a:extLst>
          </p:cNvPr>
          <p:cNvSpPr txBox="1"/>
          <p:nvPr/>
        </p:nvSpPr>
        <p:spPr>
          <a:xfrm>
            <a:off x="1298382" y="1670084"/>
            <a:ext cx="7378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ผู้ตอบแบบสอบถามให้คำตอบไม่ตรงตามหัวข้อ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ข้อมูลมีความซับซ้อนจนเกินไป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ได้จำนวนความแม่นยำของโมเดลน้อยกว่าตามที่ตั้งไว้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C7571-F7F1-4ADE-A4DF-8C4E52CE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75" y="2571750"/>
            <a:ext cx="2251649" cy="22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9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ส่วนแรก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h-TH" altLang="ko-KR" dirty="0"/>
              <a:t>	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ปัจจุบันการรับสมัครรับนักศึกษาใหม่ในระดับปริญญาตรีของแต่ละสถาบันอุดมศึกษาต่างก็มียุทธวิธีหรือกลยุทธ์กระบวนการในการประชาสัมพันธ์การรับสมัครนักศึกษาเข้ามหาวิทยาลัยในรูปแบบที่แตกต่างกันไป เช่น มีการประชาสัมพันธ์ผ่านทางเว็บไซต์ของทางมหาวิทยาลัย ผ่านทางสื่อออนไลน์ สื่อสิ่งพิมพ์ รวมถึงการไปประชาสัมพันธ์หรือแนะแนวตามโรงเรียน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ต่างๆ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 บริเวณใกล้เคียง และกฎเกณฑ์ในการรับสมัครแตกต่างกันไปในแต่ละ สาขาวิชาและมหาวิทยาลัยที่ยื่นสมัคร โดยปัญหานักศึกษาเข้าใหม่มีจำนวนลดลงในแต่ละปี อาจสืบเนื่องมาจากการประชาสัมพันธ์ไม่กว้างขวางพอ หรือ ไม่ทั่วถึงพอที่จะให้นักศึกษาเข้าใหม่ได้รับรู้ ซึ่งในกรณีศึกษา ณ 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ที่นี้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 คือ มหาวิทยาลัยเทคโนโลยีราชมงคลตะวันออก วิทยาเขตจักพง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 ก็ประสบปัญหานักศึกษาลดลงอย่างชัดเจนใน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ทุกๆ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ปีการศึกษา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บทนำ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8C325-D7C4-4312-9458-FAB638006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86" y="3435846"/>
            <a:ext cx="1342376" cy="13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แนวทางการแก้ไข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สรุปผลการวิจัย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062F-FC7D-4974-8A92-808EAE366FBD}"/>
              </a:ext>
            </a:extLst>
          </p:cNvPr>
          <p:cNvSpPr txBox="1"/>
          <p:nvPr/>
        </p:nvSpPr>
        <p:spPr>
          <a:xfrm>
            <a:off x="1298382" y="1670084"/>
            <a:ext cx="7378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จัดการเคลียร์ข้อมูลให้ตรงตามแบบสอบถาม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นำข้อมูลที่มีความซับซ้อนมาจัด </a:t>
            </a:r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row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ใหม่เพื่อทำให้ข้อมูลมีระเบียบมากยิ่งขึ้น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จัดข้อมูลให้มีความการกระจายของข้อมูลที่เท่ากัน</a:t>
            </a:r>
          </a:p>
          <a:p>
            <a:endParaRPr lang="en-US" sz="1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51D4B-BBCC-4A37-A05E-57F524C1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71750"/>
            <a:ext cx="2211710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6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ส่วนที่สอง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h-TH" altLang="ko-KR" dirty="0"/>
              <a:t>	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โดยการเก็บข้อมูล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ต่างๆ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ไว้บนฐานข้อมูลของมหาวิทยาลัย มีข้อมูลเยอะจึงควรใช้วิธีการโดย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การทำ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เหมืองข้อมูล (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Data mining)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และใช้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อั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ลกอรึทึม กฎการจำแนกเทคนิคต้นไม้ตัดสินใจ (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Decision Tree)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ซึ่งเป็นอัลกอริทึมที่เหมาะสมกับประเภทของข้อมูลประเภทนี้ที่สุด และจะทำให้การพยากรณ์มีความแม่นยำมากยิ่งขึ้น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บทนำ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AEAFA-ECC2-4A99-8171-664D3852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43758"/>
            <a:ext cx="2283718" cy="22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ส่วนสุดท้าย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h-TH" altLang="ko-KR" dirty="0"/>
              <a:t>	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ผู้วิจัยได้เล็งเห็นถึงปัญหานี้จึงจัดการแก้ปัญหานี้ขึ้นมา โดยการสร้างแบบจำลองพยากรณ์ช่องทางการรับข่าวสารของมหาวิทยาลัย เพื่อให้ทางมหาวิทยาลัยเทคโนโลยีราชมงคลตะวันออกวิทยาเขตจักรพง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 ได้มีแก้ไขปัญหานักศึกษาเข้าใหม่ลดลงทุกปีได้อย่างถูกจุด โดยการใช้เทคนิคเหมืองข้อมูล (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Data mining)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โดยใช้กฎการจำแนกเทคนิคต้นไม้ตัดสินใจ (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Decision Tree)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และ โปรแกรม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RapidMiner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มาพยากรณ์นักศึกษาใหม่ ของคณะบริหารธุรกิจและเทคโนโลยีสารสนเทศ มหาวิทยาลัยเทคโนโลยีราชมงคลตะวันออกวิทยาเขตจักพง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 สามารถนำไปประยุกต์ใช้สำหรับการประชาสัมพันธ์และการรับสมัครนักศึกษาใหม่ต่อไป 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บทนำ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68793-6121-4930-872E-C4519DE66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59782"/>
            <a:ext cx="2064518" cy="20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6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บทนำ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วัตถุประสงค์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เพื่อพัฒนาการสร้าง การพยากรณ์ช่องทางการรับข่าวสารของนักศึกษาใหม่ที่จะเข้าศึกษาต่อในระดับปริญญาตรี คณะบริหารธุรกิจและเทคโนโลยี มหาวิทยาลัยเทคโนโลยีราชมงคลตะวันออก วิทยาเขตจักรพง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 โดยใช้กฎการจำแนกเทคนิคต้นไม้ตัดสินใจ (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Decision Tree)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เพื่อวัดประสิทธิภาพและความถูกต้องของตัวต้นแบบในการพยากรณ์จำนวนนักศึกษาคณะบริหารธุรกิจและเทคโนโลยี มหาวิทยาลัยเทคโนโลยีราชมงคลตะวันออก วิทยาเขตจักรพง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เพื่อเห็นถึงจุดบกพร่องและปัญหาในการรับข่าวสารนักศึกษาเข้าใหม่ของ คณะบริหารธุรกิจและเทคโนโลยี มหาวิทยาลัยเทคโนโลยีราชมงคลตะวันออก วิทยาเขตจักรพง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 และแก้ไขปัญหาได้ตรงจุด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บทนำ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กลุ่มประชากรและกลุ่มตัวอย่างที่ใช้ในการวิจัยประชากร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ประชากรที่ใช้ในการศึกษาครั้งนี้ คือ นักศึกษาคณะบริหารธุรกิจและเทคโนโลยี มหาวิทยาลัยเทคโนโลยีราชมงคลตะวันออก วิทยาเขตจักรพง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 จำนวน 10 สาขาทั้งเพศชายและเพศหญิงจำนวน 5,300 คน</a:t>
            </a:r>
          </a:p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กลุ่มตัวอย่าง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ประชากรที่ใช้ในการศึกษาครั้งนี้ คือ นักศึกษาคณะบริหารธุรกิจและเทคโนโลยี มหาวิทยาลัยเทคโน</a:t>
            </a:r>
            <a:r>
              <a:rPr lang="th-TH" dirty="0" err="1">
                <a:latin typeface="Quark" panose="02000000000000000000" pitchFamily="50" charset="-34"/>
                <a:cs typeface="Quark" panose="02000000000000000000" pitchFamily="50" charset="-34"/>
              </a:rPr>
              <a:t>ลยี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ราชมงคลตะวันออก วิทยาเขตจักรพง</a:t>
            </a:r>
            <a:r>
              <a:rPr lang="th-TH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วนารถ จำนวน </a:t>
            </a:r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10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 สาขา ทั้งเพศชายและเพศหญิงโดยคัดจาก </a:t>
            </a:r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10%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 ของจำนวน </a:t>
            </a:r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5,300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 คน และจากกำหนดกลุ่มตัวอย่างจะได้ 227 คน</a:t>
            </a:r>
            <a:endParaRPr lang="th-TH" altLang="ko-KR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94E09-2DB4-46F6-A627-330A91367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19822"/>
            <a:ext cx="1300480" cy="130048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4B64BF9-D3A4-40C0-B5FF-2CDC2FC59443}"/>
              </a:ext>
            </a:extLst>
          </p:cNvPr>
          <p:cNvSpPr/>
          <p:nvPr/>
        </p:nvSpPr>
        <p:spPr>
          <a:xfrm>
            <a:off x="4968044" y="3726046"/>
            <a:ext cx="936104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835543-766A-48CD-8BBA-14E1D48F2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63838"/>
            <a:ext cx="1237874" cy="9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บทนำ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ประโยชน์ที่คาดว่าจะได้รับ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พัฒนาการสร้าง การพยากรณ์ช่องทางการรับข่าวสารของนักศึกษาใหม่ที่จะเข้าศึกษาต่อในระดับปริญญาตรี คณะบริหารธุรกิจและเทคโนโลยี มหาวิทยาลัยเทคโน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ลยี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ราชมงคลตะวันออก วิทยาเขตจักรพง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 โดยใช้กฎการจำแนกเทคนิคต้นไม้ตัดสินใจ (</a:t>
            </a:r>
            <a:r>
              <a:rPr lang="en-US" altLang="ko-KR" dirty="0">
                <a:latin typeface="Quark" panose="02000000000000000000" pitchFamily="50" charset="-34"/>
                <a:cs typeface="Quark" panose="02000000000000000000" pitchFamily="50" charset="-34"/>
              </a:rPr>
              <a:t>Decision Tree) 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ได้ดีขึ้น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การวัดประสิทธิภาพและความถูกต้องของตัวต้นแบบในการพยากรณ์ช่องทางการรับข่าวสารของนักศึกษาคณะบริหารธุรกิจและเทคโนโลยี มหาวิทยาลัยเทคโน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ลยี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ราชมงคลตะวันออก วิทยาเขตจักรพง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วนารถจะมีมากยิ่งขึ้น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ทำให้เห็นถึงจุดบกพร่องและปัญหาในการรับสมัครนักศึกษาเข้าใหม่ของ คณะบริหารธุรกิจและเทคโนโลยี มหาวิทยาลัยเทคโน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ลยี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ราชมงคลตะวันออก วิทยาเขตจักรพง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 และแก้ไขปัญหาได้ตรงจุด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DDD0E-1A5A-4314-AD43-CD0B843E15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47814"/>
            <a:ext cx="1846432" cy="18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6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1.การศึกษาและทำความเข้าใจข้อมูล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	ศึกษาข้อมูลการประชาสัมพันธ์ และเกณฑ์การประเมินเกี่ยวกับการรับสมัครจำนวนนักศึกษาใหม่ของ  </a:t>
            </a:r>
          </a:p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มหาวิทยาลัยเทคโนโลยีราชมงคลตะวันออก วิทยาเขตจักพง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ษภู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วนารถ</a:t>
            </a:r>
            <a:endParaRPr lang="ko-KR" alt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CC60D-0DA3-4CDC-81DC-2188B277F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643758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Quark" panose="02000000000000000000" pitchFamily="50" charset="-34"/>
                <a:cs typeface="Quark" panose="02000000000000000000" pitchFamily="50" charset="-34"/>
              </a:rPr>
              <a:t>2.</a:t>
            </a:r>
            <a:r>
              <a:rPr lang="th-TH" b="1" dirty="0">
                <a:latin typeface="Quark" panose="02000000000000000000" pitchFamily="50" charset="-34"/>
                <a:cs typeface="Quark" panose="02000000000000000000" pitchFamily="50" charset="-34"/>
              </a:rPr>
              <a:t>การรวบรวมและวิเคราะห์ข้อมูล</a:t>
            </a:r>
            <a:endParaRPr lang="en-US" b="1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	รวบรวมข้อมูล วิเคราะห์ข้อมูลเพื่อจัดระบบและกลุ่มก้อนของข้อมูล การแสดงความสัมพันธ์ความเชื่อมโยงของข้อมูล การตีความและหาข้อสรุป ทั้งนี้การวิเคราะห์ข้อมูลจะต้องดำเนินการควบคู่กับการเก็บรวบรวมข้อมูลและรวมถึงในระยะหลังการรวบรวมข้อมูล การวิเคราะห์ข้อมูลจะทำให้การประชาสัมพันธ์ และ กฎเกณฑ์การรับสมัคร รวม</a:t>
            </a:r>
            <a:r>
              <a:rPr lang="th-TH" altLang="ko-KR" dirty="0" err="1">
                <a:latin typeface="Quark" panose="02000000000000000000" pitchFamily="50" charset="-34"/>
                <a:cs typeface="Quark" panose="02000000000000000000" pitchFamily="50" charset="-34"/>
              </a:rPr>
              <a:t>ตลอดถึง</a:t>
            </a:r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ปัจจัยการเลือกเข้าศึกษามหาวิทยาลัย </a:t>
            </a:r>
          </a:p>
          <a:p>
            <a:r>
              <a:rPr lang="th-TH" altLang="ko-KR" dirty="0">
                <a:latin typeface="Quark" panose="02000000000000000000" pitchFamily="50" charset="-34"/>
                <a:cs typeface="Quark" panose="02000000000000000000" pitchFamily="50" charset="-34"/>
              </a:rPr>
              <a:t>วิธีการวิเคราะห์ข้อมูล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dirty="0">
                <a:latin typeface="Quark" panose="02000000000000000000" pitchFamily="50" charset="-34"/>
                <a:cs typeface="Quark" panose="02000000000000000000" pitchFamily="50" charset="-34"/>
              </a:rPr>
              <a:t>วิธีดำเนินการวิจัย</a:t>
            </a:r>
            <a:endParaRPr lang="en-US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0E0AE-21FB-413E-A95A-AF69B9EEF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36304"/>
            <a:ext cx="2067694" cy="20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7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695</Words>
  <Application>Microsoft Office PowerPoint</Application>
  <PresentationFormat>On-screen Show (16:9)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Quark</vt:lpstr>
      <vt:lpstr>Calibri</vt:lpstr>
      <vt:lpstr>Times New Roman</vt:lpstr>
      <vt:lpstr>Arial</vt:lpstr>
      <vt:lpstr>맑은 고딕</vt:lpstr>
      <vt:lpstr>Office Theme</vt:lpstr>
      <vt:lpstr>Custom Design</vt:lpstr>
      <vt:lpstr>PowerPoint Presentation</vt:lpstr>
      <vt:lpstr> บทนำ</vt:lpstr>
      <vt:lpstr> บทนำ</vt:lpstr>
      <vt:lpstr> บทนำ</vt:lpstr>
      <vt:lpstr>บทนำ</vt:lpstr>
      <vt:lpstr>บทนำ</vt:lpstr>
      <vt:lpstr>บทนำ</vt:lpstr>
      <vt:lpstr> วิธีดำเนินการวิจัย</vt:lpstr>
      <vt:lpstr> วิธีดำเนินการวิจัย</vt:lpstr>
      <vt:lpstr> วิธีดำเนินการวิจัย</vt:lpstr>
      <vt:lpstr> วิธีดำเนินการวิจัย</vt:lpstr>
      <vt:lpstr> วิธีดำเนินการวิจัย</vt:lpstr>
      <vt:lpstr>วิธีดำเนินการวิจัย</vt:lpstr>
      <vt:lpstr>วิธีดำเนินการวิจัย</vt:lpstr>
      <vt:lpstr>วิธีดำเนินการวิจัย</vt:lpstr>
      <vt:lpstr> วิธีดำเนินการวิจัย</vt:lpstr>
      <vt:lpstr> วิธีดำเนินการวิจัย</vt:lpstr>
      <vt:lpstr> สรุปผลการวิจัย</vt:lpstr>
      <vt:lpstr> สรุปผลการวิจัย</vt:lpstr>
      <vt:lpstr> สรุปผลการวิจัย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HARMONIC</cp:lastModifiedBy>
  <cp:revision>49</cp:revision>
  <dcterms:created xsi:type="dcterms:W3CDTF">2014-04-01T16:27:38Z</dcterms:created>
  <dcterms:modified xsi:type="dcterms:W3CDTF">2019-07-24T04:15:38Z</dcterms:modified>
</cp:coreProperties>
</file>