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85" r:id="rId4"/>
    <p:sldId id="258" r:id="rId5"/>
    <p:sldId id="286" r:id="rId6"/>
    <p:sldId id="287" r:id="rId7"/>
    <p:sldId id="288" r:id="rId8"/>
    <p:sldId id="289" r:id="rId9"/>
    <p:sldId id="292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59" r:id="rId23"/>
    <p:sldId id="261" r:id="rId24"/>
    <p:sldId id="290" r:id="rId25"/>
    <p:sldId id="304" r:id="rId26"/>
    <p:sldId id="279" r:id="rId27"/>
  </p:sldIdLst>
  <p:sldSz cx="9144000" cy="5143500" type="screen16x9"/>
  <p:notesSz cx="6858000" cy="9144000"/>
  <p:embeddedFontLst>
    <p:embeddedFont>
      <p:font typeface="Helvetica Neue" panose="020B0604020202020204" charset="0"/>
      <p:regular r:id="rId29"/>
      <p:bold r:id="rId30"/>
      <p:italic r:id="rId31"/>
      <p:boldItalic r:id="rId32"/>
    </p:embeddedFont>
    <p:embeddedFont>
      <p:font typeface="Muli" panose="020B0604020202020204" charset="0"/>
      <p:regular r:id="rId33"/>
      <p:bold r:id="rId34"/>
      <p:italic r:id="rId35"/>
      <p:boldItalic r:id="rId36"/>
    </p:embeddedFont>
    <p:embeddedFont>
      <p:font typeface="Nixie One" panose="020B0604020202020204" charset="0"/>
      <p:regular r:id="rId37"/>
    </p:embeddedFont>
    <p:embeddedFont>
      <p:font typeface="TH Sarabun New" panose="020B0604020202020204" charset="-34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3201D2-26A4-41BA-97F2-6E913F9A2B6E}">
  <a:tblStyle styleId="{DF3201D2-26A4-41BA-97F2-6E913F9A2B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10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Google Shape;17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Google Shape;21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Google Shape;30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Google Shape;40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49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Google Shape;57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Google Shape;61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Google Shape;70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Google Shape;80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Google Shape;132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Google Shape;141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Google Shape;146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Google Shape;154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Google Shape;163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Google Shape;219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Google Shape;223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Google Shape;232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injection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55526"/>
            <a:ext cx="4944300" cy="645300"/>
          </a:xfrm>
        </p:spPr>
        <p:txBody>
          <a:bodyPr/>
          <a:lstStyle/>
          <a:p>
            <a:r>
              <a:rPr lang="th-TH" sz="3200" b="1" dirty="0">
                <a:latin typeface="TH Sarabun New" pitchFamily="34" charset="-34"/>
                <a:cs typeface="TH Sarabun New" pitchFamily="34" charset="-34"/>
              </a:rPr>
              <a:t>อธิบายการทำงาน</a:t>
            </a:r>
            <a:endParaRPr lang="th-TH" sz="32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419622"/>
            <a:ext cx="8172400" cy="3168352"/>
          </a:xfrm>
        </p:spPr>
        <p:txBody>
          <a:bodyPr/>
          <a:lstStyle/>
          <a:p>
            <a:r>
              <a:rPr lang="th-TH" dirty="0"/>
              <a:t>ไฟล์ </a:t>
            </a:r>
            <a:r>
              <a:rPr lang="en-US" dirty="0"/>
              <a:t>PHP </a:t>
            </a:r>
            <a:r>
              <a:rPr lang="th-TH" dirty="0"/>
              <a:t>สองไฟล์ด้านบนเป็นตัวอย่างเว็บแอพพลิเคชั่นที่มีช่องโหว่ </a:t>
            </a:r>
            <a:r>
              <a:rPr lang="en-US" dirty="0"/>
              <a:t>SQL Injection </a:t>
            </a:r>
            <a:r>
              <a:rPr lang="th-TH" dirty="0"/>
              <a:t>อยู่ โดยไฟล์ </a:t>
            </a:r>
            <a:r>
              <a:rPr lang="en-US" dirty="0"/>
              <a:t>login_form.php </a:t>
            </a:r>
            <a:r>
              <a:rPr lang="th-TH" dirty="0"/>
              <a:t>ทำหน้าที่แสดงแบบฟอร์มให้ผู้ใช้งานทำการกรอก </a:t>
            </a:r>
            <a:r>
              <a:rPr lang="en-US" dirty="0"/>
              <a:t>username </a:t>
            </a:r>
            <a:r>
              <a:rPr lang="th-TH" dirty="0"/>
              <a:t>และ </a:t>
            </a:r>
            <a:r>
              <a:rPr lang="en-US" dirty="0"/>
              <a:t>password </a:t>
            </a:r>
            <a:r>
              <a:rPr lang="th-TH" dirty="0"/>
              <a:t>เพื่อยืนยันตัวบุคคล เมื่อผู้ใช้งานทำการกรอกข้อมูลลงใน </a:t>
            </a:r>
            <a:r>
              <a:rPr lang="en-US" dirty="0"/>
              <a:t>login_form.php </a:t>
            </a:r>
            <a:r>
              <a:rPr lang="th-TH" dirty="0"/>
              <a:t>และกด </a:t>
            </a:r>
            <a:r>
              <a:rPr lang="en-US" dirty="0"/>
              <a:t>submit </a:t>
            </a:r>
            <a:r>
              <a:rPr lang="th-TH" dirty="0"/>
              <a:t>แล้วข้อมูล </a:t>
            </a:r>
            <a:r>
              <a:rPr lang="en-US" dirty="0"/>
              <a:t>username </a:t>
            </a:r>
            <a:r>
              <a:rPr lang="th-TH" dirty="0"/>
              <a:t>และ </a:t>
            </a:r>
            <a:r>
              <a:rPr lang="en-US" dirty="0"/>
              <a:t>password </a:t>
            </a:r>
            <a:r>
              <a:rPr lang="th-TH" dirty="0"/>
              <a:t>จะถูกส่งต่อไปที่ไฟล์ </a:t>
            </a:r>
            <a:r>
              <a:rPr lang="en-US" dirty="0"/>
              <a:t>login_check.php </a:t>
            </a:r>
            <a:r>
              <a:rPr lang="th-TH" dirty="0"/>
              <a:t>เพื่อทำการตรวจสอบว่า </a:t>
            </a:r>
            <a:r>
              <a:rPr lang="en-US" dirty="0"/>
              <a:t>username </a:t>
            </a:r>
            <a:r>
              <a:rPr lang="th-TH" dirty="0"/>
              <a:t>และ </a:t>
            </a:r>
            <a:r>
              <a:rPr lang="en-US" dirty="0"/>
              <a:t>password </a:t>
            </a:r>
            <a:r>
              <a:rPr lang="th-TH" dirty="0"/>
              <a:t>ที่ส่งมาตรงกับข้อมูลในฐานข้อมูลหรือไม่ จะเห็นได้ว่าไฟล์ </a:t>
            </a:r>
            <a:r>
              <a:rPr lang="en-US" dirty="0"/>
              <a:t>login_check.php </a:t>
            </a:r>
            <a:r>
              <a:rPr lang="th-TH" dirty="0"/>
              <a:t>จะทำการส่ง </a:t>
            </a:r>
            <a:r>
              <a:rPr lang="en-US" dirty="0"/>
              <a:t>SQL query </a:t>
            </a:r>
            <a:r>
              <a:rPr lang="th-TH" dirty="0"/>
              <a:t>ชนิด </a:t>
            </a:r>
            <a:r>
              <a:rPr lang="en-US" dirty="0"/>
              <a:t>SELECT </a:t>
            </a:r>
            <a:r>
              <a:rPr lang="th-TH" dirty="0"/>
              <a:t>ไปยังฐานข้อมูลโดยนำ </a:t>
            </a:r>
            <a:r>
              <a:rPr lang="en-US" dirty="0"/>
              <a:t>username </a:t>
            </a:r>
            <a:r>
              <a:rPr lang="th-TH" dirty="0"/>
              <a:t>และ </a:t>
            </a:r>
            <a:r>
              <a:rPr lang="en-US" dirty="0"/>
              <a:t>password </a:t>
            </a:r>
            <a:r>
              <a:rPr lang="th-TH" dirty="0"/>
              <a:t>มาประกอบให้เป็น </a:t>
            </a:r>
            <a:r>
              <a:rPr lang="en-US" dirty="0"/>
              <a:t>SQL query </a:t>
            </a:r>
            <a:r>
              <a:rPr lang="th-TH" dirty="0"/>
              <a:t>ที่สมบูรณ์ หากฐานข้อมูลตรวจสอบว่า </a:t>
            </a:r>
            <a:r>
              <a:rPr lang="en-US" dirty="0"/>
              <a:t>username </a:t>
            </a:r>
            <a:r>
              <a:rPr lang="th-TH" dirty="0"/>
              <a:t>และ </a:t>
            </a:r>
            <a:r>
              <a:rPr lang="en-US" dirty="0"/>
              <a:t>password </a:t>
            </a:r>
            <a:r>
              <a:rPr lang="th-TH" dirty="0"/>
              <a:t>ตรงกับข้อมูลที่เก็บอยู่ในฐานข้อมูลก็จะทำการส่งข้อมูลกลับมาให้ </a:t>
            </a:r>
            <a:r>
              <a:rPr lang="en-US" dirty="0"/>
              <a:t>login_check.php </a:t>
            </a:r>
            <a:r>
              <a:rPr lang="th-TH" dirty="0"/>
              <a:t>แต่หากพบว่าไม่ตรงก็จะไม่ส่งข้อมูลกลับมาให้ </a:t>
            </a:r>
            <a:r>
              <a:rPr lang="en-US" dirty="0"/>
              <a:t>login_check.php </a:t>
            </a:r>
            <a:r>
              <a:rPr lang="th-TH" dirty="0"/>
              <a:t>จะเห็นได้ว่า </a:t>
            </a:r>
            <a:r>
              <a:rPr lang="en-US" dirty="0"/>
              <a:t>login_check.php </a:t>
            </a:r>
            <a:r>
              <a:rPr lang="th-TH" dirty="0"/>
              <a:t>จะทำการแสดงผลว่า </a:t>
            </a:r>
            <a:r>
              <a:rPr lang="en-US" dirty="0"/>
              <a:t>login success </a:t>
            </a:r>
            <a:r>
              <a:rPr lang="th-TH" dirty="0"/>
              <a:t>หาก </a:t>
            </a:r>
            <a:r>
              <a:rPr lang="en-US" dirty="0"/>
              <a:t>username </a:t>
            </a:r>
            <a:r>
              <a:rPr lang="th-TH" dirty="0"/>
              <a:t>และ </a:t>
            </a:r>
            <a:r>
              <a:rPr lang="en-US" dirty="0"/>
              <a:t>password </a:t>
            </a:r>
            <a:r>
              <a:rPr lang="th-TH" dirty="0"/>
              <a:t>นั้นถูกต้องและ </a:t>
            </a:r>
            <a:r>
              <a:rPr lang="en-US" dirty="0"/>
              <a:t>login fail </a:t>
            </a:r>
            <a:r>
              <a:rPr lang="th-TH" dirty="0"/>
              <a:t>ในทางกลับกัน</a:t>
            </a:r>
          </a:p>
          <a:p>
            <a:pPr>
              <a:buNone/>
            </a:pPr>
            <a:r>
              <a:rPr lang="th-TH" dirty="0">
                <a:solidFill>
                  <a:srgbClr val="FF0000"/>
                </a:solidFill>
              </a:rPr>
              <a:t>*เพื่อให้เป็นการง่ายแก่การอธิบาย </a:t>
            </a:r>
            <a:r>
              <a:rPr lang="en-US" dirty="0">
                <a:solidFill>
                  <a:srgbClr val="FF0000"/>
                </a:solidFill>
              </a:rPr>
              <a:t>login_check.php </a:t>
            </a:r>
            <a:r>
              <a:rPr lang="th-TH" dirty="0">
                <a:solidFill>
                  <a:srgbClr val="FF0000"/>
                </a:solidFill>
              </a:rPr>
              <a:t>จะทำการแสดงผล </a:t>
            </a:r>
            <a:r>
              <a:rPr lang="en-US" dirty="0">
                <a:solidFill>
                  <a:srgbClr val="FF0000"/>
                </a:solidFill>
              </a:rPr>
              <a:t>SQL statement </a:t>
            </a:r>
            <a:r>
              <a:rPr lang="th-TH" dirty="0">
                <a:solidFill>
                  <a:srgbClr val="FF0000"/>
                </a:solidFill>
              </a:rPr>
              <a:t>ที่สร้างขึ้นมาด้วย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3768" y="843558"/>
            <a:ext cx="4536504" cy="408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843558"/>
            <a:ext cx="4944300" cy="645300"/>
          </a:xfrm>
        </p:spPr>
        <p:txBody>
          <a:bodyPr/>
          <a:lstStyle/>
          <a:p>
            <a:br>
              <a:rPr lang="en-US" b="1" dirty="0"/>
            </a:br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 Bypassing Authentication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32" y="1491630"/>
            <a:ext cx="6655724" cy="1659900"/>
          </a:xfrm>
        </p:spPr>
        <p:txBody>
          <a:bodyPr/>
          <a:lstStyle/>
          <a:p>
            <a:r>
              <a:rPr lang="th-TH" dirty="0">
                <a:latin typeface="TH Sarabun New" pitchFamily="34" charset="-34"/>
                <a:cs typeface="TH Sarabun New" pitchFamily="34" charset="-34"/>
              </a:rPr>
              <a:t>ช่องโหว่ 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ของการตรวจสอบการ 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login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ดังกล่าวเกิดจากการที่ 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login_check.php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นำ ข้อมูลที่ได้รับมาจากผู้ใช้งาน มาสร้างเป็น 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โดยไม่ได้ตรวจสอบก่อนว่าข้อมูลที่ส่งมานั้นถูกต้องและไม่เป็นอันตรายต่อเว็บหรือไม่ จากข้อผิดพลาดดังกล่าวทำให้ผู้ไม่หวังดีสามารถส่งข้อมูลเพื่อเปลี่ยนแปลง 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ให้ทำงานผิดพลาดได้</a:t>
            </a:r>
          </a:p>
          <a:p>
            <a:pPr>
              <a:buNone/>
            </a:pPr>
            <a:r>
              <a:rPr lang="th-TH" dirty="0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	จะเห็นได้ว่า </a:t>
            </a:r>
            <a:r>
              <a:rPr lang="en-US" dirty="0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dirty="0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ที่ถูกสร้างขึ้นจะประกอบไปด้วย</a:t>
            </a:r>
          </a:p>
          <a:p>
            <a:endParaRPr lang="th-T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2859782"/>
            <a:ext cx="6362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680" y="1203598"/>
            <a:ext cx="6295684" cy="1659900"/>
          </a:xfrm>
        </p:spPr>
        <p:txBody>
          <a:bodyPr/>
          <a:lstStyle/>
          <a:p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ซึ่ง $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username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และ $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password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เป็นข้อมูลที่ได้รับมาจากผู้ใช้งานโดยตรง</a:t>
            </a:r>
          </a:p>
          <a:p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หากผู้ใช้งานหรอกข้อมูล 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user1′ AND 1=1# 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เข้ามาใน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field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ของ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username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ก็จะทำให้เกิด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ดังตัวอย่างด้านล่างนี้</a:t>
            </a:r>
          </a:p>
          <a:p>
            <a:endParaRPr lang="th-T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2571750"/>
            <a:ext cx="5184576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32" y="1203598"/>
            <a:ext cx="7056784" cy="2736304"/>
          </a:xfrm>
        </p:spPr>
        <p:txBody>
          <a:bodyPr/>
          <a:lstStyle/>
          <a:p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ซึ่งจะเห็นได้ว่าเครื่องหมาย # เป็นเครื่องหมายที่ใช้ในการ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commend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ของ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ทำให้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ด้านบนมีค่าเท่ากับ</a:t>
            </a:r>
          </a:p>
          <a:p>
            <a:endParaRPr lang="th-TH" sz="1800" dirty="0">
              <a:latin typeface="TH Sarabun New" pitchFamily="34" charset="-34"/>
              <a:cs typeface="TH Sarabun New" pitchFamily="34" charset="-34"/>
            </a:endParaRPr>
          </a:p>
          <a:p>
            <a:endParaRPr lang="th-TH" sz="1800" dirty="0">
              <a:latin typeface="TH Sarabun New" pitchFamily="34" charset="-34"/>
              <a:cs typeface="TH Sarabun New" pitchFamily="34" charset="-34"/>
            </a:endParaRPr>
          </a:p>
          <a:p>
            <a:endParaRPr lang="th-TH" sz="1800" dirty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	ดังนั้นฐานข้อมูลจะไม่ทำการตรวจสอบ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password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ที่ส่งมาเลย จึงทำให้ผู้ไม่หวังดีสามารถ</a:t>
            </a:r>
          </a:p>
          <a:p>
            <a:pPr>
              <a:buNone/>
            </a:pP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login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ด้วย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username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ไหนก็ได้ในฐานข้อมูล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2211710"/>
            <a:ext cx="4591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771550"/>
            <a:ext cx="4944300" cy="645300"/>
          </a:xfrm>
        </p:spPr>
        <p:txBody>
          <a:bodyPr/>
          <a:lstStyle/>
          <a:p>
            <a:br>
              <a:rPr lang="th-TH" b="1" dirty="0"/>
            </a:br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 SQL Injection </a:t>
            </a:r>
            <a:r>
              <a:rPr lang="th-TH" sz="3200" b="1" dirty="0">
                <a:latin typeface="TH Sarabun New" pitchFamily="34" charset="-34"/>
                <a:cs typeface="TH Sarabun New" pitchFamily="34" charset="-34"/>
              </a:rPr>
              <a:t>รูปแบบอื่น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1707654"/>
            <a:ext cx="6480720" cy="1659900"/>
          </a:xfrm>
        </p:spPr>
        <p:txBody>
          <a:bodyPr/>
          <a:lstStyle/>
          <a:p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Bypassing Authentication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นับว่าเป็น 1 ในรูปแบบของ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ที่พบได้บ่อย แต่ในความเป็นจริงแล้วยังมีรูปแบบการโจมตีด้วย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อีกหลายชนิด แบ่งตามจุดมุ่งหมายและวิธีการ ตัวอย่าง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อื่น ๆ ที่เป็นที่รู้จักได้แก่</a:t>
            </a:r>
          </a:p>
          <a:p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Piggy-backed Queries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เป็นการส่ง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query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คำสั่งที่ 2 แนบไปกับ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query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อันแรก</a:t>
            </a:r>
          </a:p>
          <a:p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Blind SQL Injection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เป็นการทำ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ที่ไม่สนใจข้อมูลที่ได้รับกลับมาจากฐานข้อมูล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771550"/>
            <a:ext cx="4944300" cy="645300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/>
              <a:t> </a:t>
            </a:r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Piggy-backed Queries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656" y="1563638"/>
            <a:ext cx="7056784" cy="1659900"/>
          </a:xfrm>
        </p:spPr>
        <p:txBody>
          <a:bodyPr/>
          <a:lstStyle/>
          <a:p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Piggy-Backed Queries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เป็นอีกหนึ่งรูปแบบของ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ที่มีความร้ายแรงต่อความปลอดภัยและข้อมูลของเว็บแอพพลิเคชั่นอย่างมาก เนื่องจาก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Piggy-Backed </a:t>
            </a:r>
            <a:r>
              <a:rPr lang="en-US" sz="1800" dirty="0" err="1">
                <a:latin typeface="TH Sarabun New" pitchFamily="34" charset="-34"/>
                <a:cs typeface="TH Sarabun New" pitchFamily="34" charset="-34"/>
              </a:rPr>
              <a:t>Queires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อนุญาตให้ผู้ไม่หวังดีส่ง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query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ได้อย่างอิสระโดยไม่มีข้อจำกัดหลักการของ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Piggy-backed queries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คือ ผู้ไม่หวังดีจะทำการใส่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แนบมากับข้อมูลที่ส่งมาให้กับเก็บแอพพลิเคชั่น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843558"/>
            <a:ext cx="4944300" cy="645300"/>
          </a:xfrm>
        </p:spPr>
        <p:txBody>
          <a:bodyPr/>
          <a:lstStyle/>
          <a:p>
            <a:r>
              <a:rPr lang="th-TH" sz="3200" dirty="0">
                <a:latin typeface="TH Sarabun New" pitchFamily="34" charset="-34"/>
                <a:cs typeface="TH Sarabun New" pitchFamily="34" charset="-34"/>
              </a:rPr>
              <a:t>ตัวอย่าง </a:t>
            </a:r>
            <a:r>
              <a:rPr lang="en-US" sz="3200" dirty="0">
                <a:latin typeface="TH Sarabun New" pitchFamily="34" charset="-34"/>
                <a:cs typeface="TH Sarabun New" pitchFamily="34" charset="-34"/>
              </a:rPr>
              <a:t>Piggy-backed Queries</a:t>
            </a:r>
            <a:endParaRPr lang="th-TH" sz="32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624" y="2283718"/>
            <a:ext cx="6984776" cy="16599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ที่ได้จะเป็น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923678"/>
            <a:ext cx="612068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3723878"/>
            <a:ext cx="62007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body" idx="1"/>
          </p:nvPr>
        </p:nvSpPr>
        <p:spPr>
          <a:xfrm>
            <a:off x="1403648" y="1059582"/>
            <a:ext cx="6439700" cy="2880320"/>
          </a:xfrm>
        </p:spPr>
        <p:txBody>
          <a:bodyPr/>
          <a:lstStyle/>
          <a:p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จะเห็นได้ว่าฐานข้อมูลจะได้รับ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query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สองคำสั่งคือ คำสั่ง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SELECT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และ คำสั่ง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DROP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หากฐานข้อมูลทำการประมวลผลทั้งสองคำสั่งข้อมูลผู้ใช้งานทั้งหมดก็จะถูกลบไปจากฐานข้อมูล</a:t>
            </a:r>
          </a:p>
          <a:p>
            <a:pPr>
              <a:buNone/>
            </a:pP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	อย่างไรก็ตาม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Piggy-backed Query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ไม่สามารถใช้งานได้กับฟังก์ชัน </a:t>
            </a:r>
            <a:r>
              <a:rPr lang="en-US" sz="1800" dirty="0" err="1">
                <a:latin typeface="TH Sarabun New" pitchFamily="34" charset="-34"/>
                <a:cs typeface="TH Sarabun New" pitchFamily="34" charset="-34"/>
              </a:rPr>
              <a:t>mysql_query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เนื่องจาก </a:t>
            </a:r>
            <a:r>
              <a:rPr lang="en-US" sz="1800" dirty="0" err="1">
                <a:latin typeface="TH Sarabun New" pitchFamily="34" charset="-34"/>
                <a:cs typeface="TH Sarabun New" pitchFamily="34" charset="-34"/>
              </a:rPr>
              <a:t>mysql_query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รับ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query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ได้เพียง 1 คำสั่งต่อฟังก์ชัน แต่ว่าหากเป็นภาษาอื่น เช่น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Java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ที่ใช้ฟังก์ชัน </a:t>
            </a:r>
            <a:r>
              <a:rPr lang="en-US" sz="1800" dirty="0" err="1">
                <a:latin typeface="TH Sarabun New" pitchFamily="34" charset="-34"/>
                <a:cs typeface="TH Sarabun New" pitchFamily="34" charset="-34"/>
              </a:rPr>
              <a:t>executeQuery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ในการส่ง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query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การโจมตีด้านบนก็มีโอกาสที่จะประสบผลสำเร็จ</a:t>
            </a:r>
          </a:p>
          <a:p>
            <a:pPr>
              <a:buNone/>
            </a:pPr>
            <a:r>
              <a:rPr lang="th-TH" sz="1800" dirty="0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ตัวอย่าง</a:t>
            </a:r>
            <a:r>
              <a:rPr lang="th-TH" sz="1800" dirty="0" err="1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ซอร์สโค้ด</a:t>
            </a:r>
            <a:r>
              <a:rPr lang="th-TH" sz="1800" dirty="0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Java </a:t>
            </a:r>
            <a:r>
              <a:rPr lang="th-TH" sz="1800" dirty="0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ที่เชื่อมต่อกับ </a:t>
            </a:r>
            <a:r>
              <a:rPr lang="en-US" sz="1800" dirty="0" err="1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MySQL</a:t>
            </a:r>
            <a:r>
              <a:rPr lang="en-US" sz="1800" dirty="0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1800" dirty="0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ที่มีช่องโหว่ในการทำ </a:t>
            </a:r>
            <a:r>
              <a:rPr lang="en-US" sz="1800" dirty="0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piggy-backed queries</a:t>
            </a:r>
          </a:p>
          <a:p>
            <a:endParaRPr lang="th-T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3291830"/>
            <a:ext cx="63627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843558"/>
            <a:ext cx="4944300" cy="645300"/>
          </a:xfrm>
        </p:spPr>
        <p:txBody>
          <a:bodyPr/>
          <a:lstStyle/>
          <a:p>
            <a:br>
              <a:rPr lang="en-US" b="1" dirty="0"/>
            </a:br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 Blind SQL Injection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32" y="1563638"/>
            <a:ext cx="6727732" cy="1659900"/>
          </a:xfrm>
        </p:spPr>
        <p:txBody>
          <a:bodyPr/>
          <a:lstStyle/>
          <a:p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Blind SQL Injection Attack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เป็นอีกหนึ่งประเภทของ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 Attack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โดยผู้โจมตีจะใช้วิธีการในการส่งคำถาม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true false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เพื่อเก็บรวบรวมข้อมูล เหมือนกับการเล่นตอบคำถาม ใช่ หรือ ไม่ กับฐานข้อมูล</a:t>
            </a:r>
          </a:p>
          <a:p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ตัวอย่างเช่น หากเว็บไซต์ขายของออนไลน์แห่งหนึ่ง มีหน้าที่ใช้ในการแสดงรายละเอียดสินค้าโดยการรับข้อมูลเป็น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id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ของสินค้าดังตัวอย่างด้านล่าง</a:t>
            </a:r>
          </a:p>
          <a:p>
            <a:endParaRPr lang="th-TH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3363838"/>
            <a:ext cx="3914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"/>
          <p:cNvSpPr txBox="1">
            <a:spLocks noGrp="1"/>
          </p:cNvSpPr>
          <p:nvPr>
            <p:ph type="title"/>
          </p:nvPr>
        </p:nvSpPr>
        <p:spPr>
          <a:xfrm>
            <a:off x="2195736" y="69954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h-TH" sz="3200" b="1" dirty="0">
                <a:latin typeface="TH Sarabun New" pitchFamily="34" charset="-34"/>
                <a:cs typeface="TH Sarabun New" pitchFamily="34" charset="-34"/>
              </a:rPr>
              <a:t>อะไรคือ </a:t>
            </a:r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SQL Injection ?</a:t>
            </a:r>
            <a:endParaRPr sz="32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259632" y="1347614"/>
            <a:ext cx="7704856" cy="3096344"/>
          </a:xfrm>
        </p:spPr>
        <p:txBody>
          <a:bodyPr/>
          <a:lstStyle/>
          <a:p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เป็นหนึ่งในช่องโหว่ที่ร้ายแรงและพบได้มากเป็นอันดับต้น ๆ ของช่องโหว่ในเว็บแอพพลิเคชั่นจนถูกจัดให้เป็นช่องโหว่อันดับ 1 ใน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Open Web Application Security Project 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(OWASP TOP 10)</a:t>
            </a:r>
          </a:p>
          <a:p>
            <a:pPr>
              <a:buNone/>
            </a:pP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ทั้งในปี 2010 และ 2013 ในบทนี้เราจะมาอธิบายถึงรูปแบบการโจมตีด้วย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รวมถึงลักษณะของ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ประเภทต่าง ๆ เช่น 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Blind SQL Injection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และ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Piggy-backed Queries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พร้อมทั้งวิธีที่นักพัฒนาเว็บสามารถนำไปประยุกต์ใช้ในการป้องกันการโจมตีประเภทนี้</a:t>
            </a:r>
            <a:endParaRPr lang="th-TH" sz="1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35" name="Google Shape;335;p12"/>
          <p:cNvSpPr txBox="1"/>
          <p:nvPr/>
        </p:nvSpPr>
        <p:spPr>
          <a:xfrm>
            <a:off x="1732700" y="1744525"/>
            <a:ext cx="5935644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656" y="1419622"/>
            <a:ext cx="6367692" cy="1659900"/>
          </a:xfrm>
        </p:spPr>
        <p:txBody>
          <a:bodyPr/>
          <a:lstStyle/>
          <a:p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ในกรณีผู้ไม่หวังดีอาจจะพอเดาได้ว่าเว็บแอพพลิเคชั่นจะทำการรับ </a:t>
            </a:r>
            <a:r>
              <a:rPr lang="en-US" sz="1800" dirty="0" err="1">
                <a:latin typeface="TH Sarabun New" pitchFamily="34" charset="-34"/>
                <a:cs typeface="TH Sarabun New" pitchFamily="34" charset="-34"/>
              </a:rPr>
              <a:t>item_id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แล้วนำไปสร้าง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query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ในการส่งไปยังฐานข้อมูลเพื่อดึงข้อมูลสินค้าออกมาแสดง</a:t>
            </a:r>
          </a:p>
          <a:p>
            <a:endParaRPr lang="th-TH" sz="1800" dirty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1800" dirty="0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ตัวอย่าง</a:t>
            </a:r>
            <a:r>
              <a:rPr lang="th-TH" sz="1800" dirty="0" err="1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ซอร์สโค้ด</a:t>
            </a:r>
            <a:endParaRPr lang="th-TH" sz="1800" dirty="0">
              <a:solidFill>
                <a:srgbClr val="FF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2931790"/>
            <a:ext cx="41243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body" idx="1"/>
          </p:nvPr>
        </p:nvSpPr>
        <p:spPr>
          <a:xfrm>
            <a:off x="1259632" y="987574"/>
            <a:ext cx="6336704" cy="3939902"/>
          </a:xfrm>
        </p:spPr>
        <p:txBody>
          <a:bodyPr/>
          <a:lstStyle/>
          <a:p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ดังนั้นหากผู้ไม่หวังดีทำการส่ง</a:t>
            </a:r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pPr>
              <a:buNone/>
            </a:pP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ที่ได้ก็จะเป็น</a:t>
            </a:r>
          </a:p>
          <a:p>
            <a:pPr>
              <a:buNone/>
            </a:pPr>
            <a:endParaRPr lang="th-TH" sz="1800" dirty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endParaRPr lang="th-TH" sz="1800" dirty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endParaRPr lang="th-TH" sz="1800" dirty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1800" dirty="0">
                <a:solidFill>
                  <a:srgbClr val="FF0000"/>
                </a:solidFill>
                <a:latin typeface="TH Sarabun New" pitchFamily="34" charset="-34"/>
                <a:cs typeface="TH Sarabun New" pitchFamily="34" charset="-34"/>
              </a:rPr>
              <a:t>ดังนั้น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 หากเว็บแอพพลิเคชั่นยังแสดงผลสินค้าได้เหมือนปกติในครั้งที่ 1 และไม่แสดงผลสินค้าในครั้งที่ 2 ผู้ไม่หวังดีก็สามารถที่จะคาดเดาได้ว่าเว็บแอพพลิเคชั่นนี้น่าจะมีช่องโหว่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</a:t>
            </a:r>
            <a:endParaRPr lang="th-TH" sz="1800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1491630"/>
            <a:ext cx="43338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2715766"/>
            <a:ext cx="43924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h-TH" sz="3200" b="1" dirty="0">
                <a:latin typeface="TH Sarabun New" pitchFamily="34" charset="-34"/>
                <a:cs typeface="TH Sarabun New" pitchFamily="34" charset="-34"/>
              </a:rPr>
              <a:t>ความเชื่อผิดๆเกี่ยวกับ </a:t>
            </a:r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SQL Injection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51" name="Google Shape;35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"/>
          <p:cNvSpPr txBox="1">
            <a:spLocks noGrp="1"/>
          </p:cNvSpPr>
          <p:nvPr>
            <p:ph type="body" idx="1"/>
          </p:nvPr>
        </p:nvSpPr>
        <p:spPr>
          <a:xfrm>
            <a:off x="1259632" y="1419622"/>
            <a:ext cx="7056784" cy="3024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h-TH" sz="1800" b="1" dirty="0">
                <a:latin typeface="TH Sarabun New" pitchFamily="34" charset="-34"/>
                <a:cs typeface="TH Sarabun New" pitchFamily="34" charset="-34"/>
              </a:rPr>
              <a:t>ความเข้าใจผิดของทีมรักษาความปลอดภัยที่คิดว่าอุปกรณ์ </a:t>
            </a:r>
            <a:r>
              <a:rPr lang="en-US" sz="1800" b="1" dirty="0">
                <a:latin typeface="TH Sarabun New" pitchFamily="34" charset="-34"/>
                <a:cs typeface="TH Sarabun New" pitchFamily="34" charset="-34"/>
              </a:rPr>
              <a:t>IPS </a:t>
            </a:r>
            <a:r>
              <a:rPr lang="th-TH" sz="1800" b="1" dirty="0">
                <a:latin typeface="TH Sarabun New" pitchFamily="34" charset="-34"/>
                <a:cs typeface="TH Sarabun New" pitchFamily="34" charset="-34"/>
              </a:rPr>
              <a:t>โดยทั่วไป รวมทั้ง </a:t>
            </a:r>
            <a:r>
              <a:rPr lang="en-US" sz="1800" b="1" dirty="0">
                <a:latin typeface="TH Sarabun New" pitchFamily="34" charset="-34"/>
                <a:cs typeface="TH Sarabun New" pitchFamily="34" charset="-34"/>
              </a:rPr>
              <a:t>Next Generation Firewall/IPS </a:t>
            </a:r>
            <a:r>
              <a:rPr lang="th-TH" sz="1800" b="1" dirty="0">
                <a:latin typeface="TH Sarabun New" pitchFamily="34" charset="-34"/>
                <a:cs typeface="TH Sarabun New" pitchFamily="34" charset="-34"/>
              </a:rPr>
              <a:t>สามารถป้องกันการโจมตีแบบ </a:t>
            </a:r>
            <a:r>
              <a:rPr lang="en-US" sz="1800" b="1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sz="1800" b="1" dirty="0">
                <a:latin typeface="TH Sarabun New" pitchFamily="34" charset="-34"/>
                <a:cs typeface="TH Sarabun New" pitchFamily="34" charset="-34"/>
              </a:rPr>
              <a:t>ได้ เนื่องจากอุปกรณ์เหล่านี้เน้นไปที่การตรวจจับการโจมตีตามรูปแบบที่มีอยู่ในฐานข้อมูล (</a:t>
            </a:r>
            <a:r>
              <a:rPr lang="en-US" sz="1800" b="1" dirty="0">
                <a:latin typeface="TH Sarabun New" pitchFamily="34" charset="-34"/>
                <a:cs typeface="TH Sarabun New" pitchFamily="34" charset="-34"/>
              </a:rPr>
              <a:t>Signature-based) </a:t>
            </a:r>
            <a:r>
              <a:rPr lang="th-TH" sz="1800" b="1" dirty="0">
                <a:latin typeface="TH Sarabun New" pitchFamily="34" charset="-34"/>
                <a:cs typeface="TH Sarabun New" pitchFamily="34" charset="-34"/>
              </a:rPr>
              <a:t>เป็นหลัก ซึ่งเป็นไปไม่ได้ที่จะตรวจจับ </a:t>
            </a:r>
            <a:r>
              <a:rPr lang="en-US" sz="1800" b="1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sz="1800" b="1" dirty="0">
                <a:latin typeface="TH Sarabun New" pitchFamily="34" charset="-34"/>
                <a:cs typeface="TH Sarabun New" pitchFamily="34" charset="-34"/>
              </a:rPr>
              <a:t>ที่สามารถระบุคำสั่ง </a:t>
            </a:r>
            <a:r>
              <a:rPr lang="en-US" sz="1800" b="1" dirty="0">
                <a:latin typeface="TH Sarabun New" pitchFamily="34" charset="-34"/>
                <a:cs typeface="TH Sarabun New" pitchFamily="34" charset="-34"/>
              </a:rPr>
              <a:t>SQL </a:t>
            </a:r>
            <a:r>
              <a:rPr lang="th-TH" sz="1800" b="1" dirty="0">
                <a:latin typeface="TH Sarabun New" pitchFamily="34" charset="-34"/>
                <a:cs typeface="TH Sarabun New" pitchFamily="34" charset="-34"/>
              </a:rPr>
              <a:t>ได้อย่างหลากหลายรวมทั้งคำสั่งที่ฝังลงไปก็เป็นเพียงแค่ข้อความภาษาอังกฤษทั่วไปที่ผู้ใช้กรอกลงไปเท่านั้น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32" y="1419622"/>
            <a:ext cx="6840760" cy="2592288"/>
          </a:xfrm>
        </p:spPr>
        <p:txBody>
          <a:bodyPr/>
          <a:lstStyle/>
          <a:p>
            <a:r>
              <a:rPr lang="th-TH" sz="1800" b="1" dirty="0">
                <a:latin typeface="TH Sarabun New" pitchFamily="34" charset="-34"/>
                <a:cs typeface="TH Sarabun New" pitchFamily="34" charset="-34"/>
              </a:rPr>
              <a:t>ประโยคเด็ดที่ว่า “บริษัทเราเป็นบริษัทเล็กๆ ไม่ตกเป็นเป้าหมายหรอกน่า” ก็เป็นแนวคิดที่ผิดอย่างมาก ไม่ว่าจะเป็นข้อมูลบัตรเครดิตของบริษัทขนาดใหญ่ หรือขนาดเล็กก็มีค่าเท่ากันในสายตาของแฮ็คเกอร์ แถมบริษัทเล็กๆนี่ระบุความปลอดภัยไม่สูงมากนี่และ คือเหยื่ออันโอชะโดยแท้จริง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987574"/>
            <a:ext cx="4944300" cy="645300"/>
          </a:xfrm>
        </p:spPr>
        <p:txBody>
          <a:bodyPr/>
          <a:lstStyle/>
          <a:p>
            <a:br>
              <a:rPr lang="th-TH" b="1" dirty="0"/>
            </a:b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สรุป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1779662"/>
            <a:ext cx="6367692" cy="1659900"/>
          </a:xfrm>
        </p:spPr>
        <p:txBody>
          <a:bodyPr/>
          <a:lstStyle/>
          <a:p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ในความจริงแล้ว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ยังสามารถนำไปประยุกต์ได้อีกหลายรูปแบบ ไม่ว่าจะเป็นการพยายามใส่ข้อมูล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ให้ผิดพลาดเพื่อให้ฐานข้อมูลแสดง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error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ออกมา โดย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error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นั้นก็จะให้ข้อมูลเกี่ยวกับ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table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และ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column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ใน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เพื่อให้ผู้โจมตีนำไปวิเคราะห์และสร้าง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ในการโจมตีได้ดียิ่งขึ้น ในบทความต่อไปผมจะมาพูดถึงการป้องกัน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ให้ได้ผลและข้อควรปฏิบัติในการพัฒนาเว็บไซต์ให้มีความปลอดภัยต่อการโจมตี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/>
          <p:nvPr/>
        </p:nvSpPr>
        <p:spPr>
          <a:xfrm>
            <a:off x="2123728" y="627534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Google Shape;534;p34"/>
          <p:cNvSpPr txBox="1">
            <a:spLocks noGrp="1"/>
          </p:cNvSpPr>
          <p:nvPr>
            <p:ph type="body" idx="4294967295"/>
          </p:nvPr>
        </p:nvSpPr>
        <p:spPr>
          <a:xfrm>
            <a:off x="2339752" y="555526"/>
            <a:ext cx="4392488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b="1" dirty="0">
                <a:solidFill>
                  <a:srgbClr val="19BBD5"/>
                </a:solidFill>
              </a:rPr>
              <a:t>จัดทำโดย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นาย</a:t>
            </a:r>
            <a:r>
              <a:rPr lang="th-TH" sz="2000" dirty="0" err="1">
                <a:latin typeface="TH Sarabun New" pitchFamily="34" charset="-34"/>
                <a:cs typeface="TH Sarabun New" pitchFamily="34" charset="-34"/>
              </a:rPr>
              <a:t>พีรพัฒน์</a:t>
            </a: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  เผ่า</a:t>
            </a:r>
            <a:r>
              <a:rPr lang="th-TH" sz="2000" dirty="0" err="1">
                <a:latin typeface="TH Sarabun New" pitchFamily="34" charset="-34"/>
                <a:cs typeface="TH Sarabun New" pitchFamily="34" charset="-34"/>
              </a:rPr>
              <a:t>พงษ์</a:t>
            </a: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ไทย</a:t>
            </a:r>
            <a:r>
              <a:rPr lang="en-US" sz="2000" dirty="0">
                <a:latin typeface="TH Sarabun New" pitchFamily="34" charset="-34"/>
                <a:cs typeface="TH Sarabun New" pitchFamily="34" charset="-34"/>
              </a:rPr>
              <a:t>  No.2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นายภาคภูมิ   เทพารักษ์ </a:t>
            </a:r>
            <a:r>
              <a:rPr lang="en-US" sz="2000" dirty="0">
                <a:latin typeface="TH Sarabun New" pitchFamily="34" charset="-34"/>
                <a:cs typeface="TH Sarabun New" pitchFamily="34" charset="-34"/>
              </a:rPr>
              <a:t>    No.5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นายสิ</a:t>
            </a:r>
            <a:r>
              <a:rPr lang="th-TH" sz="2000" dirty="0" err="1">
                <a:latin typeface="TH Sarabun New" pitchFamily="34" charset="-34"/>
                <a:cs typeface="TH Sarabun New" pitchFamily="34" charset="-34"/>
              </a:rPr>
              <a:t>รวิชญ์</a:t>
            </a: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   </a:t>
            </a:r>
            <a:r>
              <a:rPr lang="th-TH" sz="2000" dirty="0" err="1">
                <a:latin typeface="TH Sarabun New" pitchFamily="34" charset="-34"/>
                <a:cs typeface="TH Sarabun New" pitchFamily="34" charset="-34"/>
              </a:rPr>
              <a:t>ตันกร๊วด</a:t>
            </a: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sz="2000">
                <a:latin typeface="TH Sarabun New" pitchFamily="34" charset="-34"/>
                <a:cs typeface="TH Sarabun New" pitchFamily="34" charset="-34"/>
              </a:rPr>
              <a:t>     No.8</a:t>
            </a:r>
            <a:endParaRPr lang="en-US" sz="2000" dirty="0">
              <a:latin typeface="TH Sarabun New" pitchFamily="34" charset="-34"/>
              <a:cs typeface="TH Sarabun New" pitchFamily="34" charset="-3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สาขาวิทยาการคอมพิวเตอร์ ปี3 ห้อง 2</a:t>
            </a:r>
            <a:endParaRPr sz="2000" dirty="0">
              <a:latin typeface="TH Sarabun New" pitchFamily="34" charset="-34"/>
              <a:cs typeface="TH Sarabun New" pitchFamily="34" charset="-34"/>
            </a:endParaRPr>
          </a:p>
        </p:txBody>
      </p:sp>
      <p:grpSp>
        <p:nvGrpSpPr>
          <p:cNvPr id="535" name="Google Shape;535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Google Shape;536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35696" y="771550"/>
            <a:ext cx="4944300" cy="645300"/>
          </a:xfrm>
        </p:spPr>
        <p:txBody>
          <a:bodyPr/>
          <a:lstStyle/>
          <a:p>
            <a:r>
              <a:rPr lang="th-TH" sz="3200" b="1" dirty="0">
                <a:latin typeface="TH Sarabun New" pitchFamily="34" charset="-34"/>
                <a:cs typeface="TH Sarabun New" pitchFamily="34" charset="-34"/>
              </a:rPr>
              <a:t>เรามารู้จักกับ </a:t>
            </a:r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SQL</a:t>
            </a:r>
            <a:endParaRPr lang="th-TH" sz="32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32" y="1419622"/>
            <a:ext cx="7884368" cy="2376264"/>
          </a:xfrm>
        </p:spPr>
        <p:txBody>
          <a:bodyPr/>
          <a:lstStyle/>
          <a:p>
            <a:pPr lvl="0"/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ต้องยอมรับว่าในปัจจุบัน ฐานข้อมูล นับว่าเป็นส่วนประกอบสำคัญในเว็บแอพพลิเคชั่นเกือบทุกเว็บ เนื่องด้วยฐานข้อมูลเป็นแหล่งที่ใช้ในการเก็บข้อมูลของเว็บแอพพลิเคชั่น ไม่ว่าจะเป็นข้อมูลผู้ใช้งาน ข้อมูลกระดานสนทนา หรือข้อมูลอื่น ๆที่แตกต่างกันไปตามชนิดของเว็บ เรียกได้ว่าการทำงานระหว่างเว็บ</a:t>
            </a:r>
          </a:p>
          <a:p>
            <a:pPr lvl="0">
              <a:buNone/>
            </a:pP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	แอพพลิเคชั่นและฐานข้อมูลนั้นมีความสัมพันธ์กันอย่างใกล้ชิด โดยปกติเมื่อเว็บแอพพลิเคชั่นต้องการเรียกดู แก้ไข เพิ่ม หรือลบข้อมูลในฐานข้อมูลก็จะส่งสิ่งที่เรียกว่า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หรือเรียกอีกชื่อ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SQL query 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ไปให้กับฐานข้อมูล ดังนั้นเราสามารถเรียกได้ว่า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SQL 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เป็นภาษาที่ใช้ในการสั่งการฐานข้อมูลนั่นเอง</a:t>
            </a:r>
            <a:r>
              <a:rPr lang="th-TH" sz="2000" b="1" dirty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 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"/>
          <p:cNvSpPr txBox="1">
            <a:spLocks noGrp="1"/>
          </p:cNvSpPr>
          <p:nvPr>
            <p:ph type="title"/>
          </p:nvPr>
        </p:nvSpPr>
        <p:spPr>
          <a:xfrm>
            <a:off x="1835696" y="91556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h-TH" sz="3200" b="1" dirty="0">
                <a:latin typeface="TH Sarabun New" pitchFamily="34" charset="-34"/>
                <a:cs typeface="TH Sarabun New" pitchFamily="34" charset="-34"/>
              </a:rPr>
              <a:t>ประเภทของฐานข้อมูล</a:t>
            </a:r>
            <a:endParaRPr sz="173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03648" y="1563638"/>
            <a:ext cx="7056784" cy="2016224"/>
          </a:xfrm>
        </p:spPr>
        <p:txBody>
          <a:bodyPr/>
          <a:lstStyle/>
          <a:p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ฐานข้อมูลในปัจจุบันแบ่งออกเป็น 2 ประเภทใหญ่ ๆ นั่นคือ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relational database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และ </a:t>
            </a:r>
            <a:r>
              <a:rPr lang="en-US" sz="1800" dirty="0" err="1">
                <a:latin typeface="TH Sarabun New" pitchFamily="34" charset="-34"/>
                <a:cs typeface="TH Sarabun New" pitchFamily="34" charset="-34"/>
              </a:rPr>
              <a:t>NoSQL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 database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โดย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relational database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นั้นเป็นฐานข้อมูลที่ได้รับความนิยมมาก่อนเนื่องและใช้ภาษา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ในการควบคุม ส่วน </a:t>
            </a:r>
            <a:r>
              <a:rPr lang="en-US" sz="1800" dirty="0" err="1">
                <a:latin typeface="TH Sarabun New" pitchFamily="34" charset="-34"/>
                <a:cs typeface="TH Sarabun New" pitchFamily="34" charset="-34"/>
              </a:rPr>
              <a:t>NoSQL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 database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เช่น </a:t>
            </a:r>
            <a:r>
              <a:rPr lang="en-US" sz="1800" dirty="0" err="1">
                <a:latin typeface="TH Sarabun New" pitchFamily="34" charset="-34"/>
                <a:cs typeface="TH Sarabun New" pitchFamily="34" charset="-34"/>
              </a:rPr>
              <a:t>MongoDB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นั้นเป็นฐานข้อมูลที่เกิดขึ้นมาในภายหลังและไม่ได้ใช้ภาษา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ในการควบคุม ดังนั้นจะเห็นได้ว่าฐานข้อมูลประเภท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relational database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เท่านั้นที่มีโอกาสเกิดช่องโหว่ประเภท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</a:t>
            </a:r>
            <a:endParaRPr lang="th-TH" sz="1800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67744" y="699542"/>
            <a:ext cx="4944300" cy="645300"/>
          </a:xfrm>
        </p:spPr>
        <p:txBody>
          <a:bodyPr/>
          <a:lstStyle/>
          <a:p>
            <a:r>
              <a:rPr lang="th-TH" sz="3200" b="1" dirty="0">
                <a:latin typeface="TH Sarabun New" pitchFamily="34" charset="-34"/>
                <a:cs typeface="TH Sarabun New" pitchFamily="34" charset="-34"/>
              </a:rPr>
              <a:t>โครงสร้าง </a:t>
            </a:r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sz="3200" b="1" dirty="0">
                <a:latin typeface="TH Sarabun New" pitchFamily="34" charset="-34"/>
                <a:cs typeface="TH Sarabun New" pitchFamily="34" charset="-34"/>
              </a:rPr>
              <a:t>อย่างง่าย</a:t>
            </a:r>
            <a:endParaRPr lang="th-TH" sz="32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03648" y="1419622"/>
            <a:ext cx="6655724" cy="1224136"/>
          </a:xfrm>
        </p:spPr>
        <p:txBody>
          <a:bodyPr/>
          <a:lstStyle/>
          <a:p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ที่นิยมใช้กันบ่อยประกอบไปด้วย 4 ฟังก์ชันนั่นคือ การเรียกดูข้อมูล (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SELECT)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การเพิ่มข้อมูล (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INSERT)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การแก้ไขข้อมูล (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UPDATE)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และการลบข้อมูล (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DELETE)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ในฐานข้อมูล โครงสร้างของ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statement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อย่างง่ายดังตัวอย่างด้านล่าง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2427734"/>
            <a:ext cx="54006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23728" y="771550"/>
            <a:ext cx="4944300" cy="645300"/>
          </a:xfrm>
        </p:spPr>
        <p:txBody>
          <a:bodyPr/>
          <a:lstStyle/>
          <a:p>
            <a:r>
              <a:rPr lang="en-US" sz="3200" b="1" dirty="0" err="1">
                <a:latin typeface="TH Sarabun New" pitchFamily="34" charset="-34"/>
                <a:cs typeface="TH Sarabun New" pitchFamily="34" charset="-34"/>
              </a:rPr>
              <a:t>MySQL</a:t>
            </a:r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3200" b="1" dirty="0">
                <a:latin typeface="TH Sarabun New" pitchFamily="34" charset="-34"/>
                <a:cs typeface="TH Sarabun New" pitchFamily="34" charset="-34"/>
              </a:rPr>
              <a:t>และ </a:t>
            </a:r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PHP</a:t>
            </a:r>
            <a:endParaRPr lang="th-TH" sz="32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1640" y="1635646"/>
            <a:ext cx="6768752" cy="1872208"/>
          </a:xfrm>
        </p:spPr>
        <p:txBody>
          <a:bodyPr/>
          <a:lstStyle/>
          <a:p>
            <a:r>
              <a:rPr lang="en-US" sz="1800" dirty="0" err="1">
                <a:latin typeface="TH Sarabun New" pitchFamily="34" charset="-34"/>
                <a:cs typeface="TH Sarabun New" pitchFamily="34" charset="-34"/>
              </a:rPr>
              <a:t>MySQL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และ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PHP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เป็น 2 เทคโนโลยีที่ใช้ในการสร้างเว็บแอพพลิเคชั่นที่ได้รับความนิยมเนื่องด้วยความง่ายในการพัฒนาและเป็น </a:t>
            </a:r>
            <a:r>
              <a:rPr lang="en-US" sz="1800" dirty="0" err="1">
                <a:latin typeface="TH Sarabun New" pitchFamily="34" charset="-34"/>
                <a:cs typeface="TH Sarabun New" pitchFamily="34" charset="-34"/>
              </a:rPr>
              <a:t>opensource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เพื่อให้การอธิบาย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SQL injection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เป็นไปอย่างง่ายในบทความนี้จะขอใช้</a:t>
            </a:r>
            <a:r>
              <a:rPr lang="th-TH" sz="1800" dirty="0" err="1">
                <a:latin typeface="TH Sarabun New" pitchFamily="34" charset="-34"/>
                <a:cs typeface="TH Sarabun New" pitchFamily="34" charset="-34"/>
              </a:rPr>
              <a:t>ซอร์สโค้ด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ที่เขียนอยู่ในภาษา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PHP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ที่ใช้ติดต่อกับ </a:t>
            </a:r>
            <a:r>
              <a:rPr lang="en-US" sz="1800" dirty="0" err="1">
                <a:latin typeface="TH Sarabun New" pitchFamily="34" charset="-34"/>
                <a:cs typeface="TH Sarabun New" pitchFamily="34" charset="-34"/>
              </a:rPr>
              <a:t>MySQL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เป็นหลักในการอธิบาย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9752" y="699542"/>
            <a:ext cx="4944300" cy="645300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SQL Injection Example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1419622"/>
            <a:ext cx="6727732" cy="1659900"/>
          </a:xfrm>
        </p:spPr>
        <p:txBody>
          <a:bodyPr/>
          <a:lstStyle/>
          <a:p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ให้ลองพิจารณา</a:t>
            </a:r>
            <a:r>
              <a:rPr lang="th-TH" sz="1800" dirty="0" err="1">
                <a:latin typeface="TH Sarabun New" pitchFamily="34" charset="-34"/>
                <a:cs typeface="TH Sarabun New" pitchFamily="34" charset="-34"/>
              </a:rPr>
              <a:t>ซอร์สโค้ด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ในเว็บแอพพลิเคชั่นซึ่งประกอบไปด้วย 2 ไฟล์ คือ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login_check.php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และ </a:t>
            </a:r>
            <a:r>
              <a:rPr lang="en-US" sz="1800" dirty="0">
                <a:latin typeface="TH Sarabun New" pitchFamily="34" charset="-34"/>
                <a:cs typeface="TH Sarabun New" pitchFamily="34" charset="-34"/>
              </a:rPr>
              <a:t>login_form.php </a:t>
            </a:r>
            <a:r>
              <a:rPr lang="th-TH" sz="1800" dirty="0">
                <a:latin typeface="TH Sarabun New" pitchFamily="34" charset="-34"/>
                <a:cs typeface="TH Sarabun New" pitchFamily="34" charset="-34"/>
              </a:rPr>
              <a:t>ด้านล่าง </a:t>
            </a:r>
          </a:p>
          <a:p>
            <a:pPr>
              <a:buNone/>
            </a:pPr>
            <a:br>
              <a:rPr lang="th-TH" sz="1800" dirty="0">
                <a:latin typeface="TH Sarabun New" pitchFamily="34" charset="-34"/>
                <a:cs typeface="TH Sarabun New" pitchFamily="34" charset="-34"/>
              </a:rPr>
            </a:br>
            <a:endParaRPr lang="th-TH" sz="1800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843558"/>
            <a:ext cx="6696744" cy="645300"/>
          </a:xfrm>
        </p:spPr>
        <p:txBody>
          <a:bodyPr/>
          <a:lstStyle/>
          <a:p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login_check.php</a:t>
            </a:r>
            <a:endParaRPr lang="th-TH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1563638"/>
            <a:ext cx="576064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771550"/>
            <a:ext cx="4944300" cy="645300"/>
          </a:xfrm>
        </p:spPr>
        <p:txBody>
          <a:bodyPr/>
          <a:lstStyle/>
          <a:p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login_form.php</a:t>
            </a:r>
            <a:endParaRPr lang="th-TH" sz="3200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1851670"/>
            <a:ext cx="5832648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1048</Words>
  <Application>Microsoft Office PowerPoint</Application>
  <PresentationFormat>On-screen Show (16:9)</PresentationFormat>
  <Paragraphs>71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Muli</vt:lpstr>
      <vt:lpstr>Nixie One</vt:lpstr>
      <vt:lpstr>Arial</vt:lpstr>
      <vt:lpstr>TH Sarabun New</vt:lpstr>
      <vt:lpstr>Helvetica Neue</vt:lpstr>
      <vt:lpstr>Imogen template</vt:lpstr>
      <vt:lpstr>SQL injection</vt:lpstr>
      <vt:lpstr>อะไรคือ SQL Injection ?</vt:lpstr>
      <vt:lpstr>เรามารู้จักกับ SQL</vt:lpstr>
      <vt:lpstr>ประเภทของฐานข้อมูล</vt:lpstr>
      <vt:lpstr>โครงสร้าง SQL statement อย่างง่าย</vt:lpstr>
      <vt:lpstr>MySQL และ PHP</vt:lpstr>
      <vt:lpstr>  SQL Injection Example</vt:lpstr>
      <vt:lpstr>login_check.php</vt:lpstr>
      <vt:lpstr>login_form.php</vt:lpstr>
      <vt:lpstr>อธิบายการทำงาน</vt:lpstr>
      <vt:lpstr>PowerPoint Presentation</vt:lpstr>
      <vt:lpstr>  Bypassing Authentication</vt:lpstr>
      <vt:lpstr>PowerPoint Presentation</vt:lpstr>
      <vt:lpstr>PowerPoint Presentation</vt:lpstr>
      <vt:lpstr>  SQL Injection รูปแบบอื่น</vt:lpstr>
      <vt:lpstr>  Piggy-backed Queries</vt:lpstr>
      <vt:lpstr>ตัวอย่าง Piggy-backed Queries</vt:lpstr>
      <vt:lpstr>PowerPoint Presentation</vt:lpstr>
      <vt:lpstr>  Blind SQL Injection</vt:lpstr>
      <vt:lpstr>PowerPoint Presentation</vt:lpstr>
      <vt:lpstr>PowerPoint Presentation</vt:lpstr>
      <vt:lpstr>ความเชื่อผิดๆเกี่ยวกับ SQL Injection</vt:lpstr>
      <vt:lpstr>PowerPoint Presentation</vt:lpstr>
      <vt:lpstr>PowerPoint Presentation</vt:lpstr>
      <vt:lpstr>  สรุป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Administrator</dc:creator>
  <cp:lastModifiedBy>ACER</cp:lastModifiedBy>
  <cp:revision>12</cp:revision>
  <dcterms:modified xsi:type="dcterms:W3CDTF">2019-04-18T15:02:16Z</dcterms:modified>
</cp:coreProperties>
</file>