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0"/>
  </p:handoutMasterIdLst>
  <p:sldIdLst>
    <p:sldId id="256" r:id="rId4"/>
    <p:sldId id="336" r:id="rId5"/>
    <p:sldId id="337" r:id="rId6"/>
    <p:sldId id="339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9" r:id="rId16"/>
    <p:sldId id="350" r:id="rId17"/>
    <p:sldId id="347" r:id="rId18"/>
    <p:sldId id="348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96" y="84"/>
      </p:cViewPr>
      <p:guideLst>
        <p:guide orient="horz" pos="2448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B07EF-78F7-4EF3-A67C-27BB1EE138F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th-TH"/>
        </a:p>
      </dgm:t>
    </dgm:pt>
    <dgm:pt modelId="{B2ECFF1A-BD01-49A4-92B5-5622352E8C88}">
      <dgm:prSet phldrT="[Text]" custT="1"/>
      <dgm:spPr/>
      <dgm:t>
        <a:bodyPr/>
        <a:lstStyle/>
        <a:p>
          <a:r>
            <a: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การโจมตีในระดับ </a:t>
          </a:r>
          <a:r>
            <a:rPr lang="en-GB" sz="32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Layer </a:t>
          </a:r>
          <a:r>
            <a: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3/4 หรือ </a:t>
          </a:r>
          <a:r>
            <a:rPr lang="en-GB" sz="32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Volumetric Attack  </a:t>
          </a:r>
          <a:r>
            <a: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มีการพบว่าขนาดใหญ่ที่สุดคือ 300-400 </a:t>
          </a:r>
          <a:r>
            <a:rPr lang="en-GB" sz="3200" b="1" dirty="0">
              <a:latin typeface="TH Sarabun New" panose="020B0500040200020003" pitchFamily="34" charset="-34"/>
              <a:cs typeface="TH Sarabun New" panose="020B0500040200020003" pitchFamily="34" charset="-34"/>
            </a:rPr>
            <a:t>Gbps</a:t>
          </a:r>
          <a:endParaRPr lang="th-TH" sz="3200" b="1" dirty="0"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BA8E9237-19E0-4020-8F33-E21B6DFCCEA8}" type="parTrans" cxnId="{6E23ABA8-8832-413E-AC4F-4C52379F41F3}">
      <dgm:prSet/>
      <dgm:spPr/>
      <dgm:t>
        <a:bodyPr/>
        <a:lstStyle/>
        <a:p>
          <a:endParaRPr lang="th-TH"/>
        </a:p>
      </dgm:t>
    </dgm:pt>
    <dgm:pt modelId="{E59040B5-661C-43C4-8CD8-EB82C69DF97C}" type="sibTrans" cxnId="{6E23ABA8-8832-413E-AC4F-4C52379F41F3}">
      <dgm:prSet/>
      <dgm:spPr/>
      <dgm:t>
        <a:bodyPr/>
        <a:lstStyle/>
        <a:p>
          <a:endParaRPr lang="th-TH"/>
        </a:p>
      </dgm:t>
    </dgm:pt>
    <dgm:pt modelId="{A3F3211B-3516-466A-987F-79C23240CE3A}">
      <dgm:prSet phldrT="[Text]"/>
      <dgm:spPr/>
      <dgm:t>
        <a:bodyPr/>
        <a:lstStyle/>
        <a:p>
          <a:r>
            <a:rPr lang="th-TH" b="1" dirty="0">
              <a:latin typeface="TH Sarabun New" panose="020B0500040200020003" pitchFamily="34" charset="-34"/>
              <a:cs typeface="TH Sarabun New" panose="020B0500040200020003" pitchFamily="34" charset="-34"/>
            </a:rPr>
            <a:t>การโจมตีในระดับ </a:t>
          </a:r>
          <a:r>
            <a:rPr lang="en-GB" b="1" dirty="0">
              <a:latin typeface="TH Sarabun New" panose="020B0500040200020003" pitchFamily="34" charset="-34"/>
              <a:cs typeface="TH Sarabun New" panose="020B0500040200020003" pitchFamily="34" charset="-34"/>
            </a:rPr>
            <a:t>Layer </a:t>
          </a:r>
          <a:r>
            <a:rPr lang="th-TH" b="1" dirty="0">
              <a:latin typeface="TH Sarabun New" panose="020B0500040200020003" pitchFamily="34" charset="-34"/>
              <a:cs typeface="TH Sarabun New" panose="020B0500040200020003" pitchFamily="34" charset="-34"/>
            </a:rPr>
            <a:t>7 หรือ </a:t>
          </a:r>
          <a:r>
            <a:rPr lang="en-GB" b="1" dirty="0">
              <a:latin typeface="TH Sarabun New" panose="020B0500040200020003" pitchFamily="34" charset="-34"/>
              <a:cs typeface="TH Sarabun New" panose="020B0500040200020003" pitchFamily="34" charset="-34"/>
            </a:rPr>
            <a:t>Application Attack </a:t>
          </a:r>
          <a:r>
            <a:rPr lang="th-TH" b="1" dirty="0">
              <a:latin typeface="TH Sarabun New" panose="020B0500040200020003" pitchFamily="34" charset="-34"/>
              <a:cs typeface="TH Sarabun New" panose="020B0500040200020003" pitchFamily="34" charset="-34"/>
            </a:rPr>
            <a:t>จะเน้นโจมตีไปยังเว็บเซิฟเวอร์โดยการส่งคำขอเป็นปริมาณที่มาก จนทำให้ระบบการทำงานหน่วง หรือทำให้ระบบหยุดทำงาน เมื่อตรวจสอบที่เซิฟเวอร์จะพบ </a:t>
          </a:r>
          <a:r>
            <a:rPr lang="en-GB" b="1" dirty="0">
              <a:latin typeface="TH Sarabun New" panose="020B0500040200020003" pitchFamily="34" charset="-34"/>
              <a:cs typeface="TH Sarabun New" panose="020B0500040200020003" pitchFamily="34" charset="-34"/>
            </a:rPr>
            <a:t>High usage CPU/Memory </a:t>
          </a:r>
          <a:r>
            <a:rPr lang="th-TH" b="1" dirty="0">
              <a:latin typeface="TH Sarabun New" panose="020B0500040200020003" pitchFamily="34" charset="-34"/>
              <a:cs typeface="TH Sarabun New" panose="020B0500040200020003" pitchFamily="34" charset="-34"/>
            </a:rPr>
            <a:t>และจากสถิติของ </a:t>
          </a:r>
          <a:r>
            <a:rPr lang="en-GB" b="1" dirty="0">
              <a:latin typeface="TH Sarabun New" panose="020B0500040200020003" pitchFamily="34" charset="-34"/>
              <a:cs typeface="TH Sarabun New" panose="020B0500040200020003" pitchFamily="34" charset="-34"/>
            </a:rPr>
            <a:t>HTTP Request </a:t>
          </a:r>
          <a:r>
            <a:rPr lang="th-TH" b="1" dirty="0">
              <a:latin typeface="TH Sarabun New" panose="020B0500040200020003" pitchFamily="34" charset="-34"/>
              <a:cs typeface="TH Sarabun New" panose="020B0500040200020003" pitchFamily="34" charset="-34"/>
            </a:rPr>
            <a:t>พบ </a:t>
          </a:r>
          <a:r>
            <a:rPr lang="en-GB" b="1" dirty="0">
              <a:latin typeface="TH Sarabun New" panose="020B0500040200020003" pitchFamily="34" charset="-34"/>
              <a:cs typeface="TH Sarabun New" panose="020B0500040200020003" pitchFamily="34" charset="-34"/>
            </a:rPr>
            <a:t>Botnet </a:t>
          </a:r>
          <a:r>
            <a:rPr lang="th-TH" b="1" dirty="0">
              <a:latin typeface="TH Sarabun New" panose="020B0500040200020003" pitchFamily="34" charset="-34"/>
              <a:cs typeface="TH Sarabun New" panose="020B0500040200020003" pitchFamily="34" charset="-34"/>
            </a:rPr>
            <a:t>มากถึง 70%</a:t>
          </a:r>
        </a:p>
      </dgm:t>
    </dgm:pt>
    <dgm:pt modelId="{983340D7-D430-43EB-AEEE-5FF7873DDF37}" type="parTrans" cxnId="{1C1B57D5-6440-4F0E-BA82-59591BD53E09}">
      <dgm:prSet/>
      <dgm:spPr/>
      <dgm:t>
        <a:bodyPr/>
        <a:lstStyle/>
        <a:p>
          <a:endParaRPr lang="th-TH"/>
        </a:p>
      </dgm:t>
    </dgm:pt>
    <dgm:pt modelId="{A5DE2905-3ACB-44E6-A073-917D552ED60A}" type="sibTrans" cxnId="{1C1B57D5-6440-4F0E-BA82-59591BD53E09}">
      <dgm:prSet/>
      <dgm:spPr/>
      <dgm:t>
        <a:bodyPr/>
        <a:lstStyle/>
        <a:p>
          <a:endParaRPr lang="th-TH"/>
        </a:p>
      </dgm:t>
    </dgm:pt>
    <dgm:pt modelId="{ADDC8F1C-D6F8-4B91-B0AB-0C60201B2288}" type="pres">
      <dgm:prSet presAssocID="{A37B07EF-78F7-4EF3-A67C-27BB1EE138FC}" presName="diagram" presStyleCnt="0">
        <dgm:presLayoutVars>
          <dgm:dir/>
          <dgm:resizeHandles val="exact"/>
        </dgm:presLayoutVars>
      </dgm:prSet>
      <dgm:spPr/>
    </dgm:pt>
    <dgm:pt modelId="{FE85F65C-7BD4-4650-8C3B-526EB4AEBCFE}" type="pres">
      <dgm:prSet presAssocID="{B2ECFF1A-BD01-49A4-92B5-5622352E8C88}" presName="node" presStyleLbl="node1" presStyleIdx="0" presStyleCnt="2">
        <dgm:presLayoutVars>
          <dgm:bulletEnabled val="1"/>
        </dgm:presLayoutVars>
      </dgm:prSet>
      <dgm:spPr/>
    </dgm:pt>
    <dgm:pt modelId="{0CC3B162-6B76-485E-A08F-453B800A09EC}" type="pres">
      <dgm:prSet presAssocID="{E59040B5-661C-43C4-8CD8-EB82C69DF97C}" presName="sibTrans" presStyleCnt="0"/>
      <dgm:spPr/>
    </dgm:pt>
    <dgm:pt modelId="{5B740C74-539C-4E31-90E6-FD58C48224DF}" type="pres">
      <dgm:prSet presAssocID="{A3F3211B-3516-466A-987F-79C23240CE3A}" presName="node" presStyleLbl="node1" presStyleIdx="1" presStyleCnt="2">
        <dgm:presLayoutVars>
          <dgm:bulletEnabled val="1"/>
        </dgm:presLayoutVars>
      </dgm:prSet>
      <dgm:spPr/>
    </dgm:pt>
  </dgm:ptLst>
  <dgm:cxnLst>
    <dgm:cxn modelId="{2AC81897-E130-4CD1-BD69-E1EFA8F2096E}" type="presOf" srcId="{A37B07EF-78F7-4EF3-A67C-27BB1EE138FC}" destId="{ADDC8F1C-D6F8-4B91-B0AB-0C60201B2288}" srcOrd="0" destOrd="0" presId="urn:microsoft.com/office/officeart/2005/8/layout/default"/>
    <dgm:cxn modelId="{FA445F9F-5524-45E5-9DCC-79F1D1F5E99A}" type="presOf" srcId="{B2ECFF1A-BD01-49A4-92B5-5622352E8C88}" destId="{FE85F65C-7BD4-4650-8C3B-526EB4AEBCFE}" srcOrd="0" destOrd="0" presId="urn:microsoft.com/office/officeart/2005/8/layout/default"/>
    <dgm:cxn modelId="{6E23ABA8-8832-413E-AC4F-4C52379F41F3}" srcId="{A37B07EF-78F7-4EF3-A67C-27BB1EE138FC}" destId="{B2ECFF1A-BD01-49A4-92B5-5622352E8C88}" srcOrd="0" destOrd="0" parTransId="{BA8E9237-19E0-4020-8F33-E21B6DFCCEA8}" sibTransId="{E59040B5-661C-43C4-8CD8-EB82C69DF97C}"/>
    <dgm:cxn modelId="{1C1B57D5-6440-4F0E-BA82-59591BD53E09}" srcId="{A37B07EF-78F7-4EF3-A67C-27BB1EE138FC}" destId="{A3F3211B-3516-466A-987F-79C23240CE3A}" srcOrd="1" destOrd="0" parTransId="{983340D7-D430-43EB-AEEE-5FF7873DDF37}" sibTransId="{A5DE2905-3ACB-44E6-A073-917D552ED60A}"/>
    <dgm:cxn modelId="{22227FF0-313F-4E10-9E23-FEAF0F9F97FD}" type="presOf" srcId="{A3F3211B-3516-466A-987F-79C23240CE3A}" destId="{5B740C74-539C-4E31-90E6-FD58C48224DF}" srcOrd="0" destOrd="0" presId="urn:microsoft.com/office/officeart/2005/8/layout/default"/>
    <dgm:cxn modelId="{38AC787F-6E89-4934-9E0A-E2FCD6F8181E}" type="presParOf" srcId="{ADDC8F1C-D6F8-4B91-B0AB-0C60201B2288}" destId="{FE85F65C-7BD4-4650-8C3B-526EB4AEBCFE}" srcOrd="0" destOrd="0" presId="urn:microsoft.com/office/officeart/2005/8/layout/default"/>
    <dgm:cxn modelId="{5CE99315-9B9E-4E65-9342-9CD0A0D8AB50}" type="presParOf" srcId="{ADDC8F1C-D6F8-4B91-B0AB-0C60201B2288}" destId="{0CC3B162-6B76-485E-A08F-453B800A09EC}" srcOrd="1" destOrd="0" presId="urn:microsoft.com/office/officeart/2005/8/layout/default"/>
    <dgm:cxn modelId="{146597F1-4EB4-4E8C-99F8-BC156FD4228A}" type="presParOf" srcId="{ADDC8F1C-D6F8-4B91-B0AB-0C60201B2288}" destId="{5B740C74-539C-4E31-90E6-FD58C48224D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5F65C-7BD4-4650-8C3B-526EB4AEBCFE}">
      <dsp:nvSpPr>
        <dsp:cNvPr id="0" name=""/>
        <dsp:cNvSpPr/>
      </dsp:nvSpPr>
      <dsp:spPr>
        <a:xfrm>
          <a:off x="1245" y="822963"/>
          <a:ext cx="4856196" cy="29137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การโจมตีในระดับ </a:t>
          </a:r>
          <a:r>
            <a:rPr lang="en-GB" sz="32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Layer </a:t>
          </a:r>
          <a:r>
            <a:rPr lang="th-TH" sz="32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3/4 หรือ </a:t>
          </a:r>
          <a:r>
            <a:rPr lang="en-GB" sz="32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Volumetric Attack  </a:t>
          </a:r>
          <a:r>
            <a:rPr lang="th-TH" sz="32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มีการพบว่าขนาดใหญ่ที่สุดคือ 300-400 </a:t>
          </a:r>
          <a:r>
            <a:rPr lang="en-GB" sz="32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Gbps</a:t>
          </a:r>
          <a:endParaRPr lang="th-TH" sz="3200" b="1" kern="1200" dirty="0"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1245" y="822963"/>
        <a:ext cx="4856196" cy="2913717"/>
      </dsp:txXfrm>
    </dsp:sp>
    <dsp:sp modelId="{5B740C74-539C-4E31-90E6-FD58C48224DF}">
      <dsp:nvSpPr>
        <dsp:cNvPr id="0" name=""/>
        <dsp:cNvSpPr/>
      </dsp:nvSpPr>
      <dsp:spPr>
        <a:xfrm>
          <a:off x="5343060" y="822963"/>
          <a:ext cx="4856196" cy="29137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การโจมตีในระดับ </a:t>
          </a:r>
          <a:r>
            <a:rPr lang="en-GB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Layer </a:t>
          </a:r>
          <a:r>
            <a:rPr lang="th-TH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7 หรือ </a:t>
          </a:r>
          <a:r>
            <a:rPr lang="en-GB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Application Attack </a:t>
          </a:r>
          <a:r>
            <a:rPr lang="th-TH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จะเน้นโจมตีไปยังเว็บเซิฟเวอร์โดยการส่งคำขอเป็นปริมาณที่มาก จนทำให้ระบบการทำงานหน่วง หรือทำให้ระบบหยุดทำงาน เมื่อตรวจสอบที่เซิฟเวอร์จะพบ </a:t>
          </a:r>
          <a:r>
            <a:rPr lang="en-GB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High usage CPU/Memory </a:t>
          </a:r>
          <a:r>
            <a:rPr lang="th-TH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และจากสถิติของ </a:t>
          </a:r>
          <a:r>
            <a:rPr lang="en-GB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HTTP Request </a:t>
          </a:r>
          <a:r>
            <a:rPr lang="th-TH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พบ </a:t>
          </a:r>
          <a:r>
            <a:rPr lang="en-GB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Botnet </a:t>
          </a:r>
          <a:r>
            <a:rPr lang="th-TH" sz="2500" b="1" kern="1200" dirty="0">
              <a:latin typeface="TH Sarabun New" panose="020B0500040200020003" pitchFamily="34" charset="-34"/>
              <a:cs typeface="TH Sarabun New" panose="020B0500040200020003" pitchFamily="34" charset="-34"/>
            </a:rPr>
            <a:t>มากถึง 70%</a:t>
          </a:r>
        </a:p>
      </dsp:txBody>
      <dsp:txXfrm>
        <a:off x="5343060" y="822963"/>
        <a:ext cx="4856196" cy="291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3" r:id="rId6"/>
    <p:sldLayoutId id="2147483741" r:id="rId7"/>
    <p:sldLayoutId id="2147483742" r:id="rId8"/>
    <p:sldLayoutId id="2147483738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BC5B4DFA-2167-4BD4-B730-459D2EF3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BADDBB-C2C9-46C4-9C73-42B2A10F6CA2}"/>
              </a:ext>
            </a:extLst>
          </p:cNvPr>
          <p:cNvSpPr txBox="1"/>
          <p:nvPr/>
        </p:nvSpPr>
        <p:spPr>
          <a:xfrm>
            <a:off x="86498" y="4572000"/>
            <a:ext cx="8822723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DDoS (Distributed Denial of Service)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DC009-DC2B-4985-8A45-BD7FEEEF7C2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30088" y="228514"/>
            <a:ext cx="3322680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ในเชิงธุรกิจ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45E8-3FDD-49AE-9BAD-DD7C631882BE}"/>
              </a:ext>
            </a:extLst>
          </p:cNvPr>
          <p:cNvSpPr txBox="1"/>
          <p:nvPr/>
        </p:nvSpPr>
        <p:spPr>
          <a:xfrm>
            <a:off x="210066" y="1443841"/>
            <a:ext cx="7006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Attack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อาจจะเป็นเทคนิคการโจมตีแบบ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Brute Force attack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ระดับสูงที่อาศัย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Botnet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หรือเครือข่ายของอุปกรณ์คอมพิวเตอร์ที่ติดมัลแวร์กลายเป็น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Zombie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และถูกควบคุมตามคำสั่งของแฮ็คเกอร์</a:t>
            </a: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โดยส่วนใหญ่คอมพิวเตอร์ขนาดเล็ก หรือ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 of Things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มักมีความปลอดภัยต่ำ และไม่ค่อยมีการอัพเดทแพทช์เพื่ออุดช่องโหว่ จึงส่งผลทำให้แฮ็คเกอร์แฝงมัลแวร์ลงไปในอุปกรณ์เพื่อใช้ควบคุมภายหลังได้ หรือ อาจเกิดการเข้าถึงเว็บไซต์อันตรายหรือกดลิงค์โฆษณาที่มีมัลแวร์แอบแฝงอยู่ เหตุผลเหล่านี้จึงนับว่าเป็นช่องทางสำคัญในการแพร่กระจายตัวของ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Botnet</a:t>
            </a:r>
          </a:p>
        </p:txBody>
      </p:sp>
    </p:spTree>
    <p:extLst>
      <p:ext uri="{BB962C8B-B14F-4D97-AF65-F5344CB8AC3E}">
        <p14:creationId xmlns:p14="http://schemas.microsoft.com/office/powerpoint/2010/main" val="36841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01714-F5CD-436F-8241-775D54D5A15B}"/>
              </a:ext>
            </a:extLst>
          </p:cNvPr>
          <p:cNvSpPr/>
          <p:nvPr/>
        </p:nvSpPr>
        <p:spPr>
          <a:xfrm>
            <a:off x="555315" y="917089"/>
            <a:ext cx="7265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2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การโจมตีแบบ </a:t>
            </a:r>
            <a:r>
              <a:rPr lang="en-GB" sz="32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DDoS Attack </a:t>
            </a:r>
            <a:r>
              <a:rPr lang="th-TH" sz="32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ประกอบด้วยผู้ที่เกี่ยวข้อง 3 ฝ่าย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97B59-17DE-42D4-9DED-747B75104897}"/>
              </a:ext>
            </a:extLst>
          </p:cNvPr>
          <p:cNvSpPr txBox="1"/>
          <p:nvPr/>
        </p:nvSpPr>
        <p:spPr>
          <a:xfrm>
            <a:off x="642550" y="2792627"/>
            <a:ext cx="1114579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1.เป้าหมายของการโจมตี 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Victims)</a:t>
            </a:r>
          </a:p>
          <a:p>
            <a:r>
              <a:rPr lang="en-US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</a:t>
            </a:r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เป้าหมายของการโจมตีของ </a:t>
            </a:r>
            <a:r>
              <a:rPr lang="en-GB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ไม่จำเป็นต้องเป็นเว็บไซต์ขนาดใหญ่หรือมีชื่อเสียงเสมอไป ทุกเว็บไซต์บนโลกอาจเป็นเป้าหมายได้ทั้งหมด</a:t>
            </a:r>
          </a:p>
          <a:p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2.ผู้ให้บริการ </a:t>
            </a:r>
            <a:r>
              <a:rPr lang="en-GB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Attack (The Arms Dealers)</a:t>
            </a:r>
            <a:endParaRPr lang="th-TH" sz="27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</a:t>
            </a:r>
            <a:r>
              <a:rPr lang="th-TH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ผู้ให้บริการ </a:t>
            </a:r>
            <a:r>
              <a:rPr lang="en-US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Attack </a:t>
            </a:r>
            <a:r>
              <a:rPr lang="th-TH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เป็นผู้สร้างมัลแวร์ไปฝังไว้ในอุปกรณ์คอมพิวเตอร์ต่างๆ สำหรับใช้เป็น </a:t>
            </a:r>
            <a:r>
              <a:rPr lang="en-US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Botnet </a:t>
            </a:r>
            <a:r>
              <a:rPr lang="th-TH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เพื่อโจมตีเป้าหมายที่ต้องการ</a:t>
            </a:r>
            <a:endParaRPr lang="en-US" sz="2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3.อาชญากรบนโลกไซเบอร์ (</a:t>
            </a:r>
            <a:r>
              <a:rPr lang="en-GB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Cyber Criminals)</a:t>
            </a:r>
            <a:endParaRPr lang="th-TH" sz="27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แฮ็คเกอร์ที่เคลื่อนไหวเกี่ยวกับการเมือง</a:t>
            </a:r>
            <a:r>
              <a:rPr lang="en-GB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บริษัทคู่แข่งที่ต้องการดิสเครดิตบริษัทอื่นๆ</a:t>
            </a:r>
            <a:endParaRPr lang="en-US" sz="27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23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F8F983-2C7F-419E-A1CA-1BDCB70EF098}"/>
              </a:ext>
            </a:extLst>
          </p:cNvPr>
          <p:cNvSpPr txBox="1"/>
          <p:nvPr/>
        </p:nvSpPr>
        <p:spPr>
          <a:xfrm>
            <a:off x="1392196" y="803188"/>
            <a:ext cx="104291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ผลกระทบที่เกิดจากการโจมตีของ </a:t>
            </a:r>
            <a:r>
              <a:rPr lang="en-GB" sz="5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DDos</a:t>
            </a:r>
            <a:r>
              <a:rPr lang="en-GB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Attack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ประสิทธิภาพเครือข่ายช้าผิดปกติ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เว็บไซต์เฉพาะแห่งไม่สามารถให้บริการได้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ไม่สามารถเข้าถึงเว็บไซต์ใด ๆ ได้เลย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ได้รับอีเมลสแปมในอัตราเพิ่มขึ้นมากกว่าปกติ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การเชื่อมต่ออินเทอร์เน็ตแบบมีสายหรือไร้สายขาดหาย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ไม่สามารถเข้าถึงเว็บหรือบริการบนอินเทอร์เน็ตใด ๆ เป็นเวลานาน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01064-9FB3-4329-B4EF-69D00B954223}"/>
              </a:ext>
            </a:extLst>
          </p:cNvPr>
          <p:cNvSpPr txBox="1"/>
          <p:nvPr/>
        </p:nvSpPr>
        <p:spPr>
          <a:xfrm>
            <a:off x="2940908" y="246995"/>
            <a:ext cx="67220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 รูปแบบของการโจมตี </a:t>
            </a:r>
            <a:r>
              <a:rPr lang="en-GB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DDoS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ในปี 2016</a:t>
            </a:r>
            <a:endParaRPr lang="en-US" sz="40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FB1983-92E7-4E9A-BE20-F17524999656}"/>
              </a:ext>
            </a:extLst>
          </p:cNvPr>
          <p:cNvGrpSpPr/>
          <p:nvPr/>
        </p:nvGrpSpPr>
        <p:grpSpPr>
          <a:xfrm>
            <a:off x="1458097" y="1033398"/>
            <a:ext cx="8971006" cy="5268547"/>
            <a:chOff x="3956367" y="817189"/>
            <a:chExt cx="4465319" cy="522418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9F1260-B475-4173-801E-A96C69FAA2FC}"/>
                </a:ext>
              </a:extLst>
            </p:cNvPr>
            <p:cNvSpPr/>
            <p:nvPr/>
          </p:nvSpPr>
          <p:spPr>
            <a:xfrm>
              <a:off x="3956367" y="817189"/>
              <a:ext cx="4465319" cy="1653627"/>
            </a:xfrm>
            <a:custGeom>
              <a:avLst/>
              <a:gdLst>
                <a:gd name="connsiteX0" fmla="*/ 0 w 4465319"/>
                <a:gd name="connsiteY0" fmla="*/ 0 h 1395412"/>
                <a:gd name="connsiteX1" fmla="*/ 4465319 w 4465319"/>
                <a:gd name="connsiteY1" fmla="*/ 0 h 1395412"/>
                <a:gd name="connsiteX2" fmla="*/ 4465319 w 4465319"/>
                <a:gd name="connsiteY2" fmla="*/ 1395412 h 1395412"/>
                <a:gd name="connsiteX3" fmla="*/ 0 w 4465319"/>
                <a:gd name="connsiteY3" fmla="*/ 1395412 h 1395412"/>
                <a:gd name="connsiteX4" fmla="*/ 0 w 4465319"/>
                <a:gd name="connsiteY4" fmla="*/ 0 h 13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9" h="1395412">
                  <a:moveTo>
                    <a:pt x="0" y="0"/>
                  </a:moveTo>
                  <a:lnTo>
                    <a:pt x="4465319" y="0"/>
                  </a:lnTo>
                  <a:lnTo>
                    <a:pt x="4465319" y="1395412"/>
                  </a:lnTo>
                  <a:lnTo>
                    <a:pt x="0" y="1395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45159" tIns="247650" rIns="247650" bIns="247650" numCol="1" spcCol="1270" anchor="ctr" anchorCtr="0">
              <a:noAutofit/>
            </a:bodyPr>
            <a:lstStyle/>
            <a:p>
              <a:pPr marL="514350" lvl="0" indent="-51435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การโจมตี </a:t>
              </a:r>
              <a:r>
                <a:rPr lang="en-US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DDoS </a:t>
              </a: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แบบ </a:t>
              </a:r>
              <a:r>
                <a:rPr lang="en-US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Hit-and-Run</a:t>
              </a:r>
            </a:p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เป็นการทำ </a:t>
              </a:r>
              <a:r>
                <a:rPr lang="en-US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DDoS </a:t>
              </a: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ที่ซับซ้อนน้อยที่สุด โดยมักจะมุ่งเป้าไปที่บริการเกมและเว็บไซต์สำหรับผู้ใช้งานทั่วๆ </a:t>
              </a:r>
              <a:endParaRPr lang="en-US" sz="2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929F9A2-01DC-4093-8B6C-7BC0EC2A7931}"/>
                </a:ext>
              </a:extLst>
            </p:cNvPr>
            <p:cNvSpPr/>
            <p:nvPr/>
          </p:nvSpPr>
          <p:spPr>
            <a:xfrm>
              <a:off x="3956367" y="2573858"/>
              <a:ext cx="4465319" cy="1653627"/>
            </a:xfrm>
            <a:custGeom>
              <a:avLst/>
              <a:gdLst>
                <a:gd name="connsiteX0" fmla="*/ 0 w 4465319"/>
                <a:gd name="connsiteY0" fmla="*/ 0 h 1395412"/>
                <a:gd name="connsiteX1" fmla="*/ 4465319 w 4465319"/>
                <a:gd name="connsiteY1" fmla="*/ 0 h 1395412"/>
                <a:gd name="connsiteX2" fmla="*/ 4465319 w 4465319"/>
                <a:gd name="connsiteY2" fmla="*/ 1395412 h 1395412"/>
                <a:gd name="connsiteX3" fmla="*/ 0 w 4465319"/>
                <a:gd name="connsiteY3" fmla="*/ 1395412 h 1395412"/>
                <a:gd name="connsiteX4" fmla="*/ 0 w 4465319"/>
                <a:gd name="connsiteY4" fmla="*/ 0 h 13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9" h="1395412">
                  <a:moveTo>
                    <a:pt x="0" y="0"/>
                  </a:moveTo>
                  <a:lnTo>
                    <a:pt x="4465319" y="0"/>
                  </a:lnTo>
                  <a:lnTo>
                    <a:pt x="4465319" y="1395412"/>
                  </a:lnTo>
                  <a:lnTo>
                    <a:pt x="0" y="1395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45159" tIns="247650" rIns="247650" bIns="247650" numCol="1" spcCol="1270" anchor="ctr" anchorCtr="0">
              <a:noAutofit/>
            </a:bodyPr>
            <a:lstStyle/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32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2. การโจมตี </a:t>
              </a:r>
              <a:r>
                <a:rPr lang="en-US" sz="32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DDoS </a:t>
              </a:r>
              <a:r>
                <a:rPr lang="th-TH" sz="32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เพื่อหวังผลทางการเมือง</a:t>
              </a:r>
            </a:p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หน่วยงานภาครัฐและรัฐวิสาหกิจนั้นมักจะตกเป็นเป้าของการโจมตีลักษณะนี้ เพื่อการแสดงออกของเหล่าผู้ประท้วง, ผู้ชุมนุม, ผู้ดำเนินกิจกรรมทางการเมือง</a:t>
              </a:r>
              <a:endParaRPr lang="th-TH" sz="2800" b="1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46F789-9AE3-498C-83A5-1E0AB97F23BB}"/>
                </a:ext>
              </a:extLst>
            </p:cNvPr>
            <p:cNvSpPr/>
            <p:nvPr/>
          </p:nvSpPr>
          <p:spPr>
            <a:xfrm>
              <a:off x="3956367" y="4518971"/>
              <a:ext cx="4465319" cy="1522404"/>
            </a:xfrm>
            <a:custGeom>
              <a:avLst/>
              <a:gdLst>
                <a:gd name="connsiteX0" fmla="*/ 0 w 4465319"/>
                <a:gd name="connsiteY0" fmla="*/ 0 h 1395412"/>
                <a:gd name="connsiteX1" fmla="*/ 4465319 w 4465319"/>
                <a:gd name="connsiteY1" fmla="*/ 0 h 1395412"/>
                <a:gd name="connsiteX2" fmla="*/ 4465319 w 4465319"/>
                <a:gd name="connsiteY2" fmla="*/ 1395412 h 1395412"/>
                <a:gd name="connsiteX3" fmla="*/ 0 w 4465319"/>
                <a:gd name="connsiteY3" fmla="*/ 1395412 h 1395412"/>
                <a:gd name="connsiteX4" fmla="*/ 0 w 4465319"/>
                <a:gd name="connsiteY4" fmla="*/ 0 h 13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9" h="1395412">
                  <a:moveTo>
                    <a:pt x="0" y="0"/>
                  </a:moveTo>
                  <a:lnTo>
                    <a:pt x="4465319" y="0"/>
                  </a:lnTo>
                  <a:lnTo>
                    <a:pt x="4465319" y="1395412"/>
                  </a:lnTo>
                  <a:lnTo>
                    <a:pt x="0" y="1395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45159" tIns="247650" rIns="247650" bIns="247650" numCol="1" spcCol="1270" anchor="ctr" anchorCtr="0">
              <a:noAutofit/>
            </a:bodyPr>
            <a:lstStyle/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32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3. การโจมตี </a:t>
              </a:r>
              <a:r>
                <a:rPr lang="en-US" sz="32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DDoS </a:t>
              </a:r>
              <a:r>
                <a:rPr lang="th-TH" sz="32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เพื่อหวังผลทางธุรกิจ</a:t>
              </a:r>
            </a:p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การโจมตีนี้เป็นการโจมตีเพื่อลดผลประโยชน์ของธุรกิจคู่แข่ง โดยเป็นการอาชญากรรมในแบบ </a:t>
              </a:r>
              <a:r>
                <a:rPr lang="en-US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B2B</a:t>
              </a:r>
              <a:endParaRPr lang="th-TH" sz="2800" b="1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6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A17911-D711-4E37-ADDD-C7E18F0E632B}"/>
              </a:ext>
            </a:extLst>
          </p:cNvPr>
          <p:cNvGrpSpPr/>
          <p:nvPr/>
        </p:nvGrpSpPr>
        <p:grpSpPr>
          <a:xfrm>
            <a:off x="1458097" y="1033399"/>
            <a:ext cx="8971006" cy="4910201"/>
            <a:chOff x="3956367" y="817190"/>
            <a:chExt cx="4465319" cy="341029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B095C6-1CF5-41C7-89F2-90FB46CBD563}"/>
                </a:ext>
              </a:extLst>
            </p:cNvPr>
            <p:cNvSpPr/>
            <p:nvPr/>
          </p:nvSpPr>
          <p:spPr>
            <a:xfrm>
              <a:off x="3956367" y="817190"/>
              <a:ext cx="4465319" cy="1653626"/>
            </a:xfrm>
            <a:custGeom>
              <a:avLst/>
              <a:gdLst>
                <a:gd name="connsiteX0" fmla="*/ 0 w 4465319"/>
                <a:gd name="connsiteY0" fmla="*/ 0 h 1395412"/>
                <a:gd name="connsiteX1" fmla="*/ 4465319 w 4465319"/>
                <a:gd name="connsiteY1" fmla="*/ 0 h 1395412"/>
                <a:gd name="connsiteX2" fmla="*/ 4465319 w 4465319"/>
                <a:gd name="connsiteY2" fmla="*/ 1395412 h 1395412"/>
                <a:gd name="connsiteX3" fmla="*/ 0 w 4465319"/>
                <a:gd name="connsiteY3" fmla="*/ 1395412 h 1395412"/>
                <a:gd name="connsiteX4" fmla="*/ 0 w 4465319"/>
                <a:gd name="connsiteY4" fmla="*/ 0 h 13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9" h="1395412">
                  <a:moveTo>
                    <a:pt x="0" y="0"/>
                  </a:moveTo>
                  <a:lnTo>
                    <a:pt x="4465319" y="0"/>
                  </a:lnTo>
                  <a:lnTo>
                    <a:pt x="4465319" y="1395412"/>
                  </a:lnTo>
                  <a:lnTo>
                    <a:pt x="0" y="1395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45159" tIns="247650" rIns="247650" bIns="247650" numCol="1" spcCol="1270" anchor="ctr" anchorCtr="0">
              <a:noAutofit/>
            </a:bodyPr>
            <a:lstStyle/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4. การโจมตีเพื่อแอบซ่อนการโจมตีที่แท้จริง</a:t>
              </a:r>
              <a:endParaRPr lang="en-US" sz="2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เป็นการโจมตีโดยที่ผู้ที่ทำการโจมตีจะดึงดูดความสนใจของฝ่าย </a:t>
              </a:r>
              <a:r>
                <a:rPr lang="en-US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IT </a:t>
              </a: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ขององค์กร เพื่อทำการโจมตีซ้อนด้วยวิธีการอื่นๆ </a:t>
              </a:r>
              <a:endParaRPr lang="en-US" sz="28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EAAF0F-4C2B-4AFA-9F37-2563B9F84FBD}"/>
                </a:ext>
              </a:extLst>
            </p:cNvPr>
            <p:cNvSpPr/>
            <p:nvPr/>
          </p:nvSpPr>
          <p:spPr>
            <a:xfrm>
              <a:off x="3956367" y="2573858"/>
              <a:ext cx="4465319" cy="1653627"/>
            </a:xfrm>
            <a:custGeom>
              <a:avLst/>
              <a:gdLst>
                <a:gd name="connsiteX0" fmla="*/ 0 w 4465319"/>
                <a:gd name="connsiteY0" fmla="*/ 0 h 1395412"/>
                <a:gd name="connsiteX1" fmla="*/ 4465319 w 4465319"/>
                <a:gd name="connsiteY1" fmla="*/ 0 h 1395412"/>
                <a:gd name="connsiteX2" fmla="*/ 4465319 w 4465319"/>
                <a:gd name="connsiteY2" fmla="*/ 1395412 h 1395412"/>
                <a:gd name="connsiteX3" fmla="*/ 0 w 4465319"/>
                <a:gd name="connsiteY3" fmla="*/ 1395412 h 1395412"/>
                <a:gd name="connsiteX4" fmla="*/ 0 w 4465319"/>
                <a:gd name="connsiteY4" fmla="*/ 0 h 13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9" h="1395412">
                  <a:moveTo>
                    <a:pt x="0" y="0"/>
                  </a:moveTo>
                  <a:lnTo>
                    <a:pt x="4465319" y="0"/>
                  </a:lnTo>
                  <a:lnTo>
                    <a:pt x="4465319" y="1395412"/>
                  </a:lnTo>
                  <a:lnTo>
                    <a:pt x="0" y="1395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45159" tIns="247650" rIns="247650" bIns="247650" numCol="1" spcCol="1270" anchor="ctr" anchorCtr="0">
              <a:noAutofit/>
            </a:bodyPr>
            <a:lstStyle/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32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5.การโจมตีเพื่อเรียกค่าไถ่</a:t>
              </a:r>
            </a:p>
            <a:p>
              <a:pPr lvl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800" b="1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เป็นการโจมตีที่อาชญากร จะโจมตีใส่องค์กรอย่างต่อเนื่อง และจะหยุดการโจมตีเมื่อมีการจ่ายค่าไถ่ตามที่เรียกร้องแล้วเท่านั้น การโจมตีแบบนี้มีความอันตรายอย่างมาก </a:t>
              </a:r>
              <a:endParaRPr lang="th-TH" sz="2800" b="1" kern="1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1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C87AD-FF28-47B3-9185-3BAB9D697DD4}"/>
              </a:ext>
            </a:extLst>
          </p:cNvPr>
          <p:cNvSpPr txBox="1"/>
          <p:nvPr/>
        </p:nvSpPr>
        <p:spPr>
          <a:xfrm>
            <a:off x="3237471" y="469557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วิธีการป้องกัน </a:t>
            </a: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DDoS Attack</a:t>
            </a:r>
            <a:endParaRPr lang="th-TH" sz="4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3987C-A4ED-4A86-BC87-2935DEF15988}"/>
              </a:ext>
            </a:extLst>
          </p:cNvPr>
          <p:cNvSpPr txBox="1"/>
          <p:nvPr/>
        </p:nvSpPr>
        <p:spPr>
          <a:xfrm>
            <a:off x="889686" y="1816443"/>
            <a:ext cx="10342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GB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Bandwidth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GB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Resource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GB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Proxy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ในการกระจายภาระงานไปยังแต่ละเชิฟเวอร์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ใช้อุปกรณ์รักษาความปลอดภัย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แจ้งไปยัง </a:t>
            </a:r>
            <a:r>
              <a:rPr lang="en-GB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ISP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เพื่อช่วยในการแก้ปัญหา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ใช้โซลูชัน </a:t>
            </a:r>
            <a:r>
              <a:rPr lang="en-GB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DDoS Mitigation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โดยเฉพาะ เช่น </a:t>
            </a:r>
            <a:r>
              <a:rPr lang="en-GB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Incapsula, Arbor Networks, </a:t>
            </a:r>
            <a:r>
              <a:rPr lang="en-GB" sz="36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CloudFlare</a:t>
            </a:r>
            <a:r>
              <a:rPr lang="en-GB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Akamai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2FF1B-8DE0-44A4-A5BB-078F4633316E}"/>
              </a:ext>
            </a:extLst>
          </p:cNvPr>
          <p:cNvSpPr txBox="1"/>
          <p:nvPr/>
        </p:nvSpPr>
        <p:spPr>
          <a:xfrm>
            <a:off x="3620530" y="1977080"/>
            <a:ext cx="6116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นัทธพล งามฤทธิ์ CS3/2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ปิยะพันธ์ เทพภาพ CS3/1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นายชญานนท์ จันทวรรณ์CS3/1</a:t>
            </a:r>
          </a:p>
        </p:txBody>
      </p:sp>
    </p:spTree>
    <p:extLst>
      <p:ext uri="{BB962C8B-B14F-4D97-AF65-F5344CB8AC3E}">
        <p14:creationId xmlns:p14="http://schemas.microsoft.com/office/powerpoint/2010/main" val="79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984DFF-2C26-41F7-8E93-CA6934995315}"/>
              </a:ext>
            </a:extLst>
          </p:cNvPr>
          <p:cNvSpPr/>
          <p:nvPr/>
        </p:nvSpPr>
        <p:spPr>
          <a:xfrm>
            <a:off x="547899" y="945975"/>
            <a:ext cx="6161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(Distributed Denial of Service)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B2FDF-F04B-4CA1-AA82-B122B72BC402}"/>
              </a:ext>
            </a:extLst>
          </p:cNvPr>
          <p:cNvSpPr txBox="1"/>
          <p:nvPr/>
        </p:nvSpPr>
        <p:spPr>
          <a:xfrm>
            <a:off x="667265" y="2826127"/>
            <a:ext cx="104414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เริ่มจากเนื้อหาเบื้องต้นว่า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ก่อนที่เราจะทราบว่า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คืออะไรก็ต้องไปดูว่าชื่อเต็มคืออะไรกันก่อนนะ “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Distributed Denial of Service”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นี่คือชื่อเต็ม เป็นการประกอบกันสองคำคือ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Distributed + Denial of Service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ซึ่งการเกิดของเจ้า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เนี่ยร่างแรกเริ่ม 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Denial of Service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ชื่อบอกตรงตัวครับ “ คือการทำให้ใช้บริการไม่ได้ ” 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แต่ในทางภาษาไม่เป็นทางการมักจะเรียกกันอยู่ว่า “โดนยิง” หรือ “โดนบอม” ซึ่งเป็นกริยาที่แสดงถึงกำลังโดนโจมตีหรือโดนสอยอยู่นั่นเองแหละครับ แต่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DoS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เป็นการโจมตีด้วยการใช้แค่ 1 เครื่องโจมตี การปฏิเสธการให้บริการ เป็นการโจมตีโดยมีจุดมุ่งหมายทำให้ระบบไม่สามารถให้บริการได้ แบ่งเป็น 2 กลุ่มคือ</a:t>
            </a:r>
          </a:p>
        </p:txBody>
      </p:sp>
    </p:spTree>
    <p:extLst>
      <p:ext uri="{BB962C8B-B14F-4D97-AF65-F5344CB8AC3E}">
        <p14:creationId xmlns:p14="http://schemas.microsoft.com/office/powerpoint/2010/main" val="35010919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0DD6-27DE-4D21-8753-8B5B0E7F0FF5}"/>
              </a:ext>
            </a:extLst>
          </p:cNvPr>
          <p:cNvSpPr/>
          <p:nvPr/>
        </p:nvSpPr>
        <p:spPr>
          <a:xfrm>
            <a:off x="712572" y="61496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1.การโจมตีด้วยโครงข่าย 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 base Attack)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 ผู้โจมตีจะส่งข้อมูลที่มีปริมาณมหาศาลเข้าไปที่เป้าหมายเพื่อทำให้การรับ-ส่งข้อมูลเกิดความแออัด(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Congestion)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จนไม่สามารถติดต่อสื่อสารกับผู้ใช้งานทั่วไปได้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5AEAF-1FA8-49FA-8A14-F9F1EDFD5357}"/>
              </a:ext>
            </a:extLst>
          </p:cNvPr>
          <p:cNvSpPr/>
          <p:nvPr/>
        </p:nvSpPr>
        <p:spPr>
          <a:xfrm>
            <a:off x="1305697" y="368849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2.การโจมตีด้วยแอพพลิเคชั่น 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base Attack)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จะส่งข้อมูลที่อยู่ในเลเยอร์ที่เจ็ดของโอเอสไอ 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OSI — Application Layer)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เพื่อมุ่งเน้นไปให้แอพพลิเคชั่นหยุดทำงาน ซึ่งการโจมตีชนิดนี้จะอยู่ในระดับที่สูงกว่าการโจมตีด้วยโครงข่าย</a:t>
            </a:r>
          </a:p>
        </p:txBody>
      </p:sp>
    </p:spTree>
    <p:extLst>
      <p:ext uri="{BB962C8B-B14F-4D97-AF65-F5344CB8AC3E}">
        <p14:creationId xmlns:p14="http://schemas.microsoft.com/office/powerpoint/2010/main" val="7090530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C39B6EB-BEE9-4266-AB33-A0065BE6C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44196"/>
            <a:ext cx="12192000" cy="4316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28F27D-235A-4038-A9B0-FE58AC6663B2}"/>
              </a:ext>
            </a:extLst>
          </p:cNvPr>
          <p:cNvSpPr txBox="1"/>
          <p:nvPr/>
        </p:nvSpPr>
        <p:spPr>
          <a:xfrm>
            <a:off x="2747318" y="283597"/>
            <a:ext cx="6697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Open Systems Interconnection model: OSI model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634A640-7B1B-4D59-BEFE-C242DA234FF5}"/>
              </a:ext>
            </a:extLst>
          </p:cNvPr>
          <p:cNvSpPr/>
          <p:nvPr/>
        </p:nvSpPr>
        <p:spPr>
          <a:xfrm>
            <a:off x="5712940" y="1145371"/>
            <a:ext cx="766119" cy="961236"/>
          </a:xfrm>
          <a:prstGeom prst="down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1B62E9-AC17-4128-9B07-7B8D5FB16414}"/>
              </a:ext>
            </a:extLst>
          </p:cNvPr>
          <p:cNvSpPr/>
          <p:nvPr/>
        </p:nvSpPr>
        <p:spPr>
          <a:xfrm>
            <a:off x="1147422" y="167501"/>
            <a:ext cx="4174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Infographic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มีดังนี้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3F35B-6415-46FC-9E37-3352DB9BFEE8}"/>
              </a:ext>
            </a:extLst>
          </p:cNvPr>
          <p:cNvSpPr txBox="1"/>
          <p:nvPr/>
        </p:nvSpPr>
        <p:spPr>
          <a:xfrm>
            <a:off x="233023" y="1008304"/>
            <a:ext cx="67979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1.Protocol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ที่นิยมใช้ในการทำ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มากที่สุดคือ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UDP(User Datagram Protocol)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 เป็นการส่งข้อมูลที่ไม่มีการยืนยันการรับส่งข้อมูล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UDP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Transport layer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ทำหน้าที่จัดการและควบคุมการรับส่งข้อมูล แต่ไม่มีกลไกความคุมการรับ ส่งข้อมูลให้มีเสถียรภาพและเชื่อถือได้ ซึ่งจุดเด่นของ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UDP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ความเร็ว ขนาดเล็ก และไม่มีการทำงานเกี่ยวการส่งข้อมูลซ้ำหรือคำนวณอัตราการส่งข้อมูล ซึ่งจะเหมาะกับการส่งข้อมูลแบบ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Real time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ซึ่งข้อมูลที่สูญหายบางส่วนหรือข้อมูลที่เกิด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delay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จะถูกละความสนใจไปมันจะส่งข้อมูลได้เร็วกว่า แบบ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TCP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และจะไม่มีการสร้าง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Connection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 ทำให้ข้อมูลที่วิ่งในเครือข่ายมีน้อยลง</a:t>
            </a:r>
          </a:p>
        </p:txBody>
      </p:sp>
      <p:pic>
        <p:nvPicPr>
          <p:cNvPr id="8" name="รูปภาพ 2" descr="User Datagram Protocol">
            <a:extLst>
              <a:ext uri="{FF2B5EF4-FFF2-40B4-BE49-F238E27FC236}">
                <a16:creationId xmlns:a16="http://schemas.microsoft.com/office/drawing/2014/main" id="{7DC3AA9C-D1C1-4FB8-803E-2D5FD09731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17" y="2807925"/>
            <a:ext cx="4938583" cy="2235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74AEF2-97D8-4EB8-A4D3-E997A3AD32AB}"/>
              </a:ext>
            </a:extLst>
          </p:cNvPr>
          <p:cNvSpPr/>
          <p:nvPr/>
        </p:nvSpPr>
        <p:spPr>
          <a:xfrm>
            <a:off x="7420150" y="5546889"/>
            <a:ext cx="443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ภาพประกอบ User Datagram Protocol)</a:t>
            </a:r>
          </a:p>
        </p:txBody>
      </p:sp>
    </p:spTree>
    <p:extLst>
      <p:ext uri="{BB962C8B-B14F-4D97-AF65-F5344CB8AC3E}">
        <p14:creationId xmlns:p14="http://schemas.microsoft.com/office/powerpoint/2010/main" val="1119181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7D707-0D7C-4437-BF7F-63A7B1A3F4A5}"/>
              </a:ext>
            </a:extLst>
          </p:cNvPr>
          <p:cNvSpPr/>
          <p:nvPr/>
        </p:nvSpPr>
        <p:spPr>
          <a:xfrm>
            <a:off x="514865" y="360059"/>
            <a:ext cx="10643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ข้อมูลมาจาก บริษัทเอสน็อค(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Snoc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ผู้ให้บริการด้านการรักษาความปลอดภัย การนำเอาเทคโนโลยีเพื่อต่อสู้และป้องกันการโจมตีทาง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Cyber 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ทางเอสน็อคได้ทำการรวบรวมข้อมูลจากเคสที่มี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ที่มีต้นทางจากภายในประเทศ ตั้งแต่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Q4 2014 – Q1 2015(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รายงานสรุปการโจมตี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DDoS) 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พบว่าเฉลี่ยที่เกิดการยิงจะอยู่ที่ 1.5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Gbps 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และมากสุดที่พบคือ 7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Gbps 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3">
            <a:extLst>
              <a:ext uri="{FF2B5EF4-FFF2-40B4-BE49-F238E27FC236}">
                <a16:creationId xmlns:a16="http://schemas.microsoft.com/office/drawing/2014/main" id="{FFD985E8-ECC9-4250-87B1-4977C9E12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7410" y="2552421"/>
            <a:ext cx="6814244" cy="376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279D0-C4C6-42FE-BAED-9F2EE81EE9E8}"/>
              </a:ext>
            </a:extLst>
          </p:cNvPr>
          <p:cNvSpPr txBox="1"/>
          <p:nvPr/>
        </p:nvSpPr>
        <p:spPr>
          <a:xfrm>
            <a:off x="902043" y="5365150"/>
            <a:ext cx="282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หน้าตาเว็บไซต์ของบริษัท</a:t>
            </a: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www.snoc.co.th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47B73261-323F-4E37-8464-A75935EDA669}"/>
              </a:ext>
            </a:extLst>
          </p:cNvPr>
          <p:cNvSpPr/>
          <p:nvPr/>
        </p:nvSpPr>
        <p:spPr>
          <a:xfrm>
            <a:off x="1853514" y="3572261"/>
            <a:ext cx="1779372" cy="1556952"/>
          </a:xfrm>
          <a:prstGeom prst="ben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3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6">
            <a:extLst>
              <a:ext uri="{FF2B5EF4-FFF2-40B4-BE49-F238E27FC236}">
                <a16:creationId xmlns:a16="http://schemas.microsoft.com/office/drawing/2014/main" id="{F40CC076-0830-4CB0-8A21-D4EF65917B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6451" y="2508422"/>
            <a:ext cx="5525063" cy="4184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BC3E9A-15FD-42D5-9066-57F46D0CEB8E}"/>
              </a:ext>
            </a:extLst>
          </p:cNvPr>
          <p:cNvSpPr/>
          <p:nvPr/>
        </p:nvSpPr>
        <p:spPr>
          <a:xfrm>
            <a:off x="857996" y="113877"/>
            <a:ext cx="4124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รายงาน </a:t>
            </a:r>
            <a:r>
              <a:rPr lang="en-GB" sz="32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DDoS Report Q</a:t>
            </a:r>
            <a:r>
              <a:rPr lang="th-TH" sz="32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1 2015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81D98-D4B0-458A-80E7-C42D0053401F}"/>
              </a:ext>
            </a:extLst>
          </p:cNvPr>
          <p:cNvSpPr txBox="1"/>
          <p:nvPr/>
        </p:nvSpPr>
        <p:spPr>
          <a:xfrm>
            <a:off x="857996" y="692474"/>
            <a:ext cx="10181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ดูจากรายงานทางอุตสาหกรรมเกมส์ ยังโดนเป็นอันดับที่ 1 ที่โดนโจมตีบ่อยมากที่สุด ในขณะนี้รองลงมาเป็นผู้ให้บริการ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Cloud, VPS, ISP, Finance, Media and Entertainment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หรือแม้แต่ราชการก็ยังโดน ทุกอุตสาหกรรมที่มีการเชื่อมต่ออินเทอร์เน็ต  ถ้าเป็นระดับประเทศจะเห็นได้ว่า ประเทศจีน แซงประเทศสหรัฐอเมริกาขึ้นมาเป็นอันดับ 1 ในเรื่องของประเทศที่เป็นต้นทางการโจมตีมากที่สุด เปรียบเทียบการโจมตีระหว่างปี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Q1 2014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2015 พบว่าจำนวนการโจมตีเติบโตขึ้น 116.5%</a:t>
            </a:r>
          </a:p>
        </p:txBody>
      </p:sp>
    </p:spTree>
    <p:extLst>
      <p:ext uri="{BB962C8B-B14F-4D97-AF65-F5344CB8AC3E}">
        <p14:creationId xmlns:p14="http://schemas.microsoft.com/office/powerpoint/2010/main" val="21410555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63341-21C8-4A98-802F-81E87E4F59AA}"/>
              </a:ext>
            </a:extLst>
          </p:cNvPr>
          <p:cNvSpPr txBox="1"/>
          <p:nvPr/>
        </p:nvSpPr>
        <p:spPr>
          <a:xfrm>
            <a:off x="3323968" y="432486"/>
            <a:ext cx="559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3.ชนิดของ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แบ่งออกเป็น 2 ประเภท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4183B0-F3C3-4BFD-95B1-FCCB0361D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410159"/>
              </p:ext>
            </p:extLst>
          </p:nvPr>
        </p:nvGraphicFramePr>
        <p:xfrm>
          <a:off x="995749" y="755651"/>
          <a:ext cx="10200502" cy="4559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366B4BD-9C24-462A-879A-03EAA26DC6AC}"/>
              </a:ext>
            </a:extLst>
          </p:cNvPr>
          <p:cNvSpPr/>
          <p:nvPr/>
        </p:nvSpPr>
        <p:spPr>
          <a:xfrm>
            <a:off x="2642094" y="881109"/>
            <a:ext cx="434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D91DD-96E1-4DEF-8AF8-28DC19736233}"/>
              </a:ext>
            </a:extLst>
          </p:cNvPr>
          <p:cNvSpPr/>
          <p:nvPr/>
        </p:nvSpPr>
        <p:spPr>
          <a:xfrm>
            <a:off x="8807187" y="864973"/>
            <a:ext cx="434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รูปภาพ 7" descr="https://www.techtalkthai.com/wp-content/uploads/2018/07/snoc_ddos_atk_5-600x354.png">
            <a:extLst>
              <a:ext uri="{FF2B5EF4-FFF2-40B4-BE49-F238E27FC236}">
                <a16:creationId xmlns:a16="http://schemas.microsoft.com/office/drawing/2014/main" id="{066A316E-0127-4E81-94CD-A6965E8E076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49" y="4175089"/>
            <a:ext cx="4836640" cy="253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รูปภาพ 8" descr="https://www.techtalkthai.com/wp-content/uploads/2018/07/snoc_ddos_atk_4-600x354.png">
            <a:extLst>
              <a:ext uri="{FF2B5EF4-FFF2-40B4-BE49-F238E27FC236}">
                <a16:creationId xmlns:a16="http://schemas.microsoft.com/office/drawing/2014/main" id="{AFCCF02E-7450-4766-9E35-3FC879095B4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13" y="4219869"/>
            <a:ext cx="4836638" cy="2486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0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17C76-34A8-4DF7-B782-88533D4D5514}"/>
              </a:ext>
            </a:extLst>
          </p:cNvPr>
          <p:cNvSpPr txBox="1"/>
          <p:nvPr/>
        </p:nvSpPr>
        <p:spPr>
          <a:xfrm>
            <a:off x="148281" y="407773"/>
            <a:ext cx="6351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4.ผู้ให้บริการระบบ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Real-time Cloud-based Information &amp; Analysis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แห่งสหรัฐฯ ได้ออกมาเปิดเผยว่า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ถูกใช้เพื่อเบี่ยงเบนความสนใจของเป้าหมาย แล้วแอบส่งมัลแวร์เข้าไปติดตั้งเพื่อขโมยข้อมูลของบริษัท โดยแนวโน้มการโจมตีแบบ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DDoS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มีดังนี้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A729BC-788F-424F-A879-2CF5B53A039A}"/>
              </a:ext>
            </a:extLst>
          </p:cNvPr>
          <p:cNvGrpSpPr/>
          <p:nvPr/>
        </p:nvGrpSpPr>
        <p:grpSpPr>
          <a:xfrm>
            <a:off x="771815" y="2661248"/>
            <a:ext cx="6555742" cy="3788979"/>
            <a:chOff x="1266083" y="2880689"/>
            <a:chExt cx="4807745" cy="32560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048A4F3-5499-4AA5-B771-8A004B73B717}"/>
                </a:ext>
              </a:extLst>
            </p:cNvPr>
            <p:cNvSpPr/>
            <p:nvPr/>
          </p:nvSpPr>
          <p:spPr>
            <a:xfrm rot="21600000">
              <a:off x="1718690" y="2880689"/>
              <a:ext cx="4355138" cy="905217"/>
            </a:xfrm>
            <a:custGeom>
              <a:avLst/>
              <a:gdLst>
                <a:gd name="connsiteX0" fmla="*/ 0 w 4355138"/>
                <a:gd name="connsiteY0" fmla="*/ 0 h 905215"/>
                <a:gd name="connsiteX1" fmla="*/ 3902531 w 4355138"/>
                <a:gd name="connsiteY1" fmla="*/ 0 h 905215"/>
                <a:gd name="connsiteX2" fmla="*/ 4355138 w 4355138"/>
                <a:gd name="connsiteY2" fmla="*/ 452608 h 905215"/>
                <a:gd name="connsiteX3" fmla="*/ 3902531 w 4355138"/>
                <a:gd name="connsiteY3" fmla="*/ 905215 h 905215"/>
                <a:gd name="connsiteX4" fmla="*/ 0 w 4355138"/>
                <a:gd name="connsiteY4" fmla="*/ 905215 h 905215"/>
                <a:gd name="connsiteX5" fmla="*/ 0 w 4355138"/>
                <a:gd name="connsiteY5" fmla="*/ 0 h 9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5138" h="905215">
                  <a:moveTo>
                    <a:pt x="4355138" y="905214"/>
                  </a:moveTo>
                  <a:lnTo>
                    <a:pt x="452607" y="905214"/>
                  </a:lnTo>
                  <a:lnTo>
                    <a:pt x="0" y="452607"/>
                  </a:lnTo>
                  <a:lnTo>
                    <a:pt x="452607" y="1"/>
                  </a:lnTo>
                  <a:lnTo>
                    <a:pt x="4355138" y="1"/>
                  </a:lnTo>
                  <a:lnTo>
                    <a:pt x="4355138" y="905214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25479" tIns="53341" rIns="99568" bIns="53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24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บางบริษัทได้สูญเสียรายได้กว่า </a:t>
              </a:r>
              <a:r>
                <a:rPr lang="en-GB" sz="24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$1 </a:t>
              </a:r>
              <a:r>
                <a:rPr lang="th-TH" sz="24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ล้านเหรียญ เนื่องจากเว็บไซต์เกิดล่มตอนชั่วโมงที่มีผู้ใช้เข้าถึงเป็นจำนวนมาก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A5DA25-3D4B-4345-879D-24269A8EF8D6}"/>
                </a:ext>
              </a:extLst>
            </p:cNvPr>
            <p:cNvSpPr/>
            <p:nvPr/>
          </p:nvSpPr>
          <p:spPr>
            <a:xfrm>
              <a:off x="1266083" y="2880690"/>
              <a:ext cx="905215" cy="9052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th-TH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  <a:r>
                <a:rPr lang="th-TH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.</a:t>
              </a:r>
              <a:endParaRPr lang="th-TH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B7221B-5128-4AB6-BF56-16D8B14AB55A}"/>
                </a:ext>
              </a:extLst>
            </p:cNvPr>
            <p:cNvSpPr/>
            <p:nvPr/>
          </p:nvSpPr>
          <p:spPr>
            <a:xfrm rot="21600000">
              <a:off x="1718690" y="4056118"/>
              <a:ext cx="4355138" cy="905217"/>
            </a:xfrm>
            <a:custGeom>
              <a:avLst/>
              <a:gdLst>
                <a:gd name="connsiteX0" fmla="*/ 0 w 4355138"/>
                <a:gd name="connsiteY0" fmla="*/ 0 h 905215"/>
                <a:gd name="connsiteX1" fmla="*/ 3902531 w 4355138"/>
                <a:gd name="connsiteY1" fmla="*/ 0 h 905215"/>
                <a:gd name="connsiteX2" fmla="*/ 4355138 w 4355138"/>
                <a:gd name="connsiteY2" fmla="*/ 452608 h 905215"/>
                <a:gd name="connsiteX3" fmla="*/ 3902531 w 4355138"/>
                <a:gd name="connsiteY3" fmla="*/ 905215 h 905215"/>
                <a:gd name="connsiteX4" fmla="*/ 0 w 4355138"/>
                <a:gd name="connsiteY4" fmla="*/ 905215 h 905215"/>
                <a:gd name="connsiteX5" fmla="*/ 0 w 4355138"/>
                <a:gd name="connsiteY5" fmla="*/ 0 h 9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5138" h="905215">
                  <a:moveTo>
                    <a:pt x="4355138" y="905214"/>
                  </a:moveTo>
                  <a:lnTo>
                    <a:pt x="452607" y="905214"/>
                  </a:lnTo>
                  <a:lnTo>
                    <a:pt x="0" y="452607"/>
                  </a:lnTo>
                  <a:lnTo>
                    <a:pt x="452607" y="1"/>
                  </a:lnTo>
                  <a:lnTo>
                    <a:pt x="4355138" y="1"/>
                  </a:lnTo>
                  <a:lnTo>
                    <a:pt x="4355138" y="905214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25479" tIns="53341" rIns="99568" bIns="53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20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แฮ็คเกอร์ส่วนใหญ่จะใช้กลยุทธ์ “</a:t>
              </a:r>
              <a:r>
                <a:rPr lang="en-GB" sz="20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Slow and Low” </a:t>
              </a:r>
              <a:r>
                <a:rPr lang="th-TH" sz="20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คือ ค่อยๆโจมตีระบบของเหยื่อที่ละเล็กละน้อย เพื่อสร้างปัญหาและดึงดูดความสนใจของเหยื่อ จากนั้นจะติดตั้งมัลแวร์เพื่อขโมยข้อมูลหรือทำลายภาพลักษณ์ของเหยื่อ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7DC672-59EA-431A-AE5D-5921353D5AC3}"/>
                </a:ext>
              </a:extLst>
            </p:cNvPr>
            <p:cNvSpPr/>
            <p:nvPr/>
          </p:nvSpPr>
          <p:spPr>
            <a:xfrm>
              <a:off x="1266083" y="4056119"/>
              <a:ext cx="905215" cy="9052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th-TH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2.</a:t>
              </a:r>
              <a:endPara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2DAF761-4DBA-4433-A0F9-B82C435B7C35}"/>
                </a:ext>
              </a:extLst>
            </p:cNvPr>
            <p:cNvSpPr/>
            <p:nvPr/>
          </p:nvSpPr>
          <p:spPr>
            <a:xfrm rot="21600000">
              <a:off x="1718690" y="5231547"/>
              <a:ext cx="4355138" cy="905216"/>
            </a:xfrm>
            <a:custGeom>
              <a:avLst/>
              <a:gdLst>
                <a:gd name="connsiteX0" fmla="*/ 0 w 4355138"/>
                <a:gd name="connsiteY0" fmla="*/ 0 h 905215"/>
                <a:gd name="connsiteX1" fmla="*/ 3902531 w 4355138"/>
                <a:gd name="connsiteY1" fmla="*/ 0 h 905215"/>
                <a:gd name="connsiteX2" fmla="*/ 4355138 w 4355138"/>
                <a:gd name="connsiteY2" fmla="*/ 452608 h 905215"/>
                <a:gd name="connsiteX3" fmla="*/ 3902531 w 4355138"/>
                <a:gd name="connsiteY3" fmla="*/ 905215 h 905215"/>
                <a:gd name="connsiteX4" fmla="*/ 0 w 4355138"/>
                <a:gd name="connsiteY4" fmla="*/ 905215 h 905215"/>
                <a:gd name="connsiteX5" fmla="*/ 0 w 4355138"/>
                <a:gd name="connsiteY5" fmla="*/ 0 h 9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5138" h="905215">
                  <a:moveTo>
                    <a:pt x="4355138" y="905214"/>
                  </a:moveTo>
                  <a:lnTo>
                    <a:pt x="452607" y="905214"/>
                  </a:lnTo>
                  <a:lnTo>
                    <a:pt x="0" y="452607"/>
                  </a:lnTo>
                  <a:lnTo>
                    <a:pt x="452607" y="1"/>
                  </a:lnTo>
                  <a:lnTo>
                    <a:pt x="4355138" y="1"/>
                  </a:lnTo>
                  <a:lnTo>
                    <a:pt x="4355138" y="905214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25479" tIns="53341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DDoS </a:t>
              </a:r>
              <a:r>
                <a:rPr lang="th-TH" sz="2000" b="1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ส่งผลกระทบต่อทุกภาคส่วนของธุรกิจ โดย 3 อันดับแรก ได้แก่ การช่วยเหลือลูกค้า (41%) ภาพลักษณ์องค์กร (35%) และการตลาดหรือโฆษณาออนไลน์ (25%)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A59B6B-AC6C-432E-BFFE-F6E74762AD24}"/>
                </a:ext>
              </a:extLst>
            </p:cNvPr>
            <p:cNvSpPr/>
            <p:nvPr/>
          </p:nvSpPr>
          <p:spPr>
            <a:xfrm>
              <a:off x="1266083" y="5231548"/>
              <a:ext cx="905215" cy="9052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th-TH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0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1228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TH Sarabun New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EVOLUTION GAMER ZONE</cp:lastModifiedBy>
  <cp:revision>124</cp:revision>
  <dcterms:created xsi:type="dcterms:W3CDTF">2018-04-24T17:14:44Z</dcterms:created>
  <dcterms:modified xsi:type="dcterms:W3CDTF">2019-04-19T18:54:07Z</dcterms:modified>
</cp:coreProperties>
</file>