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1">
  <p:sldMasterIdLst>
    <p:sldMasterId id="2147483648" r:id="rId1"/>
  </p:sldMasterIdLst>
  <p:sldIdLst>
    <p:sldId id="256" r:id="rId2"/>
    <p:sldId id="286" r:id="rId3"/>
    <p:sldId id="288" r:id="rId4"/>
    <p:sldId id="453" r:id="rId5"/>
    <p:sldId id="454" r:id="rId6"/>
    <p:sldId id="297" r:id="rId7"/>
    <p:sldId id="298" r:id="rId8"/>
    <p:sldId id="456" r:id="rId9"/>
    <p:sldId id="457" r:id="rId10"/>
    <p:sldId id="458" r:id="rId11"/>
    <p:sldId id="464" r:id="rId12"/>
    <p:sldId id="465" r:id="rId13"/>
    <p:sldId id="466" r:id="rId14"/>
    <p:sldId id="472" r:id="rId15"/>
    <p:sldId id="473" r:id="rId16"/>
    <p:sldId id="474" r:id="rId17"/>
    <p:sldId id="476" r:id="rId18"/>
    <p:sldId id="475" r:id="rId19"/>
    <p:sldId id="285" r:id="rId20"/>
    <p:sldId id="452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HYPE" pitchFamily="2" charset="0"/>
      <p:regular r:id="rId28"/>
    </p:embeddedFont>
    <p:embeddedFont>
      <p:font typeface="TH SarabunPSK" panose="020B0500040200020003" pitchFamily="34" charset="-34"/>
      <p:regular r:id="rId29"/>
      <p:bold r:id="rId30"/>
      <p:italic r:id="rId31"/>
      <p:boldItalic r:id="rId32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9EBF5"/>
    <a:srgbClr val="111111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EBA-D6AD-4A3E-B191-0DFFDBDB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A38E-E411-443F-B833-048DBC48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0B91-DD1F-4A56-BFCD-57B9C307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3CB7-6CF9-4665-B890-BF95F60A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5178-5509-4A15-BEEC-CCE11B43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71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063-E412-4735-9BA2-650626D4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0E56-FCF3-42D0-A302-BF515471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544E-362A-4DCD-923F-094F16F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3BA8-06A9-450C-9559-E551F2A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42EA-8F2A-4786-82BB-7EE1BFF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63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1B5BA-19D3-42E3-B8D7-22396B31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5CCC3-8F81-4778-A326-312F440A8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1BA1-07C1-4000-91BD-C696912E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76C6-21F9-4A9C-A97B-F6826F2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EB67-8AEB-4FF3-A4A0-D6EACC2A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1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F75-E279-4563-852F-9AD872A5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8A1A-538A-44C1-B921-BB3C3237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033F-217F-400A-8078-F2BEC0CA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0F4E-DFDA-4226-9DC0-84DC95BB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0D04-C352-48DE-ABC9-3914CFA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62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11D-2532-44F9-95DB-85A15CB6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351CA-AEBE-4B36-AC8E-5FAB006C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528D-1A48-4606-BE5C-3DB5B114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D452-1C76-4AE3-85E5-76CD8F7D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8D27-6A39-4129-94F6-4FBEB565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13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E21-733A-4225-BDE1-5BAC1012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58C2-3944-4229-B70C-F7BD6F5AA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AD67-1A4C-439A-B9A3-4F81B0A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6138-3EA8-4F5F-9243-C9FBFC4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7395-F7EE-4508-A746-8F382C8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43B5-A80D-41B8-BF52-6952B264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65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C3FC-642B-4AE2-BD00-698ED8FB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E082-81DB-4C66-ACEA-A888E900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2E10-4C7B-4265-A518-2B2CDEFC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38CC3-D343-4A5A-B5CF-8C3719E7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68D3C-B923-438F-96B3-0A2691E94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53D98-F638-492C-91ED-ECF9A3BC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DE6F4-81EB-426B-8240-A57B03EA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FD0C-E1E7-4F60-A4CB-373FAB4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750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EE4-6A24-486E-847F-0E90FA49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4AAA6-25B0-4F05-AA1C-735315D4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DA7C-CC9F-43E0-AEC5-C0C9977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3638F-FC08-4426-B0C4-A7C1095F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2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E4D78-150D-43B9-B642-C8BAE4EF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8F343-DB6E-45D5-BBD0-9F69D2FA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FDB8-80DC-45A9-887E-2178711E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00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14B0-7F79-46D3-9BF6-75D3ED8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2F52-4C8C-401C-9576-6C18F978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CD00-A80B-47D0-B267-180301E6E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C6A7-3A04-4C3B-BE0A-3CC81D1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FC02-AD2E-4043-B10A-56DF1670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0838-A7E9-4904-AFF7-6D1652C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22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F2F-5727-4341-96F7-64E0A843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F7FD5-321B-4BA0-80DA-1D2FF1A9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09FF-B2A3-4357-9DBE-B3B9C317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3844-6308-4A11-A76D-E4C1410E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92AD-2084-46C4-9083-2C88753D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06D2-DC72-42E4-B131-C50F342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97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43B6E-2C6E-4BD6-AE73-AE332D6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25A6-B259-493E-BC02-23C303DB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8CA-F48B-45D7-93F7-1D006971D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CF87-EC3E-4E39-9489-6905DA39CD00}" type="datetimeFigureOut">
              <a:rPr lang="th-TH" smtClean="0"/>
              <a:t>15/12/62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F7C3-D8FD-4E28-9090-948CE1F82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F230-33ED-4F13-8E45-E8C8CADC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8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D49E80-EEEF-4763-A199-4D24D0D2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6919"/>
            <a:ext cx="9144000" cy="446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chemeClr val="bg1"/>
                </a:solidFill>
                <a:latin typeface="HYPE" pitchFamily="2" charset="0"/>
                <a:cs typeface="TH SarabunPSK" panose="020B0500040200020003" pitchFamily="34" charset="-34"/>
              </a:rPr>
              <a:t>แอปพลิเคชันกระเป๋า ที่ไม่ใช่แค่กระเป๋า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6D831-4416-4DEB-A606-A915DE07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50" y="4698368"/>
            <a:ext cx="762764" cy="76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A1119-A7DD-4C2C-92DD-9962B682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0" y="4698368"/>
            <a:ext cx="762764" cy="76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CC8F2-5B8A-4D5D-8AEF-122B33B8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8" y="4698368"/>
            <a:ext cx="762764" cy="76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52842-6317-44FB-88A5-04190BB96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86" y="4698368"/>
            <a:ext cx="760502" cy="76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67B42-1B7B-4AF9-BA6F-8AC848774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92" y="4698368"/>
            <a:ext cx="760502" cy="760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C4988-9459-4920-B955-4A99AA1FD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18" y="1442314"/>
            <a:ext cx="1524726" cy="1700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39A81-52FD-4021-AA93-AB5F9049FD7D}"/>
              </a:ext>
            </a:extLst>
          </p:cNvPr>
          <p:cNvSpPr txBox="1"/>
          <p:nvPr/>
        </p:nvSpPr>
        <p:spPr>
          <a:xfrm>
            <a:off x="6050011" y="2112379"/>
            <a:ext cx="207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PE" pitchFamily="2" charset="0"/>
              </a:rPr>
              <a:t>My bag</a:t>
            </a:r>
            <a:endParaRPr lang="th-TH" dirty="0">
              <a:solidFill>
                <a:schemeClr val="bg1"/>
              </a:solidFill>
              <a:latin typeface="HYPE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1D785-9C90-444B-862F-DB55475CA542}"/>
              </a:ext>
            </a:extLst>
          </p:cNvPr>
          <p:cNvSpPr/>
          <p:nvPr/>
        </p:nvSpPr>
        <p:spPr>
          <a:xfrm>
            <a:off x="5714618" y="2591138"/>
            <a:ext cx="27499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B8127-9EC2-4133-8A33-05BE3863D640}"/>
              </a:ext>
            </a:extLst>
          </p:cNvPr>
          <p:cNvSpPr txBox="1"/>
          <p:nvPr/>
        </p:nvSpPr>
        <p:spPr>
          <a:xfrm>
            <a:off x="5866845" y="2678613"/>
            <a:ext cx="236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YPE" pitchFamily="2" charset="0"/>
              </a:rPr>
              <a:t>It not be just a bag</a:t>
            </a:r>
            <a:endParaRPr lang="th-TH" sz="1100" dirty="0">
              <a:solidFill>
                <a:schemeClr val="bg1"/>
              </a:solidFill>
              <a:latin typeface="H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1799546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1.3.1.6 แผนกงบประมาณ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สามารถอนุมัติการขอดำเนินการจัดกิจกรรมของอาจารย์ได้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1.3.2 โมบายแอปพลิเคชัน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Mobile Application)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1.3.2.1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สามารถตรวจสอบข้อมูลของตนเอง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สามารถแก้ไขรหัสผ่านของตนเอง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สามารถค้นหากิจกรรม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สามารถตรวจสอบรายละเอียดกิจกรรม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สามารถลงทะเบียนเข้าร่วมและจบกิจกรรมด้วยการสแกน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สามารถดาวน์โหลดเอกสารที่อยู่ในกิจกรรม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(ต่อ)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9641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9) สามารถขออนุมัติการฝากเงินเข้าบัญชีตนเอง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10) สามารถโอนเงินในบัญชีให้กับผู้อื่น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11) สามารถชำระเงินแก่ผู้ประกอบการร้านค้าด้วยการสแกน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12)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สามารถตรวจสอบสมุดบัญชีของตนเอง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13) สามารถขออนุมัติการถอนเงินของตนเอง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1.3.2.3 อาจารย์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สามารถตรวจสอบข้อมูลของตนเอง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สามารถแก้ไขรหัสผ่านของตนเอง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สามารถค้นหากิจกรรม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สามารถตรวจสอบรายละเอียดกิจกรรม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สามารถลงทะเบียนเข้าร่วมและจบกิจกรรมด้วยการสแกน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  <a:endParaRPr lang="th-TH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2044873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สามารถดาวน์โหลดเอกสารที่อยู่ในกิจกรรม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9) สามารถขออนุมัติการฝากเงินเข้าบัญชีตนเอง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10) สามารถโอนเงินในบัญชีให้กับผู้อื่น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11) สามารถชำระเงินแก่ผู้ประกอบการร้านค้าด้วยการสแกน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12)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สามารถตรวจสอบสมุดบัญชีของตนเอง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13) สามารถขออนุมัติการถอนเงินของตนเอง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9641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1.3.2.4 ผู้ประกอบการร้านค้า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2) สามารถตรวจสอบสมุดบัญชีของตนเอง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3) สามารถอนุมัติการถอนเงินต่อเดือนของตนเอง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703388"/>
            <a:ext cx="8791575" cy="3451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เพื่อลงทะเบียนการเข้าร่วมกิจกรรมด้วยด้วยเทคโนโลยี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Location Base</a:t>
            </a:r>
          </a:p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เพื่อชำระเงินแก่ผู้ประกอบการร้านค้าด้วยเทคโนโลยี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เพื่อสามารถตรวจสอบกิจกรรมของนักศึกษาบนแอ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ชันแทนการใช้สมุดกิจกรรม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เครื่องมือที่ใช้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703388"/>
            <a:ext cx="8791575" cy="45577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1.5.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ฮาร์ดแวร์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Hardware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en-US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Macbook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Pro 2019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.2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Processor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Intel Core </a:t>
            </a:r>
            <a:r>
              <a:rPr lang="en-US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Gen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8 แบบ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Quad-core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 1.4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GHz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.3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Ram 8 GB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1.5.1.4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Processor Intel Core I5 8400 Ram 8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1.5.1.5 Notebook Hp Pavilion Intel Core I7 6700 Ram 8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1.5.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ซอฟต์แวร์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Software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Android Studio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Visual Studio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 XCODE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Photoshop</a:t>
            </a:r>
          </a:p>
          <a:p>
            <a:endParaRPr lang="th-TH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ระยะเวลาดำเนินการ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graphicFrame>
        <p:nvGraphicFramePr>
          <p:cNvPr id="15" name="ตัวแทนเนื้อหา 14">
            <a:extLst>
              <a:ext uri="{FF2B5EF4-FFF2-40B4-BE49-F238E27FC236}">
                <a16:creationId xmlns:a16="http://schemas.microsoft.com/office/drawing/2014/main" id="{C0CCA67F-C466-DD46-B8F4-FF96B0E64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86212"/>
              </p:ext>
            </p:extLst>
          </p:nvPr>
        </p:nvGraphicFramePr>
        <p:xfrm>
          <a:off x="2504061" y="1690688"/>
          <a:ext cx="6316555" cy="4539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664">
                  <a:extLst>
                    <a:ext uri="{9D8B030D-6E8A-4147-A177-3AD203B41FA5}">
                      <a16:colId xmlns:a16="http://schemas.microsoft.com/office/drawing/2014/main" val="332701776"/>
                    </a:ext>
                  </a:extLst>
                </a:gridCol>
                <a:gridCol w="223313">
                  <a:extLst>
                    <a:ext uri="{9D8B030D-6E8A-4147-A177-3AD203B41FA5}">
                      <a16:colId xmlns:a16="http://schemas.microsoft.com/office/drawing/2014/main" val="25275638"/>
                    </a:ext>
                  </a:extLst>
                </a:gridCol>
                <a:gridCol w="260533">
                  <a:extLst>
                    <a:ext uri="{9D8B030D-6E8A-4147-A177-3AD203B41FA5}">
                      <a16:colId xmlns:a16="http://schemas.microsoft.com/office/drawing/2014/main" val="1597309280"/>
                    </a:ext>
                  </a:extLst>
                </a:gridCol>
                <a:gridCol w="260533">
                  <a:extLst>
                    <a:ext uri="{9D8B030D-6E8A-4147-A177-3AD203B41FA5}">
                      <a16:colId xmlns:a16="http://schemas.microsoft.com/office/drawing/2014/main" val="4177136336"/>
                    </a:ext>
                  </a:extLst>
                </a:gridCol>
                <a:gridCol w="268888">
                  <a:extLst>
                    <a:ext uri="{9D8B030D-6E8A-4147-A177-3AD203B41FA5}">
                      <a16:colId xmlns:a16="http://schemas.microsoft.com/office/drawing/2014/main" val="1643692344"/>
                    </a:ext>
                  </a:extLst>
                </a:gridCol>
                <a:gridCol w="268888">
                  <a:extLst>
                    <a:ext uri="{9D8B030D-6E8A-4147-A177-3AD203B41FA5}">
                      <a16:colId xmlns:a16="http://schemas.microsoft.com/office/drawing/2014/main" val="3380595837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1161151355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1428130744"/>
                    </a:ext>
                  </a:extLst>
                </a:gridCol>
                <a:gridCol w="287875">
                  <a:extLst>
                    <a:ext uri="{9D8B030D-6E8A-4147-A177-3AD203B41FA5}">
                      <a16:colId xmlns:a16="http://schemas.microsoft.com/office/drawing/2014/main" val="3876965466"/>
                    </a:ext>
                  </a:extLst>
                </a:gridCol>
                <a:gridCol w="287875">
                  <a:extLst>
                    <a:ext uri="{9D8B030D-6E8A-4147-A177-3AD203B41FA5}">
                      <a16:colId xmlns:a16="http://schemas.microsoft.com/office/drawing/2014/main" val="3174648896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329679931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2345935210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345292665"/>
                    </a:ext>
                  </a:extLst>
                </a:gridCol>
                <a:gridCol w="289395">
                  <a:extLst>
                    <a:ext uri="{9D8B030D-6E8A-4147-A177-3AD203B41FA5}">
                      <a16:colId xmlns:a16="http://schemas.microsoft.com/office/drawing/2014/main" val="1690893983"/>
                    </a:ext>
                  </a:extLst>
                </a:gridCol>
                <a:gridCol w="289395">
                  <a:extLst>
                    <a:ext uri="{9D8B030D-6E8A-4147-A177-3AD203B41FA5}">
                      <a16:colId xmlns:a16="http://schemas.microsoft.com/office/drawing/2014/main" val="2240668489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813463189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080415782"/>
                    </a:ext>
                  </a:extLst>
                </a:gridCol>
                <a:gridCol w="288635">
                  <a:extLst>
                    <a:ext uri="{9D8B030D-6E8A-4147-A177-3AD203B41FA5}">
                      <a16:colId xmlns:a16="http://schemas.microsoft.com/office/drawing/2014/main" val="1178672776"/>
                    </a:ext>
                  </a:extLst>
                </a:gridCol>
                <a:gridCol w="333449">
                  <a:extLst>
                    <a:ext uri="{9D8B030D-6E8A-4147-A177-3AD203B41FA5}">
                      <a16:colId xmlns:a16="http://schemas.microsoft.com/office/drawing/2014/main" val="3928123243"/>
                    </a:ext>
                  </a:extLst>
                </a:gridCol>
                <a:gridCol w="333449">
                  <a:extLst>
                    <a:ext uri="{9D8B030D-6E8A-4147-A177-3AD203B41FA5}">
                      <a16:colId xmlns:a16="http://schemas.microsoft.com/office/drawing/2014/main" val="1234439707"/>
                    </a:ext>
                  </a:extLst>
                </a:gridCol>
              </a:tblGrid>
              <a:tr h="22147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กิจกรรม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gridSpan="1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ระยะเวลาดำเนินงาน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58719"/>
                  </a:ext>
                </a:extLst>
              </a:tr>
              <a:tr h="22147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พฤศจิกายน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ธันวาคม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มกราคม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กุมภาพันธุ์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มีนาคม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01676"/>
                  </a:ext>
                </a:extLst>
              </a:tr>
              <a:tr h="22147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2613592177"/>
                  </a:ext>
                </a:extLst>
              </a:tr>
              <a:tr h="6556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1</a:t>
                      </a:r>
                      <a:r>
                        <a:rPr lang="th-TH" sz="1300" spc="-70">
                          <a:effectLst/>
                        </a:rPr>
                        <a:t>.ศึกษาความเป็นไปได้ของโครงการ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985099799"/>
                  </a:ext>
                </a:extLst>
              </a:tr>
              <a:tr h="6556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2</a:t>
                      </a:r>
                      <a:r>
                        <a:rPr lang="th-TH" sz="1300" spc="-70">
                          <a:effectLst/>
                        </a:rPr>
                        <a:t>.กำหนดขอบเขตของโครงการ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666936024"/>
                  </a:ext>
                </a:extLst>
              </a:tr>
              <a:tr h="576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3</a:t>
                      </a:r>
                      <a:r>
                        <a:rPr lang="th-TH" sz="1300" spc="-70">
                          <a:effectLst/>
                        </a:rPr>
                        <a:t>.วิเคราะห์และออกแบบระบบ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550930189"/>
                  </a:ext>
                </a:extLst>
              </a:tr>
              <a:tr h="437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4</a:t>
                      </a:r>
                      <a:r>
                        <a:rPr lang="th-TH" sz="1300" spc="-70">
                          <a:effectLst/>
                        </a:rPr>
                        <a:t>.การพัฒนาระบบ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4215145773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5</a:t>
                      </a:r>
                      <a:r>
                        <a:rPr lang="th-TH" sz="1300" spc="-70">
                          <a:effectLst/>
                        </a:rPr>
                        <a:t>.ปรับปรุงและแก้ไขโปรแกรม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2786884850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6</a:t>
                      </a:r>
                      <a:r>
                        <a:rPr lang="th-TH" sz="1300" spc="-70">
                          <a:effectLst/>
                        </a:rPr>
                        <a:t>.ทดสอบการใช้งานจริง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3958957207"/>
                  </a:ext>
                </a:extLst>
              </a:tr>
              <a:tr h="6644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7</a:t>
                      </a:r>
                      <a:r>
                        <a:rPr lang="th-TH" sz="1300" spc="-70">
                          <a:effectLst/>
                        </a:rPr>
                        <a:t>.ทำคู่มือและเอกสารประกอบระบบ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354090206"/>
                  </a:ext>
                </a:extLst>
              </a:tr>
            </a:tbl>
          </a:graphicData>
        </a:graphic>
      </p:graphicFrame>
      <p:cxnSp>
        <p:nvCxnSpPr>
          <p:cNvPr id="16" name="Straight Arrow Connector 11">
            <a:extLst>
              <a:ext uri="{FF2B5EF4-FFF2-40B4-BE49-F238E27FC236}">
                <a16:creationId xmlns:a16="http://schemas.microsoft.com/office/drawing/2014/main" id="{7EFE95AC-15E0-5741-A5C3-91301DE2F4AE}"/>
              </a:ext>
            </a:extLst>
          </p:cNvPr>
          <p:cNvCxnSpPr>
            <a:cxnSpLocks/>
          </p:cNvCxnSpPr>
          <p:nvPr/>
        </p:nvCxnSpPr>
        <p:spPr>
          <a:xfrm>
            <a:off x="5484117" y="8383534"/>
            <a:ext cx="4004328" cy="0"/>
          </a:xfrm>
          <a:prstGeom prst="straightConnector1">
            <a:avLst/>
          </a:prstGeom>
          <a:ln cap="sq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CC8003F-3E00-4642-8333-380B04FEDA85}"/>
              </a:ext>
            </a:extLst>
          </p:cNvPr>
          <p:cNvCxnSpPr>
            <a:cxnSpLocks/>
          </p:cNvCxnSpPr>
          <p:nvPr/>
        </p:nvCxnSpPr>
        <p:spPr>
          <a:xfrm>
            <a:off x="5498404" y="9096321"/>
            <a:ext cx="1859419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96D6B401-E117-014F-B8AF-0B6806DF1AAB}"/>
              </a:ext>
            </a:extLst>
          </p:cNvPr>
          <p:cNvCxnSpPr>
            <a:cxnSpLocks/>
          </p:cNvCxnSpPr>
          <p:nvPr/>
        </p:nvCxnSpPr>
        <p:spPr>
          <a:xfrm>
            <a:off x="5728592" y="9859909"/>
            <a:ext cx="1571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>
            <a:extLst>
              <a:ext uri="{FF2B5EF4-FFF2-40B4-BE49-F238E27FC236}">
                <a16:creationId xmlns:a16="http://schemas.microsoft.com/office/drawing/2014/main" id="{A5AEA322-7584-474B-8402-DDC2588CD03A}"/>
              </a:ext>
            </a:extLst>
          </p:cNvPr>
          <p:cNvCxnSpPr>
            <a:cxnSpLocks/>
          </p:cNvCxnSpPr>
          <p:nvPr/>
        </p:nvCxnSpPr>
        <p:spPr>
          <a:xfrm>
            <a:off x="6614417" y="10352034"/>
            <a:ext cx="12859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7458851-29C0-2542-946C-150B7329205A}"/>
              </a:ext>
            </a:extLst>
          </p:cNvPr>
          <p:cNvCxnSpPr>
            <a:cxnSpLocks/>
          </p:cNvCxnSpPr>
          <p:nvPr/>
        </p:nvCxnSpPr>
        <p:spPr>
          <a:xfrm>
            <a:off x="7054154" y="10875909"/>
            <a:ext cx="228641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F37D78BB-6649-754B-ABD1-AC7FDB8F329F}"/>
              </a:ext>
            </a:extLst>
          </p:cNvPr>
          <p:cNvCxnSpPr>
            <a:cxnSpLocks/>
          </p:cNvCxnSpPr>
          <p:nvPr/>
        </p:nvCxnSpPr>
        <p:spPr>
          <a:xfrm flipH="1">
            <a:off x="4137102" y="3302374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05FC03F2-914D-774C-99A8-0C5DEEEC0D7F}"/>
              </a:ext>
            </a:extLst>
          </p:cNvPr>
          <p:cNvCxnSpPr>
            <a:cxnSpLocks/>
          </p:cNvCxnSpPr>
          <p:nvPr/>
        </p:nvCxnSpPr>
        <p:spPr>
          <a:xfrm flipH="1">
            <a:off x="3914078" y="2601120"/>
            <a:ext cx="1427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7">
            <a:extLst>
              <a:ext uri="{FF2B5EF4-FFF2-40B4-BE49-F238E27FC236}">
                <a16:creationId xmlns:a16="http://schemas.microsoft.com/office/drawing/2014/main" id="{3FF01A39-219F-344B-AFCF-5A6F118096BA}"/>
              </a:ext>
            </a:extLst>
          </p:cNvPr>
          <p:cNvCxnSpPr>
            <a:cxnSpLocks/>
          </p:cNvCxnSpPr>
          <p:nvPr/>
        </p:nvCxnSpPr>
        <p:spPr>
          <a:xfrm flipH="1">
            <a:off x="4616604" y="3900823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id="{63279211-76E0-8344-82EF-DC6F9E5CB2E0}"/>
              </a:ext>
            </a:extLst>
          </p:cNvPr>
          <p:cNvCxnSpPr>
            <a:cxnSpLocks/>
          </p:cNvCxnSpPr>
          <p:nvPr/>
        </p:nvCxnSpPr>
        <p:spPr>
          <a:xfrm flipH="1">
            <a:off x="4646342" y="4391476"/>
            <a:ext cx="2847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7AC6DCF0-2D9B-FB46-9806-F8BDC4A9AE3F}"/>
              </a:ext>
            </a:extLst>
          </p:cNvPr>
          <p:cNvCxnSpPr>
            <a:cxnSpLocks/>
          </p:cNvCxnSpPr>
          <p:nvPr/>
        </p:nvCxnSpPr>
        <p:spPr>
          <a:xfrm flipH="1">
            <a:off x="6096000" y="4804072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id="{45B0D7FA-6EA3-EF46-B6B6-41C6D77B3BB9}"/>
              </a:ext>
            </a:extLst>
          </p:cNvPr>
          <p:cNvCxnSpPr>
            <a:cxnSpLocks/>
          </p:cNvCxnSpPr>
          <p:nvPr/>
        </p:nvCxnSpPr>
        <p:spPr>
          <a:xfrm flipH="1">
            <a:off x="6948799" y="5294725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E2022F8A-C49F-0948-A77B-140323AC1B2E}"/>
              </a:ext>
            </a:extLst>
          </p:cNvPr>
          <p:cNvCxnSpPr>
            <a:cxnSpLocks/>
          </p:cNvCxnSpPr>
          <p:nvPr/>
        </p:nvCxnSpPr>
        <p:spPr>
          <a:xfrm flipH="1">
            <a:off x="7300036" y="5874589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หลักการทำงานส่วนกิจกรรมเดิม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1" y="2544396"/>
            <a:ext cx="1033573" cy="1033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B0CBF5-C938-4951-8E62-F07363182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22" y="2606521"/>
            <a:ext cx="906779" cy="90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0DFBB-3120-4EE7-8C93-1E2220F4B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4" y="4287474"/>
            <a:ext cx="973996" cy="97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3D2D4-6BBF-4830-A41A-22E954AD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97" y="2465187"/>
            <a:ext cx="486553" cy="4865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4A57EE-8DC3-476D-B7F9-571C1A9F4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09" y="2606521"/>
            <a:ext cx="1033573" cy="10335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533A79-309E-4461-8BF4-D54E207A9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09" y="4013867"/>
            <a:ext cx="1033573" cy="1033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1BF430-7EDF-4EA2-97F5-E08F36C70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08" y="5343542"/>
            <a:ext cx="1033573" cy="103357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0C2FF91-8D91-4E18-896C-67B422679613}"/>
              </a:ext>
            </a:extLst>
          </p:cNvPr>
          <p:cNvSpPr/>
          <p:nvPr/>
        </p:nvSpPr>
        <p:spPr>
          <a:xfrm rot="2669172">
            <a:off x="2832046" y="4088952"/>
            <a:ext cx="1052363" cy="28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A678B90-2448-49CA-BA93-3B7CEFEB4FFF}"/>
              </a:ext>
            </a:extLst>
          </p:cNvPr>
          <p:cNvSpPr/>
          <p:nvPr/>
        </p:nvSpPr>
        <p:spPr>
          <a:xfrm rot="18668734">
            <a:off x="4987101" y="3875483"/>
            <a:ext cx="1052363" cy="28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ECDB8E-72AD-4D4E-961E-5BED500FF67A}"/>
              </a:ext>
            </a:extLst>
          </p:cNvPr>
          <p:cNvSpPr/>
          <p:nvPr/>
        </p:nvSpPr>
        <p:spPr>
          <a:xfrm>
            <a:off x="7515964" y="3015114"/>
            <a:ext cx="2156487" cy="28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3712905-2712-414E-91E4-8397118B05E9}"/>
              </a:ext>
            </a:extLst>
          </p:cNvPr>
          <p:cNvSpPr/>
          <p:nvPr/>
        </p:nvSpPr>
        <p:spPr>
          <a:xfrm rot="1363262">
            <a:off x="7473616" y="4001193"/>
            <a:ext cx="2123053" cy="28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4570AA7-C32B-495D-9F12-8B3CF57353F3}"/>
              </a:ext>
            </a:extLst>
          </p:cNvPr>
          <p:cNvSpPr/>
          <p:nvPr/>
        </p:nvSpPr>
        <p:spPr>
          <a:xfrm rot="1620868">
            <a:off x="7034349" y="4723850"/>
            <a:ext cx="2337593" cy="28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5EEC556-57D2-4CFC-834E-EB164DDB7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92" y="3298650"/>
            <a:ext cx="486553" cy="4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5638 0.000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13204 0.086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หลักการทำงานส่วนการซื้อขายเดิม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2838010"/>
            <a:ext cx="1033573" cy="103357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AF7E77-F8F0-4DFD-BB35-4510DE0BC6DF}"/>
              </a:ext>
            </a:extLst>
          </p:cNvPr>
          <p:cNvSpPr/>
          <p:nvPr/>
        </p:nvSpPr>
        <p:spPr>
          <a:xfrm rot="10800000" flipH="1" flipV="1">
            <a:off x="3439703" y="3281047"/>
            <a:ext cx="1937640" cy="295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E7F32-A961-4192-9379-CDB8756F4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70" y="2912212"/>
            <a:ext cx="1033573" cy="1033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E258B-2A4C-4E68-8381-BA1AA018C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03" y="2912212"/>
            <a:ext cx="696069" cy="3094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D4090A-0559-41C9-AB8E-EE782006D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20" y="5419793"/>
            <a:ext cx="1237871" cy="121822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3A2F52AF-D953-4AFB-8CD2-FB5144D81D50}"/>
              </a:ext>
            </a:extLst>
          </p:cNvPr>
          <p:cNvSpPr/>
          <p:nvPr/>
        </p:nvSpPr>
        <p:spPr>
          <a:xfrm rot="16200000" flipH="1" flipV="1">
            <a:off x="5362443" y="4674484"/>
            <a:ext cx="1218222" cy="2723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558506-4FC0-457E-9A7C-68FFE98E6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53" y="4188885"/>
            <a:ext cx="696069" cy="3094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08DE76-05E9-431C-BDA9-2127D7B4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63" y="4775783"/>
            <a:ext cx="550353" cy="5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6CADD89-7F76-4BB5-96CC-392D2DE1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55" y="3565916"/>
            <a:ext cx="550353" cy="5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8237D49-AB1E-4FF1-82B2-3F6627EEED4F}"/>
              </a:ext>
            </a:extLst>
          </p:cNvPr>
          <p:cNvSpPr/>
          <p:nvPr/>
        </p:nvSpPr>
        <p:spPr>
          <a:xfrm>
            <a:off x="7290033" y="4116269"/>
            <a:ext cx="696069" cy="23432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 descr="ผลการค้นหารูปภาพสำหรับ clock gif">
            <a:extLst>
              <a:ext uri="{FF2B5EF4-FFF2-40B4-BE49-F238E27FC236}">
                <a16:creationId xmlns:a16="http://schemas.microsoft.com/office/drawing/2014/main" id="{85462307-FA73-40A8-BDB1-1C9AB26974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02" y="4693432"/>
            <a:ext cx="1625589" cy="11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1056 0.0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4.79167E-6 0.143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0065 -0.1236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0764 L -0.13307 -0.005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หลักการทำงานส่วนกระเป๋าตังค์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57B8F-1811-418C-9AB9-CCB7F7E3C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03" y="3632431"/>
            <a:ext cx="1187108" cy="1187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81" y="3785966"/>
            <a:ext cx="1033573" cy="1033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314C75-5DD5-4BFC-A33E-9DC9AAE19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21" y="1968573"/>
            <a:ext cx="1033573" cy="1033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4822FC-8B39-4FA4-8D27-6655B8CF1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71" y="5375682"/>
            <a:ext cx="1237871" cy="1218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9DB67-FDAA-4D89-AEB7-874AEA4BF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33" y="3495291"/>
            <a:ext cx="1187109" cy="132424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C1E6E0D-F723-42C2-86BA-FE7BC6074E9E}"/>
              </a:ext>
            </a:extLst>
          </p:cNvPr>
          <p:cNvSpPr/>
          <p:nvPr/>
        </p:nvSpPr>
        <p:spPr>
          <a:xfrm rot="1971716" flipH="1" flipV="1">
            <a:off x="6702245" y="3024071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30FBBE-0E9A-42D2-85D3-D0DEFEE3CE2B}"/>
              </a:ext>
            </a:extLst>
          </p:cNvPr>
          <p:cNvSpPr/>
          <p:nvPr/>
        </p:nvSpPr>
        <p:spPr>
          <a:xfrm flipH="1" flipV="1">
            <a:off x="6553885" y="4179984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E42232-DBC2-4A54-A651-95EFD430BFFB}"/>
              </a:ext>
            </a:extLst>
          </p:cNvPr>
          <p:cNvSpPr/>
          <p:nvPr/>
        </p:nvSpPr>
        <p:spPr>
          <a:xfrm rot="10800000" flipH="1" flipV="1">
            <a:off x="3952038" y="4179984"/>
            <a:ext cx="1316052" cy="2959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0B671C7-D02F-443F-AD72-E125F155BD38}"/>
              </a:ext>
            </a:extLst>
          </p:cNvPr>
          <p:cNvSpPr/>
          <p:nvPr/>
        </p:nvSpPr>
        <p:spPr>
          <a:xfrm rot="8970900" flipH="1" flipV="1">
            <a:off x="3743855" y="3106053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86F8B1E-352E-443F-8EC2-993D4F0D51E0}"/>
              </a:ext>
            </a:extLst>
          </p:cNvPr>
          <p:cNvSpPr/>
          <p:nvPr/>
        </p:nvSpPr>
        <p:spPr>
          <a:xfrm rot="19825938" flipH="1" flipV="1">
            <a:off x="6721653" y="5288361"/>
            <a:ext cx="1316052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12D3CF-7241-46FF-9D29-CE60F625501A}"/>
              </a:ext>
            </a:extLst>
          </p:cNvPr>
          <p:cNvSpPr/>
          <p:nvPr/>
        </p:nvSpPr>
        <p:spPr>
          <a:xfrm rot="2099045" flipH="1" flipV="1">
            <a:off x="3606893" y="5284818"/>
            <a:ext cx="1316052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7D6E-1AC9-4ED3-9833-B2C57A9E3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19"/>
            <a:ext cx="9144000" cy="2387600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CA531B-967C-42B3-831F-58979AA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3143182"/>
            <a:ext cx="7591425" cy="89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6D831-4416-4DEB-A606-A915DE07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82" y="3571082"/>
            <a:ext cx="762764" cy="76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A1119-A7DD-4C2C-92DD-9962B6823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82" y="3571082"/>
            <a:ext cx="762764" cy="76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CC8F2-5B8A-4D5D-8AEF-122B33B87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50" y="3571082"/>
            <a:ext cx="762764" cy="76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52842-6317-44FB-88A5-04190BB96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8" y="3571082"/>
            <a:ext cx="760502" cy="76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67B42-1B7B-4AF9-BA6F-8AC848774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24" y="3571082"/>
            <a:ext cx="760502" cy="7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5" y="3866611"/>
            <a:ext cx="922650" cy="922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9DB67-FDAA-4D89-AEB7-874AEA4BF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90" y="5187359"/>
            <a:ext cx="1187109" cy="132424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30FBBE-0E9A-42D2-85D3-D0DEFEE3CE2B}"/>
              </a:ext>
            </a:extLst>
          </p:cNvPr>
          <p:cNvSpPr/>
          <p:nvPr/>
        </p:nvSpPr>
        <p:spPr>
          <a:xfrm rot="20150792" flipH="1" flipV="1">
            <a:off x="6826880" y="5307853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E42232-DBC2-4A54-A651-95EFD430BFFB}"/>
              </a:ext>
            </a:extLst>
          </p:cNvPr>
          <p:cNvSpPr/>
          <p:nvPr/>
        </p:nvSpPr>
        <p:spPr>
          <a:xfrm rot="12665458" flipH="1" flipV="1">
            <a:off x="3694111" y="5235029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F2FD-7A82-4D6D-9715-5FCAF3697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97" y="3730358"/>
            <a:ext cx="906779" cy="906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5CFE6-8BFB-4A70-996D-C41C4CE4B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2" y="3581135"/>
            <a:ext cx="906779" cy="90932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A667E3-242A-4097-B5D5-0CBB5D6481F9}"/>
              </a:ext>
            </a:extLst>
          </p:cNvPr>
          <p:cNvSpPr/>
          <p:nvPr/>
        </p:nvSpPr>
        <p:spPr>
          <a:xfrm flipH="1" flipV="1">
            <a:off x="6678789" y="4035796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5610-E5D4-4F97-83B5-24AA4C3FA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3" y="1847838"/>
            <a:ext cx="906779" cy="906779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6373845-0E4D-4D13-B132-190F7D752EE5}"/>
              </a:ext>
            </a:extLst>
          </p:cNvPr>
          <p:cNvSpPr/>
          <p:nvPr/>
        </p:nvSpPr>
        <p:spPr>
          <a:xfrm rot="16200000" flipH="1" flipV="1">
            <a:off x="5542028" y="3027665"/>
            <a:ext cx="639225" cy="295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7AE31A-4F7F-4860-9CDA-6E6EDE6C1D8C}"/>
              </a:ext>
            </a:extLst>
          </p:cNvPr>
          <p:cNvSpPr/>
          <p:nvPr/>
        </p:nvSpPr>
        <p:spPr>
          <a:xfrm rot="16200000" flipH="1" flipV="1">
            <a:off x="5532627" y="4757423"/>
            <a:ext cx="658026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97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2628929"/>
          </a:xfrm>
        </p:spPr>
        <p:txBody>
          <a:bodyPr>
            <a:normAutofit fontScale="55000" lnSpcReduction="20000"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th-TH" sz="3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มหาวิทยาลัยเทคโนโลยีราชมงคลตะวันออก เน้นการจัดการศึกษาเพื่อให้บัณฑิตมีคุณลักษณะที่มีทักษะด้านช่าง อุตสาหกรรม การก่อสร้าง เทคโนโลยีสารสนเทศ วิศวกรรมศาสตร์ สถาปัตยกรรม การเกษตร การบริหารจัดการ และทักษะด้านธุรกิจ สามารถปฏิบัติงานได้จริง มีความคิดสร้างสรรค์ที่ทำให้สามารถประกอบอาชีพได้หลายอาชีพ โดยมีคณะในมหาวิทยาลัยที่เปิดสอนทั้งหมด 10 คณะ และประกอบด้วย 4 วิทยาเขต คือ วิทยาเขตบางพระ จังหวัดชลบุรี วิทยาเขตจักรพง</a:t>
            </a:r>
            <a:r>
              <a:rPr lang="th-TH" sz="3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ษภู</a:t>
            </a:r>
            <a:r>
              <a:rPr lang="th-TH" sz="3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วนารถ จังหวัดกรุงเทพมหานคร วิทยาเขตอุเทนถวาย จังหวัดกรุงเทพมหานคร วิทยาเขตจันทบุรี จังหวัดจันทบุรี ซึ่งแต่ละวิทยาเขตจะมีคณะที่เปิดสอนนักศึกษาที่แตกต่างกันออกไป 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14E51-C07C-4656-907C-BABE7E659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78" y="3869462"/>
            <a:ext cx="4466044" cy="24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79" y="1528038"/>
            <a:ext cx="8791575" cy="2628929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มหาวิทยาลัยเทคโนโลยีราชมงคลตะวันออก ในแต่ละวิทยาเขตก็จะมีการกำหนดการเข้าร่วมกิจกรรมของนักศึกษาในขณะที่ทำการศึกษาอยู่ในมหาวิทยาลัย ซึ่งหากถ้านักศึกษาไม่สามารถเก็บจำนวนกิจกรรมครบตามที่กำหนดไว้ จะไม่สามารถจบการศึกษาได้ และในการเข้าร่วมกิจกรรมในแต่ละครั้งนักศึกษาต้องนำสมุดบันทึกกิจกรรมของตัวเองมาให้ทาง สโมสรนักศึกษาในแต่ละคณะทำการลงตราประทับ เพื่อเป็นการยืนยันว่านักศึกษาคนนั้นทำการเข้าร่วมกิจกรรมแล้ว ซึ่งด้วยความที่ใช้สมุดบันทึกกิจกรรม สโมสรนักศึกษาจะทำการรวบรวมสมุดกิจกรรมและแบ่งเอาไว้ตามสาขาและลงตราประทับทีหลัง ซึ่งทำให้เวลาการลงตราประทับคลาดเคลื่อน และอาจจะก่อให้เกิดปัญหาการสูญหายของสมุดบันทึกกิจกรรมนักศึกษา และทำให้เกิดการต้องเก็บกิจกรรมใหม่ตั้งแต่ต้นซึ่งทำให้เสียเวลาทั้งนักศึกษา และสโมสรนักศึกษาที่ต้องมาจัดการสมุดกิจกรรมใหม่ ซึ่งการพัฒนาแอ</a:t>
            </a:r>
            <a:r>
              <a:rPr lang="th-TH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ชันจะมาแก้ไขในส่วนนี้ รวมถึงปัญหาของผู้ประกอบการค้าในมหาวิทยาลัยนั้น เช่น ร้านค้าน้ำ ร้านค้าอาหาร รวมถึงร้านค้าอุปกรณ์การเรียน เป็นต้น ด้วยความที่นักศึกษาแต่ละคนชำระเงิน และยืนรอเงินทอนด้วยระยะเวลาในการรับประทานอาหารที่มีจำกัด ทำให้เกิดปัญหาการต่อแถวยาวและเกิดความวุ่นวายได้</a:t>
            </a:r>
          </a:p>
          <a:p>
            <a:pPr marL="0" indent="0" algn="thaiDist">
              <a:lnSpc>
                <a:spcPct val="120000"/>
              </a:lnSpc>
              <a:buNone/>
            </a:pP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79" y="1528038"/>
            <a:ext cx="8791575" cy="2628929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จึงมีแนวคิดการพัฒนาระบบกระเป๋าตัง และข้อมูลส่วนตัวของนักศึกษา เป็นเว็บแอปพลิเคชันและโมบายแอปพลิเคชัน โดยเว็บแอปพลิเคชันและแอปพลิเคชันบนสมาร์ทโฟน จะพัฒนาด้วยโปรแกรม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 Studio Code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Editing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และใช้ภาษา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Codeigniter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Frame Work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ในการช่วยเขียนเว็บแอปพลิเคชัน ในการเขียนแอปพลิเคชันบนสมาร์ทโฟนใช้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Flutter Frame Work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และเชื่อมระหว่าง 2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นี้จะเชื่อมกันโดยใช้เทคการทำ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โดยจัดเก็บข้อมูลลงในฐานข้อมูล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MySQL API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เพื่อช่วยในการจัดการของระบบได้อย่างมีประสิทธิภาพมากขึ้น และลดความซับซ้อนของข้อมูลได้ดียิ่งขึ้น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77F2DF0-7D42-134A-BE45-EBF2698EA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00" y="4588251"/>
            <a:ext cx="970466" cy="970466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99EC1D4C-918F-294C-A2A4-94B03B6F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59" y="4438484"/>
            <a:ext cx="1270000" cy="1270000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7829712F-527D-B747-93C8-73B6050A2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00" y="4438484"/>
            <a:ext cx="1270000" cy="1270000"/>
          </a:xfrm>
          <a:prstGeom prst="rect">
            <a:avLst/>
          </a:prstGeom>
        </p:spPr>
      </p:pic>
      <p:sp>
        <p:nvSpPr>
          <p:cNvPr id="18" name="ลูกศรขวา 17">
            <a:extLst>
              <a:ext uri="{FF2B5EF4-FFF2-40B4-BE49-F238E27FC236}">
                <a16:creationId xmlns:a16="http://schemas.microsoft.com/office/drawing/2014/main" id="{1C4A56E9-B2A6-DF45-A2F2-B323DF56E6E6}"/>
              </a:ext>
            </a:extLst>
          </p:cNvPr>
          <p:cNvSpPr/>
          <p:nvPr/>
        </p:nvSpPr>
        <p:spPr>
          <a:xfrm>
            <a:off x="4003287" y="4972962"/>
            <a:ext cx="925552" cy="2010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ลูกศรขวา 18">
            <a:extLst>
              <a:ext uri="{FF2B5EF4-FFF2-40B4-BE49-F238E27FC236}">
                <a16:creationId xmlns:a16="http://schemas.microsoft.com/office/drawing/2014/main" id="{65A97C8C-B871-A941-B2B2-D87790520E52}"/>
              </a:ext>
            </a:extLst>
          </p:cNvPr>
          <p:cNvSpPr/>
          <p:nvPr/>
        </p:nvSpPr>
        <p:spPr>
          <a:xfrm flipH="1">
            <a:off x="6517680" y="4933971"/>
            <a:ext cx="1115364" cy="2790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เพื่อลงทะเบียนการเข้าร่วมกิจกรรมด้วยด้วยเทคโนโลยี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Location Base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เพื่อชำระเงินแก่ผู้ประกอบการร้านค้าด้วยเทคโนโลยี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เพื่อสามารถตรวจสอบกิจกรรมของนักศึกษาบนแอ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ชันแทนการใช้สมุดกิจกรรม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1.3.1 เว็บแอปพลิเคชัน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Application)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1.3.1.1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สามารถขออนุมัติดำเนินการจัดกิจกรรม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สามารถตั้งคำถามเกี่ยวกับกิจกรรม                  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1.3.1.2 ผู้ดำเนินกิจกรรม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สามารถจัดการกิจกรรมของตนเอง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สามารถจัดการคณะกรรมการในกิจกรรมของตนเอง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สามารถดาวน์โหลด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ลงทะเบียนเข้าร่วมและจบกิจกรรมของตนเอง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สามารถดาวน์โหลดผลสรุปรายชื่อผู้เข้าร่วมกิจกรรมของตนเอง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สามารถจัดการเอกสารในกิจกรรมของตนเอง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สามารถเพิ่มกลุ่มนักศึกษาในกิจกรรมได้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สามารถตอบคำถามเกี่ยวกับกิจกรรมของนักศึกษา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สามารถขออนุมัติเคลียร์เงิน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2044873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สามารถเพิ่มกลุ่มนักศึกษาในกิจกรรมได้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สามารถตอบคำถามเกี่ยวกับกิจกรรมของนักศึกษา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สามารถขออนุมัติเคลียร์เงิน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1.3.1.3 นักศึกษาที่เป็นสโมสรนักศึกษา         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สามารถอนุมัติการขอดำเนินกิจกรรมของนักศึกษา  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สามารถดาวน์โหลดสรุปผลรายชื่อผู้เข้าร่วมกิจกรรม    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1.3.1.4 อาจารย์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สามารถขออนุมัติดำเนินการจัดกิจกรรม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สามารถแจ้งการจัดกิจกรรมที่ตนเองรับผิดชอบ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สามารถดาวน์โหลดผลสรุปรายชื่อผู้เข้าร่วมกิจกรรมทุกกิจกรรม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สามารถตั้งคำถามเกี่ยวกับกิจกรรม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(ต่อ)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1.3.1.5 เจ้าหน้าที่การเงิน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สามารถจัดการสมุดบัญชี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สามารถตรวจสอบสมุดบัญชี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สามารถอนุมัติการฝากเงิน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สามารถอนุมัติการถอนเงิน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สามารถอนุมัติการเคลียร์เงิน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สามารถจัดการผู้ประกอบการร้านค้า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สามารถตรวจสอบข้อมูล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สมุดบัญชี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1592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Arial</vt:lpstr>
      <vt:lpstr>Calibri Light</vt:lpstr>
      <vt:lpstr>HYPE</vt:lpstr>
      <vt:lpstr>TH SarabunPSK</vt:lpstr>
      <vt:lpstr>Office Theme</vt:lpstr>
      <vt:lpstr>PowerPoint Presentation</vt:lpstr>
      <vt:lpstr>บทที่ 1 บทนำ</vt:lpstr>
      <vt:lpstr>บทที่ 1 บทนำ</vt:lpstr>
      <vt:lpstr>บทที่ 1 บทนำ</vt:lpstr>
      <vt:lpstr>บทที่ 1 บทนำ</vt:lpstr>
      <vt:lpstr>วัตถุประสงค์</vt:lpstr>
      <vt:lpstr>ขอบเขตการทำงาน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</vt:lpstr>
      <vt:lpstr>ประโยชน์ที่คาดว่าจะได้รับ</vt:lpstr>
      <vt:lpstr>เครื่องมือที่ใช้</vt:lpstr>
      <vt:lpstr>ระยะเวลาดำเนินการ</vt:lpstr>
      <vt:lpstr>หลักการทำงานส่วนกิจกรรมเดิม</vt:lpstr>
      <vt:lpstr>หลักการทำงานส่วนการซื้อขายเดิม</vt:lpstr>
      <vt:lpstr>หลักการทำงานส่วนกระเป๋าตังค์</vt:lpstr>
      <vt:lpstr>หลักการทำงานส่วนกิจกรรม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micky_sara@hotmail.com</dc:creator>
  <cp:lastModifiedBy>Mix</cp:lastModifiedBy>
  <cp:revision>158</cp:revision>
  <dcterms:created xsi:type="dcterms:W3CDTF">2018-07-18T11:27:24Z</dcterms:created>
  <dcterms:modified xsi:type="dcterms:W3CDTF">2019-12-15T16:52:58Z</dcterms:modified>
</cp:coreProperties>
</file>