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3" r:id="rId5"/>
    <p:sldId id="273" r:id="rId6"/>
    <p:sldId id="262" r:id="rId7"/>
    <p:sldId id="260" r:id="rId8"/>
    <p:sldId id="261" r:id="rId9"/>
    <p:sldId id="259" r:id="rId10"/>
    <p:sldId id="264" r:id="rId11"/>
    <p:sldId id="266" r:id="rId12"/>
    <p:sldId id="268" r:id="rId13"/>
    <p:sldId id="267" r:id="rId14"/>
    <p:sldId id="271" r:id="rId15"/>
    <p:sldId id="272" r:id="rId16"/>
    <p:sldId id="270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rs/rustful" TargetMode="External"/><Relationship Id="rId2" Type="http://schemas.openxmlformats.org/officeDocument/2006/relationships/hyperlink" Target="http://steelkiwi.com/blog/best-python-web-frameworks-to-lear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s.wikipedia.org/wiki/Cocoa_Touch" TargetMode="External"/><Relationship Id="rId4" Type="http://schemas.openxmlformats.org/officeDocument/2006/relationships/hyperlink" Target="https://es.wikipedia.org/wiki/Cocoa_(inform%C3%A1tica)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CL" dirty="0" err="1" smtClean="0"/>
              <a:t>Frontend</a:t>
            </a:r>
            <a:r>
              <a:rPr lang="es-CL" dirty="0"/>
              <a:t/>
            </a:r>
            <a:br>
              <a:rPr lang="es-CL" dirty="0"/>
            </a:br>
            <a:r>
              <a:rPr lang="es-CL" dirty="0" err="1" smtClean="0"/>
              <a:t>Backend</a:t>
            </a:r>
            <a:r>
              <a:rPr lang="es-CL" dirty="0" smtClean="0"/>
              <a:t/>
            </a:r>
            <a:br>
              <a:rPr lang="es-CL" dirty="0" smtClean="0"/>
            </a:br>
            <a:r>
              <a:rPr lang="es-CL" dirty="0" err="1" smtClean="0"/>
              <a:t>DevOps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50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Framework </a:t>
            </a:r>
            <a:r>
              <a:rPr lang="es-CL" dirty="0" err="1" smtClean="0"/>
              <a:t>Backend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458583" y="1824842"/>
            <a:ext cx="8915400" cy="3777622"/>
          </a:xfrm>
        </p:spPr>
        <p:txBody>
          <a:bodyPr>
            <a:normAutofit/>
          </a:bodyPr>
          <a:lstStyle/>
          <a:p>
            <a:r>
              <a:rPr lang="es-CL" dirty="0" smtClean="0"/>
              <a:t>Lenguajes y Framework</a:t>
            </a:r>
          </a:p>
          <a:p>
            <a:pPr lvl="1"/>
            <a:r>
              <a:rPr lang="es-CL" dirty="0" smtClean="0"/>
              <a:t>Java	(Spring MVC, </a:t>
            </a:r>
            <a:r>
              <a:rPr lang="es-CL" dirty="0" err="1" smtClean="0"/>
              <a:t>Struts</a:t>
            </a:r>
            <a:r>
              <a:rPr lang="es-CL" dirty="0" smtClean="0"/>
              <a:t> 2)</a:t>
            </a:r>
          </a:p>
          <a:p>
            <a:pPr lvl="1"/>
            <a:r>
              <a:rPr lang="es-CL" dirty="0" err="1" smtClean="0"/>
              <a:t>Python</a:t>
            </a:r>
            <a:r>
              <a:rPr lang="es-CL" dirty="0" smtClean="0"/>
              <a:t> (Django, </a:t>
            </a:r>
            <a:r>
              <a:rPr lang="es-CL" dirty="0" err="1" smtClean="0">
                <a:hlinkClick r:id="rId2"/>
              </a:rPr>
              <a:t>Flask</a:t>
            </a:r>
            <a:r>
              <a:rPr lang="es-CL" dirty="0" smtClean="0"/>
              <a:t> , Tornado)</a:t>
            </a:r>
          </a:p>
          <a:p>
            <a:pPr lvl="1"/>
            <a:r>
              <a:rPr lang="es-CL" dirty="0" smtClean="0"/>
              <a:t>Elixir (PHOENIX, </a:t>
            </a:r>
            <a:r>
              <a:rPr lang="es-CL" dirty="0" err="1" smtClean="0"/>
              <a:t>Sugar</a:t>
            </a:r>
            <a:r>
              <a:rPr lang="es-CL" dirty="0" smtClean="0"/>
              <a:t>)</a:t>
            </a:r>
          </a:p>
          <a:p>
            <a:pPr lvl="1"/>
            <a:r>
              <a:rPr lang="es-CL" dirty="0" err="1" smtClean="0"/>
              <a:t>Rust</a:t>
            </a:r>
            <a:r>
              <a:rPr lang="es-CL" dirty="0" smtClean="0"/>
              <a:t> (IRON, </a:t>
            </a:r>
            <a:r>
              <a:rPr lang="es-CL" dirty="0" err="1" smtClean="0">
                <a:hlinkClick r:id="rId3"/>
              </a:rPr>
              <a:t>rustful</a:t>
            </a:r>
            <a:r>
              <a:rPr lang="es-CL" dirty="0" smtClean="0"/>
              <a:t>)</a:t>
            </a:r>
          </a:p>
          <a:p>
            <a:pPr lvl="1"/>
            <a:r>
              <a:rPr lang="es-CL" dirty="0" err="1" smtClean="0"/>
              <a:t>Go</a:t>
            </a:r>
            <a:r>
              <a:rPr lang="es-CL" dirty="0" smtClean="0"/>
              <a:t>(</a:t>
            </a:r>
            <a:r>
              <a:rPr lang="es-CL" dirty="0" err="1" smtClean="0"/>
              <a:t>Revel</a:t>
            </a:r>
            <a:r>
              <a:rPr lang="es-CL" dirty="0" smtClean="0"/>
              <a:t>, </a:t>
            </a:r>
            <a:r>
              <a:rPr lang="es-CL" dirty="0" err="1" smtClean="0"/>
              <a:t>beego</a:t>
            </a:r>
            <a:r>
              <a:rPr lang="es-CL" dirty="0" smtClean="0"/>
              <a:t>)</a:t>
            </a:r>
          </a:p>
          <a:p>
            <a:pPr lvl="1"/>
            <a:r>
              <a:rPr lang="es-CL" dirty="0" smtClean="0"/>
              <a:t>PHP (</a:t>
            </a:r>
            <a:r>
              <a:rPr lang="es-CL" dirty="0" err="1" smtClean="0"/>
              <a:t>Laravel</a:t>
            </a:r>
            <a:r>
              <a:rPr lang="es-CL" dirty="0" smtClean="0"/>
              <a:t>, </a:t>
            </a:r>
            <a:r>
              <a:rPr lang="es-CL" dirty="0" err="1" smtClean="0"/>
              <a:t>Fat</a:t>
            </a:r>
            <a:r>
              <a:rPr lang="es-CL" dirty="0" smtClean="0"/>
              <a:t>-Free Framework)</a:t>
            </a:r>
          </a:p>
          <a:p>
            <a:pPr lvl="1"/>
            <a:r>
              <a:rPr lang="es-CL" dirty="0" err="1" smtClean="0"/>
              <a:t>Ruby</a:t>
            </a:r>
            <a:r>
              <a:rPr lang="es-CL" dirty="0" smtClean="0"/>
              <a:t> (</a:t>
            </a:r>
            <a:r>
              <a:rPr lang="es-CL" dirty="0" err="1" smtClean="0"/>
              <a:t>Ruby</a:t>
            </a:r>
            <a:r>
              <a:rPr lang="es-CL" dirty="0" smtClean="0"/>
              <a:t> </a:t>
            </a:r>
            <a:r>
              <a:rPr lang="es-CL" dirty="0" err="1" smtClean="0"/>
              <a:t>on</a:t>
            </a:r>
            <a:r>
              <a:rPr lang="es-CL" dirty="0" smtClean="0"/>
              <a:t> </a:t>
            </a:r>
            <a:r>
              <a:rPr lang="es-CL" dirty="0" err="1" smtClean="0"/>
              <a:t>Rails</a:t>
            </a:r>
            <a:r>
              <a:rPr lang="es-CL" dirty="0" smtClean="0"/>
              <a:t>)</a:t>
            </a:r>
          </a:p>
          <a:p>
            <a:pPr lvl="1"/>
            <a:r>
              <a:rPr lang="es-CL" dirty="0" smtClean="0"/>
              <a:t>C# (</a:t>
            </a:r>
            <a:r>
              <a:rPr lang="es-CL" dirty="0" err="1" smtClean="0"/>
              <a:t>.Net</a:t>
            </a:r>
            <a:r>
              <a:rPr lang="es-CL" dirty="0" smtClean="0"/>
              <a:t> 4.5)</a:t>
            </a:r>
          </a:p>
          <a:p>
            <a:pPr lvl="1"/>
            <a:r>
              <a:rPr lang="es-CL" dirty="0" err="1" smtClean="0"/>
              <a:t>Swift</a:t>
            </a:r>
            <a:r>
              <a:rPr lang="es-CL" dirty="0" smtClean="0"/>
              <a:t> (</a:t>
            </a:r>
            <a:r>
              <a:rPr lang="es-CL" dirty="0" err="1" smtClean="0">
                <a:hlinkClick r:id="rId4"/>
              </a:rPr>
              <a:t>Cocoa</a:t>
            </a:r>
            <a:r>
              <a:rPr lang="es-CL" dirty="0" smtClean="0"/>
              <a:t> y </a:t>
            </a:r>
            <a:r>
              <a:rPr lang="es-CL" dirty="0" err="1" smtClean="0">
                <a:hlinkClick r:id="rId5" tooltip="Cocoa Touch"/>
              </a:rPr>
              <a:t>Cocoa</a:t>
            </a:r>
            <a:r>
              <a:rPr lang="es-CL" dirty="0" smtClean="0">
                <a:hlinkClick r:id="rId5" tooltip="Cocoa Touch"/>
              </a:rPr>
              <a:t> </a:t>
            </a:r>
            <a:r>
              <a:rPr lang="es-CL" dirty="0" err="1" smtClean="0">
                <a:hlinkClick r:id="rId5" tooltip="Cocoa Touch"/>
              </a:rPr>
              <a:t>Touch</a:t>
            </a:r>
            <a:r>
              <a:rPr lang="es-CL" dirty="0" smtClean="0"/>
              <a:t>)</a:t>
            </a:r>
          </a:p>
          <a:p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Sueldo Programadores según lenguaje</a:t>
            </a:r>
            <a:endParaRPr lang="es-CL" dirty="0"/>
          </a:p>
        </p:txBody>
      </p:sp>
      <p:pic>
        <p:nvPicPr>
          <p:cNvPr id="1026" name="Picture 2" descr="https://www.azulweb.net/wp-content/uploads/2017/07/El-sueldo-de-los-programadores-seg%C3%BAn-el-lenguaje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14475" y="1745673"/>
            <a:ext cx="8853881" cy="399192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Sueldo Programadores según lenguaje</a:t>
            </a:r>
            <a:endParaRPr lang="es-CL" dirty="0"/>
          </a:p>
        </p:txBody>
      </p:sp>
      <p:pic>
        <p:nvPicPr>
          <p:cNvPr id="30722" name="Picture 2" descr="https://www.azulweb.net/wp-content/uploads/2017/07/El-sueldo-de-los-programadores-seg%C3%BAn-su-puesto-de-trabaj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38110" y="1589830"/>
            <a:ext cx="10380756" cy="46803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Lenguajes Populares y prometedores</a:t>
            </a:r>
            <a:endParaRPr lang="es-CL" dirty="0"/>
          </a:p>
        </p:txBody>
      </p:sp>
      <p:pic>
        <p:nvPicPr>
          <p:cNvPr id="29702" name="Picture 6" descr="https://www.azulweb.net/wp-content/uploads/2017/01/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20645" y="1449840"/>
            <a:ext cx="6115050" cy="48768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DevOps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092823" y="2159726"/>
            <a:ext cx="9284925" cy="3777622"/>
          </a:xfrm>
        </p:spPr>
        <p:txBody>
          <a:bodyPr>
            <a:normAutofit lnSpcReduction="10000"/>
          </a:bodyPr>
          <a:lstStyle/>
          <a:p>
            <a:r>
              <a:rPr lang="es-CL" dirty="0" smtClean="0"/>
              <a:t>Es </a:t>
            </a:r>
            <a:r>
              <a:rPr lang="es-CL" dirty="0"/>
              <a:t>uno de los términos más mencionados en el actual entorno de IT. Normalmente se asocia a estrategias de transformación digital, y a metodologías como </a:t>
            </a:r>
            <a:r>
              <a:rPr lang="es-CL" dirty="0" smtClean="0"/>
              <a:t>Entrega continua o </a:t>
            </a:r>
            <a:r>
              <a:rPr lang="es-CL" dirty="0"/>
              <a:t>desarrollo ágil</a:t>
            </a:r>
            <a:r>
              <a:rPr lang="es-CL" dirty="0" smtClean="0"/>
              <a:t>.</a:t>
            </a:r>
          </a:p>
          <a:p>
            <a:endParaRPr lang="es-CL" dirty="0"/>
          </a:p>
          <a:p>
            <a:pPr fontAlgn="base"/>
            <a:r>
              <a:rPr lang="es-CL" dirty="0" smtClean="0"/>
              <a:t>Se </a:t>
            </a:r>
            <a:r>
              <a:rPr lang="es-CL" dirty="0"/>
              <a:t>refiere a una metodología de desarrollo de software que se centra en la comunicación, colaboración e integración entre desarrolladores de software y los profesionales de sistemas en las tecnologías de la información (IT</a:t>
            </a:r>
            <a:r>
              <a:rPr lang="es-CL" dirty="0" smtClean="0"/>
              <a:t>)”.</a:t>
            </a:r>
          </a:p>
          <a:p>
            <a:pPr fontAlgn="base"/>
            <a:endParaRPr lang="es-CL" dirty="0"/>
          </a:p>
          <a:p>
            <a:pPr fontAlgn="base"/>
            <a:r>
              <a:rPr lang="es-CL" dirty="0" smtClean="0"/>
              <a:t>Es una </a:t>
            </a:r>
            <a:r>
              <a:rPr lang="es-CL" dirty="0"/>
              <a:t>respuesta a la interdependencia del desarrollo de software y las operaciones IT. Su objetivo es ayudar a una organización a producir productos y servicios software más rápidamente, de mejor calidad y a un coste menor. </a:t>
            </a:r>
          </a:p>
          <a:p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DevOps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Las empresas con entregas </a:t>
            </a:r>
            <a:r>
              <a:rPr lang="es-CL" dirty="0" smtClean="0"/>
              <a:t>muy </a:t>
            </a:r>
            <a:r>
              <a:rPr lang="es-CL" dirty="0"/>
              <a:t>frecuentes podrían requerir conocimientos de </a:t>
            </a:r>
            <a:r>
              <a:rPr lang="es-CL" dirty="0" err="1"/>
              <a:t>DevOps</a:t>
            </a:r>
            <a:r>
              <a:rPr lang="es-CL" dirty="0"/>
              <a:t>. </a:t>
            </a:r>
            <a:endParaRPr lang="es-CL" dirty="0" smtClean="0"/>
          </a:p>
          <a:p>
            <a:endParaRPr lang="es-CL" dirty="0"/>
          </a:p>
          <a:p>
            <a:r>
              <a:rPr lang="es-CL" dirty="0" err="1" smtClean="0"/>
              <a:t>Flickr</a:t>
            </a:r>
            <a:r>
              <a:rPr lang="es-CL" dirty="0" smtClean="0"/>
              <a:t> </a:t>
            </a:r>
            <a:r>
              <a:rPr lang="es-CL" dirty="0"/>
              <a:t>desarrolló un sistema </a:t>
            </a:r>
            <a:r>
              <a:rPr lang="es-CL" dirty="0" err="1"/>
              <a:t>DevOps</a:t>
            </a:r>
            <a:r>
              <a:rPr lang="es-CL" dirty="0"/>
              <a:t> para cumplir un requisito de negocio de diez despliegues diarios. A este tipo de sistemas se les conoce como despliegue continuo </a:t>
            </a:r>
            <a:r>
              <a:rPr lang="es-CL" dirty="0" smtClean="0"/>
              <a:t>o </a:t>
            </a:r>
            <a:r>
              <a:rPr lang="es-CL" dirty="0"/>
              <a:t>entrega continua </a:t>
            </a:r>
            <a:r>
              <a:rPr lang="es-CL" dirty="0" smtClean="0"/>
              <a:t>y </a:t>
            </a:r>
            <a:r>
              <a:rPr lang="es-CL" dirty="0"/>
              <a:t>suelen estar asociados a metodologías lean </a:t>
            </a:r>
            <a:r>
              <a:rPr lang="es-CL" dirty="0" err="1"/>
              <a:t>startup</a:t>
            </a:r>
            <a:r>
              <a:rPr lang="es-CL" dirty="0"/>
              <a:t>. </a:t>
            </a:r>
            <a:endParaRPr lang="es-CL" dirty="0" smtClean="0"/>
          </a:p>
          <a:p>
            <a:endParaRPr lang="es-CL" dirty="0" smtClean="0"/>
          </a:p>
          <a:p>
            <a:r>
              <a:rPr lang="es-CL" dirty="0" smtClean="0"/>
              <a:t>Grupos </a:t>
            </a:r>
            <a:r>
              <a:rPr lang="es-CL" dirty="0"/>
              <a:t>de trabajo, asociaciones profesionales y blogs usan el término desde 2009“.</a:t>
            </a:r>
          </a:p>
          <a:p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DevOps</a:t>
            </a:r>
            <a:r>
              <a:rPr lang="es-CL" dirty="0" smtClean="0"/>
              <a:t> - Herramientas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en-US" b="1" dirty="0" err="1" smtClean="0"/>
              <a:t>Automic</a:t>
            </a:r>
            <a:endParaRPr lang="en-US" b="1" dirty="0" smtClean="0"/>
          </a:p>
          <a:p>
            <a:pPr>
              <a:buFont typeface="+mj-lt"/>
              <a:buAutoNum type="arabicPeriod"/>
            </a:pPr>
            <a:r>
              <a:rPr lang="en-US" b="1" dirty="0"/>
              <a:t>Red Hat </a:t>
            </a:r>
            <a:r>
              <a:rPr lang="en-US" b="1" dirty="0" err="1" smtClean="0"/>
              <a:t>Ansible</a:t>
            </a:r>
            <a:endParaRPr lang="en-US" b="1" dirty="0" smtClean="0"/>
          </a:p>
          <a:p>
            <a:pPr>
              <a:buFont typeface="+mj-lt"/>
              <a:buAutoNum type="arabicPeriod"/>
            </a:pPr>
            <a:r>
              <a:rPr lang="en-US" b="1" dirty="0" err="1"/>
              <a:t>DynaTrace</a:t>
            </a:r>
            <a:r>
              <a:rPr lang="en-US" b="1" dirty="0"/>
              <a:t> </a:t>
            </a:r>
            <a:r>
              <a:rPr lang="en-US" b="1" dirty="0" err="1" smtClean="0"/>
              <a:t>Ruxit</a:t>
            </a:r>
            <a:endParaRPr lang="en-US" b="1" dirty="0" smtClean="0"/>
          </a:p>
          <a:p>
            <a:pPr>
              <a:buFont typeface="+mj-lt"/>
              <a:buAutoNum type="arabicPeriod"/>
            </a:pPr>
            <a:r>
              <a:rPr lang="en-US" b="1" dirty="0" err="1" smtClean="0"/>
              <a:t>Gradle</a:t>
            </a:r>
            <a:endParaRPr lang="en-US" b="1" dirty="0" smtClean="0"/>
          </a:p>
          <a:p>
            <a:pPr>
              <a:buFont typeface="+mj-lt"/>
              <a:buAutoNum type="arabicPeriod"/>
            </a:pPr>
            <a:r>
              <a:rPr lang="en-US" sz="3600" b="1" dirty="0" smtClean="0"/>
              <a:t>Jenkins</a:t>
            </a:r>
          </a:p>
          <a:p>
            <a:pPr>
              <a:buFont typeface="+mj-lt"/>
              <a:buAutoNum type="arabicPeriod"/>
            </a:pPr>
            <a:r>
              <a:rPr lang="en-US" b="1" dirty="0" err="1"/>
              <a:t>JFrog</a:t>
            </a:r>
            <a:r>
              <a:rPr lang="en-US" b="1" dirty="0"/>
              <a:t> </a:t>
            </a:r>
            <a:r>
              <a:rPr lang="en-US" b="1" dirty="0" err="1"/>
              <a:t>Artifactory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Nueva </a:t>
            </a:r>
            <a:r>
              <a:rPr lang="en-US" b="1" dirty="0" smtClean="0"/>
              <a:t>Relic</a:t>
            </a:r>
          </a:p>
          <a:p>
            <a:pPr>
              <a:buFont typeface="+mj-lt"/>
              <a:buAutoNum type="arabicPeriod"/>
            </a:pPr>
            <a:r>
              <a:rPr lang="en-US" b="1" dirty="0" err="1" smtClean="0"/>
              <a:t>Takipi</a:t>
            </a:r>
            <a:endParaRPr lang="en-US" b="1" dirty="0" smtClean="0"/>
          </a:p>
          <a:p>
            <a:pPr>
              <a:buFont typeface="+mj-lt"/>
              <a:buAutoNum type="arabicPeriod"/>
            </a:pPr>
            <a:r>
              <a:rPr lang="en-US" b="1" dirty="0" smtClean="0"/>
              <a:t>Chef</a:t>
            </a:r>
            <a:r>
              <a:rPr lang="en-US" dirty="0"/>
              <a:t/>
            </a:r>
            <a:br>
              <a:rPr lang="en-US" dirty="0"/>
            </a:br>
            <a:endParaRPr lang="es-CL" b="1" dirty="0" smtClean="0"/>
          </a:p>
          <a:p>
            <a:endParaRPr lang="es-C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Jenkins</a:t>
            </a:r>
            <a:endParaRPr lang="en-US" dirty="0"/>
          </a:p>
        </p:txBody>
      </p:sp>
      <p:pic>
        <p:nvPicPr>
          <p:cNvPr id="2050" name="Picture 2" descr="Resultado de imagen para Jenkin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60967" y="107768"/>
            <a:ext cx="215265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2480899" y="1593668"/>
            <a:ext cx="68710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smtClean="0"/>
              <a:t>Es un </a:t>
            </a:r>
            <a:r>
              <a:rPr lang="es-CL" dirty="0"/>
              <a:t>servidor de integración </a:t>
            </a:r>
            <a:r>
              <a:rPr lang="es-CL" dirty="0" smtClean="0"/>
              <a:t>continua , gratuito</a:t>
            </a:r>
            <a:r>
              <a:rPr lang="es-CL" dirty="0"/>
              <a:t>, open-</a:t>
            </a:r>
            <a:r>
              <a:rPr lang="es-CL" dirty="0" err="1"/>
              <a:t>source</a:t>
            </a:r>
            <a:r>
              <a:rPr lang="es-CL" dirty="0"/>
              <a:t> y actualmente uno de los más empleados para esta función</a:t>
            </a:r>
            <a:r>
              <a:rPr lang="es-CL" dirty="0" smtClean="0"/>
              <a:t>.</a:t>
            </a:r>
          </a:p>
          <a:p>
            <a:endParaRPr lang="es-CL" dirty="0" smtClean="0"/>
          </a:p>
          <a:p>
            <a:r>
              <a:rPr lang="es-CL" dirty="0"/>
              <a:t>P</a:t>
            </a:r>
            <a:r>
              <a:rPr lang="es-CL" dirty="0" smtClean="0"/>
              <a:t>roviene </a:t>
            </a:r>
            <a:r>
              <a:rPr lang="es-CL" dirty="0"/>
              <a:t>de otra similar llamada Hudson, ideada por </a:t>
            </a:r>
            <a:r>
              <a:rPr lang="es-CL" dirty="0" err="1"/>
              <a:t>Kohsuke</a:t>
            </a:r>
            <a:r>
              <a:rPr lang="es-CL" dirty="0"/>
              <a:t> </a:t>
            </a:r>
            <a:r>
              <a:rPr lang="es-CL" dirty="0" err="1"/>
              <a:t>Kawaguchi</a:t>
            </a:r>
            <a:r>
              <a:rPr lang="es-CL" dirty="0"/>
              <a:t>, que trabajaba en </a:t>
            </a:r>
            <a:r>
              <a:rPr lang="es-CL" dirty="0" err="1"/>
              <a:t>Sun</a:t>
            </a:r>
            <a:r>
              <a:rPr lang="es-CL" dirty="0"/>
              <a:t>. Unos años después de que Oracle comprara </a:t>
            </a:r>
            <a:r>
              <a:rPr lang="es-CL" dirty="0" err="1"/>
              <a:t>Sun</a:t>
            </a:r>
            <a:r>
              <a:rPr lang="es-CL" dirty="0"/>
              <a:t>, la comunidad de Hudson decidió renombrar el proyecto a Jenkins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23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Jenkins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Tareas</a:t>
            </a:r>
          </a:p>
          <a:p>
            <a:pPr lvl="1"/>
            <a:r>
              <a:rPr lang="es-CL" dirty="0" smtClean="0"/>
              <a:t>Comprobar en el repositorio control de versión cada cierto tiempo.</a:t>
            </a:r>
          </a:p>
          <a:p>
            <a:pPr lvl="1"/>
            <a:r>
              <a:rPr lang="es-CL" dirty="0" smtClean="0"/>
              <a:t>Si existe cambio ejecuta plan de pruebas</a:t>
            </a:r>
          </a:p>
          <a:p>
            <a:pPr lvl="1"/>
            <a:r>
              <a:rPr lang="es-CL" dirty="0"/>
              <a:t>Si el resultado no es el esperado o hay algún error, Jenkins notificará al </a:t>
            </a:r>
            <a:r>
              <a:rPr lang="es-CL" dirty="0" smtClean="0"/>
              <a:t>desarrollador</a:t>
            </a:r>
            <a:r>
              <a:rPr lang="es-CL" dirty="0"/>
              <a:t>, al equipo de QA, por email o cualquier otro </a:t>
            </a:r>
            <a:r>
              <a:rPr lang="es-CL" dirty="0" smtClean="0"/>
              <a:t>medio.</a:t>
            </a:r>
          </a:p>
          <a:p>
            <a:pPr lvl="1"/>
            <a:r>
              <a:rPr lang="es-CL" dirty="0" smtClean="0"/>
              <a:t>Se puede </a:t>
            </a:r>
            <a:r>
              <a:rPr lang="es-CL" dirty="0"/>
              <a:t>indicar que se lancen métricas de calidad y visualizar los resultados dentro de la misma herramienta</a:t>
            </a:r>
            <a:endParaRPr lang="es-CL" dirty="0" smtClean="0"/>
          </a:p>
          <a:p>
            <a:pPr marL="457200" lvl="1" indent="0">
              <a:buNone/>
            </a:pPr>
            <a:endParaRPr lang="es-CL" dirty="0"/>
          </a:p>
        </p:txBody>
      </p:sp>
      <p:pic>
        <p:nvPicPr>
          <p:cNvPr id="4" name="Picture 2" descr="Resultado de imagen para Jenkin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60967" y="107768"/>
            <a:ext cx="215265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10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Jenkins</a:t>
            </a:r>
            <a:endParaRPr lang="en-US" dirty="0"/>
          </a:p>
        </p:txBody>
      </p:sp>
      <p:pic>
        <p:nvPicPr>
          <p:cNvPr id="3074" name="Picture 2" descr="http://www.javiergarzas.com/wp-content/uploads/2014/05/jenkin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31" y="2153195"/>
            <a:ext cx="8802930" cy="4221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sultado de imagen para Jenki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60967" y="107768"/>
            <a:ext cx="215265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948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Frontend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Son todas aquellas tecnologías que corren del lado del </a:t>
            </a:r>
            <a:r>
              <a:rPr lang="es-CL" dirty="0" smtClean="0"/>
              <a:t>cliente</a:t>
            </a:r>
          </a:p>
          <a:p>
            <a:r>
              <a:rPr lang="es-CL" dirty="0" smtClean="0"/>
              <a:t>Se </a:t>
            </a:r>
            <a:r>
              <a:rPr lang="es-CL" dirty="0"/>
              <a:t>encarga de estilizar la página de tal manera que la página pueda quedar </a:t>
            </a:r>
            <a:r>
              <a:rPr lang="es-CL" dirty="0" smtClean="0"/>
              <a:t>cómoda </a:t>
            </a:r>
            <a:r>
              <a:rPr lang="es-CL" dirty="0"/>
              <a:t>para la persona que la </a:t>
            </a:r>
            <a:r>
              <a:rPr lang="es-CL" dirty="0" smtClean="0"/>
              <a:t>ve.</a:t>
            </a:r>
          </a:p>
          <a:p>
            <a:r>
              <a:rPr lang="es-CL" dirty="0" smtClean="0"/>
              <a:t>Se deben </a:t>
            </a:r>
            <a:r>
              <a:rPr lang="es-CL" dirty="0"/>
              <a:t>de conocer </a:t>
            </a:r>
            <a:r>
              <a:rPr lang="es-CL" dirty="0" smtClean="0"/>
              <a:t>técnicas </a:t>
            </a:r>
            <a:r>
              <a:rPr lang="es-CL" dirty="0"/>
              <a:t>de </a:t>
            </a:r>
            <a:r>
              <a:rPr lang="es-CL" dirty="0" err="1"/>
              <a:t>User</a:t>
            </a:r>
            <a:r>
              <a:rPr lang="es-CL" dirty="0"/>
              <a:t> </a:t>
            </a:r>
            <a:r>
              <a:rPr lang="es-CL" dirty="0" err="1"/>
              <a:t>Experience</a:t>
            </a:r>
            <a:r>
              <a:rPr lang="es-CL" dirty="0"/>
              <a:t> para dar una </a:t>
            </a:r>
            <a:r>
              <a:rPr lang="es-CL" dirty="0" smtClean="0"/>
              <a:t>sensación de comodidad </a:t>
            </a:r>
            <a:r>
              <a:rPr lang="es-CL" dirty="0"/>
              <a:t>a la persona que visita la </a:t>
            </a:r>
            <a:r>
              <a:rPr lang="es-CL" dirty="0" smtClean="0"/>
              <a:t>página</a:t>
            </a:r>
          </a:p>
          <a:p>
            <a:r>
              <a:rPr lang="es-CL" dirty="0"/>
              <a:t>D</a:t>
            </a:r>
            <a:r>
              <a:rPr lang="es-CL" dirty="0" smtClean="0"/>
              <a:t>ebe </a:t>
            </a:r>
            <a:r>
              <a:rPr lang="es-CL" dirty="0"/>
              <a:t>de saber de diseño de Interacción para que sepa colocar las cosas de tal manera que el usuario las pueda ubicar de manera rápida y </a:t>
            </a:r>
            <a:r>
              <a:rPr lang="es-CL" dirty="0" smtClean="0"/>
              <a:t>cómoda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63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Frontend</a:t>
            </a:r>
            <a:r>
              <a:rPr lang="es-CL" dirty="0" smtClean="0"/>
              <a:t>	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Generalizándose </a:t>
            </a:r>
            <a:r>
              <a:rPr lang="es-CL" dirty="0" smtClean="0"/>
              <a:t>en 3  lenguajes</a:t>
            </a:r>
          </a:p>
          <a:p>
            <a:pPr lvl="1"/>
            <a:r>
              <a:rPr lang="es-CL" dirty="0" smtClean="0"/>
              <a:t>HTML</a:t>
            </a:r>
          </a:p>
          <a:p>
            <a:pPr lvl="1"/>
            <a:r>
              <a:rPr lang="es-CL" dirty="0" smtClean="0"/>
              <a:t>CSS</a:t>
            </a:r>
          </a:p>
          <a:p>
            <a:pPr lvl="1"/>
            <a:r>
              <a:rPr lang="es-CL" dirty="0" smtClean="0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2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 smtClean="0"/>
              <a:t>Backend</a:t>
            </a:r>
            <a:endParaRPr lang="es-C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Es el encargado implementar la capa de datos trabajando con lenguajes y gestores base de datos como "PHP, ASP, JAVA" y "</a:t>
            </a:r>
            <a:r>
              <a:rPr lang="es-CL" dirty="0" err="1"/>
              <a:t>MySQL</a:t>
            </a:r>
            <a:r>
              <a:rPr lang="es-CL" dirty="0"/>
              <a:t>, </a:t>
            </a:r>
            <a:r>
              <a:rPr lang="es-CL" dirty="0" err="1"/>
              <a:t>Postgres</a:t>
            </a:r>
            <a:r>
              <a:rPr lang="es-CL" dirty="0"/>
              <a:t>, SQL Server, </a:t>
            </a:r>
            <a:r>
              <a:rPr lang="es-CL" dirty="0" err="1"/>
              <a:t>MongoDB</a:t>
            </a:r>
            <a:r>
              <a:rPr lang="es-CL" dirty="0"/>
              <a:t>", respectivamente. </a:t>
            </a:r>
            <a:r>
              <a:rPr lang="es-CL" dirty="0" err="1"/>
              <a:t>Frameworks</a:t>
            </a:r>
            <a:r>
              <a:rPr lang="es-CL" dirty="0"/>
              <a:t> como Django y Ruby </a:t>
            </a:r>
            <a:r>
              <a:rPr lang="es-CL" dirty="0" err="1"/>
              <a:t>on</a:t>
            </a:r>
            <a:r>
              <a:rPr lang="es-CL" dirty="0"/>
              <a:t> </a:t>
            </a:r>
            <a:r>
              <a:rPr lang="es-CL" dirty="0" err="1"/>
              <a:t>Rails</a:t>
            </a:r>
            <a:r>
              <a:rPr lang="es-CL" dirty="0"/>
              <a:t> y con interpretes como </a:t>
            </a:r>
            <a:r>
              <a:rPr lang="es-CL" dirty="0" err="1"/>
              <a:t>NodeJS</a:t>
            </a:r>
            <a:r>
              <a:rPr lang="es-CL" dirty="0"/>
              <a:t>, que permiten consultas a base de datos remotos, en los que se realizan envío de formularios, inicios de sesión, registros, etc. y se transmite la </a:t>
            </a:r>
            <a:r>
              <a:rPr lang="es-CL" dirty="0" smtClean="0"/>
              <a:t>información a </a:t>
            </a:r>
            <a:r>
              <a:rPr lang="es-CL" dirty="0" err="1" smtClean="0"/>
              <a:t>traves</a:t>
            </a:r>
            <a:r>
              <a:rPr lang="es-CL" dirty="0" smtClean="0"/>
              <a:t> </a:t>
            </a:r>
            <a:r>
              <a:rPr lang="es-CL" dirty="0"/>
              <a:t>del </a:t>
            </a:r>
            <a:r>
              <a:rPr lang="es-CL" dirty="0" smtClean="0"/>
              <a:t>código </a:t>
            </a:r>
            <a:r>
              <a:rPr lang="es-CL" dirty="0"/>
              <a:t>realizado por el </a:t>
            </a:r>
            <a:r>
              <a:rPr lang="es-CL" dirty="0" err="1"/>
              <a:t>frontend</a:t>
            </a:r>
            <a:r>
              <a:rPr lang="es-CL" dirty="0"/>
              <a:t> al lado del cliente. luego de ser procesada. </a:t>
            </a:r>
            <a:endParaRPr lang="es-CL" dirty="0" smtClean="0"/>
          </a:p>
          <a:p>
            <a:pPr>
              <a:buNone/>
            </a:pPr>
            <a:endParaRPr lang="es-C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fronte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391" y="1912355"/>
            <a:ext cx="7477125" cy="3829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010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thiagotmendes.com.br/wp-content/uploads/2016/07/iceberg-front-end-back-end-developers-768x81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115" y="225496"/>
            <a:ext cx="6100012" cy="6505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223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Framework	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dirty="0" smtClean="0"/>
              <a:t>Por </a:t>
            </a:r>
            <a:r>
              <a:rPr lang="es-CL" dirty="0"/>
              <a:t>lo general, se define como aquella aplicación o conjunto de módulos que </a:t>
            </a:r>
            <a:r>
              <a:rPr lang="es-CL" dirty="0" smtClean="0"/>
              <a:t>permiten o </a:t>
            </a:r>
            <a:r>
              <a:rPr lang="es-CL" dirty="0"/>
              <a:t>tienen por objetivo, el desarrollo ágil de aplicaciones mediante la aportación de librerías y/o funcionalidades ya creadas para que nosotros las usemos directamente</a:t>
            </a:r>
            <a:r>
              <a:rPr lang="es-CL" dirty="0" smtClean="0"/>
              <a:t>.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r>
              <a:rPr lang="es-CL" dirty="0"/>
              <a:t>El objetivo de los </a:t>
            </a:r>
            <a:r>
              <a:rPr lang="es-CL" dirty="0" err="1" smtClean="0"/>
              <a:t>framework</a:t>
            </a:r>
            <a:r>
              <a:rPr lang="es-CL" dirty="0" smtClean="0"/>
              <a:t> </a:t>
            </a:r>
            <a:r>
              <a:rPr lang="es-CL" dirty="0"/>
              <a:t>es hacer que nos centremos en el verdadero problema, y no preocuparnos por implementar funcionalidades que son de uso común en muchas </a:t>
            </a:r>
            <a:r>
              <a:rPr lang="es-CL" dirty="0" smtClean="0"/>
              <a:t>aplicaciones.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90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Framework	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Beneficios</a:t>
            </a:r>
          </a:p>
          <a:p>
            <a:pPr lvl="1"/>
            <a:r>
              <a:rPr lang="es-CL" dirty="0" smtClean="0"/>
              <a:t>Convención sobre configuración</a:t>
            </a:r>
          </a:p>
          <a:p>
            <a:pPr lvl="1"/>
            <a:r>
              <a:rPr lang="es-CL" dirty="0" smtClean="0"/>
              <a:t>El código testeado</a:t>
            </a:r>
          </a:p>
          <a:p>
            <a:pPr lvl="1"/>
            <a:r>
              <a:rPr lang="es-CL" dirty="0" smtClean="0"/>
              <a:t>Comunidad usuarios</a:t>
            </a:r>
          </a:p>
          <a:p>
            <a:pPr lvl="1"/>
            <a:r>
              <a:rPr lang="es-CL" dirty="0" smtClean="0"/>
              <a:t>Trabajo en equipo</a:t>
            </a:r>
          </a:p>
          <a:p>
            <a:pPr lvl="1"/>
            <a:endParaRPr lang="es-CL" dirty="0"/>
          </a:p>
          <a:p>
            <a:r>
              <a:rPr lang="es-CL" dirty="0" smtClean="0"/>
              <a:t>Desventajas</a:t>
            </a:r>
          </a:p>
          <a:p>
            <a:pPr lvl="1"/>
            <a:r>
              <a:rPr lang="es-CL" dirty="0" smtClean="0"/>
              <a:t>Código basura (subjetivo)</a:t>
            </a:r>
          </a:p>
          <a:p>
            <a:pPr lvl="1"/>
            <a:r>
              <a:rPr lang="es-CL" dirty="0" smtClean="0"/>
              <a:t>Curva de aprendizaje.</a:t>
            </a:r>
          </a:p>
        </p:txBody>
      </p:sp>
    </p:spTree>
    <p:extLst>
      <p:ext uri="{BB962C8B-B14F-4D97-AF65-F5344CB8AC3E}">
        <p14:creationId xmlns:p14="http://schemas.microsoft.com/office/powerpoint/2010/main" val="175437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Framework </a:t>
            </a:r>
            <a:r>
              <a:rPr lang="es-CL" dirty="0" err="1" smtClean="0"/>
              <a:t>Frontend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Framework Populares en GitHub</a:t>
            </a:r>
          </a:p>
          <a:p>
            <a:pPr lvl="1"/>
            <a:r>
              <a:rPr lang="es-CL" dirty="0" err="1" smtClean="0"/>
              <a:t>React</a:t>
            </a:r>
            <a:endParaRPr lang="es-CL" dirty="0" smtClean="0"/>
          </a:p>
          <a:p>
            <a:pPr lvl="1"/>
            <a:r>
              <a:rPr lang="es-CL" dirty="0" err="1" smtClean="0"/>
              <a:t>Vue</a:t>
            </a:r>
            <a:endParaRPr lang="es-CL" dirty="0" smtClean="0"/>
          </a:p>
          <a:p>
            <a:pPr lvl="1"/>
            <a:r>
              <a:rPr lang="es-CL" dirty="0" smtClean="0"/>
              <a:t>Angular.js</a:t>
            </a:r>
          </a:p>
          <a:p>
            <a:pPr lvl="1"/>
            <a:r>
              <a:rPr lang="es-CL" dirty="0" err="1" smtClean="0"/>
              <a:t>Backbone</a:t>
            </a:r>
            <a:endParaRPr lang="es-CL" dirty="0" smtClean="0"/>
          </a:p>
          <a:p>
            <a:pPr lvl="1"/>
            <a:r>
              <a:rPr lang="es-CL" dirty="0" err="1" smtClean="0"/>
              <a:t>Todomvc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262</TotalTime>
  <Words>436</Words>
  <Application>Microsoft Office PowerPoint</Application>
  <PresentationFormat>Panorámica</PresentationFormat>
  <Paragraphs>81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Espiral</vt:lpstr>
      <vt:lpstr>Frontend Backend DevOps</vt:lpstr>
      <vt:lpstr>Frontend</vt:lpstr>
      <vt:lpstr>Frontend </vt:lpstr>
      <vt:lpstr>Backend</vt:lpstr>
      <vt:lpstr>Presentación de PowerPoint</vt:lpstr>
      <vt:lpstr>Presentación de PowerPoint</vt:lpstr>
      <vt:lpstr>Framework </vt:lpstr>
      <vt:lpstr>Framework </vt:lpstr>
      <vt:lpstr>Framework Frontend</vt:lpstr>
      <vt:lpstr>Framework Backend</vt:lpstr>
      <vt:lpstr>Sueldo Programadores según lenguaje</vt:lpstr>
      <vt:lpstr>Sueldo Programadores según lenguaje</vt:lpstr>
      <vt:lpstr>Lenguajes Populares y prometedores</vt:lpstr>
      <vt:lpstr>DevOps</vt:lpstr>
      <vt:lpstr>DevOps</vt:lpstr>
      <vt:lpstr>DevOps - Herramientas</vt:lpstr>
      <vt:lpstr>Jenkins</vt:lpstr>
      <vt:lpstr>Jenkins</vt:lpstr>
      <vt:lpstr>Jenkins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Frontend Backend DevOps</dc:title>
  <dc:creator>Hector Martinez</dc:creator>
  <cp:lastModifiedBy>Hector Martinez</cp:lastModifiedBy>
  <cp:revision>24</cp:revision>
  <dcterms:created xsi:type="dcterms:W3CDTF">2017-08-18T01:34:32Z</dcterms:created>
  <dcterms:modified xsi:type="dcterms:W3CDTF">2017-08-21T03:51:24Z</dcterms:modified>
</cp:coreProperties>
</file>